
<file path=[Content_Types].xml><?xml version="1.0" encoding="utf-8"?>
<Types xmlns="http://schemas.openxmlformats.org/package/2006/content-types">
  <Default Extension="gif_256" ContentType="image/jpeg"/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2" r:id="rId4"/>
    <p:sldId id="273" r:id="rId5"/>
    <p:sldId id="274" r:id="rId6"/>
    <p:sldId id="275" r:id="rId7"/>
    <p:sldId id="267" r:id="rId8"/>
    <p:sldId id="268" r:id="rId9"/>
    <p:sldId id="269" r:id="rId10"/>
    <p:sldId id="270" r:id="rId11"/>
    <p:sldId id="258" r:id="rId12"/>
    <p:sldId id="259" r:id="rId13"/>
    <p:sldId id="260" r:id="rId14"/>
    <p:sldId id="261" r:id="rId15"/>
    <p:sldId id="264" r:id="rId16"/>
    <p:sldId id="265" r:id="rId17"/>
    <p:sldId id="262" r:id="rId18"/>
    <p:sldId id="263" r:id="rId19"/>
    <p:sldId id="283" r:id="rId20"/>
    <p:sldId id="276" r:id="rId21"/>
    <p:sldId id="278" r:id="rId22"/>
    <p:sldId id="285" r:id="rId23"/>
    <p:sldId id="288" r:id="rId24"/>
    <p:sldId id="281" r:id="rId25"/>
    <p:sldId id="286" r:id="rId26"/>
    <p:sldId id="287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252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319B8-E0A5-46BE-8ECD-D6946B22FD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A5CEBE-7A41-478D-996E-0782AD525175}">
      <dgm:prSet phldrT="[Текст]"/>
      <dgm:spPr/>
      <dgm:t>
        <a:bodyPr/>
        <a:lstStyle/>
        <a:p>
          <a:r>
            <a:rPr lang="ru-RU"/>
            <a:t>Общение</a:t>
          </a:r>
        </a:p>
      </dgm:t>
    </dgm:pt>
    <dgm:pt modelId="{5BA8F348-D682-44E6-A76A-542217C9A752}" type="parTrans" cxnId="{5F1AFFCF-7B65-49E2-84CF-A65A12940CBC}">
      <dgm:prSet/>
      <dgm:spPr/>
      <dgm:t>
        <a:bodyPr/>
        <a:lstStyle/>
        <a:p>
          <a:endParaRPr lang="ru-RU"/>
        </a:p>
      </dgm:t>
    </dgm:pt>
    <dgm:pt modelId="{75159401-650E-4DF9-A640-154736C6B635}" type="sibTrans" cxnId="{5F1AFFCF-7B65-49E2-84CF-A65A12940CBC}">
      <dgm:prSet/>
      <dgm:spPr/>
      <dgm:t>
        <a:bodyPr/>
        <a:lstStyle/>
        <a:p>
          <a:endParaRPr lang="ru-RU"/>
        </a:p>
      </dgm:t>
    </dgm:pt>
    <dgm:pt modelId="{F23CCD35-561C-4216-A187-2BA57B0DC508}">
      <dgm:prSet phldrT="[Текст]"/>
      <dgm:spPr/>
      <dgm:t>
        <a:bodyPr/>
        <a:lstStyle/>
        <a:p>
          <a:r>
            <a:rPr lang="ru-RU"/>
            <a:t>Коммуникация</a:t>
          </a:r>
        </a:p>
      </dgm:t>
    </dgm:pt>
    <dgm:pt modelId="{03A35144-DD63-4A77-99FC-C0B81C10BD89}" type="parTrans" cxnId="{072E2555-BE3F-454A-BD79-8A7B70A74867}">
      <dgm:prSet/>
      <dgm:spPr/>
      <dgm:t>
        <a:bodyPr/>
        <a:lstStyle/>
        <a:p>
          <a:endParaRPr lang="ru-RU"/>
        </a:p>
      </dgm:t>
    </dgm:pt>
    <dgm:pt modelId="{CE8AB882-6626-44D8-9799-002EA09072C5}" type="sibTrans" cxnId="{072E2555-BE3F-454A-BD79-8A7B70A74867}">
      <dgm:prSet/>
      <dgm:spPr/>
      <dgm:t>
        <a:bodyPr/>
        <a:lstStyle/>
        <a:p>
          <a:endParaRPr lang="ru-RU"/>
        </a:p>
      </dgm:t>
    </dgm:pt>
    <dgm:pt modelId="{B0D5AB0C-AD38-494B-A82C-9E07D36E6A14}">
      <dgm:prSet phldrT="[Текст]"/>
      <dgm:spPr/>
      <dgm:t>
        <a:bodyPr/>
        <a:lstStyle/>
        <a:p>
          <a:r>
            <a:rPr lang="ru-RU"/>
            <a:t>Интеракция</a:t>
          </a:r>
        </a:p>
      </dgm:t>
    </dgm:pt>
    <dgm:pt modelId="{46351F3A-86FD-40CA-9D6B-3E0F18D2891D}" type="parTrans" cxnId="{AE37E01E-9914-4858-B93D-0AA3B13772A9}">
      <dgm:prSet/>
      <dgm:spPr/>
      <dgm:t>
        <a:bodyPr/>
        <a:lstStyle/>
        <a:p>
          <a:endParaRPr lang="ru-RU"/>
        </a:p>
      </dgm:t>
    </dgm:pt>
    <dgm:pt modelId="{238AE7D1-1640-4F8B-8472-5A8481D83602}" type="sibTrans" cxnId="{AE37E01E-9914-4858-B93D-0AA3B13772A9}">
      <dgm:prSet/>
      <dgm:spPr/>
      <dgm:t>
        <a:bodyPr/>
        <a:lstStyle/>
        <a:p>
          <a:endParaRPr lang="ru-RU"/>
        </a:p>
      </dgm:t>
    </dgm:pt>
    <dgm:pt modelId="{2C082906-36C9-45A9-B862-1A5717E76418}">
      <dgm:prSet phldrT="[Текст]"/>
      <dgm:spPr/>
      <dgm:t>
        <a:bodyPr/>
        <a:lstStyle/>
        <a:p>
          <a:r>
            <a:rPr lang="ru-RU"/>
            <a:t>Социальная</a:t>
          </a:r>
        </a:p>
        <a:p>
          <a:r>
            <a:rPr lang="ru-RU"/>
            <a:t>перцепция</a:t>
          </a:r>
        </a:p>
      </dgm:t>
    </dgm:pt>
    <dgm:pt modelId="{DDD129A3-3620-4DDB-9F93-2335B85D3D05}" type="parTrans" cxnId="{5BC4D9E6-40E2-4820-AEF5-2FA86978C509}">
      <dgm:prSet/>
      <dgm:spPr/>
      <dgm:t>
        <a:bodyPr/>
        <a:lstStyle/>
        <a:p>
          <a:endParaRPr lang="ru-RU"/>
        </a:p>
      </dgm:t>
    </dgm:pt>
    <dgm:pt modelId="{45361707-A974-441E-B935-72DD75055169}" type="sibTrans" cxnId="{5BC4D9E6-40E2-4820-AEF5-2FA86978C509}">
      <dgm:prSet/>
      <dgm:spPr/>
      <dgm:t>
        <a:bodyPr/>
        <a:lstStyle/>
        <a:p>
          <a:endParaRPr lang="ru-RU"/>
        </a:p>
      </dgm:t>
    </dgm:pt>
    <dgm:pt modelId="{597DFEEE-29AD-4E35-9AD8-E99DF33AAEF1}" type="pres">
      <dgm:prSet presAssocID="{2EA319B8-E0A5-46BE-8ECD-D6946B22FD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B75D4E-4A82-41FA-8552-13646B8FB7AF}" type="pres">
      <dgm:prSet presAssocID="{BDA5CEBE-7A41-478D-996E-0782AD525175}" presName="hierRoot1" presStyleCnt="0">
        <dgm:presLayoutVars>
          <dgm:hierBranch val="init"/>
        </dgm:presLayoutVars>
      </dgm:prSet>
      <dgm:spPr/>
    </dgm:pt>
    <dgm:pt modelId="{946875CF-87D8-4E2C-8F3C-72CB49A56A70}" type="pres">
      <dgm:prSet presAssocID="{BDA5CEBE-7A41-478D-996E-0782AD525175}" presName="rootComposite1" presStyleCnt="0"/>
      <dgm:spPr/>
    </dgm:pt>
    <dgm:pt modelId="{04329481-6739-43CC-8C84-88EFAC55D463}" type="pres">
      <dgm:prSet presAssocID="{BDA5CEBE-7A41-478D-996E-0782AD525175}" presName="rootText1" presStyleLbl="node0" presStyleIdx="0" presStyleCnt="1" custLinFactNeighborY="11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EC4C70-389D-4E3D-9865-5DCE1C124055}" type="pres">
      <dgm:prSet presAssocID="{BDA5CEBE-7A41-478D-996E-0782AD52517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B70D707-143F-4B7C-A9C4-032BF41A1783}" type="pres">
      <dgm:prSet presAssocID="{BDA5CEBE-7A41-478D-996E-0782AD525175}" presName="hierChild2" presStyleCnt="0"/>
      <dgm:spPr/>
    </dgm:pt>
    <dgm:pt modelId="{264B09A5-AA52-4B4B-81E1-670C76B9FD53}" type="pres">
      <dgm:prSet presAssocID="{03A35144-DD63-4A77-99FC-C0B81C10BD8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A3DB104-8B28-4784-A6E8-08C1EC72110C}" type="pres">
      <dgm:prSet presAssocID="{F23CCD35-561C-4216-A187-2BA57B0DC508}" presName="hierRoot2" presStyleCnt="0">
        <dgm:presLayoutVars>
          <dgm:hierBranch val="init"/>
        </dgm:presLayoutVars>
      </dgm:prSet>
      <dgm:spPr/>
    </dgm:pt>
    <dgm:pt modelId="{2B532E27-C050-49C1-8414-A3E0B9D68FB7}" type="pres">
      <dgm:prSet presAssocID="{F23CCD35-561C-4216-A187-2BA57B0DC508}" presName="rootComposite" presStyleCnt="0"/>
      <dgm:spPr/>
    </dgm:pt>
    <dgm:pt modelId="{A6DE64EC-48B8-4EDF-90C8-A4CE9F6C478C}" type="pres">
      <dgm:prSet presAssocID="{F23CCD35-561C-4216-A187-2BA57B0DC50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B96E15-A71C-4AE0-ADC6-DF4E0B631D6A}" type="pres">
      <dgm:prSet presAssocID="{F23CCD35-561C-4216-A187-2BA57B0DC508}" presName="rootConnector" presStyleLbl="node2" presStyleIdx="0" presStyleCnt="3"/>
      <dgm:spPr/>
      <dgm:t>
        <a:bodyPr/>
        <a:lstStyle/>
        <a:p>
          <a:endParaRPr lang="ru-RU"/>
        </a:p>
      </dgm:t>
    </dgm:pt>
    <dgm:pt modelId="{BA60334D-4DD7-48D8-9731-3A29129A9857}" type="pres">
      <dgm:prSet presAssocID="{F23CCD35-561C-4216-A187-2BA57B0DC508}" presName="hierChild4" presStyleCnt="0"/>
      <dgm:spPr/>
    </dgm:pt>
    <dgm:pt modelId="{9E28845F-26D9-4880-8DDE-FCBD62770433}" type="pres">
      <dgm:prSet presAssocID="{F23CCD35-561C-4216-A187-2BA57B0DC508}" presName="hierChild5" presStyleCnt="0"/>
      <dgm:spPr/>
    </dgm:pt>
    <dgm:pt modelId="{4DE0B73B-E8FF-4E41-A10F-7AACF8FD4A4B}" type="pres">
      <dgm:prSet presAssocID="{46351F3A-86FD-40CA-9D6B-3E0F18D2891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A234E82-DDD1-4AD4-984A-14B5B243774D}" type="pres">
      <dgm:prSet presAssocID="{B0D5AB0C-AD38-494B-A82C-9E07D36E6A14}" presName="hierRoot2" presStyleCnt="0">
        <dgm:presLayoutVars>
          <dgm:hierBranch val="init"/>
        </dgm:presLayoutVars>
      </dgm:prSet>
      <dgm:spPr/>
    </dgm:pt>
    <dgm:pt modelId="{BFA77BCF-402C-46F8-BD45-0BEA6C09A8F6}" type="pres">
      <dgm:prSet presAssocID="{B0D5AB0C-AD38-494B-A82C-9E07D36E6A14}" presName="rootComposite" presStyleCnt="0"/>
      <dgm:spPr/>
    </dgm:pt>
    <dgm:pt modelId="{06D5D1F6-0CF2-4F8F-A59B-30DA8E583D72}" type="pres">
      <dgm:prSet presAssocID="{B0D5AB0C-AD38-494B-A82C-9E07D36E6A1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2B925B-D3CA-46B9-AD56-D917D2EF07D0}" type="pres">
      <dgm:prSet presAssocID="{B0D5AB0C-AD38-494B-A82C-9E07D36E6A14}" presName="rootConnector" presStyleLbl="node2" presStyleIdx="1" presStyleCnt="3"/>
      <dgm:spPr/>
      <dgm:t>
        <a:bodyPr/>
        <a:lstStyle/>
        <a:p>
          <a:endParaRPr lang="ru-RU"/>
        </a:p>
      </dgm:t>
    </dgm:pt>
    <dgm:pt modelId="{933C0C06-9BCA-42BA-A2FC-0D65266448A4}" type="pres">
      <dgm:prSet presAssocID="{B0D5AB0C-AD38-494B-A82C-9E07D36E6A14}" presName="hierChild4" presStyleCnt="0"/>
      <dgm:spPr/>
    </dgm:pt>
    <dgm:pt modelId="{B4F44238-BEC0-4464-BB45-AD7F0D165527}" type="pres">
      <dgm:prSet presAssocID="{B0D5AB0C-AD38-494B-A82C-9E07D36E6A14}" presName="hierChild5" presStyleCnt="0"/>
      <dgm:spPr/>
    </dgm:pt>
    <dgm:pt modelId="{96567BBC-ABC0-4402-A37A-35ABBBA7814B}" type="pres">
      <dgm:prSet presAssocID="{DDD129A3-3620-4DDB-9F93-2335B85D3D05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39D558A-AC98-4CDF-9A84-C6AF6E046CD0}" type="pres">
      <dgm:prSet presAssocID="{2C082906-36C9-45A9-B862-1A5717E76418}" presName="hierRoot2" presStyleCnt="0">
        <dgm:presLayoutVars>
          <dgm:hierBranch val="init"/>
        </dgm:presLayoutVars>
      </dgm:prSet>
      <dgm:spPr/>
    </dgm:pt>
    <dgm:pt modelId="{B502C506-EB32-4400-B2BF-932816D3AD35}" type="pres">
      <dgm:prSet presAssocID="{2C082906-36C9-45A9-B862-1A5717E76418}" presName="rootComposite" presStyleCnt="0"/>
      <dgm:spPr/>
    </dgm:pt>
    <dgm:pt modelId="{83BCACA4-2309-41B9-952E-30C298FBE395}" type="pres">
      <dgm:prSet presAssocID="{2C082906-36C9-45A9-B862-1A5717E76418}" presName="rootText" presStyleLbl="node2" presStyleIdx="2" presStyleCnt="3" custLinFactNeighborX="23" custLinFactNeighborY="-1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5989F6-9404-4F68-A544-9D1AEDC8C660}" type="pres">
      <dgm:prSet presAssocID="{2C082906-36C9-45A9-B862-1A5717E76418}" presName="rootConnector" presStyleLbl="node2" presStyleIdx="2" presStyleCnt="3"/>
      <dgm:spPr/>
      <dgm:t>
        <a:bodyPr/>
        <a:lstStyle/>
        <a:p>
          <a:endParaRPr lang="ru-RU"/>
        </a:p>
      </dgm:t>
    </dgm:pt>
    <dgm:pt modelId="{DDB20A88-091A-4CBE-A644-253C3EB357D5}" type="pres">
      <dgm:prSet presAssocID="{2C082906-36C9-45A9-B862-1A5717E76418}" presName="hierChild4" presStyleCnt="0"/>
      <dgm:spPr/>
    </dgm:pt>
    <dgm:pt modelId="{563D2DF6-51BB-41CD-8502-29B95CAD714F}" type="pres">
      <dgm:prSet presAssocID="{2C082906-36C9-45A9-B862-1A5717E76418}" presName="hierChild5" presStyleCnt="0"/>
      <dgm:spPr/>
    </dgm:pt>
    <dgm:pt modelId="{5216F6F2-CC6E-41AC-985C-7FDC146339EA}" type="pres">
      <dgm:prSet presAssocID="{BDA5CEBE-7A41-478D-996E-0782AD525175}" presName="hierChild3" presStyleCnt="0"/>
      <dgm:spPr/>
    </dgm:pt>
  </dgm:ptLst>
  <dgm:cxnLst>
    <dgm:cxn modelId="{CE81B4DE-6562-4E46-973C-9663C011975F}" type="presOf" srcId="{F23CCD35-561C-4216-A187-2BA57B0DC508}" destId="{9EB96E15-A71C-4AE0-ADC6-DF4E0B631D6A}" srcOrd="1" destOrd="0" presId="urn:microsoft.com/office/officeart/2005/8/layout/orgChart1"/>
    <dgm:cxn modelId="{A6CBD445-033E-4557-A022-153E017FFDC3}" type="presOf" srcId="{B0D5AB0C-AD38-494B-A82C-9E07D36E6A14}" destId="{06D5D1F6-0CF2-4F8F-A59B-30DA8E583D72}" srcOrd="0" destOrd="0" presId="urn:microsoft.com/office/officeart/2005/8/layout/orgChart1"/>
    <dgm:cxn modelId="{7908B4DC-EDA6-44EF-BAA5-B413FBC0ED5C}" type="presOf" srcId="{2C082906-36C9-45A9-B862-1A5717E76418}" destId="{425989F6-9404-4F68-A544-9D1AEDC8C660}" srcOrd="1" destOrd="0" presId="urn:microsoft.com/office/officeart/2005/8/layout/orgChart1"/>
    <dgm:cxn modelId="{5999A872-0807-4EA3-84A0-C8C1A3D4550D}" type="presOf" srcId="{BDA5CEBE-7A41-478D-996E-0782AD525175}" destId="{DCEC4C70-389D-4E3D-9865-5DCE1C124055}" srcOrd="1" destOrd="0" presId="urn:microsoft.com/office/officeart/2005/8/layout/orgChart1"/>
    <dgm:cxn modelId="{EE37EBCF-36A4-4447-8755-99A24EB5711C}" type="presOf" srcId="{03A35144-DD63-4A77-99FC-C0B81C10BD89}" destId="{264B09A5-AA52-4B4B-81E1-670C76B9FD53}" srcOrd="0" destOrd="0" presId="urn:microsoft.com/office/officeart/2005/8/layout/orgChart1"/>
    <dgm:cxn modelId="{C2F66A58-03F6-4EB1-83BF-76F845E5759E}" type="presOf" srcId="{DDD129A3-3620-4DDB-9F93-2335B85D3D05}" destId="{96567BBC-ABC0-4402-A37A-35ABBBA7814B}" srcOrd="0" destOrd="0" presId="urn:microsoft.com/office/officeart/2005/8/layout/orgChart1"/>
    <dgm:cxn modelId="{AB9AD317-0C1E-42F1-AAC9-A056E6F27358}" type="presOf" srcId="{F23CCD35-561C-4216-A187-2BA57B0DC508}" destId="{A6DE64EC-48B8-4EDF-90C8-A4CE9F6C478C}" srcOrd="0" destOrd="0" presId="urn:microsoft.com/office/officeart/2005/8/layout/orgChart1"/>
    <dgm:cxn modelId="{78B44CEE-A383-4605-AA40-C05011310419}" type="presOf" srcId="{B0D5AB0C-AD38-494B-A82C-9E07D36E6A14}" destId="{B92B925B-D3CA-46B9-AD56-D917D2EF07D0}" srcOrd="1" destOrd="0" presId="urn:microsoft.com/office/officeart/2005/8/layout/orgChart1"/>
    <dgm:cxn modelId="{5BC4D9E6-40E2-4820-AEF5-2FA86978C509}" srcId="{BDA5CEBE-7A41-478D-996E-0782AD525175}" destId="{2C082906-36C9-45A9-B862-1A5717E76418}" srcOrd="2" destOrd="0" parTransId="{DDD129A3-3620-4DDB-9F93-2335B85D3D05}" sibTransId="{45361707-A974-441E-B935-72DD75055169}"/>
    <dgm:cxn modelId="{3CD358E6-7F8F-47A8-B887-6056D9650C67}" type="presOf" srcId="{2C082906-36C9-45A9-B862-1A5717E76418}" destId="{83BCACA4-2309-41B9-952E-30C298FBE395}" srcOrd="0" destOrd="0" presId="urn:microsoft.com/office/officeart/2005/8/layout/orgChart1"/>
    <dgm:cxn modelId="{4B1D5B2B-AF95-42CA-A61C-9A488F8BE793}" type="presOf" srcId="{2EA319B8-E0A5-46BE-8ECD-D6946B22FDBF}" destId="{597DFEEE-29AD-4E35-9AD8-E99DF33AAEF1}" srcOrd="0" destOrd="0" presId="urn:microsoft.com/office/officeart/2005/8/layout/orgChart1"/>
    <dgm:cxn modelId="{AE37E01E-9914-4858-B93D-0AA3B13772A9}" srcId="{BDA5CEBE-7A41-478D-996E-0782AD525175}" destId="{B0D5AB0C-AD38-494B-A82C-9E07D36E6A14}" srcOrd="1" destOrd="0" parTransId="{46351F3A-86FD-40CA-9D6B-3E0F18D2891D}" sibTransId="{238AE7D1-1640-4F8B-8472-5A8481D83602}"/>
    <dgm:cxn modelId="{3E8FCDA4-BC01-4630-8C86-ECBC1A3B07B3}" type="presOf" srcId="{46351F3A-86FD-40CA-9D6B-3E0F18D2891D}" destId="{4DE0B73B-E8FF-4E41-A10F-7AACF8FD4A4B}" srcOrd="0" destOrd="0" presId="urn:microsoft.com/office/officeart/2005/8/layout/orgChart1"/>
    <dgm:cxn modelId="{5F1AFFCF-7B65-49E2-84CF-A65A12940CBC}" srcId="{2EA319B8-E0A5-46BE-8ECD-D6946B22FDBF}" destId="{BDA5CEBE-7A41-478D-996E-0782AD525175}" srcOrd="0" destOrd="0" parTransId="{5BA8F348-D682-44E6-A76A-542217C9A752}" sibTransId="{75159401-650E-4DF9-A640-154736C6B635}"/>
    <dgm:cxn modelId="{072E2555-BE3F-454A-BD79-8A7B70A74867}" srcId="{BDA5CEBE-7A41-478D-996E-0782AD525175}" destId="{F23CCD35-561C-4216-A187-2BA57B0DC508}" srcOrd="0" destOrd="0" parTransId="{03A35144-DD63-4A77-99FC-C0B81C10BD89}" sibTransId="{CE8AB882-6626-44D8-9799-002EA09072C5}"/>
    <dgm:cxn modelId="{1B4592BA-3E13-4E3B-AA6D-055FD4CE8261}" type="presOf" srcId="{BDA5CEBE-7A41-478D-996E-0782AD525175}" destId="{04329481-6739-43CC-8C84-88EFAC55D463}" srcOrd="0" destOrd="0" presId="urn:microsoft.com/office/officeart/2005/8/layout/orgChart1"/>
    <dgm:cxn modelId="{FE45A3A3-22D6-4A78-85D2-C856DD84945F}" type="presParOf" srcId="{597DFEEE-29AD-4E35-9AD8-E99DF33AAEF1}" destId="{D2B75D4E-4A82-41FA-8552-13646B8FB7AF}" srcOrd="0" destOrd="0" presId="urn:microsoft.com/office/officeart/2005/8/layout/orgChart1"/>
    <dgm:cxn modelId="{EE4B694D-F9DC-4D61-9EF7-BAF0B974F3F7}" type="presParOf" srcId="{D2B75D4E-4A82-41FA-8552-13646B8FB7AF}" destId="{946875CF-87D8-4E2C-8F3C-72CB49A56A70}" srcOrd="0" destOrd="0" presId="urn:microsoft.com/office/officeart/2005/8/layout/orgChart1"/>
    <dgm:cxn modelId="{18EBFA75-79A2-496A-9853-DE2F76F2CD03}" type="presParOf" srcId="{946875CF-87D8-4E2C-8F3C-72CB49A56A70}" destId="{04329481-6739-43CC-8C84-88EFAC55D463}" srcOrd="0" destOrd="0" presId="urn:microsoft.com/office/officeart/2005/8/layout/orgChart1"/>
    <dgm:cxn modelId="{918A3145-DDFF-4B24-9D45-FA7605EBD2DB}" type="presParOf" srcId="{946875CF-87D8-4E2C-8F3C-72CB49A56A70}" destId="{DCEC4C70-389D-4E3D-9865-5DCE1C124055}" srcOrd="1" destOrd="0" presId="urn:microsoft.com/office/officeart/2005/8/layout/orgChart1"/>
    <dgm:cxn modelId="{CE2C690E-702F-4C87-B65E-A17E861FF3CF}" type="presParOf" srcId="{D2B75D4E-4A82-41FA-8552-13646B8FB7AF}" destId="{9B70D707-143F-4B7C-A9C4-032BF41A1783}" srcOrd="1" destOrd="0" presId="urn:microsoft.com/office/officeart/2005/8/layout/orgChart1"/>
    <dgm:cxn modelId="{C0E327C6-5D88-4DD8-876D-A92232AF54A7}" type="presParOf" srcId="{9B70D707-143F-4B7C-A9C4-032BF41A1783}" destId="{264B09A5-AA52-4B4B-81E1-670C76B9FD53}" srcOrd="0" destOrd="0" presId="urn:microsoft.com/office/officeart/2005/8/layout/orgChart1"/>
    <dgm:cxn modelId="{84FCE773-D739-45EF-97F1-0DF87A2F18C4}" type="presParOf" srcId="{9B70D707-143F-4B7C-A9C4-032BF41A1783}" destId="{7A3DB104-8B28-4784-A6E8-08C1EC72110C}" srcOrd="1" destOrd="0" presId="urn:microsoft.com/office/officeart/2005/8/layout/orgChart1"/>
    <dgm:cxn modelId="{44AD67C1-60AD-47E1-863A-9D61E6507678}" type="presParOf" srcId="{7A3DB104-8B28-4784-A6E8-08C1EC72110C}" destId="{2B532E27-C050-49C1-8414-A3E0B9D68FB7}" srcOrd="0" destOrd="0" presId="urn:microsoft.com/office/officeart/2005/8/layout/orgChart1"/>
    <dgm:cxn modelId="{31F36BBC-5EC1-4A3D-8446-8B38B3AAADB4}" type="presParOf" srcId="{2B532E27-C050-49C1-8414-A3E0B9D68FB7}" destId="{A6DE64EC-48B8-4EDF-90C8-A4CE9F6C478C}" srcOrd="0" destOrd="0" presId="urn:microsoft.com/office/officeart/2005/8/layout/orgChart1"/>
    <dgm:cxn modelId="{AF48716B-77F0-4923-AF18-29C67D6A3DC8}" type="presParOf" srcId="{2B532E27-C050-49C1-8414-A3E0B9D68FB7}" destId="{9EB96E15-A71C-4AE0-ADC6-DF4E0B631D6A}" srcOrd="1" destOrd="0" presId="urn:microsoft.com/office/officeart/2005/8/layout/orgChart1"/>
    <dgm:cxn modelId="{2131473D-DE73-46E2-B58F-C416AA8BAF8A}" type="presParOf" srcId="{7A3DB104-8B28-4784-A6E8-08C1EC72110C}" destId="{BA60334D-4DD7-48D8-9731-3A29129A9857}" srcOrd="1" destOrd="0" presId="urn:microsoft.com/office/officeart/2005/8/layout/orgChart1"/>
    <dgm:cxn modelId="{84556446-7F1A-456B-97A6-0CD774322C9C}" type="presParOf" srcId="{7A3DB104-8B28-4784-A6E8-08C1EC72110C}" destId="{9E28845F-26D9-4880-8DDE-FCBD62770433}" srcOrd="2" destOrd="0" presId="urn:microsoft.com/office/officeart/2005/8/layout/orgChart1"/>
    <dgm:cxn modelId="{39BE442F-8935-4310-A630-396701FF01E4}" type="presParOf" srcId="{9B70D707-143F-4B7C-A9C4-032BF41A1783}" destId="{4DE0B73B-E8FF-4E41-A10F-7AACF8FD4A4B}" srcOrd="2" destOrd="0" presId="urn:microsoft.com/office/officeart/2005/8/layout/orgChart1"/>
    <dgm:cxn modelId="{4CACEDB4-5023-4412-B6BB-68FD082951FC}" type="presParOf" srcId="{9B70D707-143F-4B7C-A9C4-032BF41A1783}" destId="{AA234E82-DDD1-4AD4-984A-14B5B243774D}" srcOrd="3" destOrd="0" presId="urn:microsoft.com/office/officeart/2005/8/layout/orgChart1"/>
    <dgm:cxn modelId="{39AB7254-63B3-490F-869C-A70085F76426}" type="presParOf" srcId="{AA234E82-DDD1-4AD4-984A-14B5B243774D}" destId="{BFA77BCF-402C-46F8-BD45-0BEA6C09A8F6}" srcOrd="0" destOrd="0" presId="urn:microsoft.com/office/officeart/2005/8/layout/orgChart1"/>
    <dgm:cxn modelId="{B54A9D13-DA66-440B-88FC-772B3F64476E}" type="presParOf" srcId="{BFA77BCF-402C-46F8-BD45-0BEA6C09A8F6}" destId="{06D5D1F6-0CF2-4F8F-A59B-30DA8E583D72}" srcOrd="0" destOrd="0" presId="urn:microsoft.com/office/officeart/2005/8/layout/orgChart1"/>
    <dgm:cxn modelId="{80116440-2494-417B-B48F-FC978A10EA9C}" type="presParOf" srcId="{BFA77BCF-402C-46F8-BD45-0BEA6C09A8F6}" destId="{B92B925B-D3CA-46B9-AD56-D917D2EF07D0}" srcOrd="1" destOrd="0" presId="urn:microsoft.com/office/officeart/2005/8/layout/orgChart1"/>
    <dgm:cxn modelId="{F5A5DABC-52A6-46D4-82E7-94201C9C9108}" type="presParOf" srcId="{AA234E82-DDD1-4AD4-984A-14B5B243774D}" destId="{933C0C06-9BCA-42BA-A2FC-0D65266448A4}" srcOrd="1" destOrd="0" presId="urn:microsoft.com/office/officeart/2005/8/layout/orgChart1"/>
    <dgm:cxn modelId="{7DB64A7B-7B70-43E1-B9E2-413C956DC21D}" type="presParOf" srcId="{AA234E82-DDD1-4AD4-984A-14B5B243774D}" destId="{B4F44238-BEC0-4464-BB45-AD7F0D165527}" srcOrd="2" destOrd="0" presId="urn:microsoft.com/office/officeart/2005/8/layout/orgChart1"/>
    <dgm:cxn modelId="{848473DB-8223-4054-A35B-33D94A09B939}" type="presParOf" srcId="{9B70D707-143F-4B7C-A9C4-032BF41A1783}" destId="{96567BBC-ABC0-4402-A37A-35ABBBA7814B}" srcOrd="4" destOrd="0" presId="urn:microsoft.com/office/officeart/2005/8/layout/orgChart1"/>
    <dgm:cxn modelId="{2C691DCC-1496-4FA4-AEE2-87B9288888FE}" type="presParOf" srcId="{9B70D707-143F-4B7C-A9C4-032BF41A1783}" destId="{939D558A-AC98-4CDF-9A84-C6AF6E046CD0}" srcOrd="5" destOrd="0" presId="urn:microsoft.com/office/officeart/2005/8/layout/orgChart1"/>
    <dgm:cxn modelId="{A2C6799C-9067-4114-AA3C-96AB247C5D23}" type="presParOf" srcId="{939D558A-AC98-4CDF-9A84-C6AF6E046CD0}" destId="{B502C506-EB32-4400-B2BF-932816D3AD35}" srcOrd="0" destOrd="0" presId="urn:microsoft.com/office/officeart/2005/8/layout/orgChart1"/>
    <dgm:cxn modelId="{5BA0E68D-E2AC-40FC-82E1-434E2979A5F2}" type="presParOf" srcId="{B502C506-EB32-4400-B2BF-932816D3AD35}" destId="{83BCACA4-2309-41B9-952E-30C298FBE395}" srcOrd="0" destOrd="0" presId="urn:microsoft.com/office/officeart/2005/8/layout/orgChart1"/>
    <dgm:cxn modelId="{C8460BD2-4120-4804-8973-63BD798225DB}" type="presParOf" srcId="{B502C506-EB32-4400-B2BF-932816D3AD35}" destId="{425989F6-9404-4F68-A544-9D1AEDC8C660}" srcOrd="1" destOrd="0" presId="urn:microsoft.com/office/officeart/2005/8/layout/orgChart1"/>
    <dgm:cxn modelId="{7EC2EDB5-005F-4487-B486-251F71783A7A}" type="presParOf" srcId="{939D558A-AC98-4CDF-9A84-C6AF6E046CD0}" destId="{DDB20A88-091A-4CBE-A644-253C3EB357D5}" srcOrd="1" destOrd="0" presId="urn:microsoft.com/office/officeart/2005/8/layout/orgChart1"/>
    <dgm:cxn modelId="{7197B2F6-7EEC-4336-AC32-E84EADC85D09}" type="presParOf" srcId="{939D558A-AC98-4CDF-9A84-C6AF6E046CD0}" destId="{563D2DF6-51BB-41CD-8502-29B95CAD714F}" srcOrd="2" destOrd="0" presId="urn:microsoft.com/office/officeart/2005/8/layout/orgChart1"/>
    <dgm:cxn modelId="{70FC4A8B-FF2C-482A-B2C5-269F5970B556}" type="presParOf" srcId="{D2B75D4E-4A82-41FA-8552-13646B8FB7AF}" destId="{5216F6F2-CC6E-41AC-985C-7FDC146339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67BBC-ABC0-4402-A37A-35ABBBA7814B}">
      <dsp:nvSpPr>
        <dsp:cNvPr id="0" name=""/>
        <dsp:cNvSpPr/>
      </dsp:nvSpPr>
      <dsp:spPr>
        <a:xfrm>
          <a:off x="4567603" y="2398924"/>
          <a:ext cx="3232226" cy="390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61"/>
              </a:lnTo>
              <a:lnTo>
                <a:pt x="3232226" y="110061"/>
              </a:lnTo>
              <a:lnTo>
                <a:pt x="3232226" y="390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0B73B-E8FF-4E41-A10F-7AACF8FD4A4B}">
      <dsp:nvSpPr>
        <dsp:cNvPr id="0" name=""/>
        <dsp:cNvSpPr/>
      </dsp:nvSpPr>
      <dsp:spPr>
        <a:xfrm>
          <a:off x="4521883" y="2398924"/>
          <a:ext cx="91440" cy="409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B09A5-AA52-4B4B-81E1-670C76B9FD53}">
      <dsp:nvSpPr>
        <dsp:cNvPr id="0" name=""/>
        <dsp:cNvSpPr/>
      </dsp:nvSpPr>
      <dsp:spPr>
        <a:xfrm>
          <a:off x="1335990" y="2398924"/>
          <a:ext cx="3231612" cy="409293"/>
        </a:xfrm>
        <a:custGeom>
          <a:avLst/>
          <a:gdLst/>
          <a:ahLst/>
          <a:cxnLst/>
          <a:rect l="0" t="0" r="0" b="0"/>
          <a:pathLst>
            <a:path>
              <a:moveTo>
                <a:pt x="3231612" y="0"/>
              </a:moveTo>
              <a:lnTo>
                <a:pt x="3231612" y="128863"/>
              </a:lnTo>
              <a:lnTo>
                <a:pt x="0" y="128863"/>
              </a:lnTo>
              <a:lnTo>
                <a:pt x="0" y="409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29481-6739-43CC-8C84-88EFAC55D463}">
      <dsp:nvSpPr>
        <dsp:cNvPr id="0" name=""/>
        <dsp:cNvSpPr/>
      </dsp:nvSpPr>
      <dsp:spPr>
        <a:xfrm>
          <a:off x="3232226" y="106354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Общение</a:t>
          </a:r>
        </a:p>
      </dsp:txBody>
      <dsp:txXfrm>
        <a:off x="3232226" y="1063547"/>
        <a:ext cx="2670754" cy="1335377"/>
      </dsp:txXfrm>
    </dsp:sp>
    <dsp:sp modelId="{A6DE64EC-48B8-4EDF-90C8-A4CE9F6C478C}">
      <dsp:nvSpPr>
        <dsp:cNvPr id="0" name=""/>
        <dsp:cNvSpPr/>
      </dsp:nvSpPr>
      <dsp:spPr>
        <a:xfrm>
          <a:off x="613" y="280821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Коммуникация</a:t>
          </a:r>
        </a:p>
      </dsp:txBody>
      <dsp:txXfrm>
        <a:off x="613" y="2808217"/>
        <a:ext cx="2670754" cy="1335377"/>
      </dsp:txXfrm>
    </dsp:sp>
    <dsp:sp modelId="{06D5D1F6-0CF2-4F8F-A59B-30DA8E583D72}">
      <dsp:nvSpPr>
        <dsp:cNvPr id="0" name=""/>
        <dsp:cNvSpPr/>
      </dsp:nvSpPr>
      <dsp:spPr>
        <a:xfrm>
          <a:off x="3232226" y="280821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Интеракция</a:t>
          </a:r>
        </a:p>
      </dsp:txBody>
      <dsp:txXfrm>
        <a:off x="3232226" y="2808217"/>
        <a:ext cx="2670754" cy="1335377"/>
      </dsp:txXfrm>
    </dsp:sp>
    <dsp:sp modelId="{83BCACA4-2309-41B9-952E-30C298FBE395}">
      <dsp:nvSpPr>
        <dsp:cNvPr id="0" name=""/>
        <dsp:cNvSpPr/>
      </dsp:nvSpPr>
      <dsp:spPr>
        <a:xfrm>
          <a:off x="6464452" y="2789415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Социальная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перцепция</a:t>
          </a:r>
        </a:p>
      </dsp:txBody>
      <dsp:txXfrm>
        <a:off x="6464452" y="2789415"/>
        <a:ext cx="2670754" cy="133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BF114-1258-4263-8E75-6835A327F077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96312-1A94-4262-8415-D6FC4955D7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5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A73108-1AB4-42D4-AAFC-2927F356767E}" type="slidenum">
              <a:rPr lang="ru-RU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7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48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8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6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5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8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74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8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49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51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87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1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F504-A575-4A4A-9E14-AF7C54C97E49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_256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3431"/>
            <a:ext cx="9144000" cy="888023"/>
          </a:xfrm>
        </p:spPr>
        <p:txBody>
          <a:bodyPr>
            <a:normAutofit/>
          </a:bodyPr>
          <a:lstStyle/>
          <a:p>
            <a:r>
              <a:rPr lang="ru-RU" sz="3600" b="1">
                <a:solidFill>
                  <a:srgbClr val="FF0000"/>
                </a:solidFill>
              </a:rPr>
              <a:t>ПСИХОЛОГИЯ ДЕЛОВОЙ КОММУНИКАЦИИ</a:t>
            </a:r>
            <a:endParaRPr lang="ru-RU" sz="3600" b="1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62" y="1157287"/>
            <a:ext cx="7686675" cy="503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2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223"/>
            <a:ext cx="10515600" cy="5974740"/>
          </a:xfrm>
        </p:spPr>
        <p:txBody>
          <a:bodyPr>
            <a:normAutofit fontScale="92500" lnSpcReduction="10000"/>
          </a:bodyPr>
          <a:lstStyle/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сторона общения. </a:t>
            </a:r>
            <a:endParaRPr lang="ru-RU" u="sng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mtClean="0"/>
              <a:t>Это </a:t>
            </a:r>
            <a:r>
              <a:rPr lang="ru-RU"/>
              <a:t>характеристика тех </a:t>
            </a:r>
            <a:r>
              <a:rPr lang="ru-RU" smtClean="0"/>
              <a:t>компонентов общения</a:t>
            </a:r>
            <a:r>
              <a:rPr lang="ru-RU"/>
              <a:t>, которые связаны со взаимодействием людей, с </a:t>
            </a:r>
            <a:r>
              <a:rPr lang="ru-RU" smtClean="0"/>
              <a:t>непосредственной организацией </a:t>
            </a:r>
            <a:r>
              <a:rPr lang="ru-RU"/>
              <a:t>их совместной деятельности. </a:t>
            </a:r>
            <a:endParaRPr lang="ru-RU" smtClean="0"/>
          </a:p>
          <a:p>
            <a:r>
              <a:rPr lang="ru-RU" smtClean="0"/>
              <a:t>Есть </a:t>
            </a:r>
            <a:r>
              <a:rPr lang="ru-RU"/>
              <a:t>два типа взаимодействий </a:t>
            </a:r>
            <a:r>
              <a:rPr lang="ru-RU" smtClean="0"/>
              <a:t>—кооперация </a:t>
            </a:r>
            <a:r>
              <a:rPr lang="ru-RU"/>
              <a:t>и </a:t>
            </a:r>
            <a:r>
              <a:rPr lang="ru-RU" smtClean="0"/>
              <a:t>конкуренция. </a:t>
            </a:r>
          </a:p>
          <a:p>
            <a:r>
              <a:rPr lang="ru-RU" smtClean="0"/>
              <a:t>Кооперативное </a:t>
            </a:r>
            <a:r>
              <a:rPr lang="ru-RU"/>
              <a:t>взаимодействие означает координацию сил участников. </a:t>
            </a:r>
            <a:endParaRPr lang="ru-RU" smtClean="0"/>
          </a:p>
          <a:p>
            <a:r>
              <a:rPr lang="ru-RU" smtClean="0"/>
              <a:t>Кооперация </a:t>
            </a:r>
            <a:r>
              <a:rPr lang="ru-RU"/>
              <a:t>является необходимым </a:t>
            </a:r>
            <a:r>
              <a:rPr lang="ru-RU" smtClean="0"/>
              <a:t>элементом совместной </a:t>
            </a:r>
            <a:r>
              <a:rPr lang="ru-RU"/>
              <a:t>деятельности, пораждается самой ее природой</a:t>
            </a:r>
            <a:r>
              <a:rPr lang="ru-RU" smtClean="0"/>
              <a:t>.</a:t>
            </a:r>
            <a:r>
              <a:rPr lang="ru-RU"/>
              <a:t> </a:t>
            </a:r>
          </a:p>
          <a:p>
            <a:r>
              <a:rPr lang="ru-RU"/>
              <a:t>Конкуренция — одной из наиболее ярких ее форм является </a:t>
            </a:r>
            <a:r>
              <a:rPr lang="ru-RU" smtClean="0"/>
              <a:t>конфликт.</a:t>
            </a:r>
          </a:p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Перцептивная сторона общения </a:t>
            </a:r>
            <a:r>
              <a:rPr lang="ru-RU"/>
              <a:t>— это процесс восприятия и понимания людьми друг друга.</a:t>
            </a:r>
          </a:p>
          <a:p>
            <a:r>
              <a:rPr lang="ru-RU"/>
              <a:t>Все три стороны общения тесно переплетаются между собой, органически дополняют друг друга и составляют процесс общения вцелом.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08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3238"/>
            <a:ext cx="10515600" cy="5763725"/>
          </a:xfrm>
        </p:spPr>
        <p:txBody>
          <a:bodyPr>
            <a:normAutofit/>
          </a:bodyPr>
          <a:lstStyle/>
          <a:p>
            <a:r>
              <a:rPr lang="ru-RU"/>
              <a:t>Общение, будучи сложным социально-психологическим компонентом осуществляется по следующим каналам: вербальный (речевой) и невербальный (неречевой</a:t>
            </a:r>
            <a:r>
              <a:rPr lang="ru-RU" smtClean="0"/>
              <a:t>).</a:t>
            </a:r>
            <a:endParaRPr lang="ru-RU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162" y="1987062"/>
            <a:ext cx="8757137" cy="429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27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6331"/>
            <a:ext cx="10515600" cy="6119446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Вербальное (речевое) общение присуще только человеку и в качестве обязательного условия предполагает усвоение языка. </a:t>
            </a:r>
          </a:p>
          <a:p>
            <a:r>
              <a:rPr lang="ru-RU"/>
              <a:t>Это сводится к развитию культуры речевого общения, умения точно формулировать свои мысли, излагать их доступным языком, своевременно реагировать на реакции партнера, убеждать его. </a:t>
            </a:r>
          </a:p>
          <a:p>
            <a:r>
              <a:rPr lang="ru-RU"/>
              <a:t>Культура речевого общения заключается в умелом использовании всех средств и возможностях языка. </a:t>
            </a:r>
          </a:p>
          <a:p>
            <a:r>
              <a:rPr lang="ru-RU"/>
              <a:t>Она слагается из лексической, грамматической и фонетической культур. </a:t>
            </a:r>
          </a:p>
          <a:p>
            <a:r>
              <a:rPr lang="ru-RU"/>
              <a:t>Поэтому речевое общение - это процесс оформления мысли в слова и предложения, предполагающий выполнение таких коммуникативных действий, как подбор адекватных слов, построение из них предложений, говорение, слушание партнера, уточнение его мыслей и </a:t>
            </a:r>
          </a:p>
          <a:p>
            <a:r>
              <a:rPr lang="ru-RU" smtClean="0"/>
              <a:t>В </a:t>
            </a:r>
            <a:r>
              <a:rPr lang="ru-RU"/>
              <a:t>контексте такого понимания вербального канала общения в его структуре можно выделить три основных компонента: значение и смысл слов, фраз; такие выразительные качества голоса — темп речи, модуляция высоты голоса, тональность голоса, ритм, интонация, дикция речи; а также речевые звуковые явления. Как указывает Г.М.Андреева, «речь является самым универсальным средством коммуникации, поскольку при передаче информации при помощи речи менее всего теряется смысл сообщения</a:t>
            </a:r>
          </a:p>
        </p:txBody>
      </p:sp>
    </p:spTree>
    <p:extLst>
      <p:ext uri="{BB962C8B-B14F-4D97-AF65-F5344CB8AC3E}">
        <p14:creationId xmlns:p14="http://schemas.microsoft.com/office/powerpoint/2010/main" val="4173343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262"/>
            <a:ext cx="10515600" cy="6400800"/>
          </a:xfrm>
        </p:spPr>
        <p:txBody>
          <a:bodyPr>
            <a:normAutofit/>
          </a:bodyPr>
          <a:lstStyle/>
          <a:p>
            <a:r>
              <a:rPr lang="ru-RU" sz="3600"/>
              <a:t>В контексте такого понимания вербального канала общения в его структуре можно выделить три основных компонента: </a:t>
            </a:r>
            <a:endParaRPr lang="en-US" sz="3600" smtClean="0"/>
          </a:p>
          <a:p>
            <a:r>
              <a:rPr lang="ru-RU" sz="3600" smtClean="0"/>
              <a:t>значение </a:t>
            </a:r>
            <a:r>
              <a:rPr lang="ru-RU" sz="3600"/>
              <a:t>и смысл слов, фраз; такие выразительные качества голоса — темп речи, модуляция высоты голоса, тональность голоса, ритм, интонация, дикция речи; а также речевые звуковые явления</a:t>
            </a:r>
            <a:r>
              <a:rPr lang="ru-RU" sz="3600" smtClean="0"/>
              <a:t>.</a:t>
            </a:r>
            <a:endParaRPr lang="en-US" sz="3600" smtClean="0"/>
          </a:p>
          <a:p>
            <a:r>
              <a:rPr lang="ru-RU" sz="3600" smtClean="0"/>
              <a:t> </a:t>
            </a:r>
            <a:r>
              <a:rPr lang="ru-RU" sz="3600"/>
              <a:t>Как указывает Г.М.Андреева, «речь является самым универсальным средством коммуникации, поскольку при передаче информации при помощи речи менее всего теряется смысл </a:t>
            </a:r>
            <a:r>
              <a:rPr lang="ru-RU" sz="3600" smtClean="0"/>
              <a:t>сообщения</a:t>
            </a:r>
            <a:r>
              <a:rPr lang="en-US" sz="3600"/>
              <a:t>.</a:t>
            </a: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1336153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4977" y="386862"/>
            <a:ext cx="5764823" cy="6295292"/>
          </a:xfrm>
        </p:spPr>
        <p:txBody>
          <a:bodyPr>
            <a:normAutofit fontScale="62500" lnSpcReduction="20000"/>
          </a:bodyPr>
          <a:lstStyle/>
          <a:p>
            <a:r>
              <a:rPr lang="ru-RU"/>
              <a:t>Само развитие вербального общения непременно опирается на невербальные средства коммуникации, среди которых можно выделить следующие виды и формы:</a:t>
            </a:r>
          </a:p>
          <a:p>
            <a:r>
              <a:rPr lang="ru-RU"/>
              <a:t>Особый интерес представляют невербальные средства и формы общения.</a:t>
            </a:r>
          </a:p>
          <a:p>
            <a:r>
              <a:rPr lang="ru-RU"/>
              <a:t>- оптико-кинетические — это зрительно воспринимаемые движения другого человека (жесты, мимика, пантомимика, позы, контакт глазами);</a:t>
            </a:r>
          </a:p>
          <a:p>
            <a:r>
              <a:rPr lang="ru-RU"/>
              <a:t>- паралингвистические, включающие ритмико-интонационные стороны речи - это качество голоса, его диапазон, тональность, тембр, сила ударения;</a:t>
            </a:r>
          </a:p>
          <a:p>
            <a:r>
              <a:rPr lang="ru-RU"/>
              <a:t>- экстралингвистические включают паузы и психофизиологические проявления человека (паузы, смех, плач, темп речи, кашель);</a:t>
            </a:r>
          </a:p>
          <a:p>
            <a:r>
              <a:rPr lang="ru-RU"/>
              <a:t>- пространственно-временные представляют собой пространственно-временные элементы ситуации общения (дистанция, время);</a:t>
            </a:r>
          </a:p>
          <a:p>
            <a:r>
              <a:rPr lang="ru-RU"/>
              <a:t>- такесические включают динамические прикосновения к партнеру по общению в форме рукопожатия, похлопывания, обнимания. поцелуя и т.д,</a:t>
            </a:r>
          </a:p>
          <a:p>
            <a:r>
              <a:rPr lang="en-US" smtClean="0"/>
              <a:t>- </a:t>
            </a:r>
            <a:r>
              <a:rPr lang="ru-RU" smtClean="0"/>
              <a:t>ольфакторные</a:t>
            </a:r>
            <a:r>
              <a:rPr lang="ru-RU"/>
              <a:t>, связанные с запахом.</a:t>
            </a:r>
          </a:p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386862"/>
            <a:ext cx="5336930" cy="5969976"/>
          </a:xfrm>
        </p:spPr>
      </p:pic>
    </p:spTree>
    <p:extLst>
      <p:ext uri="{BB962C8B-B14F-4D97-AF65-F5344CB8AC3E}">
        <p14:creationId xmlns:p14="http://schemas.microsoft.com/office/powerpoint/2010/main" val="1682891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6523892" cy="6585438"/>
          </a:xfrm>
        </p:spPr>
        <p:txBody>
          <a:bodyPr>
            <a:normAutofit fontScale="25000" lnSpcReduction="20000"/>
          </a:bodyPr>
          <a:lstStyle/>
          <a:p>
            <a:r>
              <a:rPr lang="ru-RU" sz="6400"/>
              <a:t>1) Экстра- и паралингвистические (различные околоречевые </a:t>
            </a:r>
            <a:r>
              <a:rPr lang="ru-RU" sz="6400" smtClean="0"/>
              <a:t>добавки, придающие</a:t>
            </a:r>
            <a:r>
              <a:rPr lang="ru-RU" sz="6400"/>
              <a:t>” общению определенную смысловую окраску - тип </a:t>
            </a:r>
            <a:r>
              <a:rPr lang="ru-RU" sz="6400" smtClean="0"/>
              <a:t>речи, интонирование</a:t>
            </a:r>
            <a:r>
              <a:rPr lang="ru-RU" sz="6400"/>
              <a:t>, паузы, смех, покашливание ит.д.)</a:t>
            </a:r>
          </a:p>
          <a:p>
            <a:r>
              <a:rPr lang="ru-RU" sz="6400"/>
              <a:t>2) Оптико - кинетические (это то, что человек «прочитывает» на</a:t>
            </a:r>
          </a:p>
          <a:p>
            <a:r>
              <a:rPr lang="ru-RU" sz="6400"/>
              <a:t>расстоянии - жесты, мимика, пантомимика</a:t>
            </a:r>
            <a:r>
              <a:rPr lang="ru-RU" sz="6400" smtClean="0"/>
              <a:t>).</a:t>
            </a:r>
            <a:endParaRPr lang="ru-RU" sz="6400"/>
          </a:p>
          <a:p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 - это движение рук или кистей рук, они классифицируются на </a:t>
            </a:r>
            <a:r>
              <a:rPr lang="ru-RU" sz="6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основе функций</a:t>
            </a:r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которые выполняют</a:t>
            </a:r>
            <a:r>
              <a:rPr lang="ru-RU" sz="6400"/>
              <a:t>:</a:t>
            </a:r>
          </a:p>
          <a:p>
            <a:r>
              <a:rPr lang="ru-RU" sz="6400"/>
              <a:t>- коммуникативные (заменяющие речь)</a:t>
            </a:r>
          </a:p>
          <a:p>
            <a:r>
              <a:rPr lang="ru-RU" sz="6400"/>
              <a:t>- описательные (их смысл </a:t>
            </a:r>
            <a:r>
              <a:rPr lang="ru-RU" sz="6400"/>
              <a:t>понятен, выражающие отношение к людям, состояние человека. </a:t>
            </a:r>
          </a:p>
          <a:p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Мимика — это движение мышц лица.</a:t>
            </a:r>
          </a:p>
          <a:p>
            <a:r>
              <a:rPr lang="ru-RU" sz="6400"/>
              <a:t> </a:t>
            </a:r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Пантомимика — совокупность жестов, мимики и положения тела в пространстве</a:t>
            </a:r>
            <a:r>
              <a:rPr lang="ru-RU" sz="6400"/>
              <a:t>.</a:t>
            </a:r>
          </a:p>
          <a:p>
            <a:r>
              <a:rPr lang="ru-RU" sz="6400"/>
              <a:t>3) Проксемика (организация пространства и времени коммуникативного процесса) В психологии выделяют четыре дистанции </a:t>
            </a:r>
            <a:r>
              <a:rPr lang="ru-RU" sz="6400"/>
              <a:t>общения</a:t>
            </a:r>
            <a:r>
              <a:rPr lang="ru-RU" sz="6400" smtClean="0"/>
              <a:t>: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интимная</a:t>
            </a:r>
            <a:r>
              <a:rPr lang="ru-RU" sz="6400"/>
              <a:t> (от 0 до 0,5 метра). На ней общаются люди, связанные</a:t>
            </a:r>
            <a:r>
              <a:rPr lang="ru-RU" sz="6400"/>
              <a:t>, </a:t>
            </a:r>
            <a:r>
              <a:rPr lang="ru-RU" sz="6400" smtClean="0"/>
              <a:t>как правило</a:t>
            </a:r>
            <a:r>
              <a:rPr lang="ru-RU" sz="6400"/>
              <a:t>, близкими доверительными отношениями. </a:t>
            </a:r>
            <a:r>
              <a:rPr lang="ru-RU" sz="6400"/>
              <a:t>Информация </a:t>
            </a:r>
            <a:r>
              <a:rPr lang="ru-RU" sz="6400" smtClean="0"/>
              <a:t>передается тихим </a:t>
            </a:r>
            <a:r>
              <a:rPr lang="ru-RU" sz="6400"/>
              <a:t>и спокойным голосом. Многое передается с помощью жестов</a:t>
            </a:r>
            <a:r>
              <a:rPr lang="ru-RU" sz="6400"/>
              <a:t>, </a:t>
            </a:r>
            <a:r>
              <a:rPr lang="ru-RU" sz="6400" smtClean="0"/>
              <a:t>взглядов, мимики.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Межличностная </a:t>
            </a:r>
            <a:r>
              <a:rPr lang="ru-RU" sz="6400"/>
              <a:t>(от 0,5 до 1,2 метра). На ней осуществляется общение между </a:t>
            </a:r>
            <a:r>
              <a:rPr lang="ru-RU" sz="6400"/>
              <a:t>друзьями</a:t>
            </a:r>
            <a:r>
              <a:rPr lang="ru-RU" sz="6400" smtClean="0"/>
              <a:t>)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Официально-деловая или социальная </a:t>
            </a:r>
            <a:r>
              <a:rPr lang="ru-RU" sz="6400"/>
              <a:t>(от 1,2 до 3,7 метра). Используется для делового общения, причем чем больше расстояние </a:t>
            </a:r>
            <a:r>
              <a:rPr lang="ru-RU" sz="6400"/>
              <a:t>между </a:t>
            </a:r>
            <a:r>
              <a:rPr lang="ru-RU" sz="6400" smtClean="0"/>
              <a:t>партнерами, тем </a:t>
            </a:r>
            <a:r>
              <a:rPr lang="ru-RU" sz="6400"/>
              <a:t>более официальны их </a:t>
            </a:r>
            <a:r>
              <a:rPr lang="ru-RU" sz="6400"/>
              <a:t>отношения</a:t>
            </a:r>
            <a:r>
              <a:rPr lang="ru-RU" sz="6400" smtClean="0"/>
              <a:t>.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Публичная </a:t>
            </a:r>
            <a:r>
              <a:rPr lang="ru-RU" sz="6400"/>
              <a:t>(более 3,7 метров). Характерезуется выступлением перед аудиторией. При таком общении человек должен следить за речью, за правильностью построения фраз </a:t>
            </a:r>
            <a:r>
              <a:rPr lang="ru-RU" sz="6400"/>
              <a:t>только при словах)	</a:t>
            </a:r>
          </a:p>
          <a:p>
            <a:endParaRPr lang="ru-RU" sz="1800"/>
          </a:p>
          <a:p>
            <a:endParaRPr lang="ru-RU" sz="4400"/>
          </a:p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869" y="342901"/>
            <a:ext cx="5073161" cy="5834062"/>
          </a:xfrm>
        </p:spPr>
      </p:pic>
    </p:spTree>
    <p:extLst>
      <p:ext uri="{BB962C8B-B14F-4D97-AF65-F5344CB8AC3E}">
        <p14:creationId xmlns:p14="http://schemas.microsoft.com/office/powerpoint/2010/main" val="491799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7054"/>
            <a:ext cx="10515600" cy="6690946"/>
          </a:xfrm>
        </p:spPr>
        <p:txBody>
          <a:bodyPr>
            <a:normAutofit/>
          </a:bodyPr>
          <a:lstStyle/>
          <a:p>
            <a:r>
              <a:rPr lang="ru-RU" smtClean="0"/>
              <a:t>4</a:t>
            </a:r>
            <a:r>
              <a:rPr lang="ru-RU"/>
              <a:t>) Визуальный контакт. Визуалика, или контакт глаз. Установлено, </a:t>
            </a:r>
            <a:r>
              <a:rPr lang="ru-RU" smtClean="0"/>
              <a:t>что обычно </a:t>
            </a:r>
            <a:r>
              <a:rPr lang="ru-RU"/>
              <a:t>общающиеся смотрят в глаза друг другу не более 10 </a:t>
            </a:r>
            <a:r>
              <a:rPr lang="ru-RU" smtClean="0"/>
              <a:t>секунд.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Контакт глаз чаще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всего используются для установления эмоционального контакта с собеседником и поддержания его в процессе беседы, для фиксации того, насколько хорошо человек владеет собой, а также для получения информации о том, что люди в действительности думают о других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.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  <a:p>
            <a:pPr marL="0" indent="0">
              <a:buNone/>
            </a:pPr>
            <a:r>
              <a:rPr lang="ru-RU"/>
              <a:t> </a:t>
            </a:r>
          </a:p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839" y="3754314"/>
            <a:ext cx="6005146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1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8882" y="770966"/>
            <a:ext cx="5181600" cy="5854234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По оценкам специалистов именно невербальная система коммуникации является транспортером основной массы коммуникации в процессе общения и источником построения точного образа партнера по общению. Так, в частности, исследователь невербальных средств коммуникации А.Мейерабиан доказал, что 93% информации в процессе взаимодействия передается по каналам невербальной коммуникации (55% - мимикой, жестами, позами и 38% - высотой, тембром и интонацией голоса).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732" y="770965"/>
            <a:ext cx="8801100" cy="524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76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8069"/>
            <a:ext cx="10515600" cy="6101862"/>
          </a:xfrm>
        </p:spPr>
        <p:txBody>
          <a:bodyPr>
            <a:normAutofit/>
          </a:bodyPr>
          <a:lstStyle/>
          <a:p>
            <a:r>
              <a:rPr lang="ru-RU"/>
              <a:t>Из всего данного многообразия средств невербального общения особое место занимают оптико-кинетические, пространственно-временные и такесические, многие из которых являются врожденными и позволяют человеку взаимодействовать, добиваясь взаимопонимания на эмоциональном и поведенческом уровнях</a:t>
            </a:r>
            <a:r>
              <a:rPr lang="ru-RU" smtClean="0"/>
              <a:t>.</a:t>
            </a:r>
          </a:p>
          <a:p>
            <a:r>
              <a:rPr lang="ru-RU" smtClean="0"/>
              <a:t> </a:t>
            </a:r>
            <a:r>
              <a:rPr lang="ru-RU"/>
              <a:t>Как показывают исследования, проявление невербального общения обусловлено импульсами нашего подсознания, и отсутствие возможности подделать эти импульсы позволяет доверять этому языку больше, чем вербальному. </a:t>
            </a:r>
            <a:endParaRPr lang="ru-RU" smtClean="0"/>
          </a:p>
          <a:p>
            <a:r>
              <a:rPr lang="ru-RU" smtClean="0"/>
              <a:t>Именно </a:t>
            </a:r>
            <a:r>
              <a:rPr lang="ru-RU"/>
              <a:t>общая моторика различных частей тела отображает эмоциональные реакции человека. </a:t>
            </a:r>
            <a:endParaRPr lang="ru-RU" smtClean="0"/>
          </a:p>
          <a:p>
            <a:r>
              <a:rPr lang="ru-RU" smtClean="0"/>
              <a:t>Следовательно</a:t>
            </a:r>
            <a:r>
              <a:rPr lang="ru-RU"/>
              <a:t>, в основе этого явления лежит рефлекторная природа неречевых «слов».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239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Общение как взаимодействие предполагает, что люди устанавливают контакт</a:t>
            </a:r>
          </a:p>
          <a:p>
            <a:pPr marL="0" indent="0">
              <a:buNone/>
            </a:pPr>
            <a:r>
              <a:rPr lang="ru-RU" smtClean="0"/>
              <a:t>друг </a:t>
            </a:r>
            <a:r>
              <a:rPr lang="ru-RU"/>
              <a:t>с другом, обмениваются определенной информацией для того, чтобы</a:t>
            </a:r>
          </a:p>
          <a:p>
            <a:pPr marL="0" indent="0">
              <a:buNone/>
            </a:pPr>
            <a:r>
              <a:rPr lang="ru-RU" smtClean="0"/>
              <a:t>строить </a:t>
            </a:r>
            <a:r>
              <a:rPr lang="ru-RU"/>
              <a:t>совместную деятельность, сотрудничество</a:t>
            </a:r>
            <a:r>
              <a:rPr lang="ru-RU"/>
              <a:t>. </a:t>
            </a:r>
            <a:endParaRPr lang="ru-RU" smtClean="0"/>
          </a:p>
          <a:p>
            <a:pPr marL="0" indent="0">
              <a:buNone/>
            </a:pPr>
            <a:r>
              <a:rPr lang="ru-RU" smtClean="0"/>
              <a:t>Чтобы </a:t>
            </a:r>
            <a:r>
              <a:rPr lang="ru-RU"/>
              <a:t>общение </a:t>
            </a:r>
            <a:r>
              <a:rPr lang="ru-RU" smtClean="0"/>
              <a:t>как взаимодействие </a:t>
            </a:r>
            <a:r>
              <a:rPr lang="ru-RU"/>
              <a:t>происходило беспроблемно, оно должно </a:t>
            </a:r>
            <a:r>
              <a:rPr lang="ru-RU"/>
              <a:t>состоять </a:t>
            </a:r>
            <a:r>
              <a:rPr lang="ru-RU" smtClean="0"/>
              <a:t>из следующих </a:t>
            </a:r>
            <a:r>
              <a:rPr lang="ru-RU"/>
              <a:t>этапов:</a:t>
            </a:r>
          </a:p>
          <a:p>
            <a:r>
              <a:rPr lang="ru-RU"/>
              <a:t>1. Установка контакта (знакомство). Предполагает понимание другого человека,</a:t>
            </a:r>
          </a:p>
          <a:p>
            <a:r>
              <a:rPr lang="ru-RU"/>
              <a:t>представление себя другому человеку.</a:t>
            </a:r>
          </a:p>
          <a:p>
            <a:r>
              <a:rPr lang="ru-RU"/>
              <a:t>2. Ориентировка в ситуации общения, осмысление происходящего, выдержка</a:t>
            </a:r>
          </a:p>
          <a:p>
            <a:r>
              <a:rPr lang="ru-RU"/>
              <a:t>паузы</a:t>
            </a:r>
          </a:p>
          <a:p>
            <a:r>
              <a:rPr lang="ru-RU"/>
              <a:t>3. Обсуждение интересующей проблемы.</a:t>
            </a:r>
          </a:p>
          <a:p>
            <a:r>
              <a:rPr lang="ru-RU"/>
              <a:t>4. Решение проблемы</a:t>
            </a:r>
          </a:p>
          <a:p>
            <a:r>
              <a:rPr lang="ru-RU"/>
              <a:t>5. Завершение контакта (выход из него).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ВОПРОСЫ: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Понятие и структура общения.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Верабальное </a:t>
            </a:r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и невербальное общение</a:t>
            </a:r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Этапы общения.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Деловое общение.</a:t>
            </a:r>
            <a:endParaRPr lang="ru-RU" smtClean="0">
              <a:ea typeface="Times New Roman" pitchFamily="18" charset="0"/>
              <a:cs typeface="Courier New" pitchFamily="49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28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2"/>
          <p:cNvSpPr>
            <a:spLocks noChangeArrowheads="1"/>
          </p:cNvSpPr>
          <p:nvPr/>
        </p:nvSpPr>
        <p:spPr bwMode="auto">
          <a:xfrm>
            <a:off x="501163" y="476251"/>
            <a:ext cx="1117502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Основными механизмами познания другого человека в процессе общения психолога являются идентификация, эмпатия и рефлексия.</a:t>
            </a:r>
          </a:p>
          <a:p>
            <a:r>
              <a:rPr lang="ru-RU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Идентификация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(от лат. identifico - отождествление, уподобление) выражает простой эмпирический факт, что одним из самых простых способов понимания другого человека является уподобление себя ему.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Существует тесная взаимосвязь между идентификацией и другим близким по содержанию явлением - явлением эмпатии (от греч. empatheia - сопереживание). </a:t>
            </a:r>
          </a:p>
          <a:p>
            <a:r>
              <a:rPr lang="ru-RU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Эмпатия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- это способность к постижению эмоционального состояния другого человека в форме сопереживания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в этом случае имеется в виду не рациональное осмысление проблем другого человека, а, скорее, эмоциональный отклик на его проблемы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Процесс понимания друг друга осложняется явлением </a:t>
            </a:r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рефлексии</a:t>
            </a:r>
            <a:r>
              <a:rPr lang="ru-RU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(от лат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reflexio - обращение назад).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Рефлексия это знание того, как партнер понимает меня, своеобразный удвоенный процесс зеркальных отношений друг с другом.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0254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2"/>
          <p:cNvSpPr>
            <a:spLocks noChangeArrowheads="1"/>
          </p:cNvSpPr>
          <p:nvPr/>
        </p:nvSpPr>
        <p:spPr bwMode="auto">
          <a:xfrm>
            <a:off x="219809" y="620714"/>
            <a:ext cx="1166739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Содержание общения включает в себя определенные способы воздействия партнеров друг на друга. К ним относятся</a:t>
            </a:r>
            <a:r>
              <a:rPr lang="ru-RU" sz="2400" i="1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: </a:t>
            </a:r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заражение, внушение, убеждение и подражание.</a:t>
            </a:r>
          </a:p>
          <a:p>
            <a:pPr indent="449263" algn="just"/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Заражение. </a:t>
            </a:r>
            <a:r>
              <a:rPr lang="ru-RU" sz="24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Бессознательная, невольная подверженность человека определенным психическим состояниям через передачу определенного эмоционального состояния или психического </a:t>
            </a:r>
            <a:r>
              <a:rPr lang="ru-RU" sz="24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настроя</a:t>
            </a:r>
            <a:r>
              <a:rPr lang="ru-RU" sz="2400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.</a:t>
            </a:r>
          </a:p>
          <a:p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Внушение</a:t>
            </a:r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Это целенаправленное неаргументированное воздействие одного человека на другого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Убеждение</a:t>
            </a:r>
            <a:r>
              <a:rPr lang="ru-RU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представляет собой интеллектуальное воздействие на сознание личности через обращение к ее собственному критическому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суждению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Подражание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воспроизведение черт и образов демонстрируемого поведения.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Поскольку речь идет об усвоении предложенных образцов поведения, существуют  два плана подражания: или конкретному человеку, или нормам поведения, выработанным группой.</a:t>
            </a:r>
            <a:endParaRPr lang="ru-RU" sz="2400"/>
          </a:p>
          <a:p>
            <a:pPr indent="449263" algn="just">
              <a:lnSpc>
                <a:spcPct val="150000"/>
              </a:lnSpc>
            </a:pPr>
            <a:endParaRPr lang="ru-RU" sz="2400">
              <a:latin typeface="Times New Roman" pitchFamily="18" charset="0"/>
              <a:ea typeface="Times New Roman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91948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1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023" y="1266092"/>
            <a:ext cx="5257800" cy="509400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6624" y="492369"/>
            <a:ext cx="473905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>
                <a:latin typeface="Times New Roman" pitchFamily="18" charset="0"/>
                <a:cs typeface="Times New Roman" pitchFamily="18" charset="0"/>
              </a:rPr>
              <a:t>Деловое общение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- это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Деловое общение можно условно разделить на прямое (непосредственный контакт) и косвенное (когда между партнерами существует пространственно-временная дистанция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Таким образом,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Такми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24" y="4141177"/>
            <a:ext cx="4739053" cy="271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44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2"/>
          <p:cNvSpPr>
            <a:spLocks noChangeArrowheads="1"/>
          </p:cNvSpPr>
          <p:nvPr/>
        </p:nvSpPr>
        <p:spPr bwMode="auto">
          <a:xfrm>
            <a:off x="1462943" y="292590"/>
            <a:ext cx="76327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Культура делового общения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включает следующие компоненты: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а) техника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б) психология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в) этика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г) служебный этикет (этикетные правила делового общения).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Все эти компоненты неразрывно связаны между собой и наличествуют практически в любой форме делового общения, в каждом деловом контакте. 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814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654" y="474345"/>
            <a:ext cx="11306908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small">
                <a:solidFill>
                  <a:srgbClr val="004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деловому общению</a:t>
            </a:r>
          </a:p>
          <a:p>
            <a:r>
              <a:rPr lang="ru-RU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выстраиваться на:</a:t>
            </a:r>
            <a:r>
              <a:rPr lang="ru-RU" sz="16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партнерстве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(равном участии в деле);</a:t>
            </a:r>
            <a:r>
              <a:rPr lang="ru-RU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соперничестве</a:t>
            </a:r>
            <a:r>
              <a:rPr lang="ru-RU" sz="16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(стремление во что бы то ни стало навязать или отстоять свою позицию);</a:t>
            </a:r>
            <a:r>
              <a:rPr lang="ru-RU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доминировании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(стремлении подчинить себе партнера).</a:t>
            </a:r>
          </a:p>
          <a:p>
            <a:r>
              <a:rPr lang="ru-RU" sz="1600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означает отношение к другому человеку как равному себе самому. При партнерстве собеседник воспринимается как равноценный субъект, имеющий право быть таким, какой он есть, с которым надо считаться. Основные способы воздействия друг на друга строятся на гласном или негласном договоре, который служит и средством объединения, и средством взаимного контроля.</a:t>
            </a:r>
          </a:p>
          <a:p>
            <a:r>
              <a:rPr lang="ru-RU" sz="1600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600" b="1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соперничестве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другая сторона представляется опасной и непредсказуемой. В отношениях с ней берет верх стремление переиграть ее, добиться одностороннего преимущества. Интересы другой стороны учитываются в той мере, в какой это определяется логикой конкурентной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борьбы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Подход, ориентированный на</a:t>
            </a: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доминирование,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определяет отношение к партнеру как к средству достижения своих целей, игнорирование его интересов и намерений. У того, кто склонен к доминированию, превалирует стремление распоряжаться, получить одностороннее преимущество.</a:t>
            </a:r>
          </a:p>
          <a:p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Доминирование в отношениях рассматривается как комплиментарное или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симметричное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комплиментарных взаимоотношениях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один партнер позволяет другому определять, кто будет иметь большее влияние. Так, один участник общения играет лидирующую роль, а другой добровольно берет на себя роль ведомого. Например, отношения между работодателем и служащими комплиментарны и хозяин занимает контролирующую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позицию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симметричных взаимоотношениях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люди специально заранее «не договариваются» о том, кто будет контролировать ситуацию. Допустим, один человек претендует на то, чтобы контролировать ситуацию, но другими это воспринимается как вызов и побуждает их заявить собственное право на лидерство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 стороной</a:t>
            </a: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партнерства</a:t>
            </a:r>
            <a:r>
              <a:rPr lang="ru-RU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то, что обе стороны, как правило, получают значительный выигрыш. Недостаток заключен в том, что может потребоваться очень много времени для его достижения, если партнер, например, ориентирован на соперничество.</a:t>
            </a:r>
          </a:p>
          <a:p>
            <a:r>
              <a:rPr lang="ru-RU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Соперничество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требует немного времени, приводит к победе, но только в том случае, когда вы располагаете очевидными преимуществами. Если же партнер не признает ваших преимуществ и так же, как и вы склонен к соперничеству, то дело может закончиться конфликтом или полным разрывом отношений.</a:t>
            </a:r>
          </a:p>
          <a:p>
            <a:r>
              <a:rPr lang="ru-RU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Доминирование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исключает затрату времени на дискуссии, столкновение мнений. Однако оно парализует волю подчиняемого партнера, тем самым обедняет общий интеллектуальный ресурс</a:t>
            </a:r>
            <a:r>
              <a:rPr lang="ru-RU"/>
              <a:t>.</a:t>
            </a:r>
          </a:p>
          <a:p>
            <a:r>
              <a:rPr lang="ru-RU"/>
              <a:t/>
            </a:r>
            <a:br>
              <a:rPr lang="ru-RU"/>
            </a:br>
            <a:endParaRPr lang="ru-RU"/>
          </a:p>
          <a:p>
            <a:r>
              <a:rPr lang="ru-RU"/>
              <a:t/>
            </a:r>
            <a:br>
              <a:rPr lang="ru-RU"/>
            </a:br>
            <a:endParaRPr lang="ru-RU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73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126641"/>
            <a:ext cx="12192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cap="small" smtClean="0"/>
          </a:p>
          <a:p>
            <a:endParaRPr lang="ru-RU" b="1" cap="small"/>
          </a:p>
          <a:p>
            <a:endParaRPr lang="ru-RU" b="1" cap="small" smtClean="0"/>
          </a:p>
          <a:p>
            <a:endParaRPr lang="ru-RU" b="1" cap="small"/>
          </a:p>
          <a:p>
            <a:endParaRPr lang="ru-RU" b="1" cap="small" smtClean="0"/>
          </a:p>
          <a:p>
            <a:endParaRPr lang="ru-RU" b="1" cap="small"/>
          </a:p>
          <a:p>
            <a:endParaRPr lang="ru-RU" b="1" cap="small" smtClean="0"/>
          </a:p>
          <a:p>
            <a:endParaRPr lang="ru-RU" b="1" cap="small"/>
          </a:p>
          <a:p>
            <a:endParaRPr lang="ru-RU" b="1" cap="small" smtClean="0"/>
          </a:p>
          <a:p>
            <a:endParaRPr lang="ru-RU" b="1" cap="small"/>
          </a:p>
          <a:p>
            <a:endParaRPr lang="ru-RU" b="1" cap="small" smtClean="0"/>
          </a:p>
          <a:p>
            <a:endParaRPr lang="ru-RU" b="1" cap="small"/>
          </a:p>
          <a:p>
            <a:r>
              <a:rPr lang="ru-RU" b="1" cap="small" smtClean="0"/>
              <a:t>Нравственные </a:t>
            </a:r>
            <a:r>
              <a:rPr lang="ru-RU" b="1" cap="small"/>
              <a:t>нормы делового общения</a:t>
            </a:r>
          </a:p>
          <a:p>
            <a:r>
              <a:rPr lang="ru-RU"/>
              <a:t/>
            </a:r>
            <a:br>
              <a:rPr lang="ru-RU"/>
            </a:br>
            <a:r>
              <a:rPr lang="ru-RU" smtClean="0">
                <a:solidFill>
                  <a:srgbClr val="000000"/>
                </a:solidFill>
                <a:latin typeface="Arial" panose="020B0604020202020204" pitchFamily="34" charset="0"/>
              </a:rPr>
              <a:t>Каждый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из участников делового общения руководствуется определенными нравственными нормами: честностью и порядочностью, справедливостью, уважением, ответственностью и другими.</a:t>
            </a:r>
          </a:p>
          <a:p>
            <a:r>
              <a:rPr lang="ru-RU" b="1" u="sng">
                <a:solidFill>
                  <a:srgbClr val="000000"/>
                </a:solidFill>
                <a:latin typeface="Arial" panose="020B0604020202020204" pitchFamily="34" charset="0"/>
              </a:rPr>
              <a:t>Честность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 вынуждает людей воздерживаться от обмана и лживых поступков. Но надо иметь в виду, что иногда приходится лгать даже тем людям, которые принимают честность в качестве непреложной нормы делового поведения. Чаще всего люди прибегают ко лжи, когда попадают в ловушку моральной дилеммы и вынуждены делать выбор между неудовлетворяющими альтернативами.</a:t>
            </a:r>
          </a:p>
          <a:p>
            <a:r>
              <a:rPr lang="ru-RU" b="1" u="sng" smtClean="0">
                <a:solidFill>
                  <a:srgbClr val="000000"/>
                </a:solidFill>
                <a:latin typeface="Arial" panose="020B0604020202020204" pitchFamily="34" charset="0"/>
              </a:rPr>
              <a:t>Порядочность</a:t>
            </a:r>
            <a:r>
              <a:rPr lang="ru-RU" u="sng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человека выражается в единстве его убеждений и действий. Порядочное поведение противоположно лицемерию и двуличию. Порядочный человек всегда выполняет данные кому-либо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обещания</a:t>
            </a:r>
            <a:r>
              <a:rPr lang="ru-RU" smtClean="0">
                <a:solidFill>
                  <a:srgbClr val="000000"/>
                </a:solidFill>
                <a:latin typeface="Arial" panose="020B0604020202020204" pitchFamily="34" charset="0"/>
              </a:rPr>
              <a:t>..</a:t>
            </a: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Принцип</a:t>
            </a:r>
            <a:r>
              <a:rPr lang="ru-RU" b="1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b="1" u="sng">
                <a:solidFill>
                  <a:srgbClr val="000000"/>
                </a:solidFill>
                <a:latin typeface="Arial" panose="020B0604020202020204" pitchFamily="34" charset="0"/>
              </a:rPr>
              <a:t>справедливости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 в деловом общении предполагает объективность или отсутствие предвзятости в оценках других людей и их поступков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mtClean="0">
                <a:solidFill>
                  <a:srgbClr val="000000"/>
                </a:solidFill>
                <a:latin typeface="Arial" panose="020B0604020202020204" pitchFamily="34" charset="0"/>
              </a:rPr>
              <a:t>Проявление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внимания или предупредительности к деловому партнеру и соблюдение его прав указывает на</a:t>
            </a:r>
            <a:r>
              <a:rPr lang="ru-RU" b="1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b="1" u="sng">
                <a:solidFill>
                  <a:srgbClr val="000000"/>
                </a:solidFill>
                <a:latin typeface="Arial" panose="020B0604020202020204" pitchFamily="34" charset="0"/>
              </a:rPr>
              <a:t>уважение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 к его личности. Уважение проявляется в том, слушаем ли мы и пытаемся ли понять точку зрения нашего делового партнера, даже в том случае, когда она существенно отличается от нашей.</a:t>
            </a:r>
          </a:p>
          <a:p>
            <a:r>
              <a:rPr lang="ru-RU" b="1" u="sng">
                <a:solidFill>
                  <a:srgbClr val="000000"/>
                </a:solidFill>
                <a:latin typeface="Arial" panose="020B0604020202020204" pitchFamily="34" charset="0"/>
              </a:rPr>
              <a:t>Ответственность</a:t>
            </a:r>
            <a:r>
              <a:rPr lang="ru-RU" u="sng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проявляется в том, в какой мере участники делового взаимодействия отвечают за свои слова и выполняют взятые на себя обязательства, насколько они соблюдают моральные нормы, а также обязанности друг перед другом.</a:t>
            </a:r>
            <a:endParaRPr lang="ru-RU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2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Прямоугольник 2"/>
          <p:cNvSpPr>
            <a:spLocks noChangeArrowheads="1"/>
          </p:cNvSpPr>
          <p:nvPr/>
        </p:nvSpPr>
        <p:spPr bwMode="auto">
          <a:xfrm>
            <a:off x="351693" y="316768"/>
            <a:ext cx="1157067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Культура делового общения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включает следующие компоненты: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а) техника делового общения;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б) психология делового общения;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в) этика делового общения;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г) служебный этикет (этикетные правила делового общения).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Все эти компоненты неразрывно связаны между собой и наличествуют практически в любой форме делового общения, в каждом деловом контакте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Этика </a:t>
            </a:r>
            <a:r>
              <a:rPr lang="ru-RU" sz="28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делового общения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– это сумма выработанных наукой, практикой и мировым опытом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нравственно-этических требований, принципов, норм и правил,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соблюдение которых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обеспечивает взаимопонимание и взаимное доверие субъектов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делового общения, повышает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эффективность контактов и конечных результатов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их совместных действий.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7741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1822" y="585909"/>
            <a:ext cx="5659315" cy="5955567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На сегодняшний день в психологии существует огромное количество несовпадающих между собой определений </a:t>
            </a:r>
            <a:r>
              <a:rPr lang="ru-RU" smtClean="0"/>
              <a:t>понятия «общение». </a:t>
            </a:r>
          </a:p>
          <a:p>
            <a:r>
              <a:rPr lang="ru-RU" smtClean="0"/>
              <a:t>Это </a:t>
            </a:r>
            <a:r>
              <a:rPr lang="ru-RU"/>
              <a:t>дало повод А.А.Леонтьеву говорить, что вопрос о дефиниции процесса общения можно вынести в-отдельную научную проблему. </a:t>
            </a:r>
            <a:endParaRPr lang="ru-RU" smtClean="0"/>
          </a:p>
          <a:p>
            <a:r>
              <a:rPr lang="ru-RU" smtClean="0"/>
              <a:t>Поэтому </a:t>
            </a:r>
            <a:r>
              <a:rPr lang="ru-RU"/>
              <a:t>данный вопрос стал темой очень серьезной дискуссии, главным пунктом которой является определение соотношения категорий «общение» и «деятельность».</a:t>
            </a:r>
          </a:p>
          <a:p>
            <a:r>
              <a:rPr lang="ru-RU"/>
              <a:t>А.Н. Леонтьев рассматривает общение, с одной стороны - как базовую потребность человека, а с другой - как условие его социализации, а также «условие процесса усвоения индивидами достижений  общественно-исторического развития человечества».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285" y="585909"/>
            <a:ext cx="5037991" cy="5337833"/>
          </a:xfrm>
        </p:spPr>
      </p:pic>
    </p:spTree>
    <p:extLst>
      <p:ext uri="{BB962C8B-B14F-4D97-AF65-F5344CB8AC3E}">
        <p14:creationId xmlns:p14="http://schemas.microsoft.com/office/powerpoint/2010/main" val="386545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3238"/>
            <a:ext cx="10515600" cy="6172200"/>
          </a:xfrm>
        </p:spPr>
        <p:txBody>
          <a:bodyPr>
            <a:normAutofit fontScale="77500" lnSpcReduction="20000"/>
          </a:bodyPr>
          <a:lstStyle/>
          <a:p>
            <a:r>
              <a:rPr lang="ru-RU"/>
              <a:t>Эта точка зрения очень близка к позиции Л.С.Выготского, который еще в 30-е годы пришел к выводу, что первым видом человеческой деятельности является общение.</a:t>
            </a:r>
          </a:p>
          <a:p>
            <a:r>
              <a:rPr lang="ru-RU"/>
              <a:t>Точку зрения А.А.Леонтьева поддерживает В.Н.Парфенов, считающий, что «любая деятельность невозможна без общения». Оно необходимо «для установления взаимодействия, благополучного для процесса деятельности</a:t>
            </a:r>
            <a:r>
              <a:rPr lang="ru-RU" smtClean="0"/>
              <a:t>».</a:t>
            </a:r>
          </a:p>
          <a:p>
            <a:r>
              <a:rPr lang="ru-RU"/>
              <a:t>Б.Д.Парыгин, определяя общение как сложный и весьма многогранный процесс, считает, что «общение является необходимым условием существования и социализации личности».</a:t>
            </a:r>
          </a:p>
          <a:p>
            <a:r>
              <a:rPr lang="ru-RU"/>
              <a:t>Г.М.Андреева понимает общение как «условие присвоения индивидом достижений исторического развития человечества».</a:t>
            </a:r>
          </a:p>
          <a:p>
            <a:r>
              <a:rPr lang="ru-RU"/>
              <a:t>Наполняя конкретикой весь этот далеко не полный перечень высказываний, можно выделить главные из них:</a:t>
            </a:r>
          </a:p>
          <a:p>
            <a:r>
              <a:rPr lang="ru-RU"/>
              <a:t>- общение как вид самостоятельной деятельности;</a:t>
            </a:r>
          </a:p>
          <a:p>
            <a:r>
              <a:rPr lang="ru-RU"/>
              <a:t>- общение как взаимодействие субъектов:</a:t>
            </a:r>
          </a:p>
          <a:p>
            <a:r>
              <a:rPr lang="ru-RU"/>
              <a:t>- общение как атрибут других видов человеческой деятельности.</a:t>
            </a:r>
          </a:p>
          <a:p>
            <a:r>
              <a:rPr lang="ru-RU"/>
              <a:t>Это дает возможность рассматривать общение как социально-психологический феномен, детерминированный сложным и многогранным процессом становления и развития контактов между людьми, порождаемый потребностью в совместной деятельности, включающий в себя обмен информацией, а также выработку стратегии взаимодействия, восприятия и понимание другого.</a:t>
            </a:r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2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6374423"/>
          </a:xfrm>
        </p:spPr>
        <p:txBody>
          <a:bodyPr>
            <a:normAutofit/>
          </a:bodyPr>
          <a:lstStyle/>
          <a:p>
            <a:r>
              <a:rPr lang="ru-RU"/>
              <a:t>Наполняя конкретикой весь этот далеко не полный перечень высказываний, можно выделить главные из них:</a:t>
            </a:r>
          </a:p>
          <a:p>
            <a:r>
              <a:rPr lang="ru-RU"/>
              <a:t>- общение как вид самостоятельной деятельности;</a:t>
            </a:r>
          </a:p>
          <a:p>
            <a:r>
              <a:rPr lang="ru-RU"/>
              <a:t>- общение как взаимодействие субъектов:</a:t>
            </a:r>
          </a:p>
          <a:p>
            <a:r>
              <a:rPr lang="ru-RU"/>
              <a:t>- общение как атрибут других видов человеческой деятельности.</a:t>
            </a:r>
          </a:p>
          <a:p>
            <a:r>
              <a:rPr lang="ru-RU"/>
              <a:t>Это дает возможность рассматривать общение как социально-психологический феномен, детерминированный сложным и многогранным процессом становления и развития контактов между людьми, порождаемый потребностью в совместной деятельности, включающий в себя обмен информацией, а также выработку стратегии взаимодействия, восприятия и понимание другого.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19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4062" y="1268414"/>
            <a:ext cx="104364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Таким </a:t>
            </a:r>
            <a:r>
              <a:rPr lang="ru-RU" sz="3600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образом, </a:t>
            </a:r>
            <a:r>
              <a:rPr lang="ru-RU" sz="3600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общение </a:t>
            </a:r>
            <a:r>
              <a:rPr lang="ru-RU" sz="36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- сложный многоплановый процесс установления и развития контактов между людьми, порождаемый потребностями совместной деятельности и включающий в себя обмен информацией, выработку единой стратегии взаимодействия, восприятие и понимание другого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072367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446"/>
            <a:ext cx="10515600" cy="5772517"/>
          </a:xfrm>
        </p:spPr>
        <p:txBody>
          <a:bodyPr/>
          <a:lstStyle/>
          <a:p>
            <a:pPr marL="0" indent="0">
              <a:buNone/>
            </a:pPr>
            <a:r>
              <a:rPr lang="ru-RU"/>
              <a:t> </a:t>
            </a:r>
            <a:r>
              <a:rPr lang="ru-RU" smtClean="0"/>
              <a:t>С</a:t>
            </a:r>
            <a:r>
              <a:rPr lang="ru-RU" smtClean="0"/>
              <a:t>труктура </a:t>
            </a:r>
            <a:r>
              <a:rPr lang="ru-RU"/>
              <a:t>общения </a:t>
            </a:r>
            <a:r>
              <a:rPr lang="ru-RU" smtClean="0"/>
              <a:t>состоит из трех </a:t>
            </a:r>
            <a:r>
              <a:rPr lang="ru-RU"/>
              <a:t>взаимосвязанных — сторон: коммуникативной, интерактивной и </a:t>
            </a:r>
            <a:r>
              <a:rPr lang="ru-RU" smtClean="0"/>
              <a:t>перцептивной:</a:t>
            </a:r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23091499"/>
              </p:ext>
            </p:extLst>
          </p:nvPr>
        </p:nvGraphicFramePr>
        <p:xfrm>
          <a:off x="1547446" y="1406769"/>
          <a:ext cx="9135207" cy="5055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32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0485"/>
            <a:ext cx="10515600" cy="5816478"/>
          </a:xfrm>
        </p:spPr>
        <p:txBody>
          <a:bodyPr/>
          <a:lstStyle/>
          <a:p>
            <a:r>
              <a:rPr lang="ru-RU"/>
              <a:t>Коммуникативная сторона общения (или коммуникация в узком смысле слова) состоит в обмене информацией между общающимися  индивидами.</a:t>
            </a:r>
          </a:p>
          <a:p>
            <a:r>
              <a:rPr lang="ru-RU"/>
              <a:t>Интерактивная сторона заключается в организации взаимодействия между общающимися индивидами (обмен действиями). </a:t>
            </a:r>
            <a:endParaRPr lang="ru-RU" smtClean="0"/>
          </a:p>
          <a:p>
            <a:r>
              <a:rPr lang="ru-RU" smtClean="0"/>
              <a:t>Перцептивная </a:t>
            </a:r>
            <a:r>
              <a:rPr lang="ru-RU"/>
              <a:t>сторона общения означает процесс восприятия и познания друг друга партнерами по общению и установления на этой основе взаимопонимания.</a:t>
            </a:r>
          </a:p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08" y="3807069"/>
            <a:ext cx="6383215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/>
              <a:t>Коммуникативная </a:t>
            </a:r>
            <a:r>
              <a:rPr lang="ru-RU" sz="3200" b="1"/>
              <a:t>сторона </a:t>
            </a:r>
            <a:r>
              <a:rPr lang="ru-RU" sz="3200" b="1" smtClean="0"/>
              <a:t>общения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4885"/>
            <a:ext cx="10515600" cy="5433646"/>
          </a:xfrm>
        </p:spPr>
        <p:txBody>
          <a:bodyPr>
            <a:normAutofit fontScale="85000" lnSpcReduction="20000"/>
          </a:bodyPr>
          <a:lstStyle/>
          <a:p>
            <a:r>
              <a:rPr lang="ru-RU" smtClean="0"/>
              <a:t>Во </a:t>
            </a:r>
            <a:r>
              <a:rPr lang="ru-RU"/>
              <a:t>время акта общения имеет место не просто движение информации, а взаимная передача закодированных сведений между двумя индивидами — субъектами общения. </a:t>
            </a:r>
            <a:endParaRPr lang="ru-RU" smtClean="0"/>
          </a:p>
          <a:p>
            <a:r>
              <a:rPr lang="ru-RU" smtClean="0"/>
              <a:t>Следовательно</a:t>
            </a:r>
            <a:r>
              <a:rPr lang="ru-RU"/>
              <a:t>, схематично коммуникация может быть изображена как</a:t>
            </a:r>
            <a:r>
              <a:rPr lang="ru-RU" smtClean="0"/>
              <a:t>:</a:t>
            </a:r>
          </a:p>
          <a:p>
            <a:r>
              <a:rPr lang="ru-RU" smtClean="0"/>
              <a:t> </a:t>
            </a:r>
            <a:r>
              <a:rPr lang="en-US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↔ </a:t>
            </a:r>
            <a:r>
              <a:rPr lang="en-US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u="sng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mtClean="0"/>
              <a:t>Следовательно</a:t>
            </a:r>
            <a:r>
              <a:rPr lang="ru-RU"/>
              <a:t>, имеет место обмен информацией. </a:t>
            </a:r>
            <a:endParaRPr lang="ru-RU" smtClean="0"/>
          </a:p>
          <a:p>
            <a:r>
              <a:rPr lang="ru-RU" smtClean="0"/>
              <a:t>Но </a:t>
            </a:r>
            <a:r>
              <a:rPr lang="ru-RU"/>
              <a:t>люди при этом не просто обмениваются значениями, они стремятся при этом выработать общий </a:t>
            </a:r>
            <a:r>
              <a:rPr lang="ru-RU" smtClean="0"/>
              <a:t>смысл. </a:t>
            </a:r>
          </a:p>
          <a:p>
            <a:r>
              <a:rPr lang="ru-RU" smtClean="0"/>
              <a:t>А </a:t>
            </a:r>
            <a:r>
              <a:rPr lang="ru-RU"/>
              <a:t>это возможно лишь в том случае, если информация не только принята, но и осмыслена.</a:t>
            </a:r>
          </a:p>
          <a:p>
            <a:r>
              <a:rPr lang="ru-RU"/>
              <a:t>Коммуникативное взаимодействие возможно только в том случае, когда человек, направляющий информацию (коммуникатор) и человек, принимающий ее (реципиент) обладают сходной системой кодификации и декодификации информации. Т.е. «все должны говорить на одном языке».</a:t>
            </a:r>
          </a:p>
          <a:p>
            <a:r>
              <a:rPr lang="ru-RU"/>
              <a:t>В условиях человеческой коммуникации могут возникать коммуникативные барьеры. Они носят социальный или психологический 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708695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1955</Words>
  <Application>Microsoft Office PowerPoint</Application>
  <PresentationFormat>Широкоэкранный</PresentationFormat>
  <Paragraphs>168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Times New Roman</vt:lpstr>
      <vt:lpstr>Тема Office</vt:lpstr>
      <vt:lpstr>ПСИХОЛОГИЯ ДЕЛОВОЙ КОММУНИКАЦИИ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Коммуникативная сторона общения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40</cp:revision>
  <dcterms:created xsi:type="dcterms:W3CDTF">2020-02-18T18:24:14Z</dcterms:created>
  <dcterms:modified xsi:type="dcterms:W3CDTF">2020-02-19T18:21:35Z</dcterms:modified>
</cp:coreProperties>
</file>