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62" r:id="rId6"/>
    <p:sldId id="261" r:id="rId7"/>
    <p:sldId id="259" r:id="rId8"/>
    <p:sldId id="268" r:id="rId9"/>
    <p:sldId id="269" r:id="rId10"/>
    <p:sldId id="258" r:id="rId11"/>
    <p:sldId id="260" r:id="rId12"/>
    <p:sldId id="271" r:id="rId13"/>
    <p:sldId id="270" r:id="rId14"/>
    <p:sldId id="273" r:id="rId15"/>
    <p:sldId id="272" r:id="rId16"/>
    <p:sldId id="275" r:id="rId17"/>
    <p:sldId id="276" r:id="rId18"/>
    <p:sldId id="278" r:id="rId19"/>
    <p:sldId id="279" r:id="rId20"/>
    <p:sldId id="277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031C78D-9AFA-4D50-A6C5-959DC811FC18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8744C59-BE8A-4782-A360-685388E7C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5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44C59-BE8A-4782-A360-685388E7C0D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39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AC4-4935-44BF-ABD1-C0496456BA61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9658-ADF2-48B9-95D6-7AF8DF5D9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4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AC4-4935-44BF-ABD1-C0496456BA61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9658-ADF2-48B9-95D6-7AF8DF5D9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9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AC4-4935-44BF-ABD1-C0496456BA61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9658-ADF2-48B9-95D6-7AF8DF5D9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9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AC4-4935-44BF-ABD1-C0496456BA61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9658-ADF2-48B9-95D6-7AF8DF5D9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AC4-4935-44BF-ABD1-C0496456BA61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9658-ADF2-48B9-95D6-7AF8DF5D9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5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AC4-4935-44BF-ABD1-C0496456BA61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9658-ADF2-48B9-95D6-7AF8DF5D9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0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AC4-4935-44BF-ABD1-C0496456BA61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9658-ADF2-48B9-95D6-7AF8DF5D9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7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AC4-4935-44BF-ABD1-C0496456BA61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9658-ADF2-48B9-95D6-7AF8DF5D9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3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AC4-4935-44BF-ABD1-C0496456BA61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9658-ADF2-48B9-95D6-7AF8DF5D9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2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AC4-4935-44BF-ABD1-C0496456BA61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9658-ADF2-48B9-95D6-7AF8DF5D9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6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AC4-4935-44BF-ABD1-C0496456BA61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9658-ADF2-48B9-95D6-7AF8DF5D9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60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8AC4-4935-44BF-ABD1-C0496456BA61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9658-ADF2-48B9-95D6-7AF8DF5D9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bozrevatel.com/health/medical/najden-sposob-lecheniya-geneticheskih-zabolevanij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/>
              <a:t>Лекция 3</a:t>
            </a:r>
            <a:br>
              <a:rPr lang="ru-RU" sz="4000" b="1" dirty="0"/>
            </a:br>
            <a:r>
              <a:rPr lang="ru-RU" sz="4000" b="1" dirty="0"/>
              <a:t>Тема: «ПАРЕНХИМАТОЗНЫЕ ДИСТРОФИИ»</a:t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0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4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3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70" y="500062"/>
            <a:ext cx="10298373" cy="3733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ГИДРОПИЧЕСКАЯ ИЛИ ВАКУОЛЬНАЯ ДИСТРОФИЯ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3457"/>
            <a:ext cx="10421203" cy="5303506"/>
          </a:xfrm>
        </p:spPr>
        <p:txBody>
          <a:bodyPr>
            <a:noAutofit/>
          </a:bodyPr>
          <a:lstStyle/>
          <a:p>
            <a:r>
              <a:rPr lang="ru-RU" sz="2000" b="1" dirty="0"/>
              <a:t> </a:t>
            </a:r>
            <a:r>
              <a:rPr lang="ru-RU" sz="2000" b="1" dirty="0" err="1" smtClean="0"/>
              <a:t>Гидропическая</a:t>
            </a:r>
            <a:r>
              <a:rPr lang="ru-RU" sz="2000" b="1" dirty="0"/>
              <a:t>, или вакуольная, дистрофия </a:t>
            </a:r>
            <a:r>
              <a:rPr lang="ru-RU" sz="2000" dirty="0"/>
              <a:t>характеризуется появлением в клетке вакуолей, наполненных цитоплазматической жидкостью. Жидкость накапливается в цистернах эндоплазматического </a:t>
            </a:r>
            <a:r>
              <a:rPr lang="ru-RU" sz="2000" dirty="0" err="1"/>
              <a:t>ретикулума</a:t>
            </a:r>
            <a:r>
              <a:rPr lang="ru-RU" sz="2000" dirty="0"/>
              <a:t> и в митохондриях, реже в ядре клетки. </a:t>
            </a:r>
            <a:endParaRPr lang="ru-RU" sz="2000" dirty="0" smtClean="0"/>
          </a:p>
          <a:p>
            <a:r>
              <a:rPr lang="ru-RU" sz="2000" dirty="0" smtClean="0"/>
              <a:t>Механизм </a:t>
            </a:r>
            <a:r>
              <a:rPr lang="ru-RU" sz="2000" dirty="0"/>
              <a:t>развития </a:t>
            </a:r>
            <a:r>
              <a:rPr lang="ru-RU" sz="2000" dirty="0" err="1"/>
              <a:t>гидропической</a:t>
            </a:r>
            <a:r>
              <a:rPr lang="ru-RU" sz="2000" dirty="0"/>
              <a:t> дистрофии сложен и отражает нарушения водно-электролитного и белкового обмена, ведущие к изменению коллоидно-осмотического давления в клетке. Большую роль играет нарушение проницаемости мембран клетки, сопровождающееся их распадом. </a:t>
            </a:r>
            <a:endParaRPr lang="ru-RU" sz="2000" dirty="0" smtClean="0"/>
          </a:p>
          <a:p>
            <a:r>
              <a:rPr lang="ru-RU" sz="2000" dirty="0"/>
              <a:t> </a:t>
            </a:r>
            <a:r>
              <a:rPr lang="ru-RU" sz="2000" dirty="0" err="1" smtClean="0"/>
              <a:t>Гидропическая</a:t>
            </a:r>
            <a:r>
              <a:rPr lang="ru-RU" sz="2000" dirty="0" smtClean="0"/>
              <a:t> </a:t>
            </a:r>
            <a:r>
              <a:rPr lang="ru-RU" sz="2000" dirty="0"/>
              <a:t>дистрофия наблюдается в эпителии кожи и почечных канальцев, в </a:t>
            </a:r>
            <a:r>
              <a:rPr lang="ru-RU" sz="2000" dirty="0" err="1"/>
              <a:t>гепатоцитах</a:t>
            </a:r>
            <a:r>
              <a:rPr lang="ru-RU" sz="2000" dirty="0"/>
              <a:t>, мышечных и нервных клетках, а также в клетках коры надпочечников.</a:t>
            </a:r>
            <a:endParaRPr lang="ru-RU" sz="2000" b="1" dirty="0"/>
          </a:p>
          <a:p>
            <a:r>
              <a:rPr lang="ru-RU" sz="2000" dirty="0"/>
              <a:t> </a:t>
            </a:r>
            <a:r>
              <a:rPr lang="ru-RU" sz="2000" dirty="0" smtClean="0"/>
              <a:t>Причины </a:t>
            </a:r>
            <a:r>
              <a:rPr lang="ru-RU" sz="2000" dirty="0"/>
              <a:t>развития </a:t>
            </a:r>
            <a:r>
              <a:rPr lang="ru-RU" sz="2000" dirty="0" err="1"/>
              <a:t>гидропической</a:t>
            </a:r>
            <a:r>
              <a:rPr lang="ru-RU" sz="2000" dirty="0"/>
              <a:t> дистрофии в разных органах неоднозначны. В почках – это повреждение </a:t>
            </a:r>
            <a:r>
              <a:rPr lang="ru-RU" sz="2000" dirty="0" err="1"/>
              <a:t>гломерулярного</a:t>
            </a:r>
            <a:r>
              <a:rPr lang="ru-RU" sz="2000" dirty="0"/>
              <a:t> фильтра (</a:t>
            </a:r>
            <a:r>
              <a:rPr lang="ru-RU" sz="2000" dirty="0" err="1"/>
              <a:t>гломерулонефрит</a:t>
            </a:r>
            <a:r>
              <a:rPr lang="ru-RU" sz="2000" dirty="0"/>
              <a:t>, амилоидоз, сахарный диабет), что ведет к </a:t>
            </a:r>
            <a:r>
              <a:rPr lang="ru-RU" sz="2000" dirty="0" err="1"/>
              <a:t>гиперфильтрации</a:t>
            </a:r>
            <a:r>
              <a:rPr lang="ru-RU" sz="2000" dirty="0"/>
              <a:t> и недостаточности ферментной системы нефроцитов, в норме обеспечивающей </a:t>
            </a:r>
            <a:r>
              <a:rPr lang="ru-RU" sz="2000" dirty="0" err="1"/>
              <a:t>реабсорбцию</a:t>
            </a:r>
            <a:r>
              <a:rPr lang="ru-RU" sz="2000" dirty="0"/>
              <a:t> </a:t>
            </a:r>
            <a:r>
              <a:rPr lang="ru-RU" sz="2000" dirty="0" smtClean="0"/>
              <a:t>воды. </a:t>
            </a:r>
            <a:r>
              <a:rPr lang="ru-RU" sz="2000" dirty="0"/>
              <a:t>В печени </a:t>
            </a:r>
            <a:r>
              <a:rPr lang="ru-RU" sz="2000" dirty="0" err="1"/>
              <a:t>гидропическая</a:t>
            </a:r>
            <a:r>
              <a:rPr lang="ru-RU" sz="2000" dirty="0"/>
              <a:t> дистрофия возникает при вирусном и токсическом гепатитах. </a:t>
            </a:r>
            <a:endParaRPr lang="ru-RU" sz="2000" dirty="0" smtClean="0"/>
          </a:p>
          <a:p>
            <a:r>
              <a:rPr lang="ru-RU" sz="2000" dirty="0"/>
              <a:t> </a:t>
            </a:r>
            <a:r>
              <a:rPr lang="ru-RU" sz="2000" dirty="0" smtClean="0"/>
              <a:t>Микроскопия: </a:t>
            </a:r>
            <a:r>
              <a:rPr lang="ru-RU" sz="2000" dirty="0"/>
              <a:t>паренхиматозные клетки увеличены в объеме, цитоплазма их заполнена вакуолями, содержащими прозрачную жидкость. Ядро смещается на периферию, иногда </a:t>
            </a:r>
            <a:r>
              <a:rPr lang="ru-RU" sz="2000" dirty="0" err="1"/>
              <a:t>вакуолизируется</a:t>
            </a:r>
            <a:r>
              <a:rPr lang="ru-RU" sz="2000" dirty="0"/>
              <a:t> или сморщивается. Нарастание </a:t>
            </a:r>
            <a:r>
              <a:rPr lang="ru-RU" sz="2000" dirty="0" err="1"/>
              <a:t>гидропии</a:t>
            </a:r>
            <a:r>
              <a:rPr lang="ru-RU" sz="2000" dirty="0"/>
              <a:t> приводит к распаду ультраструктур клетки и переполнению клетки водой, появлению заполненных жидкостью баллонов, поэтому такие изменения называют </a:t>
            </a:r>
            <a:r>
              <a:rPr lang="ru-RU" sz="2000" dirty="0">
                <a:solidFill>
                  <a:srgbClr val="FF0000"/>
                </a:solidFill>
              </a:rPr>
              <a:t>баллонной дистрофией</a:t>
            </a:r>
            <a:r>
              <a:rPr lang="ru-RU" sz="2000" dirty="0"/>
              <a:t>.</a:t>
            </a:r>
            <a:endParaRPr lang="ru-RU" sz="2000" b="1" dirty="0"/>
          </a:p>
          <a:p>
            <a:r>
              <a:rPr lang="ru-RU" sz="2000" dirty="0"/>
              <a:t> </a:t>
            </a:r>
            <a:r>
              <a:rPr lang="ru-RU" sz="2000" dirty="0" smtClean="0"/>
              <a:t>Исход - тотальный </a:t>
            </a:r>
            <a:r>
              <a:rPr lang="ru-RU" sz="2000" dirty="0" err="1" smtClean="0"/>
              <a:t>колликвационныйнекроз</a:t>
            </a:r>
            <a:r>
              <a:rPr lang="ru-RU" sz="2000" dirty="0" smtClean="0"/>
              <a:t> </a:t>
            </a:r>
            <a:r>
              <a:rPr lang="ru-RU" sz="2000" dirty="0"/>
              <a:t>клетки. </a:t>
            </a:r>
            <a:endParaRPr lang="ru-RU" sz="20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8865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35" y="160361"/>
            <a:ext cx="8249249" cy="618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5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-235425"/>
            <a:ext cx="9248634" cy="693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8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984475" cy="3582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solidFill>
                  <a:srgbClr val="FF0000"/>
                </a:solidFill>
                <a:effectLst/>
              </a:rPr>
              <a:t>Роговая дистрофия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564" y="870282"/>
            <a:ext cx="10503090" cy="577617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effectLst/>
              </a:rPr>
              <a:t>Роговая дистрофия</a:t>
            </a:r>
            <a:r>
              <a:rPr lang="ru-RU" b="1" dirty="0" smtClean="0">
                <a:effectLst/>
              </a:rPr>
              <a:t>, или </a:t>
            </a:r>
            <a:r>
              <a:rPr lang="ru-RU" b="1" i="1" dirty="0" smtClean="0">
                <a:effectLst/>
              </a:rPr>
              <a:t>патологическое ороговение</a:t>
            </a:r>
            <a:r>
              <a:rPr lang="ru-RU" dirty="0" smtClean="0">
                <a:effectLst/>
              </a:rPr>
              <a:t>, характеризуется избыточным образованием рогового вещества в </a:t>
            </a:r>
            <a:r>
              <a:rPr lang="ru-RU" dirty="0" err="1" smtClean="0">
                <a:effectLst/>
              </a:rPr>
              <a:t>ороговевающем</a:t>
            </a:r>
            <a:r>
              <a:rPr lang="ru-RU" dirty="0" smtClean="0">
                <a:effectLst/>
              </a:rPr>
              <a:t> эпителии </a:t>
            </a:r>
            <a:r>
              <a:rPr lang="ru-RU" i="1" dirty="0" smtClean="0">
                <a:effectLst/>
              </a:rPr>
              <a:t>(</a:t>
            </a:r>
            <a:r>
              <a:rPr lang="ru-RU" i="1" dirty="0" smtClean="0">
                <a:solidFill>
                  <a:srgbClr val="FF0000"/>
                </a:solidFill>
                <a:effectLst/>
              </a:rPr>
              <a:t>гиперкератоз, ихтиоз</a:t>
            </a:r>
            <a:r>
              <a:rPr lang="ru-RU" i="1" dirty="0" smtClean="0">
                <a:effectLst/>
              </a:rPr>
              <a:t>)</a:t>
            </a:r>
            <a:r>
              <a:rPr lang="ru-RU" dirty="0" smtClean="0">
                <a:effectLst/>
              </a:rPr>
              <a:t> или образованием рогового вещества там, где в норме его не бывает (патологическое ороговение на слизистых оболочках, или </a:t>
            </a:r>
            <a:r>
              <a:rPr lang="ru-RU" i="1" dirty="0" smtClean="0">
                <a:solidFill>
                  <a:srgbClr val="FF0000"/>
                </a:solidFill>
                <a:effectLst/>
              </a:rPr>
              <a:t>лейкоплакия</a:t>
            </a:r>
            <a:r>
              <a:rPr lang="ru-RU" i="1" dirty="0" smtClean="0">
                <a:effectLst/>
              </a:rPr>
              <a:t>;</a:t>
            </a:r>
            <a:r>
              <a:rPr lang="ru-RU" dirty="0" smtClean="0">
                <a:effectLst/>
              </a:rPr>
              <a:t> образование "раковых жемчужин" в плоскоклеточном раке). Процесс может быть местным или распространенным.</a:t>
            </a:r>
          </a:p>
          <a:p>
            <a:r>
              <a:rPr lang="ru-RU" b="1" dirty="0" smtClean="0">
                <a:effectLst/>
              </a:rPr>
              <a:t>Причины</a:t>
            </a:r>
            <a:r>
              <a:rPr lang="ru-RU" dirty="0" smtClean="0">
                <a:effectLst/>
              </a:rPr>
              <a:t> роговой дистрофии разнообразны: нарушение развития кожи, хроническое воспаление, вирусные инфекции, авитаминозы и др.</a:t>
            </a:r>
          </a:p>
          <a:p>
            <a:r>
              <a:rPr lang="ru-RU" b="1" dirty="0" smtClean="0">
                <a:effectLst/>
              </a:rPr>
              <a:t>Исход</a:t>
            </a:r>
            <a:r>
              <a:rPr lang="ru-RU" dirty="0" smtClean="0">
                <a:effectLst/>
              </a:rPr>
              <a:t> может быть двояким: устранение вызывающей причины в начале процесса может привести к восстановлению ткани, однако в далеко зашедших случаях наступает гибель клеток.</a:t>
            </a:r>
          </a:p>
          <a:p>
            <a:r>
              <a:rPr lang="ru-RU" b="1" dirty="0" smtClean="0">
                <a:effectLst/>
              </a:rPr>
              <a:t>Значение</a:t>
            </a:r>
            <a:r>
              <a:rPr lang="ru-RU" dirty="0" smtClean="0">
                <a:effectLst/>
              </a:rPr>
              <a:t> роговой дистрофии определяется ее степенью, распространенностью и длительностью. Длительно существующее патологическое ороговение слизистой оболочки (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лейкоплакия)</a:t>
            </a:r>
            <a:r>
              <a:rPr lang="ru-RU" dirty="0" smtClean="0">
                <a:effectLst/>
              </a:rPr>
              <a:t> может явиться источником развития раковой опухоли. Врожденный ихтиоз резкой степени, как правило, несовместим с жизнью.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91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146713"/>
            <a:ext cx="8429767" cy="63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37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66" y="687823"/>
            <a:ext cx="6440376" cy="482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99872" y="68826"/>
            <a:ext cx="286118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людей, страдающих никотиновой зависимостью, встречается никотиновая лейкоплакия полости рта (лейкоплакия </a:t>
            </a:r>
            <a:r>
              <a:rPr lang="ru-RU" dirty="0" err="1"/>
              <a:t>Таппейнера</a:t>
            </a:r>
            <a:r>
              <a:rPr lang="ru-RU" dirty="0"/>
              <a:t>). </a:t>
            </a:r>
            <a:endParaRPr lang="en-US" dirty="0" smtClean="0"/>
          </a:p>
          <a:p>
            <a:r>
              <a:rPr lang="ru-RU" dirty="0" smtClean="0"/>
              <a:t>Появление </a:t>
            </a:r>
            <a:r>
              <a:rPr lang="ru-RU" dirty="0"/>
              <a:t>лейкоплакии не гарантирует ее злокачественное перерождение, однако при неравномерной окраске ороговевших новообразований или при их локализации на языке риск образования злокачественной опухоли возрастает. </a:t>
            </a:r>
            <a:endParaRPr lang="en-US" dirty="0" smtClean="0"/>
          </a:p>
          <a:p>
            <a:r>
              <a:rPr lang="ru-RU" b="1" dirty="0" smtClean="0"/>
              <a:t>Причина: </a:t>
            </a:r>
            <a:r>
              <a:rPr lang="ru-RU" dirty="0" smtClean="0"/>
              <a:t>дефицит </a:t>
            </a:r>
            <a:r>
              <a:rPr lang="ru-RU" dirty="0"/>
              <a:t>или нарушение обмена витамина А, </a:t>
            </a:r>
            <a:r>
              <a:rPr lang="ru-RU" dirty="0">
                <a:hlinkClick r:id="rId4"/>
              </a:rPr>
              <a:t>наследственная предрасположенность</a:t>
            </a:r>
            <a:r>
              <a:rPr lang="ru-RU" dirty="0"/>
              <a:t>, общее состояние организма.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89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10" y="668740"/>
            <a:ext cx="5893635" cy="44145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504903" y="1140542"/>
            <a:ext cx="3185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образования, состоящие из </a:t>
            </a:r>
            <a:r>
              <a:rPr lang="ru-RU" dirty="0" err="1"/>
              <a:t>концентрически</a:t>
            </a:r>
            <a:r>
              <a:rPr lang="ru-RU" dirty="0"/>
              <a:t> расположенных слоев опухолевых клеток с ороговением в центре; свидетельствуют о высокой дифференцировке плоскоклеточного рака.</a:t>
            </a:r>
          </a:p>
        </p:txBody>
      </p:sp>
    </p:spTree>
    <p:extLst>
      <p:ext uri="{BB962C8B-B14F-4D97-AF65-F5344CB8AC3E}">
        <p14:creationId xmlns:p14="http://schemas.microsoft.com/office/powerpoint/2010/main" val="1501535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8" y="875071"/>
            <a:ext cx="6530830" cy="48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9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61" y="518614"/>
            <a:ext cx="10099345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Паренхиматозные дистрофии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структурные изменения в высокоспециализированных в функциональном отношении клетках, связанные с нарушением обмена веществ. </a:t>
            </a:r>
          </a:p>
          <a:p>
            <a:pPr algn="just">
              <a:spcAft>
                <a:spcPts val="0"/>
              </a:spcAft>
            </a:pP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Различные виды паренхиматозных дистрофий отражают недостаточность определенного физиологического (ферментативного) механизма, обеспечивающего выполнение клеткой специализированной функции (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гепатоцит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нефроцит, 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кардиомиоцит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т.д.). </a:t>
            </a:r>
          </a:p>
          <a:p>
            <a:pPr algn="just">
              <a:spcAft>
                <a:spcPts val="0"/>
              </a:spcAft>
            </a:pP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этим в разных органах (печень, почки, сердце и т.д.) при развитии одного и того же вида дистрофии участвуют различные 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пато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 морфогенетические механизмы. 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 повреждений клетки сводится к следующему:</a:t>
            </a:r>
          </a:p>
          <a:p>
            <a:pPr algn="just">
              <a:spcAft>
                <a:spcPts val="0"/>
              </a:spcAft>
            </a:pP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Вначале происходят внутриклеточное накопление воды и электролиз, обусловленные нарушением функции энергозависимой К+-</a:t>
            </a:r>
            <a:r>
              <a:rPr lang="en-US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+-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АТФазы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клеточной мембране. В результате приток К+, </a:t>
            </a:r>
            <a:r>
              <a:rPr lang="en-US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и воды в клетку ведет к "облачному" или "мутному" набуханию, что является ранним и обратимым результатом повреждения клетки (этот эффект обусловлен набуханием цитоплазматических органелл в клетке).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Происходят также изменения во внутриклеточных концентрациях других электролитов (особенно </a:t>
            </a:r>
            <a:r>
              <a:rPr lang="en-US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+, </a:t>
            </a:r>
            <a:r>
              <a:rPr lang="en-US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2+ и </a:t>
            </a:r>
            <a:r>
              <a:rPr lang="en-US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Mg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2+), поскольку их концентрации также поддерживаются активностью энергозависимых процессов в клеточной мембране. Эти нарушения концентрации электролитов могут вести к беспорядочной электрической активности (например, в 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миокардиоцитах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нейронах) и ингибированию ферментов. 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788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0" y="265471"/>
            <a:ext cx="5768258" cy="43261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8072282" y="-122184"/>
            <a:ext cx="3736259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Ихтиоз (диффузная </a:t>
            </a:r>
            <a:r>
              <a:rPr lang="ru-RU" b="1" dirty="0" err="1"/>
              <a:t>кератома</a:t>
            </a:r>
            <a:r>
              <a:rPr lang="ru-RU" b="1" dirty="0"/>
              <a:t>) </a:t>
            </a:r>
            <a:r>
              <a:rPr lang="ru-RU" dirty="0"/>
              <a:t>– это наследственное заболевание кожи, при котором нарушается процесс ороговения. Сухая кожа шелушится, а в тяжёлых случаях болезни на ней образуются чешуйки. Чаще всего ихтиоз проявляется в раннем детстве. Крайне редко он бывает приобретённым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b="1" dirty="0" smtClean="0"/>
              <a:t>Причины:</a:t>
            </a:r>
            <a:endParaRPr lang="ru-RU" b="1" dirty="0"/>
          </a:p>
          <a:p>
            <a:r>
              <a:rPr lang="ru-RU" dirty="0"/>
              <a:t>Выделяется несколько видов данного заболевания. Вульгарный (обыкновенный) – самый распространённый вид болезни. Чаще всего он проявляется к третьему месяцу жизни ребёнка. Также существуют </a:t>
            </a:r>
            <a:r>
              <a:rPr lang="ru-RU" b="1" dirty="0"/>
              <a:t>ламеллярный ихтиоз,</a:t>
            </a:r>
            <a:r>
              <a:rPr lang="ru-RU" dirty="0"/>
              <a:t> </a:t>
            </a:r>
            <a:r>
              <a:rPr lang="ru-RU" sz="2800" dirty="0"/>
              <a:t>х</a:t>
            </a:r>
            <a:r>
              <a:rPr lang="ru-RU" dirty="0"/>
              <a:t>-сцепленный и другие.</a:t>
            </a:r>
          </a:p>
          <a:p>
            <a:r>
              <a:rPr lang="ru-RU" dirty="0"/>
              <a:t>В большинстве случаев ихтиоз является наследственным заболеванием. Причина же приобретённого ихтиоза заключается в нарушении работы эндокринной системы.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62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866" y="150125"/>
            <a:ext cx="99219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За притоком ионов натрия и воды следует </a:t>
            </a:r>
            <a:r>
              <a:rPr lang="ru-RU" sz="2400" b="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набухание цитоплазматических органелл.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набухании эндоплазматического </a:t>
            </a:r>
            <a:r>
              <a:rPr lang="ru-RU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ретикулума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происходит отделение рибосом, что приводит к нарушению синтеза белка. </a:t>
            </a:r>
            <a:r>
              <a:rPr lang="ru-RU" sz="2400" b="0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Митохондриальное</a:t>
            </a:r>
            <a:r>
              <a:rPr lang="ru-RU" sz="2400" b="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набухание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которое является общим признаком для большого количества различных типов повреждений, вызывает физическое разобщение окислительного </a:t>
            </a:r>
            <a:r>
              <a:rPr lang="ru-RU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фосфорилирования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В условиях гипоксии клеточный метаболизм изменяется от аэробного к анаэробному гликолизу. Преобразование ведет к производству молочной кислоты и вызывает уменьшение внутриклеточной </a:t>
            </a:r>
            <a:r>
              <a:rPr lang="en-US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Хроматин конденсируется в ядре, происходит дальнейшее разрушение мембран органелл. Разрушение </a:t>
            </a:r>
            <a:r>
              <a:rPr lang="ru-RU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лизосомных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мембран ведет к выходу </a:t>
            </a:r>
            <a:r>
              <a:rPr lang="ru-RU" sz="24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лизосомных</a:t>
            </a: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ферментов в цитоплазму, которые повреждают жизненно важные внутриклеточные молекулы. </a:t>
            </a:r>
            <a:endParaRPr lang="ru-RU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В зависимости от нарушений того или иного вида обмена паренхиматозные дистрофии делят на </a:t>
            </a:r>
            <a:r>
              <a:rPr lang="ru-RU" sz="24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белковые (</a:t>
            </a:r>
            <a:r>
              <a:rPr lang="ru-RU" sz="2400" b="1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диспротеинозы</a:t>
            </a:r>
            <a:r>
              <a:rPr lang="ru-RU" sz="24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жировые (</a:t>
            </a:r>
            <a:r>
              <a:rPr lang="ru-RU" sz="2400" b="1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липидозы</a:t>
            </a:r>
            <a:r>
              <a:rPr lang="ru-RU" sz="24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и углеводные.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37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469" y="259307"/>
            <a:ext cx="10085696" cy="702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0" u="none" strike="noStrike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ПАРЕНХИМАТОЗНЫЕ БЕЛКОВЫЕ ДИСТРОФИИ</a:t>
            </a:r>
            <a:endParaRPr lang="ru-RU" sz="2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паренхиматозным белковым дистрофиям (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диспротеинозам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относят </a:t>
            </a:r>
            <a:r>
              <a:rPr lang="ru-RU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гиалиново-капельную, </a:t>
            </a:r>
            <a:r>
              <a:rPr lang="ru-RU" sz="2000" b="1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гидропическую</a:t>
            </a:r>
            <a:r>
              <a:rPr lang="ru-RU" sz="2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роговую.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Сущность паренхиматозных 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диспротеинозов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состоит в изменении физико-химических и морфологических свойств белков клетки. Белки подвергаются либо коагуляции, то есть свертыванию с увеличением количества химических связей (например, </a:t>
            </a:r>
            <a:r>
              <a:rPr lang="en-US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мостиков между полипептидными цепями), либо, наоборот, 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колликвации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(разжижению) (от слова </a:t>
            </a:r>
            <a:r>
              <a:rPr lang="en-US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liquor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жидкость), то есть распаду полипептидных цепей на фрагменты, что ведет к гидратации (обводнению) цитоплазмы. 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повреждения любой этиологии в клетке сразу увеличивается синтез белков целого семейства – </a:t>
            </a:r>
            <a:r>
              <a:rPr lang="ru-RU" sz="2000" b="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это, так называемые белки температурного шока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Среди белков температурного шока наиболее изучен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убиквитин</a:t>
            </a:r>
            <a:r>
              <a:rPr lang="ru-RU" sz="20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который, как предполагается, защищает другие белки клетки от денатурации. 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Убиквитин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соединяясь с поврежденными белками, способствует их утилизации и восстановлению структурных компонентов внутриклеточных органелл. При тяжелом повреждении и избыточном накоплении комплексы </a:t>
            </a:r>
            <a:r>
              <a:rPr lang="ru-RU" sz="2000" b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убиквитин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-белок могут формировать цитоплазматические включения (например, </a:t>
            </a:r>
            <a:r>
              <a:rPr lang="ru-RU" sz="20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тельца </a:t>
            </a:r>
            <a:r>
              <a:rPr lang="ru-RU" sz="2000" b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Маллори</a:t>
            </a:r>
            <a:r>
              <a:rPr lang="ru-RU" sz="20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0" u="sng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гепатоцитах</a:t>
            </a:r>
            <a:r>
              <a:rPr lang="ru-RU" sz="2000" b="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b="0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убиквитин</a:t>
            </a:r>
            <a:r>
              <a:rPr lang="ru-RU" sz="2000" b="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/кератин</a:t>
            </a:r>
            <a:r>
              <a:rPr lang="ru-RU" sz="2000" b="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тельца Леви в нейронах при болезни Паркинсона – </a:t>
            </a:r>
            <a:r>
              <a:rPr lang="ru-RU" sz="2000" b="0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убиквитин</a:t>
            </a:r>
            <a:r>
              <a:rPr lang="ru-RU" sz="2000" b="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ru-RU" sz="2000" b="0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нейрофиламенты</a:t>
            </a:r>
            <a:r>
              <a:rPr lang="ru-RU" sz="2000" b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4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2" y="135624"/>
            <a:ext cx="7820167" cy="58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9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6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96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Тельце Леви  в нейроне при болезни Паркинсона. Коричневая окраска - 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убиквитин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нейрофиламенты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60" y="1460092"/>
            <a:ext cx="5517715" cy="45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5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16487" cy="33091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</a:t>
            </a:r>
            <a:r>
              <a:rPr lang="ru-RU" sz="4000" b="1" dirty="0" smtClean="0">
                <a:solidFill>
                  <a:srgbClr val="FF0000"/>
                </a:solidFill>
              </a:rPr>
              <a:t>ГИАЛИНОВО-КАПЕЛЬНАЯ ДИСТРОФИЯ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6036"/>
            <a:ext cx="10489442" cy="548092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 </a:t>
            </a:r>
            <a:r>
              <a:rPr lang="ru-RU" sz="2000" dirty="0"/>
              <a:t>гиалиново-капельной дистрофии в цитоплазме появляются крупные </a:t>
            </a:r>
            <a:r>
              <a:rPr lang="ru-RU" sz="2000" dirty="0" err="1"/>
              <a:t>гиалиноподобные</a:t>
            </a:r>
            <a:r>
              <a:rPr lang="ru-RU" sz="2000" dirty="0"/>
              <a:t> белковые </a:t>
            </a:r>
            <a:r>
              <a:rPr lang="ru-RU" sz="2000" dirty="0" err="1"/>
              <a:t>глыбки</a:t>
            </a:r>
            <a:r>
              <a:rPr lang="ru-RU" sz="2000" dirty="0"/>
              <a:t> и капли, сливающиеся между собой и заполняющие клетки.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основе этой дистрофии лежит коагуляция белков цитоплазмы с выраженной деструкцией ультраструктурных элементов клетки – </a:t>
            </a:r>
            <a:r>
              <a:rPr lang="ru-RU" sz="2000" u="sng" dirty="0"/>
              <a:t>фокальный </a:t>
            </a:r>
            <a:r>
              <a:rPr lang="ru-RU" sz="2000" u="sng" dirty="0" err="1"/>
              <a:t>коагуляционный</a:t>
            </a:r>
            <a:r>
              <a:rPr lang="ru-RU" sz="2000" u="sng" dirty="0"/>
              <a:t> некроз</a:t>
            </a:r>
            <a:r>
              <a:rPr lang="ru-RU" sz="2000" dirty="0"/>
              <a:t>.</a:t>
            </a:r>
            <a:endParaRPr lang="ru-RU" sz="2000" b="1" dirty="0"/>
          </a:p>
          <a:p>
            <a:r>
              <a:rPr lang="ru-RU" sz="2000" dirty="0"/>
              <a:t> </a:t>
            </a:r>
            <a:r>
              <a:rPr lang="ru-RU" sz="2000" dirty="0" smtClean="0"/>
              <a:t>Этот </a:t>
            </a:r>
            <a:r>
              <a:rPr lang="ru-RU" sz="2000" dirty="0"/>
              <a:t>вид </a:t>
            </a:r>
            <a:r>
              <a:rPr lang="ru-RU" sz="2000" dirty="0" err="1"/>
              <a:t>диспротеиноза</a:t>
            </a:r>
            <a:r>
              <a:rPr lang="ru-RU" sz="2000" dirty="0"/>
              <a:t> часто встречается в почках, реже – в печени, и совсем редко – в миокарде.</a:t>
            </a:r>
            <a:endParaRPr lang="ru-RU" sz="2000" b="1" dirty="0"/>
          </a:p>
          <a:p>
            <a:r>
              <a:rPr lang="ru-RU" sz="2000" dirty="0"/>
              <a:t> </a:t>
            </a:r>
            <a:r>
              <a:rPr lang="ru-RU" sz="2000" dirty="0" smtClean="0"/>
              <a:t>При </a:t>
            </a:r>
            <a:r>
              <a:rPr lang="ru-RU" sz="2000" dirty="0"/>
              <a:t>микроскопическом исследовании в нефроцитах почек можно  наблюдать накопление крупных зерен белка ярко-розового цвета (гиалиновых капель). При этом наблюдается деструкция митохондрий, эндоплазматической сети, щеточной каемки.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основе гиалиново-капельной дистрофии нефроцитов лежит недостаточность </a:t>
            </a:r>
            <a:r>
              <a:rPr lang="ru-RU" sz="2000" dirty="0" err="1"/>
              <a:t>вакуолярно-лизосомного</a:t>
            </a:r>
            <a:r>
              <a:rPr lang="ru-RU" sz="2000" dirty="0"/>
              <a:t> аппарата эпителия проксимальных и дистальных извитых канальцев, в норме </a:t>
            </a:r>
            <a:r>
              <a:rPr lang="ru-RU" sz="2000" dirty="0" err="1"/>
              <a:t>реабсорбирующего</a:t>
            </a:r>
            <a:r>
              <a:rPr lang="ru-RU" sz="2000" dirty="0"/>
              <a:t> белки. Поэтому этот вид дистрофии нефроцитов очень часто встречается при нефротическом синдроме и отражает реабсорбционную недостаточность извитых канальцев в отношении белков. Этот синдром является одним из проявлений многих заболевании почек, при которых первично поражается </a:t>
            </a:r>
            <a:r>
              <a:rPr lang="ru-RU" sz="2000" dirty="0" err="1"/>
              <a:t>гломерулярный</a:t>
            </a:r>
            <a:r>
              <a:rPr lang="ru-RU" sz="2000" dirty="0"/>
              <a:t> фильтр (</a:t>
            </a:r>
            <a:r>
              <a:rPr lang="ru-RU" sz="2000" dirty="0" err="1"/>
              <a:t>гломерулонефрит</a:t>
            </a:r>
            <a:r>
              <a:rPr lang="ru-RU" sz="2000" dirty="0"/>
              <a:t>, амилоидоз почек,  нефропатия и др.). </a:t>
            </a:r>
            <a:endParaRPr lang="ru-RU" sz="2000" dirty="0" smtClean="0"/>
          </a:p>
          <a:p>
            <a:r>
              <a:rPr lang="ru-RU" sz="2000" dirty="0" smtClean="0"/>
              <a:t>Исход </a:t>
            </a:r>
            <a:r>
              <a:rPr lang="ru-RU" sz="2000" dirty="0"/>
              <a:t>гиалиново-капельной дистрофии неблагоприятен: она завершается необратимым процессом, ведущим к тотальному </a:t>
            </a:r>
            <a:r>
              <a:rPr lang="ru-RU" sz="2000" u="sng" dirty="0" err="1"/>
              <a:t>коагуляционному</a:t>
            </a:r>
            <a:r>
              <a:rPr lang="ru-RU" sz="2000" u="sng" dirty="0"/>
              <a:t> некрозу клетки.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14582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604</Words>
  <Application>Microsoft Office PowerPoint</Application>
  <PresentationFormat>Широкоэкранный</PresentationFormat>
  <Paragraphs>48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Лекция 3 Тема: «ПАРЕНХИМАТОЗНЫЕ ДИСТРОФИИ»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Тельце Леви  в нейроне при болезни Паркинсона. Коричневая окраска - убиквитин/нейрофиламенты). </vt:lpstr>
      <vt:lpstr>       ГИАЛИНОВО-КАПЕЛЬНАЯ ДИСТРОФИЯ   </vt:lpstr>
      <vt:lpstr>Презентация PowerPoint</vt:lpstr>
      <vt:lpstr>Презентация PowerPoint</vt:lpstr>
      <vt:lpstr> ГИДРОПИЧЕСКАЯ ИЛИ ВАКУОЛЬНАЯ ДИСТРОФИЯ </vt:lpstr>
      <vt:lpstr>Презентация PowerPoint</vt:lpstr>
      <vt:lpstr>Презентация PowerPoint</vt:lpstr>
      <vt:lpstr> Роговая дистрофия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Шалахметова Тамара</cp:lastModifiedBy>
  <cp:revision>32</cp:revision>
  <cp:lastPrinted>2020-02-05T07:51:46Z</cp:lastPrinted>
  <dcterms:created xsi:type="dcterms:W3CDTF">2020-01-29T15:56:07Z</dcterms:created>
  <dcterms:modified xsi:type="dcterms:W3CDTF">2020-02-05T08:00:46Z</dcterms:modified>
</cp:coreProperties>
</file>