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9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49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1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58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50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026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514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105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577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59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73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83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02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7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0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19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23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14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9986CDE-447E-4400-8208-2F27ED41B465}" type="datetimeFigureOut">
              <a:rPr lang="ru-RU" smtClean="0"/>
              <a:t>01.04.2015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185D073-9764-4EB2-A78B-A00999014D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81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6032" y="582899"/>
            <a:ext cx="8574622" cy="2616199"/>
          </a:xfrm>
        </p:spPr>
        <p:txBody>
          <a:bodyPr>
            <a:normAutofit/>
          </a:bodyPr>
          <a:lstStyle/>
          <a:p>
            <a:r>
              <a:rPr lang="kk-KZ" sz="8000" dirty="0" smtClean="0"/>
              <a:t>Сөйлеу және тіл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61692" y="3996267"/>
            <a:ext cx="7678615" cy="1388534"/>
          </a:xfrm>
        </p:spPr>
        <p:txBody>
          <a:bodyPr>
            <a:noAutofit/>
          </a:bodyPr>
          <a:lstStyle/>
          <a:p>
            <a:pPr algn="l"/>
            <a:r>
              <a:rPr lang="ru-RU" sz="3500" dirty="0" smtClean="0"/>
              <a:t>1. </a:t>
            </a:r>
            <a:r>
              <a:rPr lang="ru-RU" sz="3500" dirty="0" err="1" smtClean="0"/>
              <a:t>Сөйлеу</a:t>
            </a:r>
            <a:r>
              <a:rPr lang="ru-RU" sz="3500" dirty="0" smtClean="0"/>
              <a:t> </a:t>
            </a:r>
            <a:r>
              <a:rPr lang="ru-RU" sz="3500" dirty="0" err="1" smtClean="0"/>
              <a:t>және</a:t>
            </a:r>
            <a:r>
              <a:rPr lang="ru-RU" sz="3500" dirty="0" smtClean="0"/>
              <a:t> </a:t>
            </a:r>
            <a:r>
              <a:rPr lang="ru-RU" sz="3500" dirty="0" err="1" smtClean="0"/>
              <a:t>оның</a:t>
            </a:r>
            <a:r>
              <a:rPr lang="ru-RU" sz="3500" dirty="0" smtClean="0"/>
              <a:t> </a:t>
            </a:r>
            <a:r>
              <a:rPr lang="ru-RU" sz="3500" dirty="0" err="1" smtClean="0"/>
              <a:t>түрлері</a:t>
            </a:r>
            <a:endParaRPr lang="ru-RU" sz="3500" dirty="0" smtClean="0"/>
          </a:p>
          <a:p>
            <a:pPr algn="l"/>
            <a:r>
              <a:rPr lang="ru-RU" sz="3500" dirty="0" smtClean="0"/>
              <a:t>2. </a:t>
            </a:r>
            <a:r>
              <a:rPr lang="ru-RU" sz="3500" dirty="0" err="1" smtClean="0"/>
              <a:t>Сөйлеудің</a:t>
            </a:r>
            <a:r>
              <a:rPr lang="ru-RU" sz="3500" dirty="0" smtClean="0"/>
              <a:t> </a:t>
            </a:r>
            <a:r>
              <a:rPr lang="ru-RU" sz="3500" dirty="0" err="1" smtClean="0"/>
              <a:t>коммуникативтік</a:t>
            </a:r>
            <a:r>
              <a:rPr lang="ru-RU" sz="3500" dirty="0" smtClean="0"/>
              <a:t> </a:t>
            </a:r>
            <a:r>
              <a:rPr lang="ru-RU" sz="3500" dirty="0" err="1" smtClean="0"/>
              <a:t>қызметі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4012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6768" y="498231"/>
            <a:ext cx="6306910" cy="1597025"/>
          </a:xfrm>
        </p:spPr>
        <p:txBody>
          <a:bodyPr>
            <a:normAutofit/>
          </a:bodyPr>
          <a:lstStyle/>
          <a:p>
            <a:r>
              <a:rPr lang="ru-RU" sz="4500" b="1" dirty="0" smtClean="0"/>
              <a:t>2.Қиядың </a:t>
            </a:r>
            <a:r>
              <a:rPr lang="ru-RU" sz="4500" b="1" dirty="0" err="1" smtClean="0"/>
              <a:t>жасалу</a:t>
            </a:r>
            <a:r>
              <a:rPr lang="ru-RU" sz="4500" b="1" dirty="0" smtClean="0"/>
              <a:t> </a:t>
            </a:r>
            <a:r>
              <a:rPr lang="ru-RU" sz="4500" b="1" dirty="0" err="1" smtClean="0"/>
              <a:t>жолдары</a:t>
            </a:r>
            <a:endParaRPr lang="ru-RU" sz="4500" b="1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2985" y="1825625"/>
            <a:ext cx="5532658" cy="435133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kk-KZ" sz="4800" dirty="0">
                <a:solidFill>
                  <a:srgbClr val="FF0000"/>
                </a:solidFill>
              </a:rPr>
              <a:t>Агглютинация</a:t>
            </a:r>
          </a:p>
          <a:p>
            <a:pPr>
              <a:defRPr/>
            </a:pPr>
            <a:r>
              <a:rPr lang="kk-KZ" dirty="0">
                <a:solidFill>
                  <a:srgbClr val="0000FF"/>
                </a:solidFill>
              </a:rPr>
              <a:t>Қиялдағы елестердің </a:t>
            </a:r>
            <a:r>
              <a:rPr lang="kk-KZ" dirty="0" smtClean="0">
                <a:solidFill>
                  <a:srgbClr val="0000FF"/>
                </a:solidFill>
              </a:rPr>
              <a:t>топтастырудың қарапайым </a:t>
            </a:r>
            <a:r>
              <a:rPr lang="kk-KZ" dirty="0">
                <a:solidFill>
                  <a:srgbClr val="0000FF"/>
                </a:solidFill>
              </a:rPr>
              <a:t>түрі. </a:t>
            </a:r>
            <a:r>
              <a:rPr lang="kk-KZ" dirty="0" smtClean="0">
                <a:solidFill>
                  <a:srgbClr val="0000FF"/>
                </a:solidFill>
              </a:rPr>
              <a:t>Заттардың белгілі бір белгілері </a:t>
            </a:r>
            <a:r>
              <a:rPr lang="kk-KZ" dirty="0">
                <a:solidFill>
                  <a:srgbClr val="0000FF"/>
                </a:solidFill>
              </a:rPr>
              <a:t>мен </a:t>
            </a:r>
            <a:r>
              <a:rPr lang="kk-KZ" dirty="0" smtClean="0">
                <a:solidFill>
                  <a:srgbClr val="0000FF"/>
                </a:solidFill>
              </a:rPr>
              <a:t>қасиеттерін бөлшектеп </a:t>
            </a:r>
            <a:r>
              <a:rPr lang="kk-KZ" dirty="0">
                <a:solidFill>
                  <a:srgbClr val="0000FF"/>
                </a:solidFill>
              </a:rPr>
              <a:t>алып соларды </a:t>
            </a:r>
            <a:r>
              <a:rPr lang="kk-KZ" dirty="0" smtClean="0">
                <a:solidFill>
                  <a:srgbClr val="0000FF"/>
                </a:solidFill>
              </a:rPr>
              <a:t>біріктіруден тұрады, </a:t>
            </a:r>
            <a:r>
              <a:rPr lang="kk-KZ" dirty="0">
                <a:solidFill>
                  <a:srgbClr val="0000FF"/>
                </a:solidFill>
              </a:rPr>
              <a:t>қазақша </a:t>
            </a:r>
            <a:r>
              <a:rPr lang="kk-KZ" dirty="0" smtClean="0">
                <a:solidFill>
                  <a:srgbClr val="0000FF"/>
                </a:solidFill>
              </a:rPr>
              <a:t>“</a:t>
            </a:r>
            <a:r>
              <a:rPr lang="kk-KZ" dirty="0">
                <a:solidFill>
                  <a:srgbClr val="0000FF"/>
                </a:solidFill>
              </a:rPr>
              <a:t>желімдеу” деген </a:t>
            </a:r>
            <a:r>
              <a:rPr lang="kk-KZ" dirty="0" smtClean="0">
                <a:solidFill>
                  <a:srgbClr val="0000FF"/>
                </a:solidFill>
              </a:rPr>
              <a:t>мағынаны білдіреді</a:t>
            </a:r>
            <a:r>
              <a:rPr lang="kk-KZ" dirty="0">
                <a:solidFill>
                  <a:srgbClr val="0000FF"/>
                </a:solidFill>
              </a:rPr>
              <a:t>.</a:t>
            </a:r>
            <a:r>
              <a:rPr lang="kk-KZ" dirty="0"/>
              <a:t> </a:t>
            </a:r>
            <a:endParaRPr lang="kk-KZ" dirty="0"/>
          </a:p>
        </p:txBody>
      </p:sp>
      <p:pic>
        <p:nvPicPr>
          <p:cNvPr id="4" name="Picture 9" descr="1356109130_rusalka-2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3710" y="951278"/>
            <a:ext cx="4000496" cy="2663825"/>
          </a:xfrm>
          <a:prstGeom prst="rect">
            <a:avLst/>
          </a:prstGeom>
          <a:noFill/>
        </p:spPr>
      </p:pic>
      <p:pic>
        <p:nvPicPr>
          <p:cNvPr id="5" name="Picture 7" descr="Kentavr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3678" y="3776661"/>
            <a:ext cx="4000528" cy="30813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54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9945" y="589950"/>
            <a:ext cx="9712412" cy="186127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kk-KZ" sz="4800" dirty="0" smtClean="0">
                <a:solidFill>
                  <a:srgbClr val="FF0000"/>
                </a:solidFill>
              </a:rPr>
              <a:t>Гиперболизация</a:t>
            </a:r>
          </a:p>
          <a:p>
            <a:pPr algn="ctr"/>
            <a:r>
              <a:rPr lang="kk-KZ" dirty="0" smtClean="0">
                <a:solidFill>
                  <a:srgbClr val="0000FF"/>
                </a:solidFill>
              </a:rPr>
              <a:t>Адамның жеке қасиеттерінің, қандайда бір заттардың  жеке сипаттары, белгілері үлкейтіліп көрсетілуін айтады. Қазақша “күшейту” деген мағынаны білдіреді</a:t>
            </a:r>
            <a:endParaRPr lang="kk-KZ" dirty="0">
              <a:solidFill>
                <a:srgbClr val="0000FF"/>
              </a:solidFill>
            </a:endParaRPr>
          </a:p>
        </p:txBody>
      </p:sp>
      <p:pic>
        <p:nvPicPr>
          <p:cNvPr id="4" name="Picture 5" descr="slide_6"/>
          <p:cNvPicPr>
            <a:picLocks noChangeAspect="1" noChangeArrowheads="1"/>
          </p:cNvPicPr>
          <p:nvPr/>
        </p:nvPicPr>
        <p:blipFill>
          <a:blip r:embed="rId2"/>
          <a:srcRect t="31111" b="12199"/>
          <a:stretch>
            <a:fillRect/>
          </a:stretch>
        </p:blipFill>
        <p:spPr bwMode="auto">
          <a:xfrm>
            <a:off x="2014151" y="2712305"/>
            <a:ext cx="9144000" cy="3887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92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083" y="1133647"/>
            <a:ext cx="5290751" cy="435133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kk-KZ" sz="4400" dirty="0">
                <a:solidFill>
                  <a:srgbClr val="FF0000"/>
                </a:solidFill>
              </a:rPr>
              <a:t>Схематизация</a:t>
            </a:r>
          </a:p>
          <a:p>
            <a:pPr algn="ctr">
              <a:defRPr/>
            </a:pPr>
            <a:endParaRPr lang="kk-KZ" sz="4000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kk-KZ" dirty="0">
                <a:solidFill>
                  <a:srgbClr val="0000FF"/>
                </a:solidFill>
              </a:rPr>
              <a:t>Объектіні толықтай </a:t>
            </a:r>
            <a:r>
              <a:rPr lang="kk-KZ" dirty="0" smtClean="0">
                <a:solidFill>
                  <a:srgbClr val="0000FF"/>
                </a:solidFill>
              </a:rPr>
              <a:t>қабылдау барысында сондай маңызды емес </a:t>
            </a:r>
            <a:r>
              <a:rPr lang="kk-KZ" dirty="0">
                <a:solidFill>
                  <a:srgbClr val="0000FF"/>
                </a:solidFill>
              </a:rPr>
              <a:t>детальдар </a:t>
            </a:r>
            <a:r>
              <a:rPr lang="kk-KZ" dirty="0" smtClean="0">
                <a:solidFill>
                  <a:srgbClr val="0000FF"/>
                </a:solidFill>
              </a:rPr>
              <a:t>мен бөліктерді </a:t>
            </a:r>
            <a:r>
              <a:rPr lang="kk-KZ" dirty="0">
                <a:solidFill>
                  <a:srgbClr val="0000FF"/>
                </a:solidFill>
              </a:rPr>
              <a:t>ұмыту </a:t>
            </a:r>
            <a:r>
              <a:rPr lang="kk-KZ" dirty="0" smtClean="0">
                <a:solidFill>
                  <a:srgbClr val="0000FF"/>
                </a:solidFill>
              </a:rPr>
              <a:t>және ұқсастықтарын </a:t>
            </a:r>
            <a:r>
              <a:rPr lang="kk-KZ" dirty="0">
                <a:solidFill>
                  <a:srgbClr val="0000FF"/>
                </a:solidFill>
              </a:rPr>
              <a:t>айқындау</a:t>
            </a:r>
            <a:endParaRPr lang="kk-KZ" dirty="0">
              <a:solidFill>
                <a:srgbClr val="0000FF"/>
              </a:solidFill>
            </a:endParaRPr>
          </a:p>
        </p:txBody>
      </p:sp>
      <p:pic>
        <p:nvPicPr>
          <p:cNvPr id="4" name="Picture 2" descr="http://img15.nnm.ru/2/0/d/3/e/02952604e1616ba5598c140a1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6280" y="1133647"/>
            <a:ext cx="5072066" cy="4857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74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0122" y="1010079"/>
            <a:ext cx="8903677" cy="1609553"/>
          </a:xfrm>
        </p:spPr>
        <p:txBody>
          <a:bodyPr/>
          <a:lstStyle/>
          <a:p>
            <a:pPr algn="ctr"/>
            <a:r>
              <a:rPr lang="kk-KZ" sz="4000" dirty="0" smtClean="0">
                <a:solidFill>
                  <a:srgbClr val="FF0000"/>
                </a:solidFill>
              </a:rPr>
              <a:t>Акцентировка</a:t>
            </a:r>
          </a:p>
          <a:p>
            <a:pPr algn="ctr"/>
            <a:r>
              <a:rPr lang="uk-UA" dirty="0" err="1" smtClean="0">
                <a:solidFill>
                  <a:srgbClr val="0000FF"/>
                </a:solidFill>
              </a:rPr>
              <a:t>образдың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  <a:r>
              <a:rPr lang="uk-UA" dirty="0" err="1" smtClean="0">
                <a:solidFill>
                  <a:srgbClr val="0000FF"/>
                </a:solidFill>
              </a:rPr>
              <a:t>неғұрлым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  <a:r>
              <a:rPr lang="uk-UA" dirty="0" err="1" smtClean="0">
                <a:solidFill>
                  <a:srgbClr val="0000FF"/>
                </a:solidFill>
              </a:rPr>
              <a:t>мәнді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  <a:r>
              <a:rPr lang="uk-UA" dirty="0" err="1" smtClean="0">
                <a:solidFill>
                  <a:srgbClr val="0000FF"/>
                </a:solidFill>
              </a:rPr>
              <a:t>белгілерін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  <a:r>
              <a:rPr lang="uk-UA" dirty="0" err="1" smtClean="0">
                <a:solidFill>
                  <a:srgbClr val="0000FF"/>
                </a:solidFill>
              </a:rPr>
              <a:t>айқындап</a:t>
            </a:r>
            <a:r>
              <a:rPr lang="uk-UA" dirty="0" smtClean="0">
                <a:solidFill>
                  <a:srgbClr val="0000FF"/>
                </a:solidFill>
              </a:rPr>
              <a:t> </a:t>
            </a:r>
            <a:r>
              <a:rPr lang="uk-UA" dirty="0" err="1" smtClean="0">
                <a:solidFill>
                  <a:srgbClr val="0000FF"/>
                </a:solidFill>
              </a:rPr>
              <a:t>көрсету</a:t>
            </a:r>
            <a:endParaRPr lang="kk-KZ" dirty="0" smtClean="0">
              <a:solidFill>
                <a:srgbClr val="0000FF"/>
              </a:solidFill>
            </a:endParaRPr>
          </a:p>
        </p:txBody>
      </p:sp>
      <p:pic>
        <p:nvPicPr>
          <p:cNvPr id="4" name="Picture 5" descr="slide_4"/>
          <p:cNvPicPr>
            <a:picLocks noChangeAspect="1" noChangeArrowheads="1"/>
          </p:cNvPicPr>
          <p:nvPr/>
        </p:nvPicPr>
        <p:blipFill>
          <a:blip r:embed="rId2"/>
          <a:srcRect l="5583" t="50000" r="51895" b="8417"/>
          <a:stretch>
            <a:fillRect/>
          </a:stretch>
        </p:blipFill>
        <p:spPr bwMode="auto">
          <a:xfrm>
            <a:off x="1553308" y="2999561"/>
            <a:ext cx="4314798" cy="3429000"/>
          </a:xfrm>
          <a:prstGeom prst="rect">
            <a:avLst/>
          </a:prstGeom>
          <a:noFill/>
        </p:spPr>
      </p:pic>
      <p:pic>
        <p:nvPicPr>
          <p:cNvPr id="5" name="Picture 7" descr="Trend-Collar-Ti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4058" y="3058298"/>
            <a:ext cx="4541865" cy="33702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56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977081" y="0"/>
            <a:ext cx="8820150" cy="6858000"/>
            <a:chOff x="0" y="0"/>
            <a:chExt cx="8820150" cy="6858000"/>
          </a:xfrm>
        </p:grpSpPr>
        <p:sp>
          <p:nvSpPr>
            <p:cNvPr id="5" name="Блок-схема: решение 4"/>
            <p:cNvSpPr/>
            <p:nvPr/>
          </p:nvSpPr>
          <p:spPr>
            <a:xfrm>
              <a:off x="785786" y="0"/>
              <a:ext cx="6786610" cy="1714488"/>
            </a:xfrm>
            <a:prstGeom prst="flowChartDecision">
              <a:avLst/>
            </a:prstGeom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36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Қиял түрлері </a:t>
              </a:r>
              <a:endPara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  <p:sp>
          <p:nvSpPr>
            <p:cNvPr id="6" name="Блок-схема: ссылка на другую страницу 5"/>
            <p:cNvSpPr/>
            <p:nvPr/>
          </p:nvSpPr>
          <p:spPr>
            <a:xfrm>
              <a:off x="0" y="1268413"/>
              <a:ext cx="2714625" cy="1368425"/>
            </a:xfrm>
            <a:prstGeom prst="flowChartOffpageConnector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400" b="1" dirty="0">
                  <a:solidFill>
                    <a:schemeClr val="tx1"/>
                  </a:solidFill>
                </a:rPr>
                <a:t>Актив</a:t>
              </a:r>
              <a:r>
                <a:rPr lang="kk-KZ" sz="1400" b="1" dirty="0"/>
                <a:t> </a:t>
              </a:r>
              <a:r>
                <a:rPr lang="kk-KZ" sz="1400" dirty="0"/>
                <a:t>(ырықты) </a:t>
              </a:r>
              <a:r>
                <a:rPr lang="kk-KZ" sz="1400" dirty="0" smtClean="0"/>
                <a:t>қиялдың </a:t>
              </a:r>
              <a:r>
                <a:rPr lang="kk-KZ" sz="1400" dirty="0"/>
                <a:t>шарықтап дамуының жоғары сатысы, адамның шығармашылық әрекетімен байланысты түрі </a:t>
              </a:r>
              <a:endParaRPr lang="ru-RU" sz="1400" dirty="0"/>
            </a:p>
          </p:txBody>
        </p:sp>
        <p:sp>
          <p:nvSpPr>
            <p:cNvPr id="7" name="Блок-схема: ссылка на другую страницу 6"/>
            <p:cNvSpPr/>
            <p:nvPr/>
          </p:nvSpPr>
          <p:spPr>
            <a:xfrm>
              <a:off x="5929313" y="1628775"/>
              <a:ext cx="2890837" cy="1443038"/>
            </a:xfrm>
            <a:prstGeom prst="flowChartOffpageConnector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400" b="1" dirty="0"/>
                <a:t>Пассив</a:t>
              </a:r>
              <a:r>
                <a:rPr lang="kk-KZ" sz="1400" dirty="0"/>
                <a:t> (ырықсыз) – адам </a:t>
              </a:r>
              <a:r>
                <a:rPr lang="kk-KZ" sz="1400" dirty="0" smtClean="0"/>
                <a:t>сергек қалпында да кездеседі</a:t>
              </a:r>
              <a:r>
                <a:rPr lang="kk-KZ" sz="1400" dirty="0"/>
                <a:t>, өз алдына ешбір мақсат қоймай, өз ойының тізгінін босатқанда пайда болады</a:t>
              </a:r>
              <a:r>
                <a:rPr lang="kk-KZ" sz="1600" dirty="0"/>
                <a:t>. </a:t>
              </a:r>
              <a:endParaRPr lang="ru-RU" sz="200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0" y="3141663"/>
              <a:ext cx="2678113" cy="106997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400" b="1" dirty="0"/>
                <a:t>Қайта жасау </a:t>
              </a:r>
              <a:r>
                <a:rPr lang="kk-KZ" sz="1400" dirty="0"/>
                <a:t>– </a:t>
              </a:r>
            </a:p>
            <a:p>
              <a:pPr algn="ctr">
                <a:defRPr/>
              </a:pPr>
              <a:r>
                <a:rPr lang="kk-KZ" sz="1400" dirty="0"/>
                <a:t>с</a:t>
              </a:r>
              <a:r>
                <a:rPr lang="kk-KZ" sz="1400" dirty="0" smtClean="0"/>
                <a:t>уреттеп </a:t>
              </a:r>
              <a:r>
                <a:rPr lang="kk-KZ" sz="1400" dirty="0"/>
                <a:t>жазғанға немесе сызғанға қарап адамның бір нәрсені елестете алуы. </a:t>
              </a:r>
              <a:endParaRPr lang="ru-RU" sz="14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6021388"/>
              <a:ext cx="3492500" cy="83661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400" b="1" dirty="0"/>
                <a:t> Шығармашылық қиял-</a:t>
              </a:r>
            </a:p>
            <a:p>
              <a:pPr algn="ctr">
                <a:defRPr/>
              </a:pPr>
              <a:r>
                <a:rPr lang="kk-KZ" sz="1400" dirty="0"/>
                <a:t> өзіндік жаңа образдар жасау арқылы жаңа продуктылар беруде көрінетін қиял </a:t>
              </a:r>
              <a:endParaRPr lang="ru-RU" sz="140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4652963"/>
              <a:ext cx="2678113" cy="100806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400" b="1" dirty="0"/>
                <a:t>Арман-</a:t>
              </a:r>
            </a:p>
            <a:p>
              <a:pPr algn="ctr">
                <a:defRPr/>
              </a:pPr>
              <a:r>
                <a:rPr lang="kk-KZ" sz="1400" dirty="0"/>
                <a:t> </a:t>
              </a:r>
              <a:r>
                <a:rPr lang="kk-KZ" sz="1400" dirty="0" smtClean="0"/>
                <a:t>өз </a:t>
              </a:r>
              <a:r>
                <a:rPr lang="kk-KZ" sz="1400" dirty="0"/>
                <a:t>қалауымызша жаңа образдар жасау, өзіміз тілеген келешекке бағытталған процесс</a:t>
              </a:r>
              <a:endParaRPr lang="ru-RU" sz="14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286500" y="4005263"/>
              <a:ext cx="2317750" cy="11430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400" b="1" dirty="0"/>
                <a:t>Түс көру- </a:t>
              </a:r>
              <a:r>
                <a:rPr lang="kk-KZ" sz="1400" dirty="0"/>
                <a:t>ұйқыдағы мидың </a:t>
              </a:r>
              <a:r>
                <a:rPr lang="kk-KZ" sz="1400" dirty="0" smtClean="0"/>
                <a:t>фантазиясы  </a:t>
              </a:r>
              <a:r>
                <a:rPr lang="kk-KZ" sz="1400" dirty="0"/>
                <a:t>(өмірде ешбір көрмеген , ұстамаған, дәмін татпаған нәрселер түске кірмейді). </a:t>
              </a:r>
              <a:endParaRPr lang="ru-RU" sz="1400" dirty="0"/>
            </a:p>
          </p:txBody>
        </p:sp>
        <p:cxnSp>
          <p:nvCxnSpPr>
            <p:cNvPr id="12" name="Прямая со стрелкой 11"/>
            <p:cNvCxnSpPr>
              <a:stCxn id="6" idx="2"/>
            </p:cNvCxnSpPr>
            <p:nvPr/>
          </p:nvCxnSpPr>
          <p:spPr>
            <a:xfrm flipH="1">
              <a:off x="1187450" y="2636838"/>
              <a:ext cx="169863" cy="431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rot="5400000">
              <a:off x="722313" y="5838825"/>
              <a:ext cx="357188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rot="5400000">
              <a:off x="793750" y="4398963"/>
              <a:ext cx="500063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rot="5400000">
              <a:off x="7501732" y="3571081"/>
              <a:ext cx="5715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929313" y="357188"/>
              <a:ext cx="1857375" cy="15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rot="5400000">
              <a:off x="7395369" y="748507"/>
              <a:ext cx="784225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00063" y="357188"/>
              <a:ext cx="1928812" cy="158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rot="5400000">
              <a:off x="107951" y="749300"/>
              <a:ext cx="78581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80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062681" y="0"/>
            <a:ext cx="10453816" cy="6598508"/>
            <a:chOff x="0" y="-357188"/>
            <a:chExt cx="9144000" cy="6881813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468313" y="0"/>
              <a:ext cx="2879725" cy="2060575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k-KZ" sz="2000" b="1" i="1"/>
                <a:t>Көркем </a:t>
              </a:r>
            </a:p>
            <a:p>
              <a:pPr algn="ctr"/>
              <a:r>
                <a:rPr lang="kk-KZ" sz="2000" b="1" i="1"/>
                <a:t>          әдебиеттерді </a:t>
              </a:r>
            </a:p>
            <a:p>
              <a:pPr algn="ctr"/>
              <a:r>
                <a:rPr lang="kk-KZ" sz="2000" b="1" i="1"/>
                <a:t>оқыту</a:t>
              </a:r>
              <a:endParaRPr lang="ru-RU" sz="2000" b="1" i="1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0" y="2060575"/>
              <a:ext cx="3095625" cy="2376488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k-KZ" sz="2000" b="1" i="1"/>
                <a:t>Қиял –ғажайып</a:t>
              </a:r>
            </a:p>
            <a:p>
              <a:pPr algn="ctr"/>
              <a:r>
                <a:rPr lang="kk-KZ" sz="2000" b="1" i="1"/>
                <a:t> ертегілер оқыту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4572000" y="4437063"/>
              <a:ext cx="3889375" cy="2087562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k-KZ" b="1" i="1"/>
                <a:t>Ауызша мәтін құрату, </a:t>
              </a:r>
            </a:p>
            <a:p>
              <a:pPr algn="ctr"/>
              <a:r>
                <a:rPr lang="kk-KZ" b="1" i="1"/>
                <a:t>жазбаша </a:t>
              </a:r>
            </a:p>
            <a:p>
              <a:pPr algn="ctr"/>
              <a:r>
                <a:rPr lang="kk-KZ" b="1" i="1"/>
                <a:t>шығарма жаздыру</a:t>
              </a:r>
              <a:r>
                <a:rPr lang="kk-KZ" b="1" i="1">
                  <a:solidFill>
                    <a:schemeClr val="bg2"/>
                  </a:solidFill>
                </a:rPr>
                <a:t> 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3214688" y="-357188"/>
              <a:ext cx="2714625" cy="1785938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k-KZ" sz="1600" b="1" i="1"/>
                <a:t>Сурет бойынша </a:t>
              </a:r>
            </a:p>
            <a:p>
              <a:pPr algn="ctr"/>
              <a:r>
                <a:rPr lang="kk-KZ" sz="1600" b="1" i="1"/>
                <a:t>әңгіме </a:t>
              </a:r>
            </a:p>
            <a:p>
              <a:pPr algn="ctr"/>
              <a:r>
                <a:rPr lang="kk-KZ" sz="1600" b="1" i="1"/>
                <a:t>құрату</a:t>
              </a:r>
              <a:endParaRPr lang="ru-RU" sz="1600" b="1" i="1"/>
            </a:p>
          </p:txBody>
        </p:sp>
        <p:graphicFrame>
          <p:nvGraphicFramePr>
            <p:cNvPr id="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19894"/>
                </p:ext>
              </p:extLst>
            </p:nvPr>
          </p:nvGraphicFramePr>
          <p:xfrm>
            <a:off x="3924300" y="1844675"/>
            <a:ext cx="1371600" cy="144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Clip" r:id="rId3" imgW="3848040" imgH="5478120" progId="MS_ClipArt_Gallery.2">
                    <p:embed/>
                  </p:oleObj>
                </mc:Choice>
                <mc:Fallback>
                  <p:oleObj name="Clip" r:id="rId3" imgW="3848040" imgH="547812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4300" y="1844675"/>
                          <a:ext cx="1371600" cy="1447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 flipV="1">
              <a:off x="4572000" y="1268413"/>
              <a:ext cx="0" cy="576262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3132138" y="2781300"/>
              <a:ext cx="719137" cy="287338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5292725" y="2852738"/>
              <a:ext cx="647700" cy="287337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5292725" y="1773238"/>
              <a:ext cx="863600" cy="358775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>
              <a:off x="827088" y="4508500"/>
              <a:ext cx="3529012" cy="1727200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k-KZ" sz="2000" b="1" i="1"/>
                <a:t>Сурет салдыру</a:t>
              </a:r>
            </a:p>
          </p:txBody>
        </p:sp>
        <p:sp>
          <p:nvSpPr>
            <p:cNvPr id="15" name="AutoShape 6"/>
            <p:cNvSpPr>
              <a:spLocks noChangeArrowheads="1"/>
            </p:cNvSpPr>
            <p:nvPr/>
          </p:nvSpPr>
          <p:spPr bwMode="auto">
            <a:xfrm>
              <a:off x="5724525" y="2357438"/>
              <a:ext cx="3419475" cy="2160587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k-KZ" sz="2000" b="1" i="1"/>
                <a:t>Музыка тыңдату</a:t>
              </a:r>
              <a:endParaRPr lang="ru-RU" sz="2000" b="1" i="1"/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5651500" y="0"/>
              <a:ext cx="3492500" cy="2374900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571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k-KZ" sz="2000" b="1" i="1" dirty="0"/>
                <a:t>Табиғатқа </a:t>
              </a:r>
            </a:p>
            <a:p>
              <a:pPr algn="ctr"/>
              <a:r>
                <a:rPr lang="kk-KZ" sz="2000" b="1" i="1" dirty="0" smtClean="0"/>
                <a:t>экскурсияға </a:t>
              </a:r>
              <a:endParaRPr lang="kk-KZ" sz="2000" b="1" i="1" dirty="0"/>
            </a:p>
            <a:p>
              <a:pPr algn="ctr"/>
              <a:r>
                <a:rPr lang="kk-KZ" sz="2000" b="1" i="1" dirty="0"/>
                <a:t>шығару</a:t>
              </a:r>
            </a:p>
          </p:txBody>
        </p:sp>
        <p:sp>
          <p:nvSpPr>
            <p:cNvPr id="17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857500" y="3286125"/>
              <a:ext cx="3143250" cy="714375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ru-RU" sz="3600" b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C0042"/>
                  </a:solidFill>
                  <a:latin typeface="Arial"/>
                  <a:cs typeface="Arial"/>
                </a:rPr>
                <a:t>Бала </a:t>
              </a:r>
              <a:r>
                <a:rPr lang="ru-RU" sz="3600" b="1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C0042"/>
                  </a:solidFill>
                  <a:latin typeface="Arial"/>
                  <a:cs typeface="Arial"/>
                </a:rPr>
                <a:t>қиялын</a:t>
              </a:r>
              <a:r>
                <a:rPr lang="ru-RU" sz="3600" b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C0042"/>
                  </a:solidFill>
                  <a:latin typeface="Arial"/>
                  <a:cs typeface="Arial"/>
                </a:rPr>
                <a:t> </a:t>
              </a:r>
              <a:r>
                <a:rPr lang="ru-RU" sz="3600" b="1" kern="10" dirty="0" err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C0042"/>
                  </a:solidFill>
                  <a:latin typeface="Arial"/>
                  <a:cs typeface="Arial"/>
                </a:rPr>
                <a:t>дамыту</a:t>
              </a:r>
              <a:endPara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C0042"/>
                </a:solidFill>
                <a:latin typeface="Arial"/>
                <a:cs typeface="Arial"/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 flipH="1" flipV="1">
              <a:off x="3203575" y="1700213"/>
              <a:ext cx="576263" cy="431800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 flipH="1">
              <a:off x="3563938" y="4076700"/>
              <a:ext cx="503237" cy="576263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>
              <a:off x="4932363" y="4005263"/>
              <a:ext cx="646112" cy="647700"/>
            </a:xfrm>
            <a:prstGeom prst="line">
              <a:avLst/>
            </a:prstGeom>
            <a:noFill/>
            <a:ln w="76200">
              <a:solidFill>
                <a:srgbClr val="FFFFFF"/>
              </a:solidFill>
              <a:miter lim="800000"/>
              <a:headEnd/>
              <a:tailEnd type="stealth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6881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 dirty="0" smtClean="0"/>
              <a:t>1. </a:t>
            </a:r>
            <a:r>
              <a:rPr lang="ru-RU" sz="4500" b="1" dirty="0" err="1" smtClean="0"/>
              <a:t>Сөйлеу</a:t>
            </a:r>
            <a:r>
              <a:rPr lang="ru-RU" sz="4500" b="1" dirty="0" smtClean="0"/>
              <a:t> </a:t>
            </a:r>
            <a:r>
              <a:rPr lang="ru-RU" sz="4500" b="1" dirty="0" err="1" smtClean="0"/>
              <a:t>және</a:t>
            </a:r>
            <a:r>
              <a:rPr lang="ru-RU" sz="4500" b="1" dirty="0" smtClean="0"/>
              <a:t> </a:t>
            </a:r>
            <a:r>
              <a:rPr lang="ru-RU" sz="4500" b="1" dirty="0" err="1" smtClean="0"/>
              <a:t>оның</a:t>
            </a:r>
            <a:r>
              <a:rPr lang="ru-RU" sz="4500" b="1" dirty="0" smtClean="0"/>
              <a:t> </a:t>
            </a:r>
            <a:r>
              <a:rPr lang="ru-RU" sz="4500" b="1" dirty="0" err="1" smtClean="0"/>
              <a:t>түрлері</a:t>
            </a:r>
            <a:endParaRPr lang="ru-RU" sz="4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192215"/>
            <a:ext cx="10250490" cy="4103077"/>
          </a:xfrm>
        </p:spPr>
        <p:txBody>
          <a:bodyPr>
            <a:noAutofit/>
          </a:bodyPr>
          <a:lstStyle/>
          <a:p>
            <a:r>
              <a:rPr lang="en-US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амалдарын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пікірін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білдіруін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Сөйлеуге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анатомиялық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мүшелері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лайда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психикалық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қабілеті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қоғамдық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тәжірибемен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тығыз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жасалған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амалдар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адамдардың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алысу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тәжірибесі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қалыптасты</a:t>
            </a:r>
            <a:r>
              <a:rPr lang="ru-RU" sz="3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74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376196" y="1329639"/>
            <a:ext cx="8328026" cy="3929063"/>
            <a:chOff x="467544" y="1872778"/>
            <a:chExt cx="8328026" cy="3929063"/>
          </a:xfrm>
        </p:grpSpPr>
        <p:sp>
          <p:nvSpPr>
            <p:cNvPr id="7" name="Заголовок 15"/>
            <p:cNvSpPr txBox="1">
              <a:spLocks/>
            </p:cNvSpPr>
            <p:nvPr/>
          </p:nvSpPr>
          <p:spPr>
            <a:xfrm>
              <a:off x="467544" y="1872778"/>
              <a:ext cx="7429500" cy="8572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txBody>
            <a:bodyPr>
              <a:normAutofit fontScale="97500" lnSpcReduction="1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4400" b="0" i="0" u="none" strike="noStrike" kern="1200" cap="none" spc="30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     </a:t>
              </a:r>
              <a:r>
                <a:rPr kumimoji="0" lang="kk-KZ" sz="5400" b="0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Сөйлеудің түрлері</a:t>
              </a:r>
              <a:endParaRPr kumimoji="0" lang="ru-RU" sz="5400" b="0" i="0" u="none" strike="noStrike" kern="1200" cap="none" spc="30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" name="Текст 16"/>
            <p:cNvSpPr txBox="1">
              <a:spLocks/>
            </p:cNvSpPr>
            <p:nvPr/>
          </p:nvSpPr>
          <p:spPr>
            <a:xfrm>
              <a:off x="538981" y="3658716"/>
              <a:ext cx="3829050" cy="746125"/>
            </a:xfrm>
            <a:prstGeom prst="rect">
              <a:avLst/>
            </a:prstGeom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txBody>
            <a:bodyPr>
              <a:normAutofit fontScale="25000" lnSpcReduction="20000"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Georgia"/>
                <a:buNone/>
                <a:tabLst/>
                <a:defRPr/>
              </a:pPr>
              <a:endPara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Georgia"/>
                <a:buNone/>
                <a:tabLst/>
                <a:defRPr/>
              </a:pPr>
              <a:r>
                <a:rPr kumimoji="0" lang="kk-KZ" sz="17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АУЫЗША</a:t>
              </a:r>
              <a:endParaRPr kumimoji="0" lang="ru-RU" sz="176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Содержимое 17"/>
            <p:cNvSpPr txBox="1">
              <a:spLocks/>
            </p:cNvSpPr>
            <p:nvPr/>
          </p:nvSpPr>
          <p:spPr>
            <a:xfrm>
              <a:off x="467544" y="5373216"/>
              <a:ext cx="4000500" cy="4286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/>
              </a:solidFill>
            </a:ln>
          </p:spPr>
          <p:txBody>
            <a:bodyPr>
              <a:noAutofit/>
            </a:bodyPr>
            <a:lstStyle/>
            <a:p>
              <a:pPr marL="365760" marR="0" lvl="0" indent="-256032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Georgia"/>
                <a:buNone/>
                <a:tabLst/>
                <a:defRPr/>
              </a:pPr>
              <a:r>
                <a:rPr kumimoji="0" lang="kk-KZ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Монолог</a:t>
              </a:r>
              <a:r>
                <a:rPr kumimoji="0" lang="kk-KZ" sz="2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</a:t>
              </a:r>
              <a:r>
                <a:rPr kumimoji="0" lang="kk-KZ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Диалог</a:t>
              </a:r>
              <a:endPara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0" name="Прямая соединительная линия 9"/>
            <p:cNvCxnSpPr>
              <a:stCxn id="9" idx="0"/>
              <a:endCxn id="9" idx="2"/>
            </p:cNvCxnSpPr>
            <p:nvPr/>
          </p:nvCxnSpPr>
          <p:spPr>
            <a:xfrm rot="16200000" flipH="1">
              <a:off x="2253481" y="5587529"/>
              <a:ext cx="42862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3967981" y="2730028"/>
              <a:ext cx="2214563" cy="7858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rot="10800000" flipV="1">
              <a:off x="2110606" y="2730028"/>
              <a:ext cx="1785938" cy="7858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>
              <a:stCxn id="8" idx="2"/>
            </p:cNvCxnSpPr>
            <p:nvPr/>
          </p:nvCxnSpPr>
          <p:spPr>
            <a:xfrm rot="16200000" flipH="1">
              <a:off x="2619400" y="4238947"/>
              <a:ext cx="896937" cy="12287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stCxn id="8" idx="2"/>
            </p:cNvCxnSpPr>
            <p:nvPr/>
          </p:nvCxnSpPr>
          <p:spPr>
            <a:xfrm rot="5400000">
              <a:off x="1512119" y="4360391"/>
              <a:ext cx="896937" cy="98583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Текст 18"/>
            <p:cNvSpPr txBox="1">
              <a:spLocks/>
            </p:cNvSpPr>
            <p:nvPr/>
          </p:nvSpPr>
          <p:spPr>
            <a:xfrm>
              <a:off x="4753795" y="3730155"/>
              <a:ext cx="4041775" cy="711200"/>
            </a:xfrm>
            <a:prstGeom prst="rect">
              <a:avLst/>
            </a:prstGeom>
            <a:ln>
              <a:solidFill>
                <a:srgbClr val="FFFF66"/>
              </a:solidFill>
            </a:ln>
          </p:spPr>
          <p:txBody>
            <a:bodyPr>
              <a:normAutofit fontScale="25000" lnSpcReduction="20000"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Georgia"/>
                <a:buNone/>
                <a:tabLst/>
                <a:defRPr/>
              </a:pPr>
              <a:r>
                <a:rPr kumimoji="0" lang="kk-KZ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endParaRPr kumimoji="0" lang="kk-K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Georgia"/>
                <a:buNone/>
                <a:tabLst/>
                <a:defRPr/>
              </a:pPr>
              <a:r>
                <a:rPr kumimoji="0" lang="kk-KZ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kk-KZ" sz="16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ЖАЗБАША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177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500" b="1" dirty="0" smtClean="0"/>
              <a:t>C</a:t>
            </a:r>
            <a:r>
              <a:rPr lang="kk-KZ" sz="5500" b="1" dirty="0" smtClean="0"/>
              <a:t>өйлеу</a:t>
            </a:r>
            <a:endParaRPr lang="ru-RU" sz="5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000" dirty="0" smtClean="0"/>
              <a:t>Ауызша: дыбыстар, екпін, интоннация, ым</a:t>
            </a:r>
            <a:r>
              <a:rPr lang="en-US" sz="3000" dirty="0" smtClean="0"/>
              <a:t>-</a:t>
            </a:r>
            <a:r>
              <a:rPr lang="kk-KZ" sz="3000" dirty="0" smtClean="0"/>
              <a:t>ишара, қимыл</a:t>
            </a:r>
            <a:r>
              <a:rPr lang="en-US" sz="3000" dirty="0" smtClean="0"/>
              <a:t>-</a:t>
            </a:r>
            <a:r>
              <a:rPr lang="kk-KZ" sz="3000" dirty="0" smtClean="0"/>
              <a:t>қозғалыс, көзқарас, айтамыз</a:t>
            </a:r>
            <a:r>
              <a:rPr lang="en-US" sz="3000" dirty="0" smtClean="0"/>
              <a:t>-</a:t>
            </a:r>
            <a:r>
              <a:rPr lang="kk-KZ" sz="3000" dirty="0" smtClean="0"/>
              <a:t>естиміз</a:t>
            </a:r>
          </a:p>
          <a:p>
            <a:endParaRPr lang="kk-KZ" sz="3000" dirty="0"/>
          </a:p>
          <a:p>
            <a:r>
              <a:rPr lang="kk-KZ" sz="3000" dirty="0" smtClean="0"/>
              <a:t>Жазбаша: әріптер, тыныс белгілері, шри</a:t>
            </a:r>
            <a:r>
              <a:rPr lang="ru-RU" sz="3000" dirty="0" smtClean="0"/>
              <a:t>ф</a:t>
            </a:r>
            <a:r>
              <a:rPr lang="kk-KZ" sz="3000" dirty="0" smtClean="0"/>
              <a:t>ті бөлу, тарау, бөлім, параграф, жазамыз-оқимыз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83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7076" y="1183061"/>
            <a:ext cx="9536723" cy="4351338"/>
          </a:xfrm>
        </p:spPr>
        <p:txBody>
          <a:bodyPr>
            <a:normAutofit fontScale="62500" lnSpcReduction="20000"/>
          </a:bodyPr>
          <a:lstStyle/>
          <a:p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алысу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тілді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пайдалануы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тілдің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өзінде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сөйлеудің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сан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алуан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формалары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адамдардың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арасындағы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түсінуді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реттестіру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пікір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алысу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ызмет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практикалық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тәжірибесін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байытып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оймай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атар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ғасырлар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бойы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жинақталған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4300" dirty="0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амдық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тәжірибені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меңгеруге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Ойдың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ойымызды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сыртқа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білдіріп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аламыз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3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17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050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500" b="1" dirty="0" smtClean="0"/>
              <a:t>2. </a:t>
            </a:r>
            <a:r>
              <a:rPr lang="ru-RU" sz="4500" b="1" dirty="0" err="1" smtClean="0"/>
              <a:t>Сөйлеудің</a:t>
            </a:r>
            <a:r>
              <a:rPr lang="ru-RU" sz="4500" b="1" dirty="0" smtClean="0"/>
              <a:t> </a:t>
            </a:r>
            <a:r>
              <a:rPr lang="ru-RU" sz="4500" b="1" dirty="0" err="1" smtClean="0"/>
              <a:t>коммуникативтік</a:t>
            </a:r>
            <a:r>
              <a:rPr lang="ru-RU" sz="4500" b="1" dirty="0" smtClean="0"/>
              <a:t> </a:t>
            </a:r>
            <a:r>
              <a:rPr lang="ru-RU" sz="4500" b="1" dirty="0" err="1" smtClean="0"/>
              <a:t>қызметі</a:t>
            </a:r>
            <a:endParaRPr lang="ru-RU" sz="45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199" y="1783081"/>
            <a:ext cx="3944815" cy="221448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3200" i="1" dirty="0" err="1">
                <a:solidFill>
                  <a:schemeClr val="tx1"/>
                </a:solidFill>
              </a:rPr>
              <a:t>Информациялық</a:t>
            </a:r>
            <a:r>
              <a:rPr lang="ru-RU" sz="1500" i="1" dirty="0" err="1">
                <a:solidFill>
                  <a:schemeClr val="tx1"/>
                </a:solidFill>
              </a:rPr>
              <a:t> (</a:t>
            </a:r>
            <a:r>
              <a:rPr lang="ru-RU" sz="1500" dirty="0" err="1">
                <a:solidFill>
                  <a:schemeClr val="tx1"/>
                </a:solidFill>
              </a:rPr>
              <a:t>информациялық жағы білім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беруде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көрінеді және белгілеу</a:t>
            </a:r>
            <a:r>
              <a:rPr lang="ru-RU" sz="1500" dirty="0">
                <a:solidFill>
                  <a:schemeClr val="tx1"/>
                </a:solidFill>
              </a:rPr>
              <a:t>, </a:t>
            </a:r>
            <a:r>
              <a:rPr lang="ru-RU" sz="1500" dirty="0" err="1">
                <a:solidFill>
                  <a:schemeClr val="tx1"/>
                </a:solidFill>
              </a:rPr>
              <a:t>қорыту, функцияларымен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тығыз байланысты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болады</a:t>
            </a:r>
            <a:r>
              <a:rPr lang="ru-RU" sz="1500" dirty="0">
                <a:solidFill>
                  <a:schemeClr val="tx1"/>
                </a:solidFill>
              </a:rPr>
              <a:t>. </a:t>
            </a:r>
            <a:r>
              <a:rPr lang="ru-RU" sz="1500" dirty="0" err="1">
                <a:solidFill>
                  <a:schemeClr val="tx1"/>
                </a:solidFill>
              </a:rPr>
              <a:t>Информациялық жағы ойды</a:t>
            </a:r>
            <a:r>
              <a:rPr lang="ru-RU" sz="1500" dirty="0">
                <a:solidFill>
                  <a:schemeClr val="tx1"/>
                </a:solidFill>
              </a:rPr>
              <a:t> тап </a:t>
            </a:r>
            <a:r>
              <a:rPr lang="ru-RU" sz="1500" dirty="0" err="1">
                <a:solidFill>
                  <a:schemeClr val="tx1"/>
                </a:solidFill>
              </a:rPr>
              <a:t>басып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білдіретін</a:t>
            </a:r>
            <a:r>
              <a:rPr lang="ru-RU" sz="1500" dirty="0">
                <a:solidFill>
                  <a:schemeClr val="tx1"/>
                </a:solidFill>
              </a:rPr>
              <a:t>, </a:t>
            </a:r>
            <a:r>
              <a:rPr lang="ru-RU" sz="1500" dirty="0" err="1">
                <a:solidFill>
                  <a:schemeClr val="tx1"/>
                </a:solidFill>
              </a:rPr>
              <a:t>сөз таба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білуді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қажет етеді</a:t>
            </a:r>
            <a:r>
              <a:rPr lang="ru-RU" sz="1500" dirty="0">
                <a:solidFill>
                  <a:schemeClr val="tx1"/>
                </a:solidFill>
              </a:rPr>
              <a:t>);</a:t>
            </a:r>
            <a:endParaRPr lang="ru-RU" sz="1500" i="1" dirty="0">
              <a:solidFill>
                <a:schemeClr val="tx1"/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6529753" y="1783081"/>
            <a:ext cx="5521569" cy="3013710"/>
          </a:xfrm>
          <a:prstGeom prst="cloudCallou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i="1" dirty="0" err="1">
                <a:solidFill>
                  <a:schemeClr val="tx1"/>
                </a:solidFill>
              </a:rPr>
              <a:t>Баурағыштық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1500" i="1" dirty="0">
                <a:solidFill>
                  <a:schemeClr val="tx1"/>
                </a:solidFill>
              </a:rPr>
              <a:t>(</a:t>
            </a:r>
            <a:r>
              <a:rPr lang="ru-RU" sz="1500" dirty="0" err="1">
                <a:solidFill>
                  <a:schemeClr val="tx1"/>
                </a:solidFill>
              </a:rPr>
              <a:t>баурағыштық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жағы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сөйлеушінің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en-US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</a:rPr>
              <a:t>тыңдаушыға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деген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қатынасын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және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сезімін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жеткізуге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көмектеседі</a:t>
            </a:r>
            <a:r>
              <a:rPr lang="ru-RU" sz="1500" dirty="0">
                <a:solidFill>
                  <a:schemeClr val="tx1"/>
                </a:solidFill>
              </a:rPr>
              <a:t>. </a:t>
            </a:r>
            <a:r>
              <a:rPr lang="ru-RU" sz="1500" dirty="0" err="1">
                <a:solidFill>
                  <a:schemeClr val="tx1"/>
                </a:solidFill>
              </a:rPr>
              <a:t>Мысалы</a:t>
            </a:r>
            <a:r>
              <a:rPr lang="ru-RU" sz="1500" dirty="0">
                <a:solidFill>
                  <a:schemeClr val="tx1"/>
                </a:solidFill>
              </a:rPr>
              <a:t>, </a:t>
            </a:r>
            <a:r>
              <a:rPr lang="ru-RU" sz="1500" dirty="0" err="1">
                <a:solidFill>
                  <a:schemeClr val="tx1"/>
                </a:solidFill>
              </a:rPr>
              <a:t>оңаша</a:t>
            </a:r>
            <a:r>
              <a:rPr lang="ru-RU" sz="1500" dirty="0">
                <a:solidFill>
                  <a:schemeClr val="tx1"/>
                </a:solidFill>
              </a:rPr>
              <a:t>  </a:t>
            </a:r>
            <a:r>
              <a:rPr lang="ru-RU" sz="1500" dirty="0" err="1" smtClean="0">
                <a:solidFill>
                  <a:schemeClr val="tx1"/>
                </a:solidFill>
              </a:rPr>
              <a:t>сырласқан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шақта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адамның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даусы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бір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түрлі</a:t>
            </a:r>
            <a:r>
              <a:rPr lang="ru-RU" sz="1500" dirty="0">
                <a:solidFill>
                  <a:schemeClr val="tx1"/>
                </a:solidFill>
              </a:rPr>
              <a:t>, ал </a:t>
            </a:r>
            <a:r>
              <a:rPr lang="ru-RU" sz="1500" dirty="0" err="1">
                <a:solidFill>
                  <a:schemeClr val="tx1"/>
                </a:solidFill>
              </a:rPr>
              <a:t>ресми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әңгімеде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екінші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түрлі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болып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шығады</a:t>
            </a:r>
            <a:r>
              <a:rPr lang="ru-RU" sz="1500" i="1" dirty="0">
                <a:solidFill>
                  <a:schemeClr val="tx1"/>
                </a:solidFill>
              </a:rPr>
              <a:t>);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148862" y="3036277"/>
            <a:ext cx="9015046" cy="3561075"/>
          </a:xfrm>
          <a:prstGeom prst="triangle">
            <a:avLst>
              <a:gd name="adj" fmla="val 49022"/>
            </a:avLst>
          </a:prstGeom>
          <a:solidFill>
            <a:srgbClr val="00B0F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200" i="1" dirty="0" err="1">
                <a:solidFill>
                  <a:schemeClr val="tx1"/>
                </a:solidFill>
              </a:rPr>
              <a:t>Ырықты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r>
              <a:rPr lang="ru-RU" sz="3200" i="1" dirty="0" err="1">
                <a:solidFill>
                  <a:schemeClr val="tx1"/>
                </a:solidFill>
              </a:rPr>
              <a:t>білдіру</a:t>
            </a:r>
            <a:r>
              <a:rPr lang="ru-RU" sz="3200" i="1" dirty="0">
                <a:solidFill>
                  <a:schemeClr val="tx1"/>
                </a:solidFill>
              </a:rPr>
              <a:t> </a:t>
            </a:r>
            <a:endParaRPr lang="ru-RU" sz="3200" i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1400" i="1" dirty="0" smtClean="0">
                <a:solidFill>
                  <a:schemeClr val="tx1"/>
                </a:solidFill>
              </a:rPr>
              <a:t>(</a:t>
            </a:r>
            <a:r>
              <a:rPr lang="ru-RU" sz="1400" dirty="0" err="1">
                <a:solidFill>
                  <a:schemeClr val="tx1"/>
                </a:solidFill>
              </a:rPr>
              <a:t>Ырықты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білдіре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сөйлеу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тындаушының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әрекетін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сөйлеушінің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ниетіне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бағындыруды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көздейді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290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5500" b="1" dirty="0" smtClean="0"/>
              <a:t>қиял</a:t>
            </a:r>
            <a:endParaRPr lang="ru-RU" sz="5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500" dirty="0" smtClean="0"/>
              <a:t>1. </a:t>
            </a:r>
            <a:r>
              <a:rPr lang="ru-RU" sz="3500" dirty="0" err="1" smtClean="0"/>
              <a:t>Қиял</a:t>
            </a:r>
            <a:r>
              <a:rPr lang="ru-RU" sz="3500" dirty="0" smtClean="0"/>
              <a:t> </a:t>
            </a:r>
            <a:r>
              <a:rPr lang="ru-RU" sz="3500" dirty="0" err="1" smtClean="0"/>
              <a:t>туралы</a:t>
            </a:r>
            <a:r>
              <a:rPr lang="ru-RU" sz="3500" dirty="0" smtClean="0"/>
              <a:t> </a:t>
            </a:r>
            <a:r>
              <a:rPr lang="ru-RU" sz="3500" dirty="0" err="1" smtClean="0"/>
              <a:t>түсінік</a:t>
            </a:r>
            <a:endParaRPr lang="ru-RU" sz="3500" dirty="0" smtClean="0"/>
          </a:p>
          <a:p>
            <a:r>
              <a:rPr lang="ru-RU" sz="3500" dirty="0" smtClean="0"/>
              <a:t>2. </a:t>
            </a:r>
            <a:r>
              <a:rPr lang="ru-RU" sz="3500" dirty="0" err="1" smtClean="0"/>
              <a:t>Қиядың</a:t>
            </a:r>
            <a:r>
              <a:rPr lang="ru-RU" sz="3500" dirty="0" smtClean="0"/>
              <a:t> </a:t>
            </a:r>
            <a:r>
              <a:rPr lang="ru-RU" sz="3500" dirty="0" err="1" smtClean="0"/>
              <a:t>жасалу</a:t>
            </a:r>
            <a:r>
              <a:rPr lang="ru-RU" sz="3500" dirty="0" smtClean="0"/>
              <a:t> </a:t>
            </a:r>
            <a:r>
              <a:rPr lang="ru-RU" sz="3500" dirty="0" err="1" smtClean="0"/>
              <a:t>жолдары</a:t>
            </a:r>
            <a:endParaRPr lang="ru-RU" sz="3500" dirty="0" smtClean="0"/>
          </a:p>
          <a:p>
            <a:r>
              <a:rPr lang="ru-RU" sz="3500" dirty="0" smtClean="0"/>
              <a:t>3. </a:t>
            </a:r>
            <a:r>
              <a:rPr lang="ru-RU" sz="3500" dirty="0" err="1" smtClean="0"/>
              <a:t>Қиялдың</a:t>
            </a:r>
            <a:r>
              <a:rPr lang="ru-RU" sz="3500" dirty="0" smtClean="0"/>
              <a:t> </a:t>
            </a:r>
            <a:r>
              <a:rPr lang="ru-RU" sz="3500" dirty="0" err="1" smtClean="0"/>
              <a:t>түрлері</a:t>
            </a:r>
            <a:endParaRPr lang="ru-RU" sz="35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72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6372" y="357554"/>
            <a:ext cx="10018713" cy="1494692"/>
          </a:xfrm>
        </p:spPr>
        <p:txBody>
          <a:bodyPr>
            <a:normAutofit/>
          </a:bodyPr>
          <a:lstStyle/>
          <a:p>
            <a:r>
              <a:rPr lang="ru-RU" sz="4500" b="1" dirty="0" smtClean="0"/>
              <a:t>1. </a:t>
            </a:r>
            <a:r>
              <a:rPr lang="ru-RU" sz="4500" b="1" dirty="0" err="1" smtClean="0"/>
              <a:t>Қиял</a:t>
            </a:r>
            <a:r>
              <a:rPr lang="ru-RU" sz="4500" b="1" dirty="0" smtClean="0"/>
              <a:t> </a:t>
            </a:r>
            <a:r>
              <a:rPr lang="ru-RU" sz="4500" b="1" dirty="0" err="1" smtClean="0"/>
              <a:t>туралы</a:t>
            </a:r>
            <a:r>
              <a:rPr lang="ru-RU" sz="4500" b="1" dirty="0" smtClean="0"/>
              <a:t> </a:t>
            </a:r>
            <a:r>
              <a:rPr lang="ru-RU" sz="4500" b="1" dirty="0" err="1" smtClean="0"/>
              <a:t>түсінік</a:t>
            </a:r>
            <a:endParaRPr lang="ru-RU" sz="4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828800"/>
            <a:ext cx="10018713" cy="4642338"/>
          </a:xfrm>
        </p:spPr>
        <p:txBody>
          <a:bodyPr>
            <a:noAutofit/>
          </a:bodyPr>
          <a:lstStyle/>
          <a:p>
            <a:r>
              <a:rPr lang="kk-KZ" sz="2500" b="1" dirty="0" smtClean="0">
                <a:solidFill>
                  <a:srgbClr val="0070C0"/>
                </a:solidFill>
              </a:rPr>
              <a:t>Қиял адамға ғана меншікті психикалық процесс, жануарларда бұл функция болмайды. Өйткені бұл адамның еңбек әрекетімен ғана байланысты дамыған психикалық функция.</a:t>
            </a:r>
          </a:p>
          <a:p>
            <a:r>
              <a:rPr lang="kk-KZ" sz="2500" b="1" dirty="0" smtClean="0">
                <a:solidFill>
                  <a:srgbClr val="FF0000"/>
                </a:solidFill>
              </a:rPr>
              <a:t>   Қиял – адам миында бұрыннан бар елестердің, сыртқы дүние заттары мен құбылыстарының субъективтік образдарын қайтадан жақсартып, өңдеп мәнерлеп жаңа образ жасау процесі.</a:t>
            </a:r>
          </a:p>
          <a:p>
            <a:r>
              <a:rPr lang="kk-KZ" sz="2500" b="1" dirty="0" smtClean="0">
                <a:solidFill>
                  <a:srgbClr val="002060"/>
                </a:solidFill>
              </a:rPr>
              <a:t>Адам қиял арқылы қабылдаған заттар мен құбылыстарының образдарына сүйене отырып, еш уақытта көрмеген нәрселерін де санамызда бейнелей аламыз</a:t>
            </a:r>
            <a:r>
              <a:rPr lang="kk-KZ" sz="2500" dirty="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114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%D0%B4%D0%B5%D1%82%D0%B8-%D0%B2%D0%BE%D0%BE%D0%B1%D1%80%D0%B0%D0%B6%D0%B5%D0%BD%D0%B8%D0%B5-%D0%BF%D0%B5%D1%81%D0%BE%D1%87%D0%BD%D0%B8%D1%86%D0%B0-8063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9437" y="243960"/>
            <a:ext cx="5840722" cy="4351338"/>
          </a:xfrm>
          <a:prstGeom prst="rect">
            <a:avLst/>
          </a:prstGeom>
          <a:noFill/>
        </p:spPr>
      </p:pic>
      <p:pic>
        <p:nvPicPr>
          <p:cNvPr id="5" name="Picture 7" descr="2013-02-15_1829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6727" y="1882766"/>
            <a:ext cx="5441052" cy="4729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72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38</TotalTime>
  <Words>576</Words>
  <Application>Microsoft Office PowerPoint</Application>
  <PresentationFormat>Широкоэкранный</PresentationFormat>
  <Paragraphs>67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Corbel</vt:lpstr>
      <vt:lpstr>Georgia</vt:lpstr>
      <vt:lpstr>Times New Roman</vt:lpstr>
      <vt:lpstr>Параллакс</vt:lpstr>
      <vt:lpstr>Clip</vt:lpstr>
      <vt:lpstr>Сөйлеу және тіл</vt:lpstr>
      <vt:lpstr>1. Сөйлеу және оның түрлері</vt:lpstr>
      <vt:lpstr>Презентация PowerPoint</vt:lpstr>
      <vt:lpstr>Cөйлеу</vt:lpstr>
      <vt:lpstr>Презентация PowerPoint</vt:lpstr>
      <vt:lpstr>2. Сөйлеудің коммуникативтік қызметі</vt:lpstr>
      <vt:lpstr>қиял</vt:lpstr>
      <vt:lpstr>1. Қиял туралы түсінік</vt:lpstr>
      <vt:lpstr>Презентация PowerPoint</vt:lpstr>
      <vt:lpstr>2.Қиядың жасалу жолдары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Сөйлеу және тіл</dc:title>
  <dc:creator>User2</dc:creator>
  <cp:lastModifiedBy>User2</cp:lastModifiedBy>
  <cp:revision>6</cp:revision>
  <dcterms:created xsi:type="dcterms:W3CDTF">2015-03-31T20:35:49Z</dcterms:created>
  <dcterms:modified xsi:type="dcterms:W3CDTF">2015-03-31T21:14:43Z</dcterms:modified>
</cp:coreProperties>
</file>