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0" r:id="rId2"/>
  </p:sldMasterIdLst>
  <p:notesMasterIdLst>
    <p:notesMasterId r:id="rId28"/>
  </p:notesMasterIdLst>
  <p:sldIdLst>
    <p:sldId id="281" r:id="rId3"/>
    <p:sldId id="302" r:id="rId4"/>
    <p:sldId id="267" r:id="rId5"/>
    <p:sldId id="28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82" r:id="rId20"/>
    <p:sldId id="303" r:id="rId21"/>
    <p:sldId id="296" r:id="rId22"/>
    <p:sldId id="297" r:id="rId23"/>
    <p:sldId id="298" r:id="rId24"/>
    <p:sldId id="299" r:id="rId25"/>
    <p:sldId id="300" r:id="rId26"/>
    <p:sldId id="301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96" autoAdjust="0"/>
    <p:restoredTop sz="86304" autoAdjust="0"/>
  </p:normalViewPr>
  <p:slideViewPr>
    <p:cSldViewPr>
      <p:cViewPr varScale="1">
        <p:scale>
          <a:sx n="89" d="100"/>
          <a:sy n="89" d="100"/>
        </p:scale>
        <p:origin x="14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A42110C-C241-4FF0-9770-106797C96802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C424F7E-3EAB-43F8-A680-D4600EF153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915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A73108-1AB4-42D4-AAFC-2927F356767E}" type="slidenum">
              <a:rPr lang="ru-RU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483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B46F7FA-47B4-414E-BCE0-D9657C30C500}" type="slidenum">
              <a:rPr lang="ru-RU" sz="1200"/>
              <a:pPr algn="r"/>
              <a:t>2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66966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290DBB-9021-44B9-89F0-DD9DBA7C85E1}" type="slidenum">
              <a:rPr lang="ru-RU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5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71553-7B81-4568-877F-5E76B095F9F1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478B3-0530-495D-9EB7-7ED4148719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12BF0D-8EB3-4DFD-B386-A87EACC8698E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0611C-2EB8-4098-8654-F2C87D5D2E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F1EA5-14BF-4DC6-A8F6-80A8ED6336D7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49F2E-3682-4F7F-BCD3-D3BDB9CBCD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E30884-E521-42EB-8AE2-204DB9478DD2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E3DD1-2953-4FEA-8B76-9DEEA43032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2696AB-F2CE-4BE5-B572-5AFF7D1A7021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1743B-0203-4836-A9BC-BC74C97D9B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C3D276-BA46-4A4D-B5E2-92B4F0327D11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13A35-6305-4F99-B59C-0F4852BD79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B40FD-67F4-4918-BFD7-5A32B798D8EE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9C407-B33B-4704-96BE-441D8C2D47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66783-3903-460A-AC98-BE9DAB1265DD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DE347-F8AB-4012-8B3E-41956EC7FD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C1452B-6437-4250-98E7-3785C4533958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062CA-2249-4AD0-8ED3-5043AD35B2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EDA776-D29A-4111-9D99-6EDB55568E28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E4A1AA-AC35-4469-80BE-DB1FB01A5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9F955-17E6-464A-9603-90B6BA938985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81E3B-0710-41CE-B296-399BEBE14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749394-10E5-4C33-A03C-47764BF0C8D2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5A5202-DF29-41E0-AFD5-7F3A13616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627F5-524C-406E-9C15-32E414F451E0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117D-3D52-47C4-B93D-3D8D4037F2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ECD71-C932-4399-8442-D3B975A6712C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539A6-650D-42C8-926C-137A5C7F1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3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13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813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3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3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4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14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5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5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5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15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816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6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6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6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16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16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6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16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816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95B90914-5591-4E4D-AC09-9E3761CA8BCC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4817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817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6D30EAB-F74D-439A-B5E3-4C55A6B5A8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65D5A1-82D2-41EB-80D5-47491AC7DB8B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1F1F9-F6C4-43C6-B0B0-10C9019BD0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439640-26BB-4B96-B9FC-64DBAAD0FE9C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E1712-B24D-4D22-9B37-4E575FDF5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1AB9B5A-6828-4133-8E1D-39473AA2FF45}" type="datetimeFigureOut">
              <a:rPr lang="ru-RU"/>
              <a:pPr>
                <a:defRPr/>
              </a:pPr>
              <a:t>08.11.19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CE5D657-66FB-4B1F-9779-9B1C26AAC3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06" r:id="rId2"/>
    <p:sldLayoutId id="2147483693" r:id="rId3"/>
    <p:sldLayoutId id="2147483707" r:id="rId4"/>
    <p:sldLayoutId id="2147483694" r:id="rId5"/>
    <p:sldLayoutId id="2147483695" r:id="rId6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711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711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1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2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2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3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3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713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713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3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3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3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4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714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4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14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714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B424346-55F0-4CC2-8672-E809BCF2EEB4}" type="datetimeFigureOut">
              <a:rPr lang="ru-RU"/>
              <a:pPr/>
              <a:t>08.11.19</a:t>
            </a:fld>
            <a:endParaRPr lang="ru-RU"/>
          </a:p>
        </p:txBody>
      </p:sp>
      <p:sp>
        <p:nvSpPr>
          <p:cNvPr id="4714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714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7163CE5-24F7-4808-A5A6-A8076C2F5E2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71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Прямоугольник 2"/>
          <p:cNvSpPr>
            <a:spLocks noChangeArrowheads="1"/>
          </p:cNvSpPr>
          <p:nvPr/>
        </p:nvSpPr>
        <p:spPr bwMode="auto">
          <a:xfrm>
            <a:off x="250825" y="485775"/>
            <a:ext cx="8208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Понятие и структура общения</a:t>
            </a:r>
            <a:endParaRPr lang="ru-RU" sz="3600"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1268413"/>
            <a:ext cx="8497888" cy="44862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Общение - сложный многоплановый процесс установления и развития контактов между людьми, порождаемый потребностями совместной деятельности и включающий в себя обмен информацией, выработку единой стратегии взаимодействия, восприятие и понимание другого человека.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2"/>
          <p:cNvSpPr>
            <a:spLocks noChangeArrowheads="1"/>
          </p:cNvSpPr>
          <p:nvPr/>
        </p:nvSpPr>
        <p:spPr bwMode="auto">
          <a:xfrm>
            <a:off x="636588" y="120650"/>
            <a:ext cx="78486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Внушение.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Это целенаправленное неаргументированное воздействие одного человека на другого. 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Убеждение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представляет собой интеллектуальное воздействие на сознание личности через обращение к ее собственному критическому суждению.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Подражание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 воспроизведение черт и образов демонстрируемого поведения.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Поскольку речь идет об усвоении предложенных образцов поведения, существуют  два плана подражания: или конкретному человеку, или нормам поведения, выработанным группой.</a:t>
            </a:r>
            <a:endParaRPr lang="ru-RU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2"/>
          <p:cNvSpPr>
            <a:spLocks noChangeArrowheads="1"/>
          </p:cNvSpPr>
          <p:nvPr/>
        </p:nvSpPr>
        <p:spPr bwMode="auto">
          <a:xfrm>
            <a:off x="358775" y="260350"/>
            <a:ext cx="7999413" cy="631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Структура общения: перцептивная, коммуникативная, интерактивная стороны общения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Перцептивная сторона общения: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Построение образа партнера по схемам.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Иногда это приводит к так называемым эффектам первого впечатления или систематическим ошибкам социального восприятия. 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Ошибки неравенства: люди склонны систематически переоценивать различные психологические качества тех людей, которые превосходят их по какому-то параметру, существенному для них. 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2"/>
          <p:cNvSpPr>
            <a:spLocks noChangeArrowheads="1"/>
          </p:cNvSpPr>
          <p:nvPr/>
        </p:nvSpPr>
        <p:spPr bwMode="auto">
          <a:xfrm>
            <a:off x="611188" y="520700"/>
            <a:ext cx="74168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Самоподача (самопрезентация) в общении-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способность вмешательства в процесс формирования своего образа у партнера.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Самоподача влияет на общение всегда, совершенно независимо от того, насколько полно люди ее себе представляют и как они к ней относятся.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Может влиять на процесс  общения как положительно так и отрицательно.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2"/>
          <p:cNvSpPr>
            <a:spLocks noChangeArrowheads="1"/>
          </p:cNvSpPr>
          <p:nvPr/>
        </p:nvSpPr>
        <p:spPr bwMode="auto">
          <a:xfrm>
            <a:off x="468313" y="334963"/>
            <a:ext cx="8243887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 b="1">
                <a:latin typeface="Times New Roman" pitchFamily="18" charset="0"/>
                <a:cs typeface="Times New Roman" pitchFamily="18" charset="0"/>
              </a:rPr>
              <a:t>КОММУНИКАТИВНАЯ СТОРОНА ОБЩЕНИЯ – это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обмен мнениями, переживаниями, настроениями, желаниями и т.д. </a:t>
            </a:r>
          </a:p>
          <a:p>
            <a:pPr algn="just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>
                <a:latin typeface="Times New Roman" pitchFamily="18" charset="0"/>
                <a:cs typeface="Times New Roman" pitchFamily="18" charset="0"/>
              </a:rPr>
              <a:t>Коммуникация - это влияние; следовательно, в случае успеха коммуникации должно произойти какое-то изменение в представлениях о мире того, кому она адресована.</a:t>
            </a:r>
          </a:p>
          <a:p>
            <a:pPr algn="just"/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2"/>
          <p:cNvSpPr>
            <a:spLocks noChangeArrowheads="1"/>
          </p:cNvSpPr>
          <p:nvPr/>
        </p:nvSpPr>
        <p:spPr bwMode="auto">
          <a:xfrm>
            <a:off x="900113" y="96838"/>
            <a:ext cx="7632700" cy="5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Суггестия – средство  или способ внушения посредством речи.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Б.Ф. Поршнев выделил три вида контрсуггестии: избегание, авторитет и непонимание.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Контрсуггестия -  защита от средств воздействия.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2"/>
          <p:cNvSpPr>
            <a:spLocks noChangeArrowheads="1"/>
          </p:cNvSpPr>
          <p:nvPr/>
        </p:nvSpPr>
        <p:spPr bwMode="auto">
          <a:xfrm>
            <a:off x="0" y="325438"/>
            <a:ext cx="860425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06463" algn="ctr">
              <a:lnSpc>
                <a:spcPct val="150000"/>
              </a:lnSpc>
            </a:pPr>
            <a:r>
              <a:rPr lang="ru-RU" sz="2800" b="1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ИНТЕРАКТИВНАЯ СТОРОНА ОБЩЕНИЯ</a:t>
            </a:r>
            <a:endParaRPr lang="ru-RU" sz="2800">
              <a:latin typeface="Times New Roman" pitchFamily="18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27650" name="Прямоугольник 3"/>
          <p:cNvSpPr>
            <a:spLocks noChangeArrowheads="1"/>
          </p:cNvSpPr>
          <p:nvPr/>
        </p:nvSpPr>
        <p:spPr bwMode="auto">
          <a:xfrm>
            <a:off x="611188" y="1212850"/>
            <a:ext cx="7993062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Действие - главное содержание общения.</a:t>
            </a:r>
          </a:p>
          <a:p>
            <a:endParaRPr lang="ru-RU" sz="2800">
              <a:latin typeface="Times New Roman" pitchFamily="18" charset="0"/>
              <a:ea typeface="Times New Roman" pitchFamily="18" charset="0"/>
              <a:cs typeface="Courier New" pitchFamily="49" charset="0"/>
            </a:endParaRPr>
          </a:p>
          <a:p>
            <a:r>
              <a:rPr lang="ru-RU" sz="28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Основными действиями в общении являются действия, осознанно или неосознанно направленные на изменение или регулирование своей или чужой позиции в общении.</a:t>
            </a:r>
          </a:p>
          <a:p>
            <a:endParaRPr lang="ru-RU" sz="2800">
              <a:latin typeface="Times New Roman" pitchFamily="18" charset="0"/>
              <a:ea typeface="Times New Roman" pitchFamily="18" charset="0"/>
              <a:cs typeface="Courier New" pitchFamily="49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Стиль общения существенно детерминирует поведение человека при его взаимодействии с другими людьми.</a:t>
            </a:r>
          </a:p>
          <a:p>
            <a:endParaRPr lang="ru-RU" sz="280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Прямоугольник 2"/>
          <p:cNvSpPr>
            <a:spLocks noChangeArrowheads="1"/>
          </p:cNvSpPr>
          <p:nvPr/>
        </p:nvSpPr>
        <p:spPr bwMode="auto">
          <a:xfrm>
            <a:off x="611188" y="188913"/>
            <a:ext cx="8137525" cy="60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Стиль общения - это детерминация поведения человека при его взаимодействии с другими людьми или большая готовность человека к той или иной ситуации.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Можно говорить о трех основных стилях: ритуальном, манипулятивном и гуманистическом. 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Ритуальный стиль порождается межгрупповыми ситуациями, манипулятивный - деловыми, а гуманистический - межличностными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2"/>
          <p:cNvSpPr>
            <a:spLocks noChangeArrowheads="1"/>
          </p:cNvSpPr>
          <p:nvPr/>
        </p:nvSpPr>
        <p:spPr bwMode="auto">
          <a:xfrm>
            <a:off x="179388" y="404813"/>
            <a:ext cx="8785225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ДЕЛОВОЕ ОБЩЕНИЕ, ЕГО ВИДЫ И ФОРМЫ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Деловое общение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- это процесс взаимосвязи и взаимодействия, в котором происходит обмен деятельностью, информацией и опытом, предполагающим достижение определенного результата, решение конкретной проблемы или реализацию определенной цели.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Деловое общение можно условно разделить на прямое (непосредственный контакт) и косвенное (когда между партнерами существует пространственно-временная дистанция).</a:t>
            </a:r>
            <a:endParaRPr lang="ru-RU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2"/>
          <p:cNvSpPr>
            <a:spLocks noChangeArrowheads="1"/>
          </p:cNvSpPr>
          <p:nvPr/>
        </p:nvSpPr>
        <p:spPr bwMode="auto">
          <a:xfrm>
            <a:off x="1187450" y="336550"/>
            <a:ext cx="76327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Культура делового общения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включает следующие компоненты: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а) техника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б) психология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в) этика делового общения;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г) служебный этикет (этикетные правила делового общения).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Все эти компоненты неразрывно связаны между собой и наличествуют практически в любой форме делового общения, в каждом деловом контакте. 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Разграничиваются они только на теоретическом уровне.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Прямоугольник 2"/>
          <p:cNvSpPr>
            <a:spLocks noChangeArrowheads="1"/>
          </p:cNvSpPr>
          <p:nvPr/>
        </p:nvSpPr>
        <p:spPr bwMode="auto">
          <a:xfrm>
            <a:off x="1403350" y="765175"/>
            <a:ext cx="6192838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>
                <a:latin typeface="Times New Roman" pitchFamily="18" charset="0"/>
                <a:cs typeface="Times New Roman" pitchFamily="18" charset="0"/>
              </a:rPr>
              <a:t>Этика делового общения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– это сумма выработанных наукой, практикой и мировым опытом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нравственно-этических требований, принципов, норм и правил,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соблюдение которых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обеспечивает взаимопонимание и взаимное доверие субъектов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делового общения, повышает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эффективность контактов и конечных результатов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их совместных действий.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825" y="188913"/>
            <a:ext cx="8497888" cy="57007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3600" i="1">
                <a:latin typeface="Times New Roman" pitchFamily="18" charset="0"/>
                <a:cs typeface="Times New Roman" pitchFamily="18" charset="0"/>
              </a:rPr>
              <a:t>Общение (коммуникация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) – это способ бытия человека в условиях взаимных отношений, взаимодействия с другими людьми.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>
                <a:latin typeface="Times New Roman" pitchFamily="18" charset="0"/>
                <a:cs typeface="Times New Roman" pitchFamily="18" charset="0"/>
              </a:rPr>
              <a:t>В процессе общения люди обмениваются информацией – мыслями, идеями и эмоциями, в результате чего между людьми устанавливается определенная форма взаимоотношений и взаимовлияния, направленная на достижение определенного делового целесообразного результата.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2"/>
          <p:cNvSpPr>
            <a:spLocks noChangeArrowheads="1"/>
          </p:cNvSpPr>
          <p:nvPr/>
        </p:nvSpPr>
        <p:spPr bwMode="auto">
          <a:xfrm>
            <a:off x="684213" y="107950"/>
            <a:ext cx="799147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Деловая беседа как основная форма делового общения</a:t>
            </a:r>
          </a:p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Это и просто деловой разговор заинтересованных лиц, и устный контакт между партнерами, связанными деловыми отношениями.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Под деловой беседой понимают речевое общение между собеседниками, которые имеют необходимые полномочия от своих организаций и фирм для установления деловых отношений, разрешения деловых проблем или выработки конструктивного подхода к их решению.</a:t>
            </a:r>
            <a:endParaRPr lang="ru-RU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313" y="115888"/>
            <a:ext cx="8351837" cy="649763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Деловая беседа выполняет ряд важнейших функций: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взаимное общение работников из одной деловой сферы;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совместный поиск, выдвижение и оперативная разработка рабочих идей и замыслов;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контроль и координирование уже начатых деловых мероприятий;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поддержание деловых контактов;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стимулирование деловой активности.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Основными этапами деловой беседы являются: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начало беседы;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информирование партнеров;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аргументирование выдвигаемых положений;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принятие решения;</a:t>
            </a:r>
          </a:p>
          <a:p>
            <a:pPr>
              <a:buFont typeface="Arial" charset="0"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завершение беседы.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288" y="295275"/>
            <a:ext cx="8208962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следующие виды замечаний:</a:t>
            </a:r>
          </a:p>
          <a:p>
            <a:pPr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невысказанные замечания;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предубеждения;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ироничные замечания;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замечания с целью получения информации;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замечания с целью проявить себя;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 замечания;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замечания;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замечания с целью сопротивления.</a:t>
            </a: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313" y="404813"/>
            <a:ext cx="8424862" cy="60007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АСПЕКТЫ ПЕРЕГОВОРНОГО ПРОЦЕССА:</a:t>
            </a:r>
          </a:p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Инициатива проведения переговоров всегда принадлежит той стороне, которая психологически лучше готова к ним</a:t>
            </a:r>
          </a:p>
          <a:p>
            <a:pPr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переговоров партнеры хотят: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добиться взаимной договоренности по вопросу, в котором, как правило, сталкиваются интересы;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достойно выдержать конфронтацию, неизбежно возникающую из-за противоречивых интересов, не разрушая при этом сложившиеся отношения.</a:t>
            </a:r>
          </a:p>
          <a:p>
            <a:pPr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удовлетворить эти желания, необходимо: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проблему;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наладить межличностное взаимодействие;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управлять эмоциями.</a:t>
            </a: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2"/>
          <p:cNvSpPr>
            <a:spLocks noChangeArrowheads="1"/>
          </p:cNvSpPr>
          <p:nvPr/>
        </p:nvSpPr>
        <p:spPr bwMode="auto">
          <a:xfrm>
            <a:off x="250825" y="44450"/>
            <a:ext cx="8713788" cy="661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ПСИХОЛОГИЧЕСКИЕ ОСОБЕННОСТИ ПУБЛИЧНОГО ВЫСТУПЛЕНИЯ – передача своих мыслей и информации.</a:t>
            </a:r>
          </a:p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Грамотность, логичность и эмоциональная окраска речи сегодня являются обязательными условиями любого делового общения. 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Деловые люди должны владеть техникой непосредственного контакта, как на индивидуальном, так и на массовом уровне, и уметь обращаться со словом. Этими проблемами занимается риторика.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Выделяется четыре основные части речи: вступление, изложение, доказательство (или разработка) и заключение.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Все это относится  к первой части риторики.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Прямоугольник 2"/>
          <p:cNvSpPr>
            <a:spLocks noChangeArrowheads="1"/>
          </p:cNvSpPr>
          <p:nvPr/>
        </p:nvSpPr>
        <p:spPr bwMode="auto">
          <a:xfrm>
            <a:off x="539750" y="333375"/>
            <a:ext cx="82804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Вторая часть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риторики состоит из композиционной организации речи.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Третья часть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риторики занимается словесным выражением. Основные требования: простота, точность и выразительность речи.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Главное заключается  в отборе слов для выражения понятий и  способах их сочетаний. 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Четвертая часть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риторики - запоминание - помогает развивать память оратора.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Пятая часть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риторики - произнесение - содержит рекомендации по технике речи и актерской технике.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Риторика охватывает все этапы ораторской деятельности, все стадии подготовки и произнесения речи.</a:t>
            </a:r>
            <a:endParaRPr lang="ru-RU" sz="280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611188" y="333375"/>
            <a:ext cx="8281987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Различают два вида общения: вербальное и невербальное. 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Общение, осуществляемое с помощью слов, называется вербальным (от лат. verbalis - словесный). 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При невербальном общении средством передачи информации являются невербальные (несловесные) знаки (позы, жесты, мимика, интонации, взгляды, территориальное расположение и т.д.).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469900" y="385763"/>
            <a:ext cx="8134350" cy="821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Речь способна точно и беспристрастно фиксировать интеллектуальные соображения человека, служить средством передачи однозначно трактуемых сообщений.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Речь успешно используется для закрепления и передачи разного рода научных идей, а также координации совместной деятельности, для осмысления душевных переживаний человека, его взаимоотношений с людьми.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2"/>
          <p:cNvSpPr>
            <a:spLocks noChangeArrowheads="1"/>
          </p:cNvSpPr>
          <p:nvPr/>
        </p:nvSpPr>
        <p:spPr bwMode="auto">
          <a:xfrm>
            <a:off x="250825" y="333375"/>
            <a:ext cx="8424863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Невербальные  элементы  общения: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1. Позы, жесты, мимика. В целом они воспринимаются как общая моторика различных частей тела (рук - жестикуляция, лица - мимика, позы - пантомима). Эта общая моторика отображает эмоциональные реакции человека. Именно эти особенности и называются кинетикой.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2. Паралингвистика или просодика - особенности произношения, тембр голоса, его высота и громкость, темп речи, паузы между словами, фразами, смех, плач, вздохи, речевые ошибки, особенности организации контакта.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Паралингвистическая и экстралингвистическая системы представляют собой "добавки" к вербальному общению.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Паралингвистика - это качество голоса, его диапазон, тональность. Экстралингвистика - это включение в речь пауз, покашливания, смеха, а также темп речи.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2"/>
          <p:cNvSpPr>
            <a:spLocks noChangeArrowheads="1"/>
          </p:cNvSpPr>
          <p:nvPr/>
        </p:nvSpPr>
        <p:spPr bwMode="auto">
          <a:xfrm>
            <a:off x="684213" y="620713"/>
            <a:ext cx="8208962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3. Проксемика (от англ. proximity - близость). Основатель проксемики Э.Холл называл ее пространственной психологией.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4. Визуальное общение - контакт глаз. Невербальные средства общения чаще всего используются для установления эмоционального контакта с собеседником и поддержания его в процессе беседы, для фиксации того, насколько хорошо человек владеет собой, а также для получения информации о том, что люди в действительности думают о других. 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2"/>
          <p:cNvSpPr>
            <a:spLocks noChangeArrowheads="1"/>
          </p:cNvSpPr>
          <p:nvPr/>
        </p:nvSpPr>
        <p:spPr bwMode="auto">
          <a:xfrm>
            <a:off x="323850" y="476250"/>
            <a:ext cx="8208963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Основными механизмами познания другого человека в процессе общения психолога являются идентификация, эмпатия и рефлексия.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Идентификация (от лат. identifico - отождествление, уподобление) выражает простой эмпирический факт, что одним из самых простых способов понимания другого человека является уподобление себя ему.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Существует тесная взаимосвязь между идентификацией и другим близким по содержанию явлением - явлением эмпатии (от греч. empatheia - сопереживание).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Эмпатия - это способность к постижению эмоционального состояния другого человека в форме сопереживания. Только в этом случае имеется в виду не рациональное осмысление проблем другого человека, а, скорее, эмоциональный отклик на его проблемы. 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2"/>
          <p:cNvSpPr>
            <a:spLocks noChangeArrowheads="1"/>
          </p:cNvSpPr>
          <p:nvPr/>
        </p:nvSpPr>
        <p:spPr bwMode="auto">
          <a:xfrm>
            <a:off x="900113" y="765175"/>
            <a:ext cx="7993062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Процесс понимания друг друга осложняется явлением 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рефлексии</a:t>
            </a:r>
            <a:r>
              <a:rPr lang="ru-RU" sz="4000">
                <a:latin typeface="Times New Roman" pitchFamily="18" charset="0"/>
                <a:cs typeface="Times New Roman" pitchFamily="18" charset="0"/>
              </a:rPr>
              <a:t> (от лат. reflexio - обращение назад). </a:t>
            </a:r>
          </a:p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Рефлексия это знание того, как партнер понимает меня, своеобразный удвоенный процесс зеркальных отношений друг с другом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2"/>
          <p:cNvSpPr>
            <a:spLocks noChangeArrowheads="1"/>
          </p:cNvSpPr>
          <p:nvPr/>
        </p:nvSpPr>
        <p:spPr bwMode="auto">
          <a:xfrm>
            <a:off x="611188" y="620713"/>
            <a:ext cx="8137525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just">
              <a:lnSpc>
                <a:spcPct val="150000"/>
              </a:lnSpc>
            </a:pPr>
            <a:r>
              <a:rPr lang="ru-RU" sz="28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Содержание общения включает в себя определенные способы воздействия партнеров друг на друга. К ним относятся</a:t>
            </a:r>
            <a:r>
              <a:rPr lang="ru-RU" sz="2800" i="1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: заражение, внушение, убеждение и подражание.</a:t>
            </a:r>
          </a:p>
          <a:p>
            <a:pPr indent="449263" algn="just">
              <a:lnSpc>
                <a:spcPct val="150000"/>
              </a:lnSpc>
            </a:pPr>
            <a:r>
              <a:rPr lang="ru-RU" sz="2800" i="1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Заражение. </a:t>
            </a:r>
            <a:r>
              <a:rPr lang="ru-RU" sz="280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Бессознательная, невольная подверженность человека определенным психическим состояниям через передачу определенного эмоционального состояния или психического настроя.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1035</TotalTime>
  <Words>1479</Words>
  <Application>Microsoft Macintosh PowerPoint</Application>
  <PresentationFormat>Экран (4:3)</PresentationFormat>
  <Paragraphs>141</Paragraphs>
  <Slides>25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6" baseType="lpstr">
      <vt:lpstr>Arial</vt:lpstr>
      <vt:lpstr>Calibri</vt:lpstr>
      <vt:lpstr>Courier New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Глобус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пользователь Microsoft Office</cp:lastModifiedBy>
  <cp:revision>97</cp:revision>
  <dcterms:created xsi:type="dcterms:W3CDTF">2014-05-19T12:05:34Z</dcterms:created>
  <dcterms:modified xsi:type="dcterms:W3CDTF">2019-11-08T07:39:30Z</dcterms:modified>
</cp:coreProperties>
</file>