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78" r:id="rId4"/>
    <p:sldId id="279" r:id="rId5"/>
    <p:sldId id="266" r:id="rId6"/>
    <p:sldId id="260" r:id="rId7"/>
    <p:sldId id="304" r:id="rId8"/>
    <p:sldId id="309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33" d="100"/>
          <a:sy n="33" d="100"/>
        </p:scale>
        <p:origin x="-2442" y="-7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01.10.2017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412777"/>
            <a:ext cx="7772400" cy="1224135"/>
          </a:xfrm>
        </p:spPr>
        <p:txBody>
          <a:bodyPr>
            <a:normAutofit fontScale="90000"/>
          </a:bodyPr>
          <a:lstStyle/>
          <a:p>
            <a:r>
              <a:rPr lang="kk-KZ" b="1" spc="-50" dirty="0"/>
              <a:t>Лекция 4.</a:t>
            </a:r>
            <a:r>
              <a:rPr lang="ru-RU" b="1" spc="-50" dirty="0"/>
              <a:t> Индивидуальные особенности </a:t>
            </a:r>
            <a:r>
              <a:rPr lang="ru-RU" b="1" spc="-50" dirty="0" smtClean="0"/>
              <a:t>памяти</a:t>
            </a:r>
            <a:r>
              <a:rPr lang="ru-RU" spc="-50" dirty="0"/>
              <a:t/>
            </a:r>
            <a:br>
              <a:rPr lang="ru-RU" spc="-50" dirty="0"/>
            </a:br>
            <a:r>
              <a:rPr lang="ru-RU" dirty="0">
                <a:latin typeface="Times New Roman"/>
                <a:ea typeface="Times New Roman"/>
                <a:cs typeface="Times New Roman"/>
              </a:rPr>
              <a:t/>
            </a:r>
            <a:br>
              <a:rPr lang="ru-RU" dirty="0">
                <a:latin typeface="Times New Roman"/>
                <a:ea typeface="Times New Roman"/>
                <a:cs typeface="Times New Roman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3361928"/>
          </a:xfrm>
        </p:spPr>
        <p:txBody>
          <a:bodyPr/>
          <a:lstStyle/>
          <a:p>
            <a:endParaRPr lang="ru-RU" dirty="0"/>
          </a:p>
        </p:txBody>
      </p:sp>
      <p:pic>
        <p:nvPicPr>
          <p:cNvPr id="2050" name="Picture 2" descr="C:\Users\moi\Desktop\память\0002-002-Pamj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276872"/>
            <a:ext cx="9144000" cy="4581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92689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Основные характеристики индивидуальных особенностей </a:t>
            </a:r>
            <a:r>
              <a:rPr lang="ru-RU" dirty="0"/>
              <a:t>памяти </a:t>
            </a:r>
            <a:r>
              <a:rPr lang="ru-RU" dirty="0" smtClean="0"/>
              <a:t>личности.</a:t>
            </a:r>
          </a:p>
          <a:p>
            <a:r>
              <a:rPr lang="ru-RU" dirty="0"/>
              <a:t>Типологические особенности </a:t>
            </a:r>
            <a:r>
              <a:rPr lang="ru-RU" dirty="0" smtClean="0"/>
              <a:t>памяти.</a:t>
            </a:r>
          </a:p>
          <a:p>
            <a:r>
              <a:rPr lang="ru-RU" dirty="0" smtClean="0"/>
              <a:t>Влияние особенностей </a:t>
            </a:r>
            <a:r>
              <a:rPr lang="ru-RU" dirty="0"/>
              <a:t>деятельности </a:t>
            </a:r>
            <a:r>
              <a:rPr lang="ru-RU" dirty="0" smtClean="0"/>
              <a:t>на формирование типа памяти</a:t>
            </a:r>
            <a:r>
              <a:rPr lang="ru-RU" dirty="0"/>
              <a:t>. </a:t>
            </a:r>
            <a:endParaRPr lang="ru-RU" dirty="0" smtClean="0"/>
          </a:p>
          <a:p>
            <a:r>
              <a:rPr lang="ru-RU" dirty="0" smtClean="0"/>
              <a:t>Типы </a:t>
            </a:r>
            <a:r>
              <a:rPr lang="ru-RU" dirty="0"/>
              <a:t>памяти по используемым органам </a:t>
            </a:r>
            <a:r>
              <a:rPr lang="ru-RU" dirty="0" smtClean="0"/>
              <a:t>чувств.</a:t>
            </a: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8534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95936" y="273050"/>
            <a:ext cx="5148064" cy="5853113"/>
          </a:xfrm>
        </p:spPr>
        <p:txBody>
          <a:bodyPr>
            <a:noAutofit/>
          </a:bodyPr>
          <a:lstStyle/>
          <a:p>
            <a:r>
              <a:rPr lang="ru-RU" sz="2000" dirty="0"/>
              <a:t>Память  есть у всех живых существ, но наиболее высокого уровня своего развития она  достигает у человека. </a:t>
            </a:r>
            <a:endParaRPr lang="ru-RU" sz="2000" dirty="0" smtClean="0"/>
          </a:p>
          <a:p>
            <a:r>
              <a:rPr lang="ru-RU" sz="2000" dirty="0"/>
              <a:t>Природа наградила абсолютно каждого человека способностью к запоминанию и к воспроизведению информации.</a:t>
            </a:r>
          </a:p>
          <a:p>
            <a:endParaRPr lang="ru-RU" sz="2000" dirty="0" smtClean="0"/>
          </a:p>
          <a:p>
            <a:r>
              <a:rPr lang="ru-RU" sz="2000" dirty="0" smtClean="0"/>
              <a:t>Такими </a:t>
            </a:r>
            <a:r>
              <a:rPr lang="ru-RU" sz="2000" dirty="0" err="1"/>
              <a:t>мнемическими</a:t>
            </a:r>
            <a:r>
              <a:rPr lang="ru-RU" sz="2000" dirty="0"/>
              <a:t> возможностями, какими обладает он, не располагает никакое другое живое существо в мире. </a:t>
            </a:r>
            <a:endParaRPr lang="ru-RU" sz="2000" dirty="0" smtClean="0"/>
          </a:p>
          <a:p>
            <a:r>
              <a:rPr lang="ru-RU" sz="2000" dirty="0" smtClean="0"/>
              <a:t>Память </a:t>
            </a:r>
            <a:r>
              <a:rPr lang="ru-RU" sz="2000" dirty="0"/>
              <a:t>у людей обнаруживает ряд более или менее выраженных типологических особенностей. </a:t>
            </a:r>
            <a:endParaRPr lang="ru-RU" sz="2000" dirty="0" smtClean="0"/>
          </a:p>
          <a:p>
            <a:r>
              <a:rPr lang="ru-RU" sz="2000" dirty="0" smtClean="0"/>
              <a:t>Недостаточно </a:t>
            </a:r>
            <a:r>
              <a:rPr lang="ru-RU" sz="2000" dirty="0"/>
              <a:t>констатировать, что у человека в общем хорошая или плохая память. </a:t>
            </a:r>
            <a:endParaRPr lang="ru-RU" sz="2000" dirty="0" smtClean="0"/>
          </a:p>
          <a:p>
            <a:r>
              <a:rPr lang="ru-RU" sz="2000" dirty="0" smtClean="0"/>
              <a:t>Важно знать </a:t>
            </a:r>
            <a:r>
              <a:rPr lang="ru-RU" sz="2000" dirty="0"/>
              <a:t>ее специфические </a:t>
            </a:r>
            <a:r>
              <a:rPr lang="ru-RU" sz="2000" dirty="0" smtClean="0"/>
              <a:t>особенности.</a:t>
            </a:r>
            <a:endParaRPr lang="ru-RU" sz="20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3074" name="Picture 2" descr="C:\Users\moi\Desktop\память\0001-001-Zachem-cheloveku-nuzhna-pamjat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99593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68012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Исследователи отмечают существенное разнообразие индивидуальных особенностей памяти у людей, что проявляется в скорости, точности, прочности запоминания и готовности к воссозданию.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41241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548680"/>
            <a:ext cx="4038600" cy="5577483"/>
          </a:xfrm>
        </p:spPr>
        <p:txBody>
          <a:bodyPr>
            <a:normAutofit fontScale="70000" lnSpcReduction="20000"/>
          </a:bodyPr>
          <a:lstStyle/>
          <a:p>
            <a:r>
              <a:rPr lang="ru-RU" dirty="0"/>
              <a:t>О</a:t>
            </a:r>
            <a:r>
              <a:rPr lang="ru-RU" dirty="0" smtClean="0"/>
              <a:t>дин </a:t>
            </a:r>
            <a:r>
              <a:rPr lang="ru-RU" dirty="0"/>
              <a:t>человек способен </a:t>
            </a:r>
            <a:r>
              <a:rPr lang="ru-RU" dirty="0" smtClean="0"/>
              <a:t>один раз </a:t>
            </a:r>
            <a:r>
              <a:rPr lang="ru-RU" dirty="0"/>
              <a:t>просмотреть текст и пересказать его в подробностях, другому же придется не один час вникать в суть прочитанного. </a:t>
            </a:r>
            <a:endParaRPr lang="ru-RU" dirty="0" smtClean="0"/>
          </a:p>
          <a:p>
            <a:r>
              <a:rPr lang="ru-RU" dirty="0"/>
              <a:t>Правда, не исключено, что первый забудет содержание текста на следующий день, а у второго он отложится в подкорке (в долгосрочной памяти) и всплывет наружу в важный момент. </a:t>
            </a:r>
            <a:endParaRPr lang="ru-RU" dirty="0" smtClean="0"/>
          </a:p>
          <a:p>
            <a:r>
              <a:rPr lang="ru-RU" dirty="0" smtClean="0"/>
              <a:t>Почему так происходит? </a:t>
            </a:r>
          </a:p>
          <a:p>
            <a:r>
              <a:rPr lang="ru-RU" dirty="0" smtClean="0"/>
              <a:t>Потому </a:t>
            </a:r>
            <a:r>
              <a:rPr lang="ru-RU" dirty="0"/>
              <a:t>что каждый </a:t>
            </a:r>
            <a:r>
              <a:rPr lang="ru-RU" dirty="0" smtClean="0"/>
              <a:t>из нас </a:t>
            </a:r>
            <a:r>
              <a:rPr lang="ru-RU" dirty="0"/>
              <a:t>обладает уникальным головным мозгом, а значит, и мыслительные процессы протекают у каждого по-своему. </a:t>
            </a:r>
          </a:p>
        </p:txBody>
      </p:sp>
      <p:pic>
        <p:nvPicPr>
          <p:cNvPr id="4" name="Picture 2" descr="C:\Users\moi\Desktop\55736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3794" y="548680"/>
            <a:ext cx="4392488" cy="55446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831257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20680"/>
          </a:xfrm>
        </p:spPr>
        <p:txBody>
          <a:bodyPr>
            <a:normAutofit fontScale="70000" lnSpcReduction="20000"/>
          </a:bodyPr>
          <a:lstStyle/>
          <a:p>
            <a:r>
              <a:rPr lang="ru-RU" sz="4200" dirty="0"/>
              <a:t>В ходе жизни и деятельности, в зависимости от </a:t>
            </a:r>
            <a:r>
              <a:rPr lang="ru-RU" sz="4200" dirty="0" smtClean="0"/>
              <a:t>особенностей </a:t>
            </a:r>
            <a:r>
              <a:rPr lang="ru-RU" sz="4200" dirty="0"/>
              <a:t>нервной системы, у человека складываются индивидуальные и типологические особенности памяти.</a:t>
            </a:r>
          </a:p>
          <a:p>
            <a:r>
              <a:rPr lang="ru-RU" sz="4200" dirty="0"/>
              <a:t/>
            </a:r>
            <a:br>
              <a:rPr lang="ru-RU" sz="4200" dirty="0"/>
            </a:br>
            <a:r>
              <a:rPr lang="ru-RU" sz="4200" dirty="0" smtClean="0"/>
              <a:t>Во-первых</a:t>
            </a:r>
            <a:r>
              <a:rPr lang="ru-RU" sz="4200" dirty="0"/>
              <a:t>, индивиду­альные особенности памяти связаны с особенностями личности. </a:t>
            </a:r>
            <a:endParaRPr lang="ru-RU" sz="4200" dirty="0" smtClean="0"/>
          </a:p>
          <a:p>
            <a:r>
              <a:rPr lang="ru-RU" sz="4200" dirty="0" smtClean="0"/>
              <a:t>Даже </a:t>
            </a:r>
            <a:r>
              <a:rPr lang="ru-RU" sz="4200" dirty="0"/>
              <a:t>люди с хорошей памятью запоминают не </a:t>
            </a:r>
            <a:r>
              <a:rPr lang="ru-RU" sz="4200" dirty="0" smtClean="0"/>
              <a:t>все, </a:t>
            </a:r>
            <a:r>
              <a:rPr lang="ru-RU" sz="4200" dirty="0"/>
              <a:t>а люди с пло­хой памятью не все забывают</a:t>
            </a:r>
            <a:r>
              <a:rPr lang="ru-RU" sz="4200" dirty="0" smtClean="0"/>
              <a:t>.</a:t>
            </a:r>
          </a:p>
          <a:p>
            <a:r>
              <a:rPr lang="ru-RU" sz="4200" dirty="0" smtClean="0"/>
              <a:t> </a:t>
            </a:r>
            <a:r>
              <a:rPr lang="ru-RU" sz="4200" dirty="0"/>
              <a:t>Это объясняется тем, что </a:t>
            </a:r>
            <a:r>
              <a:rPr lang="ru-RU" sz="4200" u="sng" dirty="0"/>
              <a:t>память носит избирательный характер</a:t>
            </a:r>
            <a:r>
              <a:rPr lang="ru-RU" sz="4200" dirty="0"/>
              <a:t>. </a:t>
            </a:r>
            <a:endParaRPr lang="ru-RU" sz="4200" dirty="0" smtClean="0"/>
          </a:p>
          <a:p>
            <a:r>
              <a:rPr lang="ru-RU" sz="4200" dirty="0" smtClean="0"/>
              <a:t>То</a:t>
            </a:r>
            <a:r>
              <a:rPr lang="ru-RU" sz="4200" dirty="0"/>
              <a:t>, что </a:t>
            </a:r>
            <a:r>
              <a:rPr lang="ru-RU" sz="4200" u="sng" dirty="0"/>
              <a:t>соответствует интересам и потребностям человека, запоминается быстро и прочно</a:t>
            </a:r>
            <a:r>
              <a:rPr lang="ru-RU" sz="4200" dirty="0" smtClean="0"/>
              <a:t>.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0825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 lnSpcReduction="10000"/>
          </a:bodyPr>
          <a:lstStyle/>
          <a:p>
            <a:r>
              <a:rPr lang="ru-RU" dirty="0"/>
              <a:t>Во-вто­рых, индивидуальные различия обнаруживаются в качествах памяти. </a:t>
            </a:r>
          </a:p>
          <a:p>
            <a:r>
              <a:rPr lang="ru-RU" dirty="0" smtClean="0"/>
              <a:t>Можно </a:t>
            </a:r>
            <a:r>
              <a:rPr lang="ru-RU" dirty="0"/>
              <a:t>характеризовать память человека в зависи­мости от того, насколько развиты у него отдельные процессы памяти.</a:t>
            </a:r>
          </a:p>
          <a:p>
            <a:r>
              <a:rPr lang="ru-RU" dirty="0"/>
              <a:t> Мы говорим, что у человека </a:t>
            </a:r>
            <a:r>
              <a:rPr lang="ru-RU" b="1" dirty="0"/>
              <a:t>хорошая память</a:t>
            </a:r>
            <a:r>
              <a:rPr lang="ru-RU" dirty="0"/>
              <a:t>, если он отличается:</a:t>
            </a:r>
          </a:p>
          <a:p>
            <a:r>
              <a:rPr lang="ru-RU" dirty="0"/>
              <a:t>быстротой запоминания,</a:t>
            </a:r>
          </a:p>
          <a:p>
            <a:r>
              <a:rPr lang="ru-RU" dirty="0"/>
              <a:t>прочностью сохране­ния,</a:t>
            </a:r>
          </a:p>
          <a:p>
            <a:r>
              <a:rPr lang="ru-RU" dirty="0"/>
              <a:t>точностью воспроизведения</a:t>
            </a:r>
          </a:p>
          <a:p>
            <a:r>
              <a:rPr lang="ru-RU" dirty="0"/>
              <a:t>так называемой готов­ностью памяти.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57850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ru-RU" b="1" i="1" dirty="0" smtClean="0"/>
              <a:t>Спасибо за внимание!</a:t>
            </a:r>
            <a:endParaRPr lang="ru-RU" b="1" dirty="0"/>
          </a:p>
        </p:txBody>
      </p:sp>
      <p:pic>
        <p:nvPicPr>
          <p:cNvPr id="5" name="Picture 4" descr="claphand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lum bright="12000"/>
          </a:blip>
          <a:stretch>
            <a:fillRect/>
          </a:stretch>
        </p:blipFill>
        <p:spPr>
          <a:xfrm>
            <a:off x="381000" y="1412776"/>
            <a:ext cx="8229600" cy="5184576"/>
          </a:xfr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15056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289</TotalTime>
  <Words>200</Words>
  <Application>Microsoft Office PowerPoint</Application>
  <PresentationFormat>Экран (4:3)</PresentationFormat>
  <Paragraphs>31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Лекция 4. Индивидуальные особенности памяти  </vt:lpstr>
      <vt:lpstr>ВОПРОСЫ: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moi</dc:creator>
  <cp:lastModifiedBy>moi</cp:lastModifiedBy>
  <cp:revision>49</cp:revision>
  <dcterms:created xsi:type="dcterms:W3CDTF">2017-10-01T06:15:16Z</dcterms:created>
  <dcterms:modified xsi:type="dcterms:W3CDTF">2017-10-01T15:44:25Z</dcterms:modified>
</cp:coreProperties>
</file>