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56" r:id="rId3"/>
    <p:sldId id="257" r:id="rId4"/>
    <p:sldId id="258" r:id="rId5"/>
    <p:sldId id="268" r:id="rId6"/>
    <p:sldId id="271" r:id="rId7"/>
    <p:sldId id="270" r:id="rId8"/>
    <p:sldId id="269" r:id="rId9"/>
    <p:sldId id="259" r:id="rId10"/>
    <p:sldId id="267" r:id="rId11"/>
    <p:sldId id="260" r:id="rId12"/>
    <p:sldId id="261" r:id="rId13"/>
    <p:sldId id="262" r:id="rId14"/>
    <p:sldId id="263" r:id="rId15"/>
    <p:sldId id="264" r:id="rId16"/>
    <p:sldId id="265" r:id="rId17"/>
    <p:sldId id="272" r:id="rId18"/>
    <p:sldId id="277" r:id="rId19"/>
    <p:sldId id="274" r:id="rId20"/>
    <p:sldId id="275" r:id="rId21"/>
    <p:sldId id="278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1E93FF0-004A-4C74-9E89-7AD4878927E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8CFA5A-2382-4B15-AD80-CF531E0384D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064896" cy="1731982"/>
          </a:xfrm>
        </p:spPr>
        <p:txBody>
          <a:bodyPr/>
          <a:lstStyle/>
          <a:p>
            <a:r>
              <a:rPr lang="kk-KZ" sz="6000" dirty="0" smtClean="0"/>
              <a:t>Қайта өрлеу мәдениеті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/>
              <a:t>Орындаған: Сариева.А.</a:t>
            </a:r>
          </a:p>
          <a:p>
            <a:r>
              <a:rPr lang="kk-KZ" sz="2800" dirty="0" smtClean="0"/>
              <a:t>Тексерген: Бияздықова.К.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36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4392488" cy="5505474"/>
          </a:xfrm>
        </p:spPr>
        <p:txBody>
          <a:bodyPr/>
          <a:lstStyle/>
          <a:p>
            <a:r>
              <a:rPr lang="ru-RU" sz="3200" b="1" i="1" dirty="0" smtClean="0"/>
              <a:t>  Пьер </a:t>
            </a:r>
            <a:r>
              <a:rPr lang="ru-RU" sz="3200" b="1" i="1" dirty="0"/>
              <a:t>Гассенди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</a:t>
            </a:r>
            <a:r>
              <a:rPr lang="ru-RU" dirty="0" smtClean="0"/>
              <a:t>(</a:t>
            </a:r>
            <a:r>
              <a:rPr lang="ru-RU" dirty="0"/>
              <a:t>1592-1655) - француз философ-материалист, физик, астроном. </a:t>
            </a:r>
            <a:r>
              <a:rPr lang="ru-RU" dirty="0" err="1"/>
              <a:t>Философияны</a:t>
            </a:r>
            <a:r>
              <a:rPr lang="ru-RU" dirty="0"/>
              <a:t> </a:t>
            </a:r>
            <a:r>
              <a:rPr lang="ru-RU" dirty="0" err="1"/>
              <a:t>үшке</a:t>
            </a:r>
            <a:r>
              <a:rPr lang="ru-RU" dirty="0"/>
              <a:t>: «логика», «физика», және «этика» деп </a:t>
            </a:r>
            <a:r>
              <a:rPr lang="ru-RU" dirty="0" err="1"/>
              <a:t>бөледі</a:t>
            </a:r>
            <a:r>
              <a:rPr lang="ru-RU" dirty="0"/>
              <a:t>. </a:t>
            </a:r>
            <a:r>
              <a:rPr lang="ru-RU" dirty="0" err="1"/>
              <a:t>Логикада</a:t>
            </a:r>
            <a:r>
              <a:rPr lang="ru-RU" dirty="0"/>
              <a:t> - </a:t>
            </a:r>
            <a:r>
              <a:rPr lang="ru-RU" dirty="0" err="1"/>
              <a:t>материалистік</a:t>
            </a:r>
            <a:r>
              <a:rPr lang="ru-RU" dirty="0"/>
              <a:t> сенсуализм </a:t>
            </a:r>
            <a:r>
              <a:rPr lang="ru-RU" dirty="0" err="1"/>
              <a:t>принципін</a:t>
            </a:r>
            <a:r>
              <a:rPr lang="ru-RU" dirty="0"/>
              <a:t> </a:t>
            </a:r>
            <a:r>
              <a:rPr lang="ru-RU" dirty="0" err="1"/>
              <a:t>ұстанды</a:t>
            </a:r>
            <a:r>
              <a:rPr lang="ru-RU" dirty="0"/>
              <a:t>. </a:t>
            </a:r>
            <a:r>
              <a:rPr lang="ru-RU" dirty="0" err="1"/>
              <a:t>Физикада</a:t>
            </a:r>
            <a:r>
              <a:rPr lang="ru-RU" dirty="0"/>
              <a:t> - </a:t>
            </a:r>
            <a:r>
              <a:rPr lang="ru-RU" dirty="0" err="1"/>
              <a:t>дүниенің</a:t>
            </a:r>
            <a:r>
              <a:rPr lang="ru-RU" dirty="0"/>
              <a:t> </a:t>
            </a:r>
            <a:r>
              <a:rPr lang="ru-RU" dirty="0" err="1"/>
              <a:t>материалдық</a:t>
            </a:r>
            <a:r>
              <a:rPr lang="ru-RU" dirty="0"/>
              <a:t> </a:t>
            </a:r>
            <a:r>
              <a:rPr lang="ru-RU" dirty="0" err="1"/>
              <a:t>бірлігін</a:t>
            </a:r>
            <a:r>
              <a:rPr lang="ru-RU" dirty="0"/>
              <a:t> </a:t>
            </a:r>
            <a:r>
              <a:rPr lang="ru-RU" dirty="0" err="1"/>
              <a:t>жақтады</a:t>
            </a:r>
            <a:r>
              <a:rPr lang="ru-RU" dirty="0"/>
              <a:t>. </a:t>
            </a:r>
            <a:r>
              <a:rPr lang="ru-RU" dirty="0" err="1"/>
              <a:t>Этикада</a:t>
            </a:r>
            <a:r>
              <a:rPr lang="ru-RU" dirty="0"/>
              <a:t> - Эпикур </a:t>
            </a:r>
            <a:r>
              <a:rPr lang="ru-RU" dirty="0" err="1"/>
              <a:t>дәстүрін</a:t>
            </a:r>
            <a:r>
              <a:rPr lang="ru-RU" dirty="0"/>
              <a:t> </a:t>
            </a:r>
            <a:r>
              <a:rPr lang="ru-RU" dirty="0" err="1"/>
              <a:t>жалғастырды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05596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0" y="1484784"/>
            <a:ext cx="3742148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9915" y="370131"/>
            <a:ext cx="7756263" cy="1054250"/>
          </a:xfrm>
        </p:spPr>
        <p:txBody>
          <a:bodyPr/>
          <a:lstStyle/>
          <a:p>
            <a:r>
              <a:rPr lang="kk-KZ" sz="4000" dirty="0" smtClean="0"/>
              <a:t>Пьер Гассенди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5657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Гассенди Дин жерінде риторикадан сабақ берді, кейін Экс-ан-Прованста профессор қызметін атқарды. Өзінің еңбектерінің бастамасы етіп Аристотель ілімін таңдады. Бұл шығарманың аяғын жазуды тоқтатуға мәжбүр болды: ол дәуірде Аристотельге бас салып, Коперниті қорғау қауіпті еді. Олай жасағандар жаза тартты: Джоардано Бруно, Этьена Долэ, т.б.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dirty="0" smtClean="0"/>
              <a:t>Пьер Гассендидің шығармашылығы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93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өрлеу</a:t>
            </a:r>
            <a:r>
              <a:rPr lang="ru-RU" dirty="0"/>
              <a:t> </a:t>
            </a:r>
            <a:r>
              <a:rPr lang="ru-RU" dirty="0" err="1"/>
              <a:t>дәуірінің</a:t>
            </a:r>
            <a:r>
              <a:rPr lang="ru-RU" dirty="0"/>
              <a:t> </a:t>
            </a:r>
            <a:r>
              <a:rPr lang="ru-RU" dirty="0" err="1"/>
              <a:t>алғаш</a:t>
            </a:r>
            <a:r>
              <a:rPr lang="ru-RU" dirty="0"/>
              <a:t> </a:t>
            </a:r>
            <a:r>
              <a:rPr lang="ru-RU" dirty="0" err="1"/>
              <a:t>дамыған</a:t>
            </a:r>
            <a:r>
              <a:rPr lang="ru-RU" dirty="0"/>
              <a:t> </a:t>
            </a:r>
            <a:r>
              <a:rPr lang="ru-RU" dirty="0" err="1"/>
              <a:t>жері</a:t>
            </a:r>
            <a:r>
              <a:rPr lang="ru-RU" dirty="0"/>
              <a:t> Италия </a:t>
            </a:r>
            <a:r>
              <a:rPr lang="ru-RU" dirty="0" err="1"/>
              <a:t>елі</a:t>
            </a:r>
            <a:r>
              <a:rPr lang="ru-RU" dirty="0"/>
              <a:t> болды. Ол </a:t>
            </a:r>
            <a:r>
              <a:rPr lang="ru-RU" dirty="0" err="1"/>
              <a:t>дамыған</a:t>
            </a:r>
            <a:r>
              <a:rPr lang="ru-RU" dirty="0"/>
              <a:t>, </a:t>
            </a:r>
            <a:r>
              <a:rPr lang="ru-RU" dirty="0" err="1"/>
              <a:t>өркендеген</a:t>
            </a:r>
            <a:r>
              <a:rPr lang="ru-RU" dirty="0"/>
              <a:t> </a:t>
            </a:r>
            <a:r>
              <a:rPr lang="ru-RU" dirty="0" err="1"/>
              <a:t>мемлекет</a:t>
            </a:r>
            <a:r>
              <a:rPr lang="ru-RU" dirty="0"/>
              <a:t> </a:t>
            </a:r>
            <a:r>
              <a:rPr lang="ru-RU" dirty="0" err="1"/>
              <a:t>еді</a:t>
            </a:r>
            <a:r>
              <a:rPr lang="ru-RU" dirty="0"/>
              <a:t>.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, </a:t>
            </a:r>
            <a:r>
              <a:rPr lang="ru-RU" dirty="0" err="1"/>
              <a:t>рухани-эстетикалық</a:t>
            </a:r>
            <a:r>
              <a:rPr lang="ru-RU" dirty="0"/>
              <a:t> </a:t>
            </a:r>
            <a:r>
              <a:rPr lang="ru-RU" dirty="0" err="1"/>
              <a:t>көзқарастар</a:t>
            </a:r>
            <a:r>
              <a:rPr lang="ru-RU" dirty="0"/>
              <a:t> </a:t>
            </a:r>
            <a:r>
              <a:rPr lang="ru-RU" dirty="0" err="1"/>
              <a:t>туып</a:t>
            </a:r>
            <a:r>
              <a:rPr lang="ru-RU" dirty="0"/>
              <a:t>, </a:t>
            </a:r>
            <a:r>
              <a:rPr lang="ru-RU" dirty="0" err="1"/>
              <a:t>адамдардың</a:t>
            </a:r>
            <a:r>
              <a:rPr lang="ru-RU" dirty="0"/>
              <a:t> ой </a:t>
            </a:r>
            <a:r>
              <a:rPr lang="ru-RU" dirty="0" err="1"/>
              <a:t>өрістерінің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болатынына</a:t>
            </a:r>
            <a:r>
              <a:rPr lang="ru-RU" dirty="0"/>
              <a:t> </a:t>
            </a:r>
            <a:r>
              <a:rPr lang="ru-RU" dirty="0" err="1"/>
              <a:t>көздері</a:t>
            </a:r>
            <a:r>
              <a:rPr lang="ru-RU" dirty="0"/>
              <a:t> жете бастады.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ғылымға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, </a:t>
            </a:r>
            <a:r>
              <a:rPr lang="ru-RU" dirty="0" err="1"/>
              <a:t>әлемнің</a:t>
            </a:r>
            <a:r>
              <a:rPr lang="ru-RU" dirty="0"/>
              <a:t> </a:t>
            </a:r>
            <a:r>
              <a:rPr lang="ru-RU" dirty="0" err="1"/>
              <a:t>тұңғиық</a:t>
            </a:r>
            <a:r>
              <a:rPr lang="ru-RU" dirty="0"/>
              <a:t> </a:t>
            </a:r>
            <a:r>
              <a:rPr lang="ru-RU" dirty="0" err="1"/>
              <a:t>сырларын</a:t>
            </a:r>
            <a:r>
              <a:rPr lang="ru-RU" dirty="0"/>
              <a:t> </a:t>
            </a:r>
            <a:r>
              <a:rPr lang="ru-RU" dirty="0" err="1"/>
              <a:t>ашуға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құштарлықтары</a:t>
            </a:r>
            <a:r>
              <a:rPr lang="ru-RU" dirty="0"/>
              <a:t> арта </a:t>
            </a:r>
            <a:r>
              <a:rPr lang="ru-RU" dirty="0" err="1"/>
              <a:t>түсті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ғылым</a:t>
            </a:r>
            <a:r>
              <a:rPr lang="ru-RU" dirty="0"/>
              <a:t> мен </a:t>
            </a:r>
            <a:r>
              <a:rPr lang="ru-RU" dirty="0" err="1"/>
              <a:t>өнерге</a:t>
            </a:r>
            <a:r>
              <a:rPr lang="ru-RU" dirty="0"/>
              <a:t> </a:t>
            </a:r>
            <a:r>
              <a:rPr lang="ru-RU" dirty="0" err="1"/>
              <a:t>барынша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/>
              <a:t>қоюға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ашты</a:t>
            </a:r>
            <a:r>
              <a:rPr lang="ru-RU" dirty="0"/>
              <a:t>. </a:t>
            </a:r>
            <a:r>
              <a:rPr lang="en-US" dirty="0"/>
              <a:t>XV—XVI </a:t>
            </a:r>
            <a:r>
              <a:rPr lang="ru-RU" dirty="0" err="1"/>
              <a:t>ғасырларда</a:t>
            </a:r>
            <a:r>
              <a:rPr lang="ru-RU" dirty="0"/>
              <a:t>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сүрген</a:t>
            </a:r>
            <a:r>
              <a:rPr lang="ru-RU" dirty="0"/>
              <a:t> </a:t>
            </a:r>
            <a:r>
              <a:rPr lang="ru-RU" dirty="0" err="1"/>
              <a:t>Италияның</a:t>
            </a:r>
            <a:r>
              <a:rPr lang="ru-RU" dirty="0"/>
              <a:t> </a:t>
            </a:r>
            <a:r>
              <a:rPr lang="ru-RU" dirty="0" err="1"/>
              <a:t>мәдениет</a:t>
            </a:r>
            <a:r>
              <a:rPr lang="ru-RU" dirty="0"/>
              <a:t> </a:t>
            </a:r>
            <a:r>
              <a:rPr lang="ru-RU" dirty="0" err="1"/>
              <a:t>қайраткерлері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дәуіріндегі</a:t>
            </a:r>
            <a:r>
              <a:rPr lang="ru-RU" dirty="0"/>
              <a:t> </a:t>
            </a:r>
            <a:r>
              <a:rPr lang="ru-RU" dirty="0" err="1"/>
              <a:t>өнер</a:t>
            </a:r>
            <a:r>
              <a:rPr lang="ru-RU" dirty="0"/>
              <a:t> </a:t>
            </a:r>
            <a:r>
              <a:rPr lang="ru-RU" dirty="0" err="1"/>
              <a:t>өрісін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бағалады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000" dirty="0" smtClean="0"/>
              <a:t>Ерте қайта өрлеу дәуірінің бейнелеу өнері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1715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548680"/>
            <a:ext cx="7745505" cy="60212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Алғашқы</a:t>
            </a:r>
            <a:r>
              <a:rPr lang="ru-RU" dirty="0" smtClean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өрлеу</a:t>
            </a:r>
            <a:r>
              <a:rPr lang="ru-RU" dirty="0"/>
              <a:t> </a:t>
            </a:r>
            <a:r>
              <a:rPr lang="ru-RU" dirty="0" err="1"/>
              <a:t>дәуірінің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дамыған</a:t>
            </a:r>
            <a:r>
              <a:rPr lang="ru-RU" dirty="0"/>
              <a:t> </a:t>
            </a:r>
            <a:r>
              <a:rPr lang="ru-RU" dirty="0" err="1"/>
              <a:t>орталығы</a:t>
            </a:r>
            <a:r>
              <a:rPr lang="ru-RU" dirty="0"/>
              <a:t> Флоренция болды,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en-US" dirty="0"/>
              <a:t>XVI </a:t>
            </a:r>
            <a:r>
              <a:rPr lang="ru-RU" dirty="0"/>
              <a:t>ғасырда </a:t>
            </a:r>
            <a:r>
              <a:rPr lang="ru-RU" dirty="0" err="1"/>
              <a:t>Римге</a:t>
            </a:r>
            <a:r>
              <a:rPr lang="ru-RU" dirty="0"/>
              <a:t> </a:t>
            </a:r>
            <a:r>
              <a:rPr lang="ru-RU" dirty="0" err="1"/>
              <a:t>ауысты</a:t>
            </a:r>
            <a:r>
              <a:rPr lang="ru-RU" dirty="0"/>
              <a:t>. </a:t>
            </a:r>
            <a:r>
              <a:rPr lang="ru-RU" dirty="0" err="1"/>
              <a:t>Мұндағы</a:t>
            </a:r>
            <a:r>
              <a:rPr lang="ru-RU" dirty="0"/>
              <a:t> </a:t>
            </a:r>
            <a:r>
              <a:rPr lang="ru-RU" dirty="0" err="1"/>
              <a:t>түбірлі</a:t>
            </a:r>
            <a:r>
              <a:rPr lang="ru-RU" dirty="0"/>
              <a:t> </a:t>
            </a:r>
            <a:r>
              <a:rPr lang="ru-RU" dirty="0" err="1"/>
              <a:t>өзгеріс</a:t>
            </a:r>
            <a:r>
              <a:rPr lang="ru-RU" dirty="0"/>
              <a:t> </a:t>
            </a:r>
            <a:r>
              <a:rPr lang="ru-RU" dirty="0" err="1"/>
              <a:t>сәулет</a:t>
            </a:r>
            <a:r>
              <a:rPr lang="ru-RU" dirty="0"/>
              <a:t> </a:t>
            </a:r>
            <a:r>
              <a:rPr lang="ru-RU" dirty="0" err="1"/>
              <a:t>саласында</a:t>
            </a:r>
            <a:r>
              <a:rPr lang="ru-RU" dirty="0"/>
              <a:t> болды. </a:t>
            </a:r>
            <a:r>
              <a:rPr lang="ru-RU" dirty="0" err="1"/>
              <a:t>Сәулетшілер</a:t>
            </a:r>
            <a:r>
              <a:rPr lang="ru-RU" dirty="0"/>
              <a:t> </a:t>
            </a:r>
            <a:r>
              <a:rPr lang="ru-RU" dirty="0" err="1"/>
              <a:t>Италияда</a:t>
            </a:r>
            <a:r>
              <a:rPr lang="ru-RU" dirty="0"/>
              <a:t> </a:t>
            </a:r>
            <a:r>
              <a:rPr lang="ru-RU" dirty="0" err="1"/>
              <a:t>етек</a:t>
            </a:r>
            <a:r>
              <a:rPr lang="ru-RU" dirty="0"/>
              <a:t> </a:t>
            </a:r>
            <a:r>
              <a:rPr lang="ru-RU" dirty="0" err="1"/>
              <a:t>жайған</a:t>
            </a:r>
            <a:r>
              <a:rPr lang="ru-RU" dirty="0"/>
              <a:t> </a:t>
            </a:r>
            <a:r>
              <a:rPr lang="ru-RU" dirty="0" err="1"/>
              <a:t>романдық</a:t>
            </a:r>
            <a:r>
              <a:rPr lang="ru-RU" dirty="0"/>
              <a:t> және </a:t>
            </a:r>
            <a:r>
              <a:rPr lang="ru-RU" dirty="0" err="1"/>
              <a:t>готикалық</a:t>
            </a:r>
            <a:r>
              <a:rPr lang="ru-RU" dirty="0"/>
              <a:t> </a:t>
            </a:r>
            <a:r>
              <a:rPr lang="ru-RU" dirty="0" err="1"/>
              <a:t>стильдерден</a:t>
            </a:r>
            <a:r>
              <a:rPr lang="ru-RU" dirty="0"/>
              <a:t> </a:t>
            </a:r>
            <a:r>
              <a:rPr lang="ru-RU" dirty="0" err="1"/>
              <a:t>біржолата</a:t>
            </a:r>
            <a:r>
              <a:rPr lang="ru-RU" dirty="0"/>
              <a:t> бас </a:t>
            </a:r>
            <a:r>
              <a:rPr lang="ru-RU" dirty="0" err="1"/>
              <a:t>тартты</a:t>
            </a:r>
            <a:r>
              <a:rPr lang="ru-RU" dirty="0"/>
              <a:t>.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өрлеу</a:t>
            </a:r>
            <a:r>
              <a:rPr lang="ru-RU" dirty="0"/>
              <a:t> </a:t>
            </a:r>
            <a:r>
              <a:rPr lang="ru-RU" dirty="0" err="1"/>
              <a:t>дәуірінің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ғимараты</a:t>
            </a:r>
            <a:r>
              <a:rPr lang="ru-RU" dirty="0"/>
              <a:t> — </a:t>
            </a:r>
            <a:r>
              <a:rPr lang="ru-RU" dirty="0" err="1"/>
              <a:t>Римдегі</a:t>
            </a:r>
            <a:r>
              <a:rPr lang="ru-RU" dirty="0"/>
              <a:t> </a:t>
            </a:r>
            <a:r>
              <a:rPr lang="ru-RU" dirty="0" err="1"/>
              <a:t>Әулие</a:t>
            </a:r>
            <a:r>
              <a:rPr lang="ru-RU" dirty="0"/>
              <a:t> Петр </a:t>
            </a:r>
            <a:r>
              <a:rPr lang="ru-RU" dirty="0" err="1"/>
              <a:t>кцмбезі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ғимарат</a:t>
            </a:r>
            <a:r>
              <a:rPr lang="ru-RU" dirty="0"/>
              <a:t> </a:t>
            </a:r>
            <a:r>
              <a:rPr lang="ru-RU" dirty="0" err="1"/>
              <a:t>жұз</a:t>
            </a:r>
            <a:r>
              <a:rPr lang="ru-RU" dirty="0"/>
              <a:t> </a:t>
            </a:r>
            <a:r>
              <a:rPr lang="ru-RU" dirty="0" err="1"/>
              <a:t>жылдан</a:t>
            </a:r>
            <a:r>
              <a:rPr lang="ru-RU" dirty="0"/>
              <a:t> </a:t>
            </a:r>
            <a:r>
              <a:rPr lang="ru-RU" dirty="0" err="1"/>
              <a:t>астам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бойы</a:t>
            </a:r>
            <a:r>
              <a:rPr lang="ru-RU" dirty="0"/>
              <a:t> </a:t>
            </a:r>
            <a:r>
              <a:rPr lang="ru-RU" dirty="0" err="1"/>
              <a:t>тұрғызылды</a:t>
            </a:r>
            <a:r>
              <a:rPr lang="ru-RU" dirty="0"/>
              <a:t>. </a:t>
            </a:r>
            <a:r>
              <a:rPr lang="ru-RU" dirty="0" err="1"/>
              <a:t>Құрылыстың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жобасын</a:t>
            </a:r>
            <a:r>
              <a:rPr lang="ru-RU" dirty="0"/>
              <a:t> </a:t>
            </a:r>
            <a:r>
              <a:rPr lang="ru-RU" dirty="0" err="1"/>
              <a:t>жасаған</a:t>
            </a:r>
            <a:r>
              <a:rPr lang="ru-RU" dirty="0"/>
              <a:t> </a:t>
            </a:r>
            <a:r>
              <a:rPr lang="ru-RU" dirty="0" err="1"/>
              <a:t>сәулетшілер</a:t>
            </a:r>
            <a:r>
              <a:rPr lang="ru-RU" dirty="0"/>
              <a:t> — </a:t>
            </a:r>
            <a:r>
              <a:rPr lang="ru-RU" dirty="0" err="1"/>
              <a:t>Браманте</a:t>
            </a:r>
            <a:r>
              <a:rPr lang="ru-RU" dirty="0"/>
              <a:t> мен Микеланджело </a:t>
            </a:r>
            <a:r>
              <a:rPr lang="ru-RU" dirty="0" err="1"/>
              <a:t>есімдерін</a:t>
            </a:r>
            <a:r>
              <a:rPr lang="ru-RU" dirty="0"/>
              <a:t> </a:t>
            </a:r>
            <a:r>
              <a:rPr lang="ru-RU" dirty="0" err="1"/>
              <a:t>айтуға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Сәулетші</a:t>
            </a:r>
            <a:r>
              <a:rPr lang="ru-RU" dirty="0"/>
              <a:t> Микеланджело </a:t>
            </a:r>
            <a:r>
              <a:rPr lang="ru-RU" dirty="0" err="1"/>
              <a:t>биіктігі</a:t>
            </a:r>
            <a:r>
              <a:rPr lang="ru-RU" dirty="0"/>
              <a:t> 132 </a:t>
            </a:r>
            <a:r>
              <a:rPr lang="ru-RU" dirty="0" err="1"/>
              <a:t>метрлік</a:t>
            </a:r>
            <a:r>
              <a:rPr lang="ru-RU" dirty="0"/>
              <a:t> </a:t>
            </a:r>
            <a:r>
              <a:rPr lang="ru-RU" dirty="0" err="1"/>
              <a:t>зор</a:t>
            </a:r>
            <a:r>
              <a:rPr lang="ru-RU" dirty="0"/>
              <a:t> </a:t>
            </a:r>
            <a:r>
              <a:rPr lang="ru-RU" dirty="0" err="1"/>
              <a:t>кұмбезді</a:t>
            </a:r>
            <a:r>
              <a:rPr lang="ru-RU" dirty="0"/>
              <a:t> </a:t>
            </a:r>
            <a:r>
              <a:rPr lang="ru-RU" dirty="0" err="1"/>
              <a:t>салуды</a:t>
            </a:r>
            <a:r>
              <a:rPr lang="ru-RU" dirty="0"/>
              <a:t> </a:t>
            </a:r>
            <a:r>
              <a:rPr lang="ru-RU" dirty="0" err="1"/>
              <a:t>ойластырған</a:t>
            </a:r>
            <a:r>
              <a:rPr lang="ru-RU" dirty="0"/>
              <a:t>.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өрлеу</a:t>
            </a:r>
            <a:r>
              <a:rPr lang="ru-RU" dirty="0"/>
              <a:t> </a:t>
            </a:r>
            <a:r>
              <a:rPr lang="ru-RU" dirty="0" err="1"/>
              <a:t>ғимараттары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бағаналармен</a:t>
            </a:r>
            <a:r>
              <a:rPr lang="ru-RU" dirty="0"/>
              <a:t> </a:t>
            </a:r>
            <a:r>
              <a:rPr lang="ru-RU" dirty="0" err="1"/>
              <a:t>көмкеріліп</a:t>
            </a:r>
            <a:r>
              <a:rPr lang="ru-RU" dirty="0"/>
              <a:t>, аса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жасалды</a:t>
            </a:r>
            <a:r>
              <a:rPr lang="ru-RU" dirty="0"/>
              <a:t>. </a:t>
            </a:r>
            <a:r>
              <a:rPr lang="ru-RU" dirty="0" err="1"/>
              <a:t>Ңайта</a:t>
            </a:r>
            <a:r>
              <a:rPr lang="ru-RU" dirty="0"/>
              <a:t> </a:t>
            </a:r>
            <a:r>
              <a:rPr lang="ru-RU" dirty="0" err="1"/>
              <a:t>өрлеу</a:t>
            </a:r>
            <a:r>
              <a:rPr lang="ru-RU" dirty="0"/>
              <a:t> </a:t>
            </a:r>
            <a:r>
              <a:rPr lang="ru-RU" dirty="0" err="1"/>
              <a:t>дәуірі</a:t>
            </a:r>
            <a:r>
              <a:rPr lang="ru-RU" dirty="0"/>
              <a:t> </a:t>
            </a:r>
            <a:r>
              <a:rPr lang="ru-RU" dirty="0" err="1"/>
              <a:t>өнерінің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суретшілерінің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— ұлы </a:t>
            </a:r>
            <a:r>
              <a:rPr lang="ru-RU" dirty="0" err="1"/>
              <a:t>суретші</a:t>
            </a:r>
            <a:r>
              <a:rPr lang="ru-RU" dirty="0"/>
              <a:t> </a:t>
            </a:r>
            <a:r>
              <a:rPr lang="ru-RU" dirty="0" err="1"/>
              <a:t>Джотто</a:t>
            </a:r>
            <a:r>
              <a:rPr lang="ru-RU" dirty="0"/>
              <a:t> (1267—1337) болды. Ол </a:t>
            </a:r>
            <a:r>
              <a:rPr lang="ru-RU" dirty="0" err="1"/>
              <a:t>Римдегі</a:t>
            </a:r>
            <a:r>
              <a:rPr lang="ru-RU" dirty="0"/>
              <a:t> </a:t>
            </a:r>
            <a:r>
              <a:rPr lang="ru-RU" dirty="0" err="1"/>
              <a:t>антикалық</a:t>
            </a:r>
            <a:r>
              <a:rPr lang="ru-RU" dirty="0"/>
              <a:t> </a:t>
            </a:r>
            <a:r>
              <a:rPr lang="ru-RU" dirty="0" err="1"/>
              <a:t>өнермен</a:t>
            </a:r>
            <a:r>
              <a:rPr lang="ru-RU" dirty="0"/>
              <a:t> </a:t>
            </a:r>
            <a:r>
              <a:rPr lang="ru-RU" dirty="0" err="1"/>
              <a:t>жан-жақты</a:t>
            </a:r>
            <a:r>
              <a:rPr lang="ru-RU" dirty="0"/>
              <a:t> </a:t>
            </a:r>
            <a:r>
              <a:rPr lang="ru-RU" dirty="0" err="1"/>
              <a:t>танысты</a:t>
            </a:r>
            <a:r>
              <a:rPr lang="ru-RU" dirty="0"/>
              <a:t> және </a:t>
            </a:r>
            <a:r>
              <a:rPr lang="ru-RU" dirty="0" err="1"/>
              <a:t>сонда</a:t>
            </a:r>
            <a:r>
              <a:rPr lang="ru-RU" dirty="0"/>
              <a:t> </a:t>
            </a:r>
            <a:r>
              <a:rPr lang="ru-RU" dirty="0" err="1"/>
              <a:t>жүріп</a:t>
            </a:r>
            <a:r>
              <a:rPr lang="ru-RU" dirty="0"/>
              <a:t> "</a:t>
            </a:r>
            <a:r>
              <a:rPr lang="ru-RU" dirty="0" err="1"/>
              <a:t>Новичелла</a:t>
            </a:r>
            <a:r>
              <a:rPr lang="ru-RU" dirty="0"/>
              <a:t>" </a:t>
            </a:r>
            <a:r>
              <a:rPr lang="ru-RU" dirty="0" err="1"/>
              <a:t>атты</a:t>
            </a:r>
            <a:r>
              <a:rPr lang="ru-RU" dirty="0"/>
              <a:t> </a:t>
            </a:r>
            <a:r>
              <a:rPr lang="ru-RU" dirty="0" err="1"/>
              <a:t>мозаикалық</a:t>
            </a:r>
            <a:r>
              <a:rPr lang="ru-RU" dirty="0"/>
              <a:t> </a:t>
            </a:r>
            <a:r>
              <a:rPr lang="ru-RU" dirty="0" err="1"/>
              <a:t>шығармасын</a:t>
            </a:r>
            <a:r>
              <a:rPr lang="ru-RU" dirty="0"/>
              <a:t> </a:t>
            </a:r>
            <a:r>
              <a:rPr lang="ru-RU" dirty="0" err="1"/>
              <a:t>жазды</a:t>
            </a:r>
            <a:r>
              <a:rPr lang="ru-RU" dirty="0"/>
              <a:t>. </a:t>
            </a:r>
            <a:r>
              <a:rPr lang="ru-RU" dirty="0" err="1"/>
              <a:t>Джоттоның</a:t>
            </a:r>
            <a:r>
              <a:rPr lang="ru-RU" dirty="0"/>
              <a:t> </a:t>
            </a:r>
            <a:r>
              <a:rPr lang="ru-RU" dirty="0" err="1"/>
              <a:t>атағын</a:t>
            </a:r>
            <a:r>
              <a:rPr lang="ru-RU" dirty="0"/>
              <a:t> </a:t>
            </a:r>
            <a:r>
              <a:rPr lang="ru-RU" dirty="0" err="1"/>
              <a:t>шығарған</a:t>
            </a:r>
            <a:r>
              <a:rPr lang="ru-RU" dirty="0"/>
              <a:t> </a:t>
            </a:r>
            <a:r>
              <a:rPr lang="ru-RU" dirty="0" err="1"/>
              <a:t>еңбегі</a:t>
            </a:r>
            <a:r>
              <a:rPr lang="ru-RU" dirty="0"/>
              <a:t> — "Иуда </a:t>
            </a:r>
            <a:r>
              <a:rPr lang="ru-RU" dirty="0" err="1"/>
              <a:t>ишараты</a:t>
            </a:r>
            <a:r>
              <a:rPr lang="ru-RU" dirty="0"/>
              <a:t>" </a:t>
            </a:r>
            <a:r>
              <a:rPr lang="ru-RU" dirty="0" err="1"/>
              <a:t>жұмысы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151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 smtClean="0"/>
              <a:t>ғасырдан</a:t>
            </a:r>
            <a:r>
              <a:rPr lang="ru-RU" dirty="0" smtClean="0"/>
              <a:t> </a:t>
            </a:r>
            <a:r>
              <a:rPr lang="ru-RU" dirty="0" err="1"/>
              <a:t>астам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Италияда</a:t>
            </a:r>
            <a:r>
              <a:rPr lang="ru-RU" dirty="0"/>
              <a:t>,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Батыс</a:t>
            </a:r>
            <a:r>
              <a:rPr lang="ru-RU" dirty="0"/>
              <a:t> </a:t>
            </a:r>
            <a:r>
              <a:rPr lang="ru-RU" dirty="0" err="1"/>
              <a:t>Еуропа</a:t>
            </a:r>
            <a:r>
              <a:rPr lang="ru-RU" dirty="0"/>
              <a:t> </a:t>
            </a:r>
            <a:r>
              <a:rPr lang="ru-RU" dirty="0" err="1"/>
              <a:t>елдерінде</a:t>
            </a:r>
            <a:r>
              <a:rPr lang="ru-RU" dirty="0"/>
              <a:t> </a:t>
            </a:r>
            <a:r>
              <a:rPr lang="ru-RU" dirty="0" err="1"/>
              <a:t>көркем</a:t>
            </a:r>
            <a:r>
              <a:rPr lang="ru-RU" dirty="0"/>
              <a:t> </a:t>
            </a:r>
            <a:r>
              <a:rPr lang="ru-RU" dirty="0" err="1"/>
              <a:t>өнердің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салаларында</a:t>
            </a:r>
            <a:r>
              <a:rPr lang="ru-RU" dirty="0"/>
              <a:t> </a:t>
            </a:r>
            <a:r>
              <a:rPr lang="ru-RU" dirty="0" err="1"/>
              <a:t>бұрын-сонды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көрмеген</a:t>
            </a:r>
            <a:r>
              <a:rPr lang="ru-RU" dirty="0"/>
              <a:t> </a:t>
            </a:r>
            <a:r>
              <a:rPr lang="ru-RU" dirty="0" err="1"/>
              <a:t>гүлдену</a:t>
            </a:r>
            <a:r>
              <a:rPr lang="ru-RU" dirty="0"/>
              <a:t> </a:t>
            </a:r>
            <a:r>
              <a:rPr lang="ru-RU" dirty="0" err="1" smtClean="0"/>
              <a:t>басталды.Леонардо</a:t>
            </a:r>
            <a:r>
              <a:rPr lang="ru-RU" dirty="0" smtClean="0"/>
              <a:t> </a:t>
            </a:r>
            <a:r>
              <a:rPr lang="ru-RU" dirty="0"/>
              <a:t>да Винчи, Рафаэль, Микеланджело, Тициан, Джорджоне... </a:t>
            </a:r>
            <a:r>
              <a:rPr lang="ru-RU" dirty="0" err="1"/>
              <a:t>Энгельстің</a:t>
            </a:r>
            <a:r>
              <a:rPr lang="ru-RU" dirty="0"/>
              <a:t> </a:t>
            </a:r>
            <a:r>
              <a:rPr lang="ru-RU" dirty="0" err="1"/>
              <a:t>сөзімен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,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өрлеу</a:t>
            </a:r>
            <a:r>
              <a:rPr lang="ru-RU" dirty="0"/>
              <a:t> </a:t>
            </a:r>
            <a:r>
              <a:rPr lang="ru-RU" dirty="0" err="1"/>
              <a:t>дәуірі</a:t>
            </a:r>
            <a:r>
              <a:rPr lang="ru-RU" dirty="0"/>
              <a:t> </a:t>
            </a:r>
            <a:r>
              <a:rPr lang="ru-RU" dirty="0" err="1"/>
              <a:t>туғызған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тұлғалар</a:t>
            </a:r>
            <a:r>
              <a:rPr lang="ru-RU" dirty="0"/>
              <a:t>. </a:t>
            </a:r>
            <a:r>
              <a:rPr lang="ru-RU" dirty="0" err="1"/>
              <a:t>Н</a:t>
            </a:r>
            <a:r>
              <a:rPr lang="ru-RU" dirty="0" err="1" smtClean="0"/>
              <a:t>егізгі</a:t>
            </a:r>
            <a:r>
              <a:rPr lang="ru-RU" dirty="0" smtClean="0"/>
              <a:t> </a:t>
            </a:r>
            <a:r>
              <a:rPr lang="ru-RU" dirty="0" err="1"/>
              <a:t>үш</a:t>
            </a:r>
            <a:r>
              <a:rPr lang="ru-RU" dirty="0"/>
              <a:t> ұлы </a:t>
            </a:r>
            <a:r>
              <a:rPr lang="ru-RU" dirty="0" err="1"/>
              <a:t>суретші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болды. Осы </a:t>
            </a:r>
            <a:r>
              <a:rPr lang="ru-RU" dirty="0" err="1"/>
              <a:t>дәуірдің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жетістіктерінің</a:t>
            </a:r>
            <a:r>
              <a:rPr lang="ru-RU" dirty="0"/>
              <a:t> </a:t>
            </a:r>
            <a:r>
              <a:rPr lang="ru-RU" dirty="0" err="1"/>
              <a:t>барлығы</a:t>
            </a:r>
            <a:r>
              <a:rPr lang="ru-RU" dirty="0"/>
              <a:t> ұлы </a:t>
            </a:r>
            <a:r>
              <a:rPr lang="ru-RU" dirty="0" err="1"/>
              <a:t>суретшілердің</a:t>
            </a:r>
            <a:r>
              <a:rPr lang="ru-RU" dirty="0"/>
              <a:t> </a:t>
            </a:r>
            <a:r>
              <a:rPr lang="ru-RU" dirty="0" err="1"/>
              <a:t>жұмыстарынан</a:t>
            </a:r>
            <a:r>
              <a:rPr lang="ru-RU" dirty="0"/>
              <a:t> </a:t>
            </a:r>
            <a:r>
              <a:rPr lang="ru-RU" dirty="0" err="1"/>
              <a:t>айқын</a:t>
            </a:r>
            <a:r>
              <a:rPr lang="ru-RU" dirty="0"/>
              <a:t> </a:t>
            </a:r>
            <a:r>
              <a:rPr lang="ru-RU" dirty="0" err="1"/>
              <a:t>көрінеді</a:t>
            </a:r>
            <a:r>
              <a:rPr lang="ru-RU" dirty="0"/>
              <a:t>. Ол </a:t>
            </a:r>
            <a:r>
              <a:rPr lang="ru-RU" dirty="0" err="1"/>
              <a:t>суретшілер</a:t>
            </a:r>
            <a:r>
              <a:rPr lang="ru-RU" dirty="0"/>
              <a:t> — Леонардо да Винчи (1452—1519), Микеланджело (1475—1564), Рафаэль, Санти (1483—1520).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суретшілер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дәуірінің</a:t>
            </a:r>
            <a:r>
              <a:rPr lang="ru-RU" dirty="0"/>
              <a:t> </a:t>
            </a:r>
            <a:r>
              <a:rPr lang="ru-RU" dirty="0" err="1"/>
              <a:t>көркемөнерін</a:t>
            </a:r>
            <a:r>
              <a:rPr lang="ru-RU" dirty="0"/>
              <a:t> </a:t>
            </a:r>
            <a:r>
              <a:rPr lang="ru-RU" dirty="0" err="1"/>
              <a:t>биікке</a:t>
            </a:r>
            <a:r>
              <a:rPr lang="ru-RU" dirty="0"/>
              <a:t> </a:t>
            </a:r>
            <a:r>
              <a:rPr lang="ru-RU" dirty="0" err="1"/>
              <a:t>көтере</a:t>
            </a:r>
            <a:r>
              <a:rPr lang="ru-RU" dirty="0"/>
              <a:t> </a:t>
            </a:r>
            <a:r>
              <a:rPr lang="ru-RU" dirty="0" err="1"/>
              <a:t>білді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913075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Бейнелеу өнерінің алып тұлғалары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4968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" y="980728"/>
            <a:ext cx="3240360" cy="4913952"/>
          </a:xfrm>
        </p:spPr>
      </p:pic>
      <p:sp>
        <p:nvSpPr>
          <p:cNvPr id="5" name="Прямоугольник 4"/>
          <p:cNvSpPr/>
          <p:nvPr/>
        </p:nvSpPr>
        <p:spPr>
          <a:xfrm>
            <a:off x="3995936" y="627013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Леонардо</a:t>
            </a:r>
            <a:r>
              <a:rPr lang="ru-RU" sz="2800" dirty="0" smtClean="0"/>
              <a:t> </a:t>
            </a:r>
            <a:r>
              <a:rPr lang="ru-RU" sz="2800" b="1" dirty="0" smtClean="0"/>
              <a:t>да</a:t>
            </a:r>
            <a:r>
              <a:rPr lang="ru-RU" sz="2800" dirty="0" smtClean="0"/>
              <a:t> </a:t>
            </a:r>
            <a:r>
              <a:rPr lang="ru-RU" sz="2800" b="1" dirty="0" smtClean="0"/>
              <a:t>Винчи</a:t>
            </a:r>
            <a:r>
              <a:rPr lang="ru-RU" sz="2800" dirty="0" smtClean="0"/>
              <a:t> </a:t>
            </a:r>
            <a:r>
              <a:rPr lang="ru-RU" sz="2000" dirty="0" err="1" smtClean="0"/>
              <a:t>ғылымның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салаларымен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айналысты</a:t>
            </a:r>
            <a:r>
              <a:rPr lang="ru-RU" sz="2000" dirty="0" smtClean="0"/>
              <a:t>. </a:t>
            </a:r>
            <a:r>
              <a:rPr lang="ru-RU" sz="2000" dirty="0" err="1" smtClean="0"/>
              <a:t>Алғаш</a:t>
            </a:r>
            <a:r>
              <a:rPr lang="ru-RU" sz="2000" dirty="0" smtClean="0"/>
              <a:t> </a:t>
            </a:r>
            <a:r>
              <a:rPr lang="ru-RU" sz="2000" dirty="0" err="1" smtClean="0"/>
              <a:t>рет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</a:t>
            </a:r>
            <a:r>
              <a:rPr lang="ru-RU" sz="2000" dirty="0" smtClean="0"/>
              <a:t> </a:t>
            </a:r>
            <a:r>
              <a:rPr lang="ru-RU" sz="2000" dirty="0" err="1" smtClean="0"/>
              <a:t>денесінің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жеке</a:t>
            </a:r>
            <a:r>
              <a:rPr lang="ru-RU" sz="2000" dirty="0" smtClean="0"/>
              <a:t> </a:t>
            </a:r>
            <a:r>
              <a:rPr lang="ru-RU" sz="2000" dirty="0" err="1" smtClean="0"/>
              <a:t>бөліктері</a:t>
            </a:r>
            <a:r>
              <a:rPr lang="ru-RU" sz="2000" dirty="0" smtClean="0"/>
              <a:t>, </a:t>
            </a:r>
            <a:r>
              <a:rPr lang="ru-RU" sz="2000" dirty="0" err="1" smtClean="0"/>
              <a:t>ішкі</a:t>
            </a:r>
            <a:r>
              <a:rPr lang="ru-RU" sz="2000" dirty="0" smtClean="0"/>
              <a:t> </a:t>
            </a:r>
            <a:r>
              <a:rPr lang="ru-RU" sz="2000" dirty="0" err="1" smtClean="0"/>
              <a:t>құрылысы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туралы</a:t>
            </a:r>
            <a:r>
              <a:rPr lang="ru-RU" sz="2000" dirty="0" smtClean="0"/>
              <a:t> </a:t>
            </a:r>
            <a:r>
              <a:rPr lang="ru-RU" sz="2000" dirty="0" err="1" smtClean="0"/>
              <a:t>зерттеу</a:t>
            </a:r>
            <a:r>
              <a:rPr lang="ru-RU" sz="2000" dirty="0" smtClean="0"/>
              <a:t> </a:t>
            </a:r>
            <a:r>
              <a:rPr lang="ru-RU" sz="2000" dirty="0" err="1" smtClean="0"/>
              <a:t>жұимыстарын</a:t>
            </a:r>
            <a:r>
              <a:rPr lang="ru-RU" sz="2000" dirty="0" smtClean="0"/>
              <a:t> </a:t>
            </a:r>
            <a:r>
              <a:rPr lang="ru-RU" sz="2000" dirty="0" err="1" smtClean="0"/>
              <a:t>жүргізді</a:t>
            </a:r>
            <a:r>
              <a:rPr lang="ru-RU" sz="2000" dirty="0" smtClean="0"/>
              <a:t>.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 smtClean="0"/>
              <a:t>суретші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барлық</a:t>
            </a:r>
            <a:r>
              <a:rPr lang="ru-RU" sz="2000" dirty="0" smtClean="0"/>
              <a:t> </a:t>
            </a:r>
            <a:r>
              <a:rPr lang="ru-RU" sz="2000" dirty="0" err="1" smtClean="0"/>
              <a:t>қызметті</a:t>
            </a:r>
            <a:r>
              <a:rPr lang="ru-RU" sz="2000" dirty="0" smtClean="0"/>
              <a:t> </a:t>
            </a:r>
            <a:r>
              <a:rPr lang="ru-RU" sz="2000" dirty="0" err="1" smtClean="0"/>
              <a:t>қатар</a:t>
            </a:r>
            <a:r>
              <a:rPr lang="ru-RU" sz="2000" dirty="0" smtClean="0"/>
              <a:t> </a:t>
            </a:r>
            <a:r>
              <a:rPr lang="ru-RU" sz="2000" dirty="0" err="1" smtClean="0"/>
              <a:t>алып</a:t>
            </a:r>
            <a:r>
              <a:rPr lang="ru-RU" sz="2000" dirty="0" smtClean="0"/>
              <a:t> </a:t>
            </a:r>
            <a:r>
              <a:rPr lang="ru-RU" sz="2000" dirty="0" err="1" smtClean="0"/>
              <a:t>жүрді</a:t>
            </a:r>
            <a:r>
              <a:rPr lang="ru-RU" sz="2000" dirty="0" smtClean="0"/>
              <a:t>, </a:t>
            </a:r>
            <a:r>
              <a:rPr lang="ru-RU" sz="2000" dirty="0" err="1" smtClean="0"/>
              <a:t>ол</a:t>
            </a:r>
            <a:r>
              <a:rPr lang="ru-RU" sz="2000" dirty="0" smtClean="0"/>
              <a:t> инженер де, </a:t>
            </a:r>
            <a:r>
              <a:rPr lang="ru-RU" sz="2000" dirty="0" err="1" smtClean="0"/>
              <a:t>сәулетші</a:t>
            </a:r>
            <a:r>
              <a:rPr lang="ru-RU" sz="2000" dirty="0" smtClean="0"/>
              <a:t> және </a:t>
            </a:r>
            <a:r>
              <a:rPr lang="ru-RU" sz="2000" dirty="0" err="1" smtClean="0"/>
              <a:t>суретші</a:t>
            </a:r>
            <a:r>
              <a:rPr lang="ru-RU" sz="2000" dirty="0" smtClean="0"/>
              <a:t> де болды. Оның </a:t>
            </a:r>
            <a:r>
              <a:rPr lang="ru-RU" sz="2000" dirty="0" err="1" smtClean="0"/>
              <a:t>Миландағы</a:t>
            </a:r>
            <a:r>
              <a:rPr lang="ru-RU" sz="2000" dirty="0" smtClean="0"/>
              <a:t> </a:t>
            </a:r>
            <a:r>
              <a:rPr lang="ru-RU" sz="2000" dirty="0" err="1" smtClean="0"/>
              <a:t>Әулие</a:t>
            </a:r>
            <a:r>
              <a:rPr lang="ru-RU" sz="2000" dirty="0" smtClean="0"/>
              <a:t> Мария </a:t>
            </a:r>
            <a:r>
              <a:rPr lang="ru-RU" sz="2000" dirty="0" err="1" smtClean="0"/>
              <a:t>делла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Грацие</a:t>
            </a:r>
            <a:r>
              <a:rPr lang="ru-RU" sz="2000" dirty="0" smtClean="0"/>
              <a:t> </a:t>
            </a:r>
            <a:r>
              <a:rPr lang="ru-RU" sz="2000" dirty="0" err="1" smtClean="0"/>
              <a:t>шіркеуіндегі</a:t>
            </a:r>
            <a:r>
              <a:rPr lang="ru-RU" sz="2000" dirty="0" smtClean="0"/>
              <a:t> </a:t>
            </a:r>
            <a:r>
              <a:rPr lang="ru-RU" sz="2000" dirty="0" err="1" smtClean="0"/>
              <a:t>шығармалары</a:t>
            </a:r>
            <a:r>
              <a:rPr lang="ru-RU" sz="2000" dirty="0" smtClean="0"/>
              <a:t> </a:t>
            </a:r>
            <a:r>
              <a:rPr lang="ru-RU" sz="2000" dirty="0" err="1" smtClean="0"/>
              <a:t>ең</a:t>
            </a:r>
            <a:r>
              <a:rPr lang="ru-RU" sz="2000" dirty="0" smtClean="0"/>
              <a:t> </a:t>
            </a:r>
            <a:r>
              <a:rPr lang="ru-RU" sz="2000" dirty="0" err="1" smtClean="0"/>
              <a:t>тамаша</a:t>
            </a:r>
            <a:r>
              <a:rPr lang="ru-RU" sz="2000" dirty="0" smtClean="0"/>
              <a:t> </a:t>
            </a:r>
            <a:r>
              <a:rPr lang="ru-RU" sz="2000" dirty="0" err="1" smtClean="0"/>
              <a:t>еңбектер</a:t>
            </a:r>
            <a:r>
              <a:rPr lang="ru-RU" sz="2000" dirty="0" smtClean="0"/>
              <a:t> </a:t>
            </a:r>
            <a:r>
              <a:rPr lang="ru-RU" sz="2000" dirty="0" err="1" smtClean="0"/>
              <a:t>қатарында</a:t>
            </a:r>
            <a:r>
              <a:rPr lang="ru-RU" sz="2000" dirty="0" smtClean="0"/>
              <a:t>. </a:t>
            </a:r>
            <a:r>
              <a:rPr lang="ru-RU" sz="2000" dirty="0" err="1" smtClean="0"/>
              <a:t>Солардың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бірі</a:t>
            </a:r>
            <a:r>
              <a:rPr lang="ru-RU" sz="2000" dirty="0" smtClean="0"/>
              <a:t> — “</a:t>
            </a:r>
            <a:r>
              <a:rPr lang="ru-RU" sz="2000" dirty="0" err="1" smtClean="0"/>
              <a:t>Құпия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жиын</a:t>
            </a:r>
            <a:r>
              <a:rPr lang="ru-RU" sz="2000" dirty="0" smtClean="0"/>
              <a:t>” . </a:t>
            </a:r>
            <a:r>
              <a:rPr lang="ru-RU" sz="2000" dirty="0" err="1" smtClean="0"/>
              <a:t>Шығарма</a:t>
            </a:r>
            <a:r>
              <a:rPr lang="ru-RU" sz="2000" dirty="0" smtClean="0"/>
              <a:t> </a:t>
            </a:r>
            <a:r>
              <a:rPr lang="ru-RU" sz="2000" dirty="0" err="1" smtClean="0"/>
              <a:t>мазмұны</a:t>
            </a:r>
            <a:r>
              <a:rPr lang="ru-RU" sz="2000" dirty="0" smtClean="0"/>
              <a:t> </a:t>
            </a:r>
            <a:r>
              <a:rPr lang="ru-RU" sz="2000" dirty="0" err="1" smtClean="0"/>
              <a:t>Италияны</a:t>
            </a:r>
            <a:r>
              <a:rPr lang="ru-RU" sz="2000" dirty="0" smtClean="0"/>
              <a:t> </a:t>
            </a:r>
            <a:r>
              <a:rPr lang="ru-RU" sz="2000" dirty="0" err="1" smtClean="0"/>
              <a:t>жау</a:t>
            </a:r>
            <a:r>
              <a:rPr lang="ru-RU" sz="2000" dirty="0" smtClean="0"/>
              <a:t> </a:t>
            </a:r>
            <a:r>
              <a:rPr lang="ru-RU" sz="2000" dirty="0" err="1" smtClean="0"/>
              <a:t>шауып</a:t>
            </a:r>
            <a:r>
              <a:rPr lang="ru-RU" sz="2000" dirty="0" smtClean="0"/>
              <a:t>, </a:t>
            </a:r>
            <a:r>
              <a:rPr lang="ru-RU" sz="2000" dirty="0" err="1" smtClean="0"/>
              <a:t>халқы</a:t>
            </a:r>
            <a:r>
              <a:rPr lang="ru-RU" sz="2000" dirty="0" smtClean="0"/>
              <a:t> </a:t>
            </a:r>
            <a:r>
              <a:rPr lang="ru-RU" sz="2000" dirty="0" err="1" smtClean="0"/>
              <a:t>қиын-қыстау</a:t>
            </a:r>
            <a:r>
              <a:rPr lang="ru-RU" sz="2000" dirty="0" smtClean="0"/>
              <a:t> </a:t>
            </a:r>
            <a:r>
              <a:rPr lang="ru-RU" sz="2000" dirty="0" err="1" smtClean="0"/>
              <a:t>күндерді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бастан</a:t>
            </a:r>
            <a:r>
              <a:rPr lang="ru-RU" sz="2000" dirty="0" smtClean="0"/>
              <a:t> </a:t>
            </a:r>
            <a:r>
              <a:rPr lang="ru-RU" sz="2000" dirty="0" err="1" smtClean="0"/>
              <a:t>өткізген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кезден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алынған</a:t>
            </a:r>
            <a:r>
              <a:rPr lang="ru-RU" sz="2000" dirty="0" smtClean="0"/>
              <a:t>. </a:t>
            </a:r>
            <a:r>
              <a:rPr lang="ru-RU" sz="2000" dirty="0" err="1" smtClean="0"/>
              <a:t>Сондықтан</a:t>
            </a:r>
            <a:r>
              <a:rPr lang="ru-RU" sz="2000" dirty="0" smtClean="0"/>
              <a:t> "</a:t>
            </a:r>
            <a:r>
              <a:rPr lang="ru-RU" sz="2000" dirty="0" err="1" smtClean="0"/>
              <a:t>Құпия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жиын</a:t>
            </a:r>
            <a:r>
              <a:rPr lang="ru-RU" sz="2000" dirty="0" smtClean="0"/>
              <a:t>" </a:t>
            </a:r>
            <a:r>
              <a:rPr lang="ru-RU" sz="2000" dirty="0" err="1" smtClean="0"/>
              <a:t>замана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талабына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сай</a:t>
            </a:r>
            <a:r>
              <a:rPr lang="ru-RU" sz="2000" dirty="0" smtClean="0"/>
              <a:t> </a:t>
            </a:r>
            <a:r>
              <a:rPr lang="ru-RU" sz="2000" dirty="0" err="1" smtClean="0"/>
              <a:t>орындалған</a:t>
            </a:r>
            <a:r>
              <a:rPr lang="ru-RU" sz="2000" dirty="0" smtClean="0"/>
              <a:t> </a:t>
            </a:r>
            <a:r>
              <a:rPr lang="ru-RU" sz="2000" dirty="0" err="1" smtClean="0"/>
              <a:t>туынды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болып</a:t>
            </a:r>
            <a:r>
              <a:rPr lang="ru-RU" sz="2000" dirty="0" smtClean="0"/>
              <a:t> </a:t>
            </a:r>
            <a:r>
              <a:rPr lang="ru-RU" sz="2000" dirty="0" err="1" smtClean="0"/>
              <a:t>табылады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 smtClean="0"/>
              <a:t>шығармада</a:t>
            </a:r>
            <a:r>
              <a:rPr lang="ru-RU" sz="2000" dirty="0" smtClean="0"/>
              <a:t> </a:t>
            </a:r>
            <a:r>
              <a:rPr lang="ru-RU" sz="2000" dirty="0" err="1" smtClean="0"/>
              <a:t>суретші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елді</a:t>
            </a:r>
            <a:r>
              <a:rPr lang="ru-RU" sz="2000" dirty="0" smtClean="0"/>
              <a:t> </a:t>
            </a:r>
            <a:r>
              <a:rPr lang="ru-RU" sz="2000" dirty="0" err="1" smtClean="0"/>
              <a:t>қорғау</a:t>
            </a:r>
            <a:r>
              <a:rPr lang="ru-RU" sz="2000" dirty="0" smtClean="0"/>
              <a:t> </a:t>
            </a:r>
            <a:r>
              <a:rPr lang="ru-RU" sz="2000" dirty="0" err="1" smtClean="0"/>
              <a:t>үшін</a:t>
            </a:r>
            <a:r>
              <a:rPr lang="ru-RU" sz="2000" dirty="0" smtClean="0"/>
              <a:t> </a:t>
            </a:r>
            <a:r>
              <a:rPr lang="ru-RU" sz="2000" dirty="0" err="1" smtClean="0"/>
              <a:t>бірлік</a:t>
            </a:r>
            <a:r>
              <a:rPr lang="ru-RU" sz="2000" dirty="0" smtClean="0"/>
              <a:t> пен </a:t>
            </a:r>
            <a:r>
              <a:rPr lang="ru-RU" sz="2000" dirty="0" err="1" smtClean="0"/>
              <a:t>ерлік</a:t>
            </a:r>
            <a:r>
              <a:rPr lang="ru-RU" sz="2000" dirty="0" smtClean="0"/>
              <a:t> </a:t>
            </a:r>
            <a:r>
              <a:rPr lang="ru-RU" sz="2000" dirty="0" err="1" smtClean="0"/>
              <a:t>керектігін</a:t>
            </a:r>
            <a:r>
              <a:rPr lang="ru-RU" sz="2000" dirty="0" smtClean="0"/>
              <a:t> </a:t>
            </a:r>
            <a:r>
              <a:rPr lang="ru-RU" sz="2000" dirty="0" err="1" smtClean="0"/>
              <a:t>меңзейді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454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77316" cy="46401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522920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/>
              <a:t>Леонардо да винчи. «Құпия жиын»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67099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519"/>
            <a:ext cx="4320966" cy="5790985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476671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Леонардоның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алғашқы</a:t>
            </a:r>
            <a:r>
              <a:rPr lang="ru-RU" sz="2400" dirty="0" smtClean="0"/>
              <a:t> </a:t>
            </a:r>
            <a:r>
              <a:rPr lang="ru-RU" sz="2400" dirty="0" err="1" smtClean="0"/>
              <a:t>ғажап</a:t>
            </a:r>
            <a:r>
              <a:rPr lang="ru-RU" sz="2400" dirty="0" smtClean="0"/>
              <a:t> </a:t>
            </a:r>
            <a:r>
              <a:rPr lang="ru-RU" sz="2400" dirty="0" err="1" smtClean="0"/>
              <a:t>шығармасы</a:t>
            </a:r>
            <a:r>
              <a:rPr lang="ru-RU" sz="2400" dirty="0" smtClean="0"/>
              <a:t> "</a:t>
            </a:r>
            <a:r>
              <a:rPr lang="ru-RU" sz="2400" dirty="0" err="1" smtClean="0"/>
              <a:t>Құпия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жиын</a:t>
            </a:r>
            <a:r>
              <a:rPr lang="ru-RU" sz="2400" dirty="0" smtClean="0"/>
              <a:t>" </a:t>
            </a:r>
            <a:r>
              <a:rPr lang="ru-RU" sz="2400" dirty="0" err="1" smtClean="0"/>
              <a:t>болса</a:t>
            </a:r>
            <a:r>
              <a:rPr lang="ru-RU" sz="2400" dirty="0" smtClean="0"/>
              <a:t>, </a:t>
            </a:r>
            <a:r>
              <a:rPr lang="ru-RU" sz="2400" dirty="0" err="1" smtClean="0"/>
              <a:t>екіншісі</a:t>
            </a:r>
            <a:r>
              <a:rPr lang="ru-RU" sz="2400" dirty="0" smtClean="0"/>
              <a:t> </a:t>
            </a:r>
            <a:r>
              <a:rPr lang="ru-RU" sz="2400" dirty="0" err="1" smtClean="0"/>
              <a:t>бір</a:t>
            </a:r>
            <a:r>
              <a:rPr lang="ru-RU" sz="2400" dirty="0" smtClean="0"/>
              <a:t> </a:t>
            </a:r>
            <a:r>
              <a:rPr lang="ru-RU" sz="2400" dirty="0" err="1" smtClean="0"/>
              <a:t>ғаламат</a:t>
            </a:r>
            <a:r>
              <a:rPr lang="ru-RU" sz="2400" dirty="0" smtClean="0"/>
              <a:t> </a:t>
            </a:r>
            <a:r>
              <a:rPr lang="ru-RU" sz="2400" dirty="0" err="1" smtClean="0"/>
              <a:t>туындысы</a:t>
            </a:r>
            <a:r>
              <a:rPr lang="ru-RU" sz="2400" dirty="0" smtClean="0"/>
              <a:t> — "</a:t>
            </a:r>
            <a:r>
              <a:rPr lang="ru-RU" sz="2400" dirty="0" err="1" smtClean="0"/>
              <a:t>Мона</a:t>
            </a:r>
            <a:r>
              <a:rPr lang="ru-RU" sz="2400" dirty="0" smtClean="0"/>
              <a:t> Лиза"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"</a:t>
            </a:r>
            <a:r>
              <a:rPr lang="ru-RU" sz="2400" dirty="0" err="1" smtClean="0"/>
              <a:t>Джаконда</a:t>
            </a:r>
            <a:r>
              <a:rPr lang="ru-RU" sz="2400" dirty="0" smtClean="0"/>
              <a:t>" (</a:t>
            </a:r>
            <a:r>
              <a:rPr lang="ru-RU" sz="2400" dirty="0" err="1" smtClean="0"/>
              <a:t>қосымшадағы</a:t>
            </a:r>
            <a:r>
              <a:rPr lang="ru-RU" sz="2400" dirty="0" smtClean="0"/>
              <a:t> 2-сурет) </a:t>
            </a:r>
            <a:r>
              <a:rPr lang="ru-RU" sz="2400" dirty="0" err="1" smtClean="0"/>
              <a:t>бейнесі</a:t>
            </a:r>
            <a:r>
              <a:rPr lang="ru-RU" sz="2400" dirty="0" smtClean="0"/>
              <a:t>. </a:t>
            </a:r>
            <a:r>
              <a:rPr lang="ru-RU" sz="2400" dirty="0" err="1" smtClean="0"/>
              <a:t>Сұлу</a:t>
            </a:r>
            <a:r>
              <a:rPr lang="ru-RU" sz="2400" dirty="0" smtClean="0"/>
              <a:t> да </a:t>
            </a:r>
            <a:r>
              <a:rPr lang="ru-RU" sz="2400" dirty="0" err="1" smtClean="0"/>
              <a:t>нәзік</a:t>
            </a:r>
            <a:r>
              <a:rPr lang="ru-RU" sz="2400" dirty="0" smtClean="0"/>
              <a:t> </a:t>
            </a:r>
            <a:r>
              <a:rPr lang="ru-RU" sz="2400" dirty="0" err="1" smtClean="0"/>
              <a:t>жас</a:t>
            </a:r>
            <a:r>
              <a:rPr lang="ru-RU" sz="2400" dirty="0" smtClean="0"/>
              <a:t> </a:t>
            </a:r>
            <a:r>
              <a:rPr lang="ru-RU" sz="2400" dirty="0" err="1" smtClean="0"/>
              <a:t>келіншектің</a:t>
            </a:r>
            <a:r>
              <a:rPr lang="ru-RU" sz="2400" dirty="0" smtClean="0"/>
              <a:t> </a:t>
            </a:r>
            <a:r>
              <a:rPr lang="ru-RU" sz="2400" dirty="0" err="1" smtClean="0"/>
              <a:t>кұпиясы</a:t>
            </a:r>
            <a:r>
              <a:rPr lang="ru-RU" sz="2400" dirty="0" smtClean="0"/>
              <a:t> </a:t>
            </a:r>
            <a:r>
              <a:rPr lang="ru-RU" sz="2400" dirty="0" err="1" smtClean="0"/>
              <a:t>оның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езу</a:t>
            </a:r>
            <a:r>
              <a:rPr lang="ru-RU" sz="2400" dirty="0" smtClean="0"/>
              <a:t> </a:t>
            </a:r>
            <a:r>
              <a:rPr lang="ru-RU" sz="2400" dirty="0" err="1" smtClean="0"/>
              <a:t>тартып</a:t>
            </a:r>
            <a:r>
              <a:rPr lang="ru-RU" sz="2400" dirty="0" smtClean="0"/>
              <a:t>, </a:t>
            </a:r>
            <a:r>
              <a:rPr lang="ru-RU" sz="2400" dirty="0" err="1" smtClean="0"/>
              <a:t>ұяң</a:t>
            </a:r>
            <a:r>
              <a:rPr lang="ru-RU" sz="2400" dirty="0" smtClean="0"/>
              <a:t> </a:t>
            </a:r>
            <a:r>
              <a:rPr lang="ru-RU" sz="2400" dirty="0" err="1" smtClean="0"/>
              <a:t>жымиып</a:t>
            </a:r>
            <a:r>
              <a:rPr lang="ru-RU" sz="2400" dirty="0" smtClean="0"/>
              <a:t> </a:t>
            </a:r>
            <a:r>
              <a:rPr lang="ru-RU" sz="2400" dirty="0" err="1" smtClean="0"/>
              <a:t>тұрғандығында</a:t>
            </a:r>
            <a:r>
              <a:rPr lang="ru-RU" sz="2400" dirty="0" smtClean="0"/>
              <a:t>. Оның </a:t>
            </a:r>
            <a:r>
              <a:rPr lang="ru-RU" sz="2400" dirty="0" err="1" smtClean="0"/>
              <a:t>жан</a:t>
            </a:r>
            <a:r>
              <a:rPr lang="ru-RU" sz="2400" dirty="0" smtClean="0"/>
              <a:t> </a:t>
            </a:r>
            <a:r>
              <a:rPr lang="ru-RU" sz="2400" dirty="0" err="1" smtClean="0"/>
              <a:t>дүниесінде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ғаламат</a:t>
            </a:r>
            <a:r>
              <a:rPr lang="ru-RU" sz="2400" dirty="0" smtClean="0"/>
              <a:t> </a:t>
            </a:r>
            <a:r>
              <a:rPr lang="ru-RU" sz="2400" dirty="0" err="1" smtClean="0"/>
              <a:t>мейірбандық</a:t>
            </a:r>
            <a:r>
              <a:rPr lang="ru-RU" sz="2400" dirty="0" smtClean="0"/>
              <a:t>, </a:t>
            </a:r>
            <a:r>
              <a:rPr lang="ru-RU" sz="2400" dirty="0" err="1" smtClean="0"/>
              <a:t>тылсым</a:t>
            </a:r>
            <a:r>
              <a:rPr lang="ru-RU" sz="2400" dirty="0" smtClean="0"/>
              <a:t> сыр бар </a:t>
            </a:r>
            <a:r>
              <a:rPr lang="ru-RU" sz="2400" dirty="0" err="1" smtClean="0"/>
              <a:t>екендігі</a:t>
            </a:r>
            <a:r>
              <a:rPr lang="ru-RU" sz="2400" dirty="0" smtClean="0"/>
              <a:t> </a:t>
            </a:r>
            <a:r>
              <a:rPr lang="ru-RU" sz="2400" dirty="0" err="1" smtClean="0"/>
              <a:t>көрінеді</a:t>
            </a:r>
            <a:r>
              <a:rPr lang="ru-RU" sz="2400" dirty="0" smtClean="0"/>
              <a:t>. Леонардо да Винчи </a:t>
            </a:r>
            <a:r>
              <a:rPr lang="ru-RU" sz="2400" dirty="0" err="1" smtClean="0"/>
              <a:t>жұмыстары</a:t>
            </a:r>
            <a:r>
              <a:rPr lang="ru-RU" sz="2400" dirty="0" smtClean="0"/>
              <a:t> </a:t>
            </a:r>
            <a:r>
              <a:rPr lang="ru-RU" sz="2400" dirty="0" err="1" smtClean="0"/>
              <a:t>онша</a:t>
            </a:r>
            <a:r>
              <a:rPr lang="ru-RU" sz="2400" dirty="0" smtClean="0"/>
              <a:t> </a:t>
            </a:r>
            <a:r>
              <a:rPr lang="ru-RU" sz="2400" dirty="0" err="1" smtClean="0"/>
              <a:t>көп</a:t>
            </a:r>
            <a:r>
              <a:rPr lang="ru-RU" sz="2400" dirty="0" smtClean="0"/>
              <a:t> </a:t>
            </a:r>
            <a:r>
              <a:rPr lang="ru-RU" sz="2400" dirty="0" err="1" smtClean="0"/>
              <a:t>емес</a:t>
            </a:r>
            <a:r>
              <a:rPr lang="ru-RU" sz="2400" dirty="0" smtClean="0"/>
              <a:t> және </a:t>
            </a:r>
            <a:r>
              <a:rPr lang="ru-RU" sz="2400" dirty="0" err="1" smtClean="0"/>
              <a:t>біреу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болса</a:t>
            </a:r>
            <a:r>
              <a:rPr lang="ru-RU" sz="2400" dirty="0" smtClean="0"/>
              <a:t> да </a:t>
            </a:r>
            <a:r>
              <a:rPr lang="ru-RU" sz="2400" dirty="0" err="1" smtClean="0"/>
              <a:t>бірегей</a:t>
            </a:r>
            <a:r>
              <a:rPr lang="ru-RU" sz="2400" dirty="0" smtClean="0"/>
              <a:t> </a:t>
            </a:r>
            <a:r>
              <a:rPr lang="ru-RU" sz="2400" dirty="0" err="1" smtClean="0"/>
              <a:t>шығармалар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болуымен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ерекшеленеді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967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7745505" cy="4536504"/>
          </a:xfrm>
        </p:spPr>
        <p:txBody>
          <a:bodyPr>
            <a:normAutofit/>
          </a:bodyPr>
          <a:lstStyle/>
          <a:p>
            <a:r>
              <a:rPr lang="ru-RU" dirty="0" err="1"/>
              <a:t>Адамзат</a:t>
            </a:r>
            <a:r>
              <a:rPr lang="ru-RU" dirty="0"/>
              <a:t> </a:t>
            </a:r>
            <a:r>
              <a:rPr lang="ru-RU" dirty="0" err="1"/>
              <a:t>қоғамына</a:t>
            </a:r>
            <a:r>
              <a:rPr lang="ru-RU" dirty="0"/>
              <a:t> </a:t>
            </a:r>
            <a:r>
              <a:rPr lang="ru-RU" dirty="0" err="1"/>
              <a:t>мәңгілік</a:t>
            </a:r>
            <a:r>
              <a:rPr lang="ru-RU" dirty="0"/>
              <a:t> 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азық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шығармалардың</a:t>
            </a:r>
            <a:r>
              <a:rPr lang="ru-RU" dirty="0"/>
              <a:t> авторы, </a:t>
            </a:r>
            <a:r>
              <a:rPr lang="ru-RU" dirty="0" err="1"/>
              <a:t>тасқа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бітірген</a:t>
            </a:r>
            <a:r>
              <a:rPr lang="ru-RU" dirty="0"/>
              <a:t> </a:t>
            </a:r>
            <a:r>
              <a:rPr lang="ru-RU" dirty="0" err="1"/>
              <a:t>тендесі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 </a:t>
            </a:r>
            <a:r>
              <a:rPr lang="ru-RU" dirty="0" err="1"/>
              <a:t>мүсінші</a:t>
            </a:r>
            <a:r>
              <a:rPr lang="ru-RU" dirty="0"/>
              <a:t>, </a:t>
            </a:r>
            <a:r>
              <a:rPr lang="ru-RU" dirty="0" err="1"/>
              <a:t>тамаша</a:t>
            </a:r>
            <a:r>
              <a:rPr lang="ru-RU" dirty="0"/>
              <a:t> </a:t>
            </a:r>
            <a:r>
              <a:rPr lang="ru-RU" dirty="0" err="1"/>
              <a:t>қыл</a:t>
            </a:r>
            <a:r>
              <a:rPr lang="ru-RU" dirty="0"/>
              <a:t> </a:t>
            </a:r>
            <a:r>
              <a:rPr lang="ru-RU" dirty="0" err="1"/>
              <a:t>қалам</a:t>
            </a:r>
            <a:r>
              <a:rPr lang="ru-RU" dirty="0"/>
              <a:t> </a:t>
            </a:r>
            <a:r>
              <a:rPr lang="ru-RU" dirty="0" err="1"/>
              <a:t>шебері</a:t>
            </a:r>
            <a:r>
              <a:rPr lang="ru-RU" dirty="0"/>
              <a:t>, </a:t>
            </a:r>
            <a:r>
              <a:rPr lang="ru-RU" dirty="0" err="1"/>
              <a:t>сәулет</a:t>
            </a:r>
            <a:r>
              <a:rPr lang="ru-RU" dirty="0"/>
              <a:t> </a:t>
            </a:r>
            <a:r>
              <a:rPr lang="ru-RU" dirty="0" err="1"/>
              <a:t>өнерінің</a:t>
            </a:r>
            <a:r>
              <a:rPr lang="ru-RU" dirty="0"/>
              <a:t> </a:t>
            </a:r>
            <a:r>
              <a:rPr lang="ru-RU" dirty="0" err="1"/>
              <a:t>сарбазы</a:t>
            </a:r>
            <a:r>
              <a:rPr lang="ru-RU" dirty="0"/>
              <a:t>, </a:t>
            </a:r>
            <a:r>
              <a:rPr lang="ru-RU" dirty="0" err="1"/>
              <a:t>өнердің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саласының</a:t>
            </a:r>
            <a:r>
              <a:rPr lang="ru-RU" dirty="0"/>
              <a:t> </a:t>
            </a:r>
            <a:r>
              <a:rPr lang="ru-RU" dirty="0" err="1"/>
              <a:t>болсын</a:t>
            </a:r>
            <a:r>
              <a:rPr lang="ru-RU" dirty="0"/>
              <a:t> </a:t>
            </a:r>
            <a:r>
              <a:rPr lang="ru-RU" dirty="0" err="1"/>
              <a:t>майталманы</a:t>
            </a:r>
            <a:r>
              <a:rPr lang="ru-RU" dirty="0"/>
              <a:t> — </a:t>
            </a:r>
            <a:r>
              <a:rPr lang="ru-RU" dirty="0" err="1"/>
              <a:t>атақты</a:t>
            </a:r>
            <a:r>
              <a:rPr lang="ru-RU" dirty="0"/>
              <a:t> Микеланджело </a:t>
            </a:r>
            <a:r>
              <a:rPr lang="ru-RU" dirty="0" err="1"/>
              <a:t>еді</a:t>
            </a:r>
            <a:r>
              <a:rPr lang="ru-RU" dirty="0"/>
              <a:t>. Оның </a:t>
            </a:r>
            <a:r>
              <a:rPr lang="ru-RU" dirty="0" err="1"/>
              <a:t>өнерінің</a:t>
            </a:r>
            <a:r>
              <a:rPr lang="ru-RU" dirty="0"/>
              <a:t> </a:t>
            </a:r>
            <a:r>
              <a:rPr lang="ru-RU" dirty="0" err="1"/>
              <a:t>ішіндегі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туындысын</a:t>
            </a:r>
            <a:r>
              <a:rPr lang="ru-RU" dirty="0"/>
              <a:t> </a:t>
            </a:r>
            <a:r>
              <a:rPr lang="ru-RU" dirty="0" err="1"/>
              <a:t>алсаңыз</a:t>
            </a:r>
            <a:r>
              <a:rPr lang="ru-RU" dirty="0"/>
              <a:t> да </a:t>
            </a:r>
            <a:r>
              <a:rPr lang="ru-RU" dirty="0" err="1"/>
              <a:t>алдымен</a:t>
            </a:r>
            <a:r>
              <a:rPr lang="ru-RU" dirty="0"/>
              <a:t> </a:t>
            </a:r>
            <a:r>
              <a:rPr lang="ru-RU" dirty="0" err="1"/>
              <a:t>адамды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ақыл-парасатын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бойындағы</a:t>
            </a:r>
            <a:r>
              <a:rPr lang="ru-RU" dirty="0"/>
              <a:t> </a:t>
            </a:r>
            <a:r>
              <a:rPr lang="ru-RU" dirty="0" err="1"/>
              <a:t>ізгілік</a:t>
            </a:r>
            <a:r>
              <a:rPr lang="ru-RU" dirty="0"/>
              <a:t> </a:t>
            </a:r>
            <a:r>
              <a:rPr lang="ru-RU" dirty="0" err="1"/>
              <a:t>қасиеттерді</a:t>
            </a:r>
            <a:r>
              <a:rPr lang="ru-RU" dirty="0"/>
              <a:t> </a:t>
            </a:r>
            <a:r>
              <a:rPr lang="ru-RU" dirty="0" err="1"/>
              <a:t>аңғарамыз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102631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Микеланджело Буонаротти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118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/>
              <a:t>1) Эпикуреизм мен қайта өрлеу дәуірінің мәдениетінің байланысы</a:t>
            </a:r>
          </a:p>
          <a:p>
            <a:r>
              <a:rPr lang="kk-KZ" sz="2800" dirty="0" smtClean="0"/>
              <a:t>2) Ерте қайта өрлеу дәуірінің бейнелеу өнері</a:t>
            </a:r>
          </a:p>
          <a:p>
            <a:r>
              <a:rPr lang="kk-KZ" sz="2800" dirty="0" smtClean="0"/>
              <a:t>3) Пьер Гассенди</a:t>
            </a:r>
          </a:p>
          <a:p>
            <a:r>
              <a:rPr lang="kk-KZ" sz="2800" dirty="0" smtClean="0"/>
              <a:t>4) Мишель Монтень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Жоспар: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50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4430985" cy="5636213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851535"/>
            <a:ext cx="396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Микеланджелоның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атақты</a:t>
            </a:r>
            <a:r>
              <a:rPr lang="ru-RU" sz="2400" dirty="0" smtClean="0"/>
              <a:t> </a:t>
            </a:r>
            <a:r>
              <a:rPr lang="ru-RU" sz="2400" dirty="0" err="1" smtClean="0"/>
              <a:t>мүсіндері</a:t>
            </a:r>
            <a:r>
              <a:rPr lang="ru-RU" sz="2400" dirty="0" smtClean="0"/>
              <a:t> — «Давид», «Моисей», «</a:t>
            </a:r>
            <a:r>
              <a:rPr lang="ru-RU" sz="2400" dirty="0" err="1" smtClean="0"/>
              <a:t>Бұғаудағы</a:t>
            </a:r>
            <a:r>
              <a:rPr lang="ru-RU" sz="2400" dirty="0" smtClean="0"/>
              <a:t> </a:t>
            </a:r>
            <a:r>
              <a:rPr lang="ru-RU" sz="2400" dirty="0" err="1" smtClean="0"/>
              <a:t>құл</a:t>
            </a:r>
            <a:r>
              <a:rPr lang="ru-RU" sz="2400" dirty="0" smtClean="0"/>
              <a:t>», «</a:t>
            </a:r>
            <a:r>
              <a:rPr lang="ru-RU" sz="2400" dirty="0" err="1" smtClean="0"/>
              <a:t>Өлім</a:t>
            </a:r>
            <a:r>
              <a:rPr lang="ru-RU" sz="2400" dirty="0" smtClean="0"/>
              <a:t> </a:t>
            </a:r>
            <a:r>
              <a:rPr lang="ru-RU" sz="2400" dirty="0" err="1" smtClean="0"/>
              <a:t>халіндегі</a:t>
            </a:r>
            <a:r>
              <a:rPr lang="ru-RU" sz="2400" dirty="0" smtClean="0"/>
              <a:t> </a:t>
            </a:r>
            <a:r>
              <a:rPr lang="ru-RU" sz="2400" dirty="0" err="1" smtClean="0"/>
              <a:t>құл</a:t>
            </a:r>
            <a:r>
              <a:rPr lang="ru-RU" sz="2400" dirty="0" smtClean="0"/>
              <a:t>» және </a:t>
            </a:r>
            <a:r>
              <a:rPr lang="ru-RU" sz="2400" dirty="0" err="1" smtClean="0"/>
              <a:t>т.б</a:t>
            </a:r>
            <a:r>
              <a:rPr lang="ru-RU" sz="2400" dirty="0" smtClean="0"/>
              <a:t>. </a:t>
            </a:r>
            <a:r>
              <a:rPr lang="ru-RU" sz="2400" dirty="0" err="1" smtClean="0"/>
              <a:t>қатар</a:t>
            </a:r>
            <a:r>
              <a:rPr lang="ru-RU" sz="2400" dirty="0" smtClean="0"/>
              <a:t> «</a:t>
            </a:r>
            <a:r>
              <a:rPr lang="ru-RU" sz="2400" dirty="0" err="1" smtClean="0"/>
              <a:t>Құдай</a:t>
            </a:r>
            <a:r>
              <a:rPr lang="ru-RU" sz="2400" dirty="0" smtClean="0"/>
              <a:t> — </a:t>
            </a:r>
            <a:r>
              <a:rPr lang="ru-RU" sz="2400" dirty="0" err="1" smtClean="0"/>
              <a:t>ана</a:t>
            </a:r>
            <a:r>
              <a:rPr lang="ru-RU" sz="2400" dirty="0" smtClean="0"/>
              <a:t> — </a:t>
            </a:r>
            <a:r>
              <a:rPr lang="ru-RU" sz="2400" dirty="0" err="1" smtClean="0"/>
              <a:t>Дони</a:t>
            </a:r>
            <a:r>
              <a:rPr lang="ru-RU" sz="2400" dirty="0" smtClean="0"/>
              <a:t>[», «</a:t>
            </a:r>
            <a:r>
              <a:rPr lang="ru-RU" sz="2400" dirty="0" err="1" smtClean="0"/>
              <a:t>Кашино</a:t>
            </a:r>
            <a:r>
              <a:rPr lang="ru-RU" sz="2400" dirty="0" smtClean="0"/>
              <a:t> </a:t>
            </a:r>
            <a:r>
              <a:rPr lang="ru-RU" sz="2400" dirty="0" err="1" smtClean="0"/>
              <a:t>түбіндегі</a:t>
            </a:r>
            <a:r>
              <a:rPr lang="ru-RU" sz="2400" dirty="0" smtClean="0"/>
              <a:t> </a:t>
            </a:r>
            <a:r>
              <a:rPr lang="ru-RU" sz="2400" dirty="0" err="1" smtClean="0"/>
              <a:t>шайқас</a:t>
            </a:r>
            <a:r>
              <a:rPr lang="ru-RU" sz="2400" dirty="0" smtClean="0"/>
              <a:t>» </a:t>
            </a:r>
            <a:r>
              <a:rPr lang="ru-RU" sz="2400" dirty="0" err="1" smtClean="0"/>
              <a:t>сияқты</a:t>
            </a:r>
            <a:r>
              <a:rPr lang="ru-RU" sz="2400" dirty="0" smtClean="0"/>
              <a:t> </a:t>
            </a:r>
            <a:r>
              <a:rPr lang="ru-RU" sz="2400" dirty="0" err="1" smtClean="0"/>
              <a:t>суреттерінде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қасірет</a:t>
            </a:r>
            <a:r>
              <a:rPr lang="ru-RU" sz="2400" dirty="0" smtClean="0"/>
              <a:t> </a:t>
            </a:r>
            <a:r>
              <a:rPr lang="ru-RU" sz="2400" dirty="0" err="1" smtClean="0"/>
              <a:t>шеккен</a:t>
            </a:r>
            <a:r>
              <a:rPr lang="ru-RU" sz="2400" dirty="0" smtClean="0"/>
              <a:t> халықтың </a:t>
            </a:r>
            <a:r>
              <a:rPr lang="ru-RU" sz="2400" dirty="0" err="1" smtClean="0"/>
              <a:t>қилы</a:t>
            </a:r>
            <a:r>
              <a:rPr lang="ru-RU" sz="2400" dirty="0" smtClean="0"/>
              <a:t> </a:t>
            </a:r>
            <a:r>
              <a:rPr lang="ru-RU" sz="2400" dirty="0" err="1" smtClean="0"/>
              <a:t>тағдыры</a:t>
            </a:r>
            <a:r>
              <a:rPr lang="ru-RU" sz="2400" dirty="0" smtClean="0"/>
              <a:t>, </a:t>
            </a:r>
            <a:r>
              <a:rPr lang="ru-RU" sz="2400" dirty="0" err="1" smtClean="0"/>
              <a:t>оның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азаттық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күресі</a:t>
            </a:r>
            <a:r>
              <a:rPr lang="ru-RU" sz="2400" dirty="0" smtClean="0"/>
              <a:t>, </a:t>
            </a:r>
            <a:r>
              <a:rPr lang="ru-RU" sz="2400" dirty="0" err="1" smtClean="0"/>
              <a:t>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жүрегі</a:t>
            </a:r>
            <a:r>
              <a:rPr lang="ru-RU" sz="2400" dirty="0" smtClean="0"/>
              <a:t>, </a:t>
            </a:r>
            <a:r>
              <a:rPr lang="ru-RU" sz="2400" dirty="0" err="1" smtClean="0"/>
              <a:t>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махаббаты</a:t>
            </a:r>
            <a:r>
              <a:rPr lang="ru-RU" sz="2400" dirty="0" smtClean="0"/>
              <a:t>, </a:t>
            </a:r>
            <a:r>
              <a:rPr lang="ru-RU" sz="2400" dirty="0" err="1" smtClean="0"/>
              <a:t>сәулелі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болашақ</a:t>
            </a:r>
            <a:r>
              <a:rPr lang="ru-RU" sz="2400" dirty="0" smtClean="0"/>
              <a:t> пен </a:t>
            </a:r>
            <a:r>
              <a:rPr lang="ru-RU" sz="2400" dirty="0" err="1" smtClean="0"/>
              <a:t>өмірдің</a:t>
            </a:r>
            <a:r>
              <a:rPr lang="ru-RU" sz="2400" dirty="0" smtClean="0"/>
              <a:t> сан-</a:t>
            </a:r>
            <a:r>
              <a:rPr lang="ru-RU" sz="2400" dirty="0" err="1" smtClean="0"/>
              <a:t>салалы</a:t>
            </a:r>
            <a:r>
              <a:rPr lang="ru-RU" sz="2400" dirty="0" smtClean="0"/>
              <a:t> </a:t>
            </a:r>
            <a:r>
              <a:rPr lang="ru-RU" sz="2400" dirty="0" err="1" smtClean="0"/>
              <a:t>көріністері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нанымды</a:t>
            </a:r>
            <a:r>
              <a:rPr lang="ru-RU" sz="2400" dirty="0" smtClean="0"/>
              <a:t> </a:t>
            </a:r>
            <a:r>
              <a:rPr lang="ru-RU" sz="2400" dirty="0" err="1" smtClean="0"/>
              <a:t>берілген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547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04664"/>
            <a:ext cx="5256585" cy="6264695"/>
          </a:xfrm>
        </p:spPr>
        <p:txBody>
          <a:bodyPr>
            <a:normAutofit fontScale="92500"/>
          </a:bodyPr>
          <a:lstStyle/>
          <a:p>
            <a:r>
              <a:rPr lang="ru-RU" dirty="0"/>
              <a:t>Оның </a:t>
            </a:r>
            <a:r>
              <a:rPr lang="ru-RU" dirty="0" err="1"/>
              <a:t>атақты</a:t>
            </a:r>
            <a:r>
              <a:rPr lang="ru-RU" dirty="0"/>
              <a:t> «Давид» </a:t>
            </a:r>
            <a:r>
              <a:rPr lang="ru-RU" dirty="0" err="1"/>
              <a:t>мүсіні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Вазарий</a:t>
            </a:r>
            <a:r>
              <a:rPr lang="ru-RU" dirty="0"/>
              <a:t> </a:t>
            </a:r>
            <a:r>
              <a:rPr lang="ru-RU" dirty="0" err="1"/>
              <a:t>таңдана</a:t>
            </a:r>
            <a:r>
              <a:rPr lang="ru-RU" dirty="0"/>
              <a:t> </a:t>
            </a:r>
            <a:r>
              <a:rPr lang="ru-RU" dirty="0" err="1"/>
              <a:t>былай</a:t>
            </a:r>
            <a:r>
              <a:rPr lang="ru-RU" dirty="0"/>
              <a:t> деп </a:t>
            </a:r>
            <a:r>
              <a:rPr lang="ru-RU" dirty="0" err="1"/>
              <a:t>жазды</a:t>
            </a:r>
            <a:r>
              <a:rPr lang="ru-RU" dirty="0"/>
              <a:t>: «</a:t>
            </a:r>
            <a:r>
              <a:rPr lang="ru-RU" dirty="0" err="1"/>
              <a:t>Микеланджелоның</a:t>
            </a:r>
            <a:r>
              <a:rPr lang="ru-RU" dirty="0"/>
              <a:t>» </a:t>
            </a:r>
            <a:r>
              <a:rPr lang="ru-RU" dirty="0" err="1"/>
              <a:t>қолынан</a:t>
            </a:r>
            <a:r>
              <a:rPr lang="ru-RU" dirty="0"/>
              <a:t> шыққан </a:t>
            </a:r>
            <a:r>
              <a:rPr lang="ru-RU" dirty="0" err="1"/>
              <a:t>Давидтің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мүсіні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бен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дүниеде</a:t>
            </a:r>
            <a:r>
              <a:rPr lang="ru-RU" dirty="0"/>
              <a:t> </a:t>
            </a:r>
            <a:r>
              <a:rPr lang="ru-RU" dirty="0" err="1"/>
              <a:t>Грекия</a:t>
            </a:r>
            <a:r>
              <a:rPr lang="ru-RU" dirty="0"/>
              <a:t> мен </a:t>
            </a:r>
            <a:r>
              <a:rPr lang="ru-RU" dirty="0" err="1"/>
              <a:t>Римде</a:t>
            </a:r>
            <a:r>
              <a:rPr lang="ru-RU" dirty="0"/>
              <a:t> </a:t>
            </a:r>
            <a:r>
              <a:rPr lang="ru-RU" dirty="0" err="1"/>
              <a:t>жасалған</a:t>
            </a:r>
            <a:r>
              <a:rPr lang="ru-RU" dirty="0"/>
              <a:t> </a:t>
            </a:r>
            <a:r>
              <a:rPr lang="ru-RU" dirty="0" err="1"/>
              <a:t>мүсіндердің</a:t>
            </a:r>
            <a:r>
              <a:rPr lang="ru-RU" dirty="0"/>
              <a:t> </a:t>
            </a:r>
            <a:r>
              <a:rPr lang="ru-RU" dirty="0" err="1"/>
              <a:t>даңқын</a:t>
            </a:r>
            <a:r>
              <a:rPr lang="ru-RU" dirty="0"/>
              <a:t> </a:t>
            </a:r>
            <a:r>
              <a:rPr lang="ru-RU" dirty="0" err="1"/>
              <a:t>тартып</a:t>
            </a:r>
            <a:r>
              <a:rPr lang="ru-RU" dirty="0"/>
              <a:t> алды» [4] </a:t>
            </a:r>
            <a:r>
              <a:rPr lang="ru-RU" dirty="0" err="1"/>
              <a:t>Шындығында</a:t>
            </a:r>
            <a:r>
              <a:rPr lang="ru-RU" dirty="0"/>
              <a:t> да, </a:t>
            </a:r>
            <a:r>
              <a:rPr lang="ru-RU" dirty="0" err="1"/>
              <a:t>тұла</a:t>
            </a:r>
            <a:r>
              <a:rPr lang="ru-RU" dirty="0"/>
              <a:t> </a:t>
            </a:r>
            <a:r>
              <a:rPr lang="ru-RU" dirty="0" err="1"/>
              <a:t>бойы</a:t>
            </a:r>
            <a:r>
              <a:rPr lang="ru-RU" dirty="0"/>
              <a:t> </a:t>
            </a:r>
            <a:r>
              <a:rPr lang="ru-RU" dirty="0" err="1"/>
              <a:t>ерлік</a:t>
            </a:r>
            <a:r>
              <a:rPr lang="ru-RU" dirty="0"/>
              <a:t> пен </a:t>
            </a:r>
            <a:r>
              <a:rPr lang="ru-RU" dirty="0" err="1"/>
              <a:t>күшке</a:t>
            </a:r>
            <a:r>
              <a:rPr lang="ru-RU" dirty="0"/>
              <a:t> толы,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ісінің</a:t>
            </a:r>
            <a:r>
              <a:rPr lang="ru-RU" dirty="0"/>
              <a:t> </a:t>
            </a:r>
            <a:r>
              <a:rPr lang="ru-RU" dirty="0" err="1"/>
              <a:t>әділдігіне</a:t>
            </a:r>
            <a:r>
              <a:rPr lang="ru-RU" dirty="0"/>
              <a:t> </a:t>
            </a:r>
            <a:r>
              <a:rPr lang="ru-RU" dirty="0" err="1"/>
              <a:t>сенімді</a:t>
            </a:r>
            <a:r>
              <a:rPr lang="ru-RU" dirty="0"/>
              <a:t>, </a:t>
            </a:r>
            <a:r>
              <a:rPr lang="ru-RU" dirty="0" err="1"/>
              <a:t>қуатты</a:t>
            </a:r>
            <a:r>
              <a:rPr lang="ru-RU" dirty="0"/>
              <a:t> да </a:t>
            </a:r>
            <a:r>
              <a:rPr lang="ru-RU" dirty="0" err="1"/>
              <a:t>сүйкімді</a:t>
            </a:r>
            <a:r>
              <a:rPr lang="ru-RU" dirty="0"/>
              <a:t> </a:t>
            </a:r>
            <a:r>
              <a:rPr lang="ru-RU" dirty="0" err="1"/>
              <a:t>Давидтің</a:t>
            </a:r>
            <a:r>
              <a:rPr lang="ru-RU" dirty="0"/>
              <a:t> </a:t>
            </a:r>
            <a:r>
              <a:rPr lang="ru-RU" dirty="0" err="1"/>
              <a:t>мүсіні</a:t>
            </a:r>
            <a:r>
              <a:rPr lang="ru-RU" dirty="0"/>
              <a:t> </a:t>
            </a:r>
            <a:r>
              <a:rPr lang="ru-RU" dirty="0" err="1"/>
              <a:t>азаттық</a:t>
            </a:r>
            <a:r>
              <a:rPr lang="ru-RU" dirty="0"/>
              <a:t> </a:t>
            </a:r>
            <a:r>
              <a:rPr lang="ru-RU" dirty="0" err="1"/>
              <a:t>аңсаған</a:t>
            </a:r>
            <a:r>
              <a:rPr lang="ru-RU" dirty="0"/>
              <a:t> </a:t>
            </a:r>
            <a:r>
              <a:rPr lang="ru-RU" dirty="0" err="1"/>
              <a:t>елдің</a:t>
            </a:r>
            <a:r>
              <a:rPr lang="ru-RU" dirty="0"/>
              <a:t> </a:t>
            </a:r>
            <a:r>
              <a:rPr lang="ru-RU" dirty="0" err="1"/>
              <a:t>айбынды</a:t>
            </a:r>
            <a:r>
              <a:rPr lang="ru-RU" dirty="0"/>
              <a:t> </a:t>
            </a:r>
            <a:r>
              <a:rPr lang="ru-RU" dirty="0" err="1"/>
              <a:t>батырының</a:t>
            </a:r>
            <a:r>
              <a:rPr lang="ru-RU" dirty="0"/>
              <a:t>, </a:t>
            </a:r>
            <a:r>
              <a:rPr lang="ru-RU" dirty="0" err="1"/>
              <a:t>табиғат</a:t>
            </a:r>
            <a:r>
              <a:rPr lang="ru-RU" dirty="0"/>
              <a:t> </a:t>
            </a:r>
            <a:r>
              <a:rPr lang="ru-RU" dirty="0" err="1"/>
              <a:t>күштерін</a:t>
            </a:r>
            <a:r>
              <a:rPr lang="ru-RU" dirty="0"/>
              <a:t> </a:t>
            </a:r>
            <a:r>
              <a:rPr lang="ru-RU" dirty="0" err="1"/>
              <a:t>бойына</a:t>
            </a:r>
            <a:r>
              <a:rPr lang="ru-RU" dirty="0"/>
              <a:t> </a:t>
            </a:r>
            <a:r>
              <a:rPr lang="ru-RU" dirty="0" err="1"/>
              <a:t>жинақтаған</a:t>
            </a:r>
            <a:r>
              <a:rPr lang="ru-RU" dirty="0"/>
              <a:t> ұлы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бейнесі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. «Давид» </a:t>
            </a:r>
            <a:r>
              <a:rPr lang="ru-RU" dirty="0" err="1"/>
              <a:t>мүсіні</a:t>
            </a:r>
            <a:r>
              <a:rPr lang="ru-RU" dirty="0"/>
              <a:t>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күн</a:t>
            </a:r>
            <a:r>
              <a:rPr lang="ru-RU" dirty="0"/>
              <a:t> — </a:t>
            </a:r>
            <a:r>
              <a:rPr lang="ru-RU" dirty="0" err="1"/>
              <a:t>Италияда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мейрам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жарияланды,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өнер</a:t>
            </a:r>
            <a:r>
              <a:rPr lang="ru-RU" dirty="0"/>
              <a:t> </a:t>
            </a:r>
            <a:r>
              <a:rPr lang="ru-RU" dirty="0" err="1"/>
              <a:t>туындысына</a:t>
            </a:r>
            <a:r>
              <a:rPr lang="ru-RU" dirty="0"/>
              <a:t>,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өнер</a:t>
            </a:r>
            <a:r>
              <a:rPr lang="ru-RU" dirty="0"/>
              <a:t> </a:t>
            </a:r>
            <a:r>
              <a:rPr lang="ru-RU" dirty="0" err="1"/>
              <a:t>атаулыға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халықтың </a:t>
            </a:r>
            <a:r>
              <a:rPr lang="ru-RU" dirty="0" err="1"/>
              <a:t>асқан</a:t>
            </a:r>
            <a:r>
              <a:rPr lang="ru-RU" dirty="0"/>
              <a:t> </a:t>
            </a:r>
            <a:r>
              <a:rPr lang="ru-RU" dirty="0" err="1"/>
              <a:t>құрметі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66031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84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332656"/>
            <a:ext cx="4896544" cy="63367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Осы </a:t>
            </a:r>
            <a:r>
              <a:rPr lang="ru-RU" dirty="0" err="1"/>
              <a:t>орайда</a:t>
            </a:r>
            <a:r>
              <a:rPr lang="ru-RU" dirty="0"/>
              <a:t> </a:t>
            </a:r>
            <a:r>
              <a:rPr lang="ru-RU" dirty="0" err="1"/>
              <a:t>өнер</a:t>
            </a:r>
            <a:r>
              <a:rPr lang="ru-RU" dirty="0"/>
              <a:t> </a:t>
            </a:r>
            <a:r>
              <a:rPr lang="ru-RU" dirty="0" err="1"/>
              <a:t>тарихындағы</a:t>
            </a:r>
            <a:r>
              <a:rPr lang="ru-RU" dirty="0"/>
              <a:t> </a:t>
            </a:r>
            <a:r>
              <a:rPr lang="ru-RU" dirty="0" err="1"/>
              <a:t>ұлылардың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— Рафаэль Санти (1483—1520 жылдары) </a:t>
            </a:r>
            <a:r>
              <a:rPr lang="ru-RU" dirty="0" err="1"/>
              <a:t>нағыз</a:t>
            </a:r>
            <a:r>
              <a:rPr lang="ru-RU" dirty="0"/>
              <a:t> </a:t>
            </a:r>
            <a:r>
              <a:rPr lang="ru-RU" dirty="0" err="1"/>
              <a:t>кемелді</a:t>
            </a:r>
            <a:r>
              <a:rPr lang="ru-RU" dirty="0"/>
              <a:t> </a:t>
            </a:r>
            <a:r>
              <a:rPr lang="ru-RU" dirty="0" err="1"/>
              <a:t>шағында</a:t>
            </a:r>
            <a:r>
              <a:rPr lang="ru-RU" dirty="0"/>
              <a:t> — 37 </a:t>
            </a:r>
            <a:r>
              <a:rPr lang="ru-RU" dirty="0" err="1"/>
              <a:t>жасында</a:t>
            </a:r>
            <a:r>
              <a:rPr lang="ru-RU" dirty="0"/>
              <a:t> </a:t>
            </a:r>
            <a:r>
              <a:rPr lang="ru-RU" dirty="0" err="1"/>
              <a:t>қайтыс</a:t>
            </a:r>
            <a:r>
              <a:rPr lang="ru-RU" dirty="0"/>
              <a:t> </a:t>
            </a:r>
            <a:r>
              <a:rPr lang="ru-RU" dirty="0" err="1"/>
              <a:t>болғанына</a:t>
            </a:r>
            <a:r>
              <a:rPr lang="ru-RU" dirty="0"/>
              <a:t> </a:t>
            </a:r>
            <a:r>
              <a:rPr lang="ru-RU" dirty="0" err="1"/>
              <a:t>қарамастан</a:t>
            </a:r>
            <a:r>
              <a:rPr lang="ru-RU" dirty="0"/>
              <a:t> </a:t>
            </a:r>
            <a:r>
              <a:rPr lang="ru-RU" dirty="0" err="1"/>
              <a:t>артына</a:t>
            </a:r>
            <a:r>
              <a:rPr lang="ru-RU" dirty="0"/>
              <a:t> </a:t>
            </a:r>
            <a:r>
              <a:rPr lang="ru-RU" dirty="0" err="1"/>
              <a:t>мөңгілік</a:t>
            </a:r>
            <a:r>
              <a:rPr lang="ru-RU" dirty="0"/>
              <a:t> </a:t>
            </a:r>
            <a:r>
              <a:rPr lang="ru-RU" dirty="0" err="1"/>
              <a:t>өшпес</a:t>
            </a:r>
            <a:r>
              <a:rPr lang="ru-RU" dirty="0"/>
              <a:t> </a:t>
            </a:r>
            <a:r>
              <a:rPr lang="ru-RU" dirty="0" err="1"/>
              <a:t>мұра</a:t>
            </a:r>
            <a:r>
              <a:rPr lang="ru-RU" dirty="0"/>
              <a:t> </a:t>
            </a:r>
            <a:r>
              <a:rPr lang="ru-RU" dirty="0" err="1"/>
              <a:t>қалдырды</a:t>
            </a:r>
            <a:r>
              <a:rPr lang="ru-RU" dirty="0"/>
              <a:t>. Оның </a:t>
            </a:r>
            <a:r>
              <a:rPr lang="ru-RU" dirty="0" err="1"/>
              <a:t>атақты</a:t>
            </a:r>
            <a:r>
              <a:rPr lang="ru-RU" dirty="0"/>
              <a:t> </a:t>
            </a:r>
            <a:r>
              <a:rPr lang="ru-RU" dirty="0" err="1"/>
              <a:t>туындысы</a:t>
            </a:r>
            <a:r>
              <a:rPr lang="ru-RU" dirty="0"/>
              <a:t> — «</a:t>
            </a:r>
            <a:r>
              <a:rPr lang="ru-RU" dirty="0" err="1"/>
              <a:t>Сикст</a:t>
            </a:r>
            <a:r>
              <a:rPr lang="ru-RU" dirty="0"/>
              <a:t> </a:t>
            </a:r>
            <a:r>
              <a:rPr lang="ru-RU" dirty="0" err="1"/>
              <a:t>мадоннасы</a:t>
            </a:r>
            <a:r>
              <a:rPr lang="ru-RU" dirty="0"/>
              <a:t>» </a:t>
            </a:r>
            <a:r>
              <a:rPr lang="ru-RU" dirty="0" err="1"/>
              <a:t>Меккедегі</a:t>
            </a:r>
            <a:r>
              <a:rPr lang="ru-RU" dirty="0"/>
              <a:t>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тас</a:t>
            </a:r>
            <a:r>
              <a:rPr lang="ru-RU" dirty="0"/>
              <a:t> </a:t>
            </a:r>
            <a:r>
              <a:rPr lang="ru-RU" dirty="0" err="1"/>
              <a:t>арабтар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киелі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«</a:t>
            </a:r>
            <a:r>
              <a:rPr lang="ru-RU" dirty="0" err="1"/>
              <a:t>Сикст</a:t>
            </a:r>
            <a:r>
              <a:rPr lang="ru-RU" dirty="0"/>
              <a:t> </a:t>
            </a:r>
            <a:r>
              <a:rPr lang="ru-RU" dirty="0" err="1"/>
              <a:t>мадоннасы</a:t>
            </a:r>
            <a:r>
              <a:rPr lang="ru-RU" dirty="0"/>
              <a:t>» </a:t>
            </a:r>
            <a:r>
              <a:rPr lang="ru-RU" dirty="0" err="1"/>
              <a:t>еуропалықтарға</a:t>
            </a:r>
            <a:r>
              <a:rPr lang="ru-RU" dirty="0"/>
              <a:t> да </a:t>
            </a:r>
            <a:r>
              <a:rPr lang="ru-RU" dirty="0" err="1"/>
              <a:t>сондай</a:t>
            </a:r>
            <a:r>
              <a:rPr lang="ru-RU" dirty="0"/>
              <a:t> </a:t>
            </a:r>
            <a:r>
              <a:rPr lang="ru-RU" dirty="0" err="1"/>
              <a:t>қасиетті</a:t>
            </a:r>
            <a:r>
              <a:rPr lang="ru-RU" dirty="0"/>
              <a:t> </a:t>
            </a:r>
            <a:r>
              <a:rPr lang="ru-RU" dirty="0" err="1"/>
              <a:t>дүние</a:t>
            </a:r>
            <a:r>
              <a:rPr lang="ru-RU" dirty="0"/>
              <a:t>. Рафаэль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әйгілі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шығармалары</a:t>
            </a:r>
            <a:r>
              <a:rPr lang="ru-RU" dirty="0"/>
              <a:t> «Афины </a:t>
            </a:r>
            <a:r>
              <a:rPr lang="ru-RU" dirty="0" err="1"/>
              <a:t>мектебі</a:t>
            </a:r>
            <a:r>
              <a:rPr lang="ru-RU" dirty="0"/>
              <a:t>», «</a:t>
            </a:r>
            <a:r>
              <a:rPr lang="ru-RU" dirty="0" err="1"/>
              <a:t>Конестабиле</a:t>
            </a:r>
            <a:r>
              <a:rPr lang="ru-RU" dirty="0"/>
              <a:t> </a:t>
            </a:r>
            <a:r>
              <a:rPr lang="ru-RU" dirty="0" err="1"/>
              <a:t>құдай</a:t>
            </a:r>
            <a:r>
              <a:rPr lang="ru-RU" dirty="0"/>
              <a:t> — </a:t>
            </a:r>
            <a:r>
              <a:rPr lang="ru-RU" dirty="0" err="1"/>
              <a:t>ана</a:t>
            </a:r>
            <a:r>
              <a:rPr lang="ru-RU" dirty="0"/>
              <a:t>», «Парнас» және </a:t>
            </a:r>
            <a:r>
              <a:rPr lang="ru-RU" dirty="0" err="1"/>
              <a:t>басқаларында</a:t>
            </a:r>
            <a:r>
              <a:rPr lang="ru-RU" dirty="0"/>
              <a:t> гуманизм </a:t>
            </a:r>
            <a:r>
              <a:rPr lang="ru-RU" dirty="0" err="1"/>
              <a:t>идеяларын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насихаттап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әлі</a:t>
            </a:r>
            <a:r>
              <a:rPr lang="ru-RU" dirty="0"/>
              <a:t> де </a:t>
            </a:r>
            <a:r>
              <a:rPr lang="ru-RU" dirty="0" err="1"/>
              <a:t>ашыла</a:t>
            </a:r>
            <a:r>
              <a:rPr lang="ru-RU" dirty="0"/>
              <a:t> </a:t>
            </a:r>
            <a:r>
              <a:rPr lang="ru-RU" dirty="0" err="1"/>
              <a:t>қоймаған</a:t>
            </a:r>
            <a:r>
              <a:rPr lang="ru-RU" dirty="0"/>
              <a:t> 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мүмкіндіктерін</a:t>
            </a:r>
            <a:r>
              <a:rPr lang="ru-RU" dirty="0"/>
              <a:t> </a:t>
            </a:r>
            <a:r>
              <a:rPr lang="ru-RU" dirty="0" err="1"/>
              <a:t>ашып</a:t>
            </a:r>
            <a:r>
              <a:rPr lang="ru-RU" dirty="0"/>
              <a:t> </a:t>
            </a:r>
            <a:r>
              <a:rPr lang="ru-RU" dirty="0" err="1"/>
              <a:t>көрсетуге</a:t>
            </a:r>
            <a:r>
              <a:rPr lang="ru-RU" dirty="0"/>
              <a:t> </a:t>
            </a:r>
            <a:r>
              <a:rPr lang="ru-RU" dirty="0" err="1"/>
              <a:t>тырысады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33" y="620688"/>
            <a:ext cx="373374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037952" cy="5688632"/>
          </a:xfrm>
        </p:spPr>
      </p:pic>
      <p:sp>
        <p:nvSpPr>
          <p:cNvPr id="5" name="Прямоугольник 4"/>
          <p:cNvSpPr/>
          <p:nvPr/>
        </p:nvSpPr>
        <p:spPr>
          <a:xfrm>
            <a:off x="4355976" y="62068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Сикст</a:t>
            </a:r>
            <a:r>
              <a:rPr lang="ru-RU" sz="2000" dirty="0" smtClean="0"/>
              <a:t> </a:t>
            </a:r>
            <a:r>
              <a:rPr lang="ru-RU" sz="2000" dirty="0" err="1" smtClean="0"/>
              <a:t>капелласы</a:t>
            </a:r>
            <a:r>
              <a:rPr lang="ru-RU" sz="2000" dirty="0" smtClean="0"/>
              <a:t> </a:t>
            </a:r>
            <a:r>
              <a:rPr lang="ru-RU" sz="2000" dirty="0" err="1" smtClean="0"/>
              <a:t>үшін</a:t>
            </a:r>
            <a:r>
              <a:rPr lang="ru-RU" sz="2000" dirty="0" smtClean="0"/>
              <a:t> </a:t>
            </a:r>
            <a:r>
              <a:rPr lang="ru-RU" sz="2000" dirty="0" err="1" smtClean="0"/>
              <a:t>жасалған</a:t>
            </a:r>
            <a:r>
              <a:rPr lang="ru-RU" sz="2000" dirty="0" smtClean="0"/>
              <a:t> </a:t>
            </a:r>
            <a:r>
              <a:rPr lang="ru-RU" sz="2000" dirty="0" err="1" smtClean="0"/>
              <a:t>шпалерлер</a:t>
            </a:r>
            <a:r>
              <a:rPr lang="ru-RU" sz="2000" dirty="0" smtClean="0"/>
              <a:t> </a:t>
            </a:r>
            <a:r>
              <a:rPr lang="ru-RU" sz="2000" dirty="0" err="1" smtClean="0"/>
              <a:t>топтамасы</a:t>
            </a:r>
            <a:r>
              <a:rPr lang="ru-RU" sz="2000" dirty="0" smtClean="0"/>
              <a:t> (1515 — 16), </a:t>
            </a:r>
            <a:r>
              <a:rPr lang="ru-RU" sz="2000" dirty="0" err="1" smtClean="0"/>
              <a:t>Римдегі</a:t>
            </a:r>
            <a:r>
              <a:rPr lang="ru-RU" sz="2000" dirty="0" smtClean="0"/>
              <a:t> </a:t>
            </a:r>
            <a:r>
              <a:rPr lang="ru-RU" sz="2000" dirty="0" err="1" smtClean="0"/>
              <a:t>Фарнезе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вилласындағы</a:t>
            </a:r>
            <a:r>
              <a:rPr lang="ru-RU" sz="2000" dirty="0" smtClean="0"/>
              <a:t> </a:t>
            </a:r>
            <a:r>
              <a:rPr lang="ru-RU" sz="2000" dirty="0" err="1" smtClean="0"/>
              <a:t>еңбектері</a:t>
            </a:r>
            <a:r>
              <a:rPr lang="ru-RU" sz="2000" dirty="0" smtClean="0"/>
              <a:t> Р-</a:t>
            </a:r>
            <a:r>
              <a:rPr lang="ru-RU" sz="2000" dirty="0" err="1" smtClean="0"/>
              <a:t>дің</a:t>
            </a:r>
            <a:r>
              <a:rPr lang="ru-RU" sz="2000" dirty="0" smtClean="0"/>
              <a:t> </a:t>
            </a:r>
            <a:r>
              <a:rPr lang="ru-RU" sz="2000" dirty="0" err="1" smtClean="0"/>
              <a:t>озық</a:t>
            </a:r>
            <a:r>
              <a:rPr lang="ru-RU" sz="2000" dirty="0" smtClean="0"/>
              <a:t> </a:t>
            </a:r>
            <a:r>
              <a:rPr lang="ru-RU" sz="2000" dirty="0" err="1" smtClean="0"/>
              <a:t>туындыларының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бірінен</a:t>
            </a:r>
            <a:r>
              <a:rPr lang="ru-RU" sz="2000" dirty="0" smtClean="0"/>
              <a:t> </a:t>
            </a:r>
            <a:r>
              <a:rPr lang="ru-RU" sz="2000" dirty="0" err="1" smtClean="0"/>
              <a:t>саналады</a:t>
            </a:r>
            <a:r>
              <a:rPr lang="ru-RU" sz="2000" dirty="0" smtClean="0"/>
              <a:t>. Юлий ІІ (1511 ж. ш., </a:t>
            </a:r>
            <a:r>
              <a:rPr lang="ru-RU" sz="2000" dirty="0" err="1" smtClean="0"/>
              <a:t>Флоренциядағы</a:t>
            </a:r>
            <a:r>
              <a:rPr lang="ru-RU" sz="2000" dirty="0" smtClean="0"/>
              <a:t> Уффици </a:t>
            </a:r>
            <a:r>
              <a:rPr lang="ru-RU" sz="2000" dirty="0" err="1" smtClean="0"/>
              <a:t>галереясы</a:t>
            </a:r>
            <a:r>
              <a:rPr lang="ru-RU" sz="2000" dirty="0" smtClean="0"/>
              <a:t>), Донна </a:t>
            </a:r>
            <a:r>
              <a:rPr lang="ru-RU" sz="2000" dirty="0" err="1" smtClean="0"/>
              <a:t>велата</a:t>
            </a:r>
            <a:r>
              <a:rPr lang="ru-RU" sz="2000" dirty="0" smtClean="0"/>
              <a:t> (1513 ж. ш., </a:t>
            </a:r>
            <a:r>
              <a:rPr lang="ru-RU" sz="2000" dirty="0" err="1" smtClean="0"/>
              <a:t>Палатина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галереясы</a:t>
            </a:r>
            <a:r>
              <a:rPr lang="ru-RU" sz="2000" dirty="0" smtClean="0"/>
              <a:t>), </a:t>
            </a:r>
            <a:r>
              <a:rPr lang="ru-RU" sz="2000" dirty="0" err="1" smtClean="0"/>
              <a:t>Б.Кастильоне</a:t>
            </a:r>
            <a:r>
              <a:rPr lang="ru-RU" sz="2000" dirty="0" smtClean="0"/>
              <a:t> (1515 — 16, Лувр) </a:t>
            </a:r>
            <a:r>
              <a:rPr lang="ru-RU" sz="2000" dirty="0" err="1" smtClean="0"/>
              <a:t>портреттері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мадонналарында</a:t>
            </a:r>
            <a:r>
              <a:rPr lang="ru-RU" sz="2000" dirty="0" smtClean="0"/>
              <a:t> (“Альба мадонна”, 1510 — 11 ж. ш., </a:t>
            </a:r>
            <a:r>
              <a:rPr lang="ru-RU" sz="2000" dirty="0" err="1" smtClean="0"/>
              <a:t>Вашингтондағы</a:t>
            </a:r>
            <a:r>
              <a:rPr lang="ru-RU" sz="2000" dirty="0" smtClean="0"/>
              <a:t> </a:t>
            </a:r>
            <a:r>
              <a:rPr lang="ru-RU" sz="2000" dirty="0" err="1" smtClean="0"/>
              <a:t>Ұлттық</a:t>
            </a:r>
            <a:r>
              <a:rPr lang="ru-RU" sz="2000" dirty="0" smtClean="0"/>
              <a:t> галерея; “</a:t>
            </a:r>
            <a:r>
              <a:rPr lang="ru-RU" sz="2000" dirty="0" err="1" smtClean="0"/>
              <a:t>ди</a:t>
            </a:r>
            <a:r>
              <a:rPr lang="ru-RU" sz="2000" dirty="0" smtClean="0"/>
              <a:t> </a:t>
            </a:r>
            <a:r>
              <a:rPr lang="ru-RU" sz="2000" dirty="0" err="1" smtClean="0"/>
              <a:t>Фолиньо</a:t>
            </a:r>
            <a:r>
              <a:rPr lang="ru-RU" sz="2000" dirty="0" smtClean="0"/>
              <a:t> мадонна”, 1511 — 12 ж. ш., Ватикан </a:t>
            </a:r>
            <a:r>
              <a:rPr lang="ru-RU" sz="2000" dirty="0" err="1" smtClean="0"/>
              <a:t>пинакотекасы</a:t>
            </a:r>
            <a:r>
              <a:rPr lang="ru-RU" sz="2000" dirty="0" smtClean="0"/>
              <a:t>; “Секстин </a:t>
            </a:r>
            <a:r>
              <a:rPr lang="ru-RU" sz="2000" dirty="0" err="1" smtClean="0"/>
              <a:t>мадоннасы</a:t>
            </a:r>
            <a:r>
              <a:rPr lang="ru-RU" sz="2000" dirty="0" smtClean="0"/>
              <a:t>”, 1515 — 19, Дрезден </a:t>
            </a:r>
            <a:r>
              <a:rPr lang="ru-RU" sz="2000" dirty="0" err="1" smtClean="0"/>
              <a:t>сурет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галереясы</a:t>
            </a:r>
            <a:r>
              <a:rPr lang="ru-RU" sz="2000" dirty="0" smtClean="0"/>
              <a:t>) </a:t>
            </a:r>
            <a:r>
              <a:rPr lang="ru-RU" sz="2000" dirty="0" err="1" smtClean="0"/>
              <a:t>кейіпкерлердің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басты</a:t>
            </a:r>
            <a:r>
              <a:rPr lang="ru-RU" sz="2000" dirty="0" smtClean="0"/>
              <a:t> </a:t>
            </a:r>
            <a:r>
              <a:rPr lang="ru-RU" sz="2000" dirty="0" err="1" smtClean="0"/>
              <a:t>мінез</a:t>
            </a:r>
            <a:r>
              <a:rPr lang="ru-RU" sz="2000" dirty="0" smtClean="0"/>
              <a:t> </a:t>
            </a:r>
            <a:r>
              <a:rPr lang="ru-RU" sz="2000" dirty="0" err="1" smtClean="0"/>
              <a:t>ерекшеліктері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табиғи</a:t>
            </a:r>
            <a:r>
              <a:rPr lang="ru-RU" sz="2000" dirty="0" smtClean="0"/>
              <a:t> </a:t>
            </a:r>
            <a:r>
              <a:rPr lang="ru-RU" sz="2000" dirty="0" err="1" smtClean="0"/>
              <a:t>пәк</a:t>
            </a:r>
            <a:r>
              <a:rPr lang="ru-RU" sz="2000" dirty="0" smtClean="0"/>
              <a:t> </a:t>
            </a:r>
            <a:r>
              <a:rPr lang="ru-RU" sz="2000" dirty="0" err="1" smtClean="0"/>
              <a:t>сезімдерін</a:t>
            </a:r>
            <a:r>
              <a:rPr lang="ru-RU" sz="2000" dirty="0" smtClean="0"/>
              <a:t> </a:t>
            </a:r>
            <a:r>
              <a:rPr lang="ru-RU" sz="2000" dirty="0" err="1" smtClean="0"/>
              <a:t>шынайы</a:t>
            </a:r>
            <a:r>
              <a:rPr lang="ru-RU" sz="2000" dirty="0" smtClean="0"/>
              <a:t> </a:t>
            </a:r>
            <a:r>
              <a:rPr lang="ru-RU" sz="2000" dirty="0" err="1" smtClean="0"/>
              <a:t>шеберлікпен</a:t>
            </a:r>
            <a:r>
              <a:rPr lang="ru-RU" sz="2000" dirty="0" smtClean="0"/>
              <a:t> </a:t>
            </a:r>
            <a:r>
              <a:rPr lang="ru-RU" sz="2000" dirty="0" err="1" smtClean="0"/>
              <a:t>суреттеді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7320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632848" cy="4963464"/>
          </a:xfrm>
        </p:spPr>
      </p:pic>
      <p:sp>
        <p:nvSpPr>
          <p:cNvPr id="6" name="TextBox 5"/>
          <p:cNvSpPr txBox="1"/>
          <p:nvPr/>
        </p:nvSpPr>
        <p:spPr>
          <a:xfrm>
            <a:off x="3059832" y="551723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Афин мектебі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985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" y="116632"/>
            <a:ext cx="4065301" cy="66510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824536" cy="64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0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861837" cy="6216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0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75"/>
            <a:ext cx="4680520" cy="67329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49080"/>
            <a:ext cx="5301495" cy="2465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343276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8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4464496" cy="45851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33056"/>
            <a:ext cx="6994549" cy="2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3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Италияның</a:t>
            </a:r>
            <a:r>
              <a:rPr lang="ru-RU" dirty="0"/>
              <a:t> </a:t>
            </a:r>
            <a:r>
              <a:rPr lang="ru-RU" dirty="0" err="1"/>
              <a:t>даңқын</a:t>
            </a:r>
            <a:r>
              <a:rPr lang="ru-RU" dirty="0"/>
              <a:t> </a:t>
            </a:r>
            <a:r>
              <a:rPr lang="ru-RU" dirty="0" err="1"/>
              <a:t>асырған</a:t>
            </a:r>
            <a:r>
              <a:rPr lang="ru-RU" dirty="0"/>
              <a:t> ұлы </a:t>
            </a:r>
            <a:r>
              <a:rPr lang="ru-RU" dirty="0" err="1"/>
              <a:t>суретшілердің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— </a:t>
            </a:r>
            <a:r>
              <a:rPr lang="ru-RU" dirty="0" err="1"/>
              <a:t>Джотто</a:t>
            </a:r>
            <a:r>
              <a:rPr lang="ru-RU" dirty="0"/>
              <a:t> </a:t>
            </a:r>
            <a:r>
              <a:rPr lang="ru-RU" dirty="0" err="1"/>
              <a:t>ди</a:t>
            </a:r>
            <a:r>
              <a:rPr lang="ru-RU" dirty="0"/>
              <a:t> </a:t>
            </a:r>
            <a:r>
              <a:rPr lang="ru-RU" dirty="0" err="1"/>
              <a:t>Бондоне</a:t>
            </a:r>
            <a:r>
              <a:rPr lang="ru-RU" dirty="0"/>
              <a:t> (1276—1337 жылдары) болды. «Иуда </a:t>
            </a:r>
            <a:r>
              <a:rPr lang="ru-RU" dirty="0" err="1"/>
              <a:t>ишараты</a:t>
            </a:r>
            <a:r>
              <a:rPr lang="ru-RU" dirty="0"/>
              <a:t>» — </a:t>
            </a:r>
            <a:r>
              <a:rPr lang="ru-RU" dirty="0" err="1"/>
              <a:t>талантты</a:t>
            </a:r>
            <a:r>
              <a:rPr lang="ru-RU" dirty="0"/>
              <a:t> </a:t>
            </a:r>
            <a:r>
              <a:rPr lang="ru-RU" dirty="0" err="1"/>
              <a:t>суретшінің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әйгілі</a:t>
            </a:r>
            <a:r>
              <a:rPr lang="ru-RU" dirty="0"/>
              <a:t> </a:t>
            </a:r>
            <a:r>
              <a:rPr lang="ru-RU" dirty="0" err="1"/>
              <a:t>шығармасы</a:t>
            </a:r>
            <a:r>
              <a:rPr lang="ru-RU" dirty="0"/>
              <a:t>.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қатысқан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композициядағы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тұлғалар</a:t>
            </a:r>
            <a:r>
              <a:rPr lang="ru-RU" dirty="0"/>
              <a:t> — Христос пен Иуда. Христос </a:t>
            </a:r>
            <a:r>
              <a:rPr lang="ru-RU" dirty="0" err="1"/>
              <a:t>бейнесінен</a:t>
            </a:r>
            <a:r>
              <a:rPr lang="ru-RU" dirty="0"/>
              <a:t> </a:t>
            </a:r>
            <a:r>
              <a:rPr lang="ru-RU" dirty="0" err="1"/>
              <a:t>ізгіліктің</a:t>
            </a:r>
            <a:r>
              <a:rPr lang="ru-RU" dirty="0"/>
              <a:t>, </a:t>
            </a:r>
            <a:r>
              <a:rPr lang="ru-RU" dirty="0" err="1"/>
              <a:t>адамгершіліктің</a:t>
            </a:r>
            <a:r>
              <a:rPr lang="ru-RU" dirty="0"/>
              <a:t>, </a:t>
            </a:r>
            <a:r>
              <a:rPr lang="ru-RU" dirty="0" err="1"/>
              <a:t>сабырлылықтың</a:t>
            </a:r>
            <a:r>
              <a:rPr lang="ru-RU" dirty="0"/>
              <a:t> </a:t>
            </a:r>
            <a:r>
              <a:rPr lang="ru-RU" dirty="0" err="1"/>
              <a:t>белгілерін</a:t>
            </a:r>
            <a:r>
              <a:rPr lang="ru-RU" dirty="0"/>
              <a:t> </a:t>
            </a:r>
            <a:r>
              <a:rPr lang="ru-RU" dirty="0" err="1"/>
              <a:t>байқайтын</a:t>
            </a:r>
            <a:r>
              <a:rPr lang="ru-RU" dirty="0"/>
              <a:t> </a:t>
            </a:r>
            <a:r>
              <a:rPr lang="ru-RU" dirty="0" err="1"/>
              <a:t>болсақ</a:t>
            </a:r>
            <a:r>
              <a:rPr lang="ru-RU" dirty="0"/>
              <a:t>, ал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кейіпкер</a:t>
            </a:r>
            <a:r>
              <a:rPr lang="ru-RU" dirty="0"/>
              <a:t> </a:t>
            </a:r>
            <a:r>
              <a:rPr lang="ru-RU" dirty="0" err="1"/>
              <a:t>Иуданың</a:t>
            </a:r>
            <a:r>
              <a:rPr lang="ru-RU" dirty="0"/>
              <a:t> </a:t>
            </a:r>
            <a:r>
              <a:rPr lang="ru-RU" dirty="0" err="1"/>
              <a:t>бойынан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көргенде-ақ</a:t>
            </a:r>
            <a:r>
              <a:rPr lang="ru-RU" dirty="0"/>
              <a:t> </a:t>
            </a:r>
            <a:r>
              <a:rPr lang="ru-RU" dirty="0" err="1"/>
              <a:t>озбырлық</a:t>
            </a:r>
            <a:r>
              <a:rPr lang="ru-RU" dirty="0"/>
              <a:t> пен </a:t>
            </a:r>
            <a:r>
              <a:rPr lang="ru-RU" dirty="0" err="1"/>
              <a:t>сатқындық</a:t>
            </a:r>
            <a:r>
              <a:rPr lang="ru-RU" dirty="0"/>
              <a:t> </a:t>
            </a:r>
            <a:r>
              <a:rPr lang="ru-RU" dirty="0" err="1"/>
              <a:t>қасиеттерін</a:t>
            </a:r>
            <a:r>
              <a:rPr lang="ru-RU" dirty="0"/>
              <a:t> </a:t>
            </a:r>
            <a:r>
              <a:rPr lang="ru-RU" dirty="0" err="1"/>
              <a:t>жазбай</a:t>
            </a:r>
            <a:r>
              <a:rPr lang="ru-RU" dirty="0"/>
              <a:t> </a:t>
            </a:r>
            <a:r>
              <a:rPr lang="ru-RU" dirty="0" err="1"/>
              <a:t>танисыз</a:t>
            </a:r>
            <a:r>
              <a:rPr lang="ru-RU" dirty="0"/>
              <a:t>.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жүзділік</a:t>
            </a:r>
            <a:r>
              <a:rPr lang="ru-RU" dirty="0"/>
              <a:t>, </a:t>
            </a:r>
            <a:r>
              <a:rPr lang="ru-RU" dirty="0" err="1"/>
              <a:t>күншілдік</a:t>
            </a:r>
            <a:r>
              <a:rPr lang="ru-RU" dirty="0"/>
              <a:t>, </a:t>
            </a:r>
            <a:r>
              <a:rPr lang="ru-RU" dirty="0" err="1"/>
              <a:t>зұлымдық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жағымсыз</a:t>
            </a:r>
            <a:r>
              <a:rPr lang="ru-RU" dirty="0"/>
              <a:t> </a:t>
            </a:r>
            <a:r>
              <a:rPr lang="ru-RU" dirty="0" err="1"/>
              <a:t>қылықтар</a:t>
            </a:r>
            <a:r>
              <a:rPr lang="ru-RU" dirty="0"/>
              <a:t> </a:t>
            </a:r>
            <a:r>
              <a:rPr lang="ru-RU" dirty="0" err="1"/>
              <a:t>кейіпкердің</a:t>
            </a:r>
            <a:r>
              <a:rPr lang="ru-RU" dirty="0"/>
              <a:t> </a:t>
            </a:r>
            <a:r>
              <a:rPr lang="ru-RU" dirty="0" err="1"/>
              <a:t>жүзінен</a:t>
            </a:r>
            <a:r>
              <a:rPr lang="ru-RU" dirty="0"/>
              <a:t> де, </a:t>
            </a:r>
            <a:r>
              <a:rPr lang="ru-RU" dirty="0" err="1"/>
              <a:t>қимылынан</a:t>
            </a:r>
            <a:r>
              <a:rPr lang="ru-RU" dirty="0"/>
              <a:t> да </a:t>
            </a:r>
            <a:r>
              <a:rPr lang="ru-RU" dirty="0" err="1"/>
              <a:t>айқын</a:t>
            </a:r>
            <a:r>
              <a:rPr lang="ru-RU" dirty="0"/>
              <a:t> </a:t>
            </a:r>
            <a:r>
              <a:rPr lang="ru-RU" dirty="0" err="1"/>
              <a:t>көрінеді</a:t>
            </a:r>
            <a:r>
              <a:rPr lang="ru-RU" dirty="0"/>
              <a:t>, </a:t>
            </a:r>
            <a:r>
              <a:rPr lang="ru-RU" dirty="0" err="1"/>
              <a:t>ізгілік</a:t>
            </a:r>
            <a:r>
              <a:rPr lang="ru-RU" dirty="0"/>
              <a:t> пен </a:t>
            </a:r>
            <a:r>
              <a:rPr lang="ru-RU" dirty="0" err="1"/>
              <a:t>зұлымдық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ымыраға</a:t>
            </a:r>
            <a:r>
              <a:rPr lang="ru-RU" dirty="0"/>
              <a:t> </a:t>
            </a:r>
            <a:r>
              <a:rPr lang="ru-RU" dirty="0" err="1"/>
              <a:t>келмейтін</a:t>
            </a:r>
            <a:r>
              <a:rPr lang="ru-RU" dirty="0"/>
              <a:t> </a:t>
            </a:r>
            <a:r>
              <a:rPr lang="ru-RU" dirty="0" err="1"/>
              <a:t>күрес</a:t>
            </a:r>
            <a:r>
              <a:rPr lang="ru-RU" dirty="0"/>
              <a:t> — </a:t>
            </a:r>
            <a:r>
              <a:rPr lang="ru-RU" dirty="0" err="1"/>
              <a:t>шығарманың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идеясы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5994" y="620688"/>
            <a:ext cx="6203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Джотто ди Бондоне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72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Эпикуреизм - Эпикур негізін </a:t>
            </a:r>
            <a:r>
              <a:rPr lang="ru-RU" dirty="0" err="1"/>
              <a:t>қалаған</a:t>
            </a:r>
            <a:r>
              <a:rPr lang="ru-RU" dirty="0"/>
              <a:t>,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атымен</a:t>
            </a:r>
            <a:r>
              <a:rPr lang="ru-RU" dirty="0"/>
              <a:t> аталған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гректік</a:t>
            </a:r>
            <a:r>
              <a:rPr lang="ru-RU" dirty="0"/>
              <a:t> және </a:t>
            </a:r>
            <a:r>
              <a:rPr lang="ru-RU" dirty="0" err="1"/>
              <a:t>римдік</a:t>
            </a:r>
            <a:r>
              <a:rPr lang="ru-RU" dirty="0"/>
              <a:t> </a:t>
            </a:r>
            <a:r>
              <a:rPr lang="ru-RU" dirty="0" err="1"/>
              <a:t>философиядағы</a:t>
            </a:r>
            <a:r>
              <a:rPr lang="ru-RU" dirty="0"/>
              <a:t> </a:t>
            </a:r>
            <a:r>
              <a:rPr lang="ru-RU" dirty="0" err="1"/>
              <a:t>материалистік</a:t>
            </a:r>
            <a:r>
              <a:rPr lang="ru-RU" dirty="0"/>
              <a:t> </a:t>
            </a:r>
            <a:r>
              <a:rPr lang="ru-RU" dirty="0" err="1"/>
              <a:t>бағыт</a:t>
            </a:r>
            <a:r>
              <a:rPr lang="ru-RU" dirty="0"/>
              <a:t>. </a:t>
            </a:r>
            <a:r>
              <a:rPr lang="ru-RU" dirty="0" err="1"/>
              <a:t>Эпикурлықтар</a:t>
            </a:r>
            <a:r>
              <a:rPr lang="ru-RU" dirty="0"/>
              <a:t> </a:t>
            </a:r>
            <a:r>
              <a:rPr lang="ru-RU" dirty="0" err="1"/>
              <a:t>Афинада</a:t>
            </a:r>
            <a:r>
              <a:rPr lang="ru-RU" dirty="0"/>
              <a:t> </a:t>
            </a:r>
            <a:r>
              <a:rPr lang="ru-RU" dirty="0" err="1"/>
              <a:t>эпикурдың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мектебіне</a:t>
            </a:r>
            <a:r>
              <a:rPr lang="ru-RU" dirty="0"/>
              <a:t> </a:t>
            </a:r>
            <a:r>
              <a:rPr lang="ru-RU" dirty="0" err="1"/>
              <a:t>қалдырған</a:t>
            </a:r>
            <a:r>
              <a:rPr lang="ru-RU" dirty="0"/>
              <a:t> </a:t>
            </a:r>
            <a:r>
              <a:rPr lang="ru-RU" dirty="0" err="1"/>
              <a:t>бақшасында</a:t>
            </a:r>
            <a:r>
              <a:rPr lang="ru-RU" dirty="0"/>
              <a:t> </a:t>
            </a:r>
            <a:r>
              <a:rPr lang="ru-RU" dirty="0" err="1"/>
              <a:t>жиналатын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мектер</a:t>
            </a:r>
            <a:r>
              <a:rPr lang="ru-RU" dirty="0" smtClean="0"/>
              <a:t>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заманда</a:t>
            </a:r>
            <a:r>
              <a:rPr lang="ru-RU" dirty="0"/>
              <a:t> «</a:t>
            </a:r>
            <a:r>
              <a:rPr lang="ru-RU" dirty="0" err="1"/>
              <a:t>Бақша</a:t>
            </a:r>
            <a:r>
              <a:rPr lang="ru-RU" dirty="0"/>
              <a:t>» деп </a:t>
            </a:r>
            <a:r>
              <a:rPr lang="ru-RU" dirty="0" err="1"/>
              <a:t>аталды</a:t>
            </a:r>
            <a:r>
              <a:rPr lang="ru-RU" dirty="0" smtClean="0"/>
              <a:t>. </a:t>
            </a:r>
            <a:r>
              <a:rPr lang="ru-RU" dirty="0" err="1" smtClean="0"/>
              <a:t>Гассендидің</a:t>
            </a:r>
            <a:r>
              <a:rPr lang="ru-RU" dirty="0" smtClean="0"/>
              <a:t> </a:t>
            </a:r>
            <a:r>
              <a:rPr lang="ru-RU" dirty="0" err="1" smtClean="0"/>
              <a:t>философиялық</a:t>
            </a:r>
            <a:r>
              <a:rPr lang="ru-RU" dirty="0" smtClean="0"/>
              <a:t> </a:t>
            </a:r>
            <a:r>
              <a:rPr lang="ru-RU" dirty="0" err="1" smtClean="0"/>
              <a:t>жүйесіндегі</a:t>
            </a:r>
            <a:r>
              <a:rPr lang="ru-RU" dirty="0" smtClean="0"/>
              <a:t>  </a:t>
            </a:r>
            <a:r>
              <a:rPr lang="ru-RU" dirty="0" err="1" smtClean="0"/>
              <a:t>эпикуреизмді</a:t>
            </a:r>
            <a:r>
              <a:rPr lang="ru-RU" dirty="0" smtClean="0"/>
              <a:t> </a:t>
            </a:r>
            <a:r>
              <a:rPr lang="ru-RU" dirty="0" err="1" smtClean="0"/>
              <a:t>танымай</a:t>
            </a:r>
            <a:r>
              <a:rPr lang="ru-RU" dirty="0" smtClean="0"/>
              <a:t>, </a:t>
            </a:r>
            <a:r>
              <a:rPr lang="ru-RU" dirty="0" err="1" smtClean="0"/>
              <a:t>Қайта</a:t>
            </a:r>
            <a:r>
              <a:rPr lang="ru-RU" dirty="0" smtClean="0"/>
              <a:t> </a:t>
            </a:r>
            <a:r>
              <a:rPr lang="ru-RU" dirty="0" err="1" smtClean="0"/>
              <a:t>өрлеу</a:t>
            </a:r>
            <a:r>
              <a:rPr lang="ru-RU" dirty="0" smtClean="0"/>
              <a:t> </a:t>
            </a:r>
            <a:r>
              <a:rPr lang="ru-RU" dirty="0" err="1" smtClean="0"/>
              <a:t>дәуірі</a:t>
            </a:r>
            <a:r>
              <a:rPr lang="ru-RU" dirty="0" smtClean="0"/>
              <a:t> </a:t>
            </a:r>
            <a:r>
              <a:rPr lang="ru-RU" dirty="0" err="1" smtClean="0"/>
              <a:t>мәдениетін</a:t>
            </a:r>
            <a:r>
              <a:rPr lang="ru-RU" dirty="0" smtClean="0"/>
              <a:t> </a:t>
            </a:r>
            <a:r>
              <a:rPr lang="ru-RU" dirty="0" err="1" smtClean="0"/>
              <a:t>тану</a:t>
            </a:r>
            <a:r>
              <a:rPr lang="ru-RU" dirty="0" smtClean="0"/>
              <a:t> </a:t>
            </a:r>
            <a:r>
              <a:rPr lang="ru-RU" dirty="0" err="1" smtClean="0"/>
              <a:t>қиынға</a:t>
            </a:r>
            <a:r>
              <a:rPr lang="ru-RU" dirty="0" smtClean="0"/>
              <a:t> </a:t>
            </a:r>
            <a:r>
              <a:rPr lang="ru-RU" dirty="0" err="1" smtClean="0"/>
              <a:t>түседі</a:t>
            </a:r>
            <a:r>
              <a:rPr lang="ru-RU" dirty="0" smtClean="0"/>
              <a:t>. </a:t>
            </a:r>
            <a:r>
              <a:rPr lang="ru-RU" dirty="0" err="1" smtClean="0"/>
              <a:t>Егер</a:t>
            </a:r>
            <a:r>
              <a:rPr lang="ru-RU" dirty="0" smtClean="0"/>
              <a:t>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еңбегінен</a:t>
            </a:r>
            <a:r>
              <a:rPr lang="ru-RU" dirty="0" smtClean="0"/>
              <a:t> </a:t>
            </a:r>
            <a:r>
              <a:rPr lang="ru-RU" dirty="0" err="1" smtClean="0"/>
              <a:t>артық</a:t>
            </a:r>
            <a:r>
              <a:rPr lang="ru-RU" dirty="0" smtClean="0"/>
              <a:t> </a:t>
            </a:r>
            <a:r>
              <a:rPr lang="ru-RU" dirty="0" err="1" smtClean="0"/>
              <a:t>эпикуризмдік</a:t>
            </a:r>
            <a:r>
              <a:rPr lang="ru-RU" dirty="0" smtClean="0"/>
              <a:t> </a:t>
            </a:r>
            <a:r>
              <a:rPr lang="ru-RU" dirty="0" err="1" smtClean="0"/>
              <a:t>еңбек</a:t>
            </a:r>
            <a:r>
              <a:rPr lang="ru-RU" dirty="0" smtClean="0"/>
              <a:t> бар </a:t>
            </a:r>
            <a:r>
              <a:rPr lang="ru-RU" dirty="0" err="1" smtClean="0"/>
              <a:t>екен</a:t>
            </a:r>
            <a:r>
              <a:rPr lang="ru-RU" dirty="0" smtClean="0"/>
              <a:t> деп </a:t>
            </a:r>
            <a:r>
              <a:rPr lang="ru-RU" dirty="0" err="1" smtClean="0"/>
              <a:t>есептесеңіз</a:t>
            </a:r>
            <a:r>
              <a:rPr lang="ru-RU" dirty="0" smtClean="0"/>
              <a:t>, </a:t>
            </a:r>
            <a:r>
              <a:rPr lang="ru-RU" dirty="0" err="1" smtClean="0"/>
              <a:t>онда</a:t>
            </a:r>
            <a:r>
              <a:rPr lang="ru-RU" dirty="0" smtClean="0"/>
              <a:t> </a:t>
            </a:r>
            <a:r>
              <a:rPr lang="ru-RU" dirty="0" err="1" smtClean="0"/>
              <a:t>қателесесіз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Эпикуреизм мен </a:t>
            </a:r>
            <a:r>
              <a:rPr lang="ru-RU" sz="3200" dirty="0" err="1"/>
              <a:t>қайта</a:t>
            </a:r>
            <a:r>
              <a:rPr lang="ru-RU" sz="3200" dirty="0"/>
              <a:t> </a:t>
            </a:r>
            <a:r>
              <a:rPr lang="ru-RU" sz="3200" dirty="0" err="1"/>
              <a:t>өрлеу</a:t>
            </a:r>
            <a:r>
              <a:rPr lang="ru-RU" sz="3200" dirty="0"/>
              <a:t> </a:t>
            </a:r>
            <a:r>
              <a:rPr lang="ru-RU" sz="3200" dirty="0" err="1"/>
              <a:t>дәуірінің</a:t>
            </a:r>
            <a:r>
              <a:rPr lang="ru-RU" sz="3200" dirty="0"/>
              <a:t> </a:t>
            </a:r>
            <a:r>
              <a:rPr lang="ru-RU" sz="3200" dirty="0" err="1"/>
              <a:t>мәдениетінің</a:t>
            </a:r>
            <a:r>
              <a:rPr lang="ru-RU" sz="3200" dirty="0"/>
              <a:t> </a:t>
            </a:r>
            <a:r>
              <a:rPr lang="ru-RU" sz="3200" dirty="0" err="1"/>
              <a:t>байланысы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7751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6632"/>
            <a:ext cx="3429177" cy="38297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5498"/>
            <a:ext cx="3990215" cy="3852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48119"/>
            <a:ext cx="4680520" cy="29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4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200800" cy="61426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67744" y="630932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/>
              <a:t>Иуда ишараты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1296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4392487" cy="655272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Монтень </a:t>
            </a:r>
            <a:r>
              <a:rPr lang="ru-RU" dirty="0"/>
              <a:t>Мишель де (1533 – 1592) — француз философы, </a:t>
            </a:r>
            <a:r>
              <a:rPr lang="ru-RU" dirty="0" err="1"/>
              <a:t>жазушы</a:t>
            </a:r>
            <a:r>
              <a:rPr lang="ru-RU" dirty="0"/>
              <a:t>,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өркендеу</a:t>
            </a:r>
            <a:r>
              <a:rPr lang="ru-RU" dirty="0"/>
              <a:t> </a:t>
            </a:r>
            <a:r>
              <a:rPr lang="ru-RU" dirty="0" err="1"/>
              <a:t>дәуірінің</a:t>
            </a:r>
            <a:r>
              <a:rPr lang="ru-RU" dirty="0"/>
              <a:t> </a:t>
            </a:r>
            <a:r>
              <a:rPr lang="ru-RU" dirty="0" err="1"/>
              <a:t>көрнекті</a:t>
            </a:r>
            <a:r>
              <a:rPr lang="ru-RU" dirty="0"/>
              <a:t> </a:t>
            </a:r>
            <a:r>
              <a:rPr lang="ru-RU" dirty="0" err="1"/>
              <a:t>ойшылы</a:t>
            </a:r>
            <a:r>
              <a:rPr lang="ru-RU" dirty="0"/>
              <a:t>.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еңбегі</a:t>
            </a:r>
            <a:r>
              <a:rPr lang="ru-RU" dirty="0"/>
              <a:t> – “</a:t>
            </a:r>
            <a:r>
              <a:rPr lang="ru-RU" dirty="0" err="1"/>
              <a:t>Тәжірибелер</a:t>
            </a:r>
            <a:r>
              <a:rPr lang="ru-RU" dirty="0"/>
              <a:t>” (1580). </a:t>
            </a:r>
            <a:r>
              <a:rPr lang="ru-RU" dirty="0" err="1"/>
              <a:t>Сократтың</a:t>
            </a:r>
            <a:r>
              <a:rPr lang="ru-RU" dirty="0"/>
              <a:t> </a:t>
            </a:r>
            <a:r>
              <a:rPr lang="ru-RU" dirty="0" err="1"/>
              <a:t>ізімен</a:t>
            </a:r>
            <a:r>
              <a:rPr lang="ru-RU" dirty="0"/>
              <a:t> </a:t>
            </a:r>
            <a:r>
              <a:rPr lang="ru-RU" dirty="0" err="1"/>
              <a:t>адамгершілік</a:t>
            </a:r>
            <a:r>
              <a:rPr lang="ru-RU" dirty="0"/>
              <a:t> </a:t>
            </a:r>
            <a:r>
              <a:rPr lang="ru-RU" dirty="0" err="1"/>
              <a:t>ұстаным</a:t>
            </a:r>
            <a:r>
              <a:rPr lang="ru-RU" dirty="0"/>
              <a:t> </a:t>
            </a:r>
            <a:r>
              <a:rPr lang="ru-RU" dirty="0" err="1"/>
              <a:t>заңдылықтарын</a:t>
            </a:r>
            <a:r>
              <a:rPr lang="ru-RU" dirty="0"/>
              <a:t> </a:t>
            </a:r>
            <a:r>
              <a:rPr lang="ru-RU" dirty="0" err="1"/>
              <a:t>ақиқатпен</a:t>
            </a:r>
            <a:r>
              <a:rPr lang="ru-RU" dirty="0"/>
              <a:t>, </a:t>
            </a:r>
            <a:r>
              <a:rPr lang="ru-RU" dirty="0" err="1"/>
              <a:t>өмірдің</a:t>
            </a:r>
            <a:r>
              <a:rPr lang="ru-RU" dirty="0"/>
              <a:t> даму </a:t>
            </a:r>
            <a:r>
              <a:rPr lang="ru-RU" dirty="0" err="1"/>
              <a:t>жүйесімен</a:t>
            </a:r>
            <a:r>
              <a:rPr lang="ru-RU" dirty="0"/>
              <a:t> </a:t>
            </a:r>
            <a:r>
              <a:rPr lang="ru-RU" dirty="0" err="1"/>
              <a:t>ұштастыруға</a:t>
            </a:r>
            <a:r>
              <a:rPr lang="ru-RU" dirty="0"/>
              <a:t> </a:t>
            </a:r>
            <a:r>
              <a:rPr lang="ru-RU" dirty="0" err="1"/>
              <a:t>ұмтылды</a:t>
            </a:r>
            <a:r>
              <a:rPr lang="ru-RU" dirty="0"/>
              <a:t>.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дәуір</a:t>
            </a:r>
            <a:r>
              <a:rPr lang="ru-RU" dirty="0"/>
              <a:t> </a:t>
            </a:r>
            <a:r>
              <a:rPr lang="ru-RU" dirty="0" err="1"/>
              <a:t>философиясының</a:t>
            </a:r>
            <a:r>
              <a:rPr lang="ru-RU" dirty="0"/>
              <a:t> </a:t>
            </a:r>
            <a:r>
              <a:rPr lang="ru-RU" dirty="0" err="1"/>
              <a:t>іс-тәжірибелік</a:t>
            </a:r>
            <a:r>
              <a:rPr lang="ru-RU" dirty="0"/>
              <a:t> </a:t>
            </a:r>
            <a:r>
              <a:rPr lang="ru-RU" dirty="0" err="1"/>
              <a:t>жағына</a:t>
            </a:r>
            <a:r>
              <a:rPr lang="ru-RU" dirty="0"/>
              <a:t> </a:t>
            </a:r>
            <a:r>
              <a:rPr lang="ru-RU" dirty="0" err="1"/>
              <a:t>басым</a:t>
            </a:r>
            <a:r>
              <a:rPr lang="ru-RU" dirty="0"/>
              <a:t> </a:t>
            </a:r>
            <a:r>
              <a:rPr lang="ru-RU" dirty="0" err="1"/>
              <a:t>назар</a:t>
            </a:r>
            <a:r>
              <a:rPr lang="ru-RU" dirty="0"/>
              <a:t> </a:t>
            </a:r>
            <a:r>
              <a:rPr lang="ru-RU" dirty="0" err="1"/>
              <a:t>аударды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3999880" cy="51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1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Монтень </a:t>
            </a:r>
            <a:r>
              <a:rPr lang="ru-RU" dirty="0" err="1"/>
              <a:t>философиясында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принцип – скептицизм. Оның </a:t>
            </a:r>
            <a:r>
              <a:rPr lang="ru-RU" dirty="0" err="1"/>
              <a:t>пікірі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,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күмәндануға</a:t>
            </a:r>
            <a:r>
              <a:rPr lang="ru-RU" dirty="0"/>
              <a:t> </a:t>
            </a:r>
            <a:r>
              <a:rPr lang="ru-RU" dirty="0" err="1"/>
              <a:t>құқылы</a:t>
            </a:r>
            <a:r>
              <a:rPr lang="ru-RU" dirty="0"/>
              <a:t>. Оның </a:t>
            </a:r>
            <a:r>
              <a:rPr lang="ru-RU" dirty="0" err="1"/>
              <a:t>скептицизмі</a:t>
            </a:r>
            <a:r>
              <a:rPr lang="ru-RU" dirty="0"/>
              <a:t> </a:t>
            </a:r>
            <a:r>
              <a:rPr lang="ru-RU" dirty="0" err="1"/>
              <a:t>теол</a:t>
            </a:r>
            <a:r>
              <a:rPr lang="ru-RU" dirty="0"/>
              <a:t>. және метафизика, </a:t>
            </a:r>
            <a:r>
              <a:rPr lang="ru-RU" dirty="0" err="1"/>
              <a:t>көзқарастарды</a:t>
            </a:r>
            <a:r>
              <a:rPr lang="ru-RU" dirty="0"/>
              <a:t>, </a:t>
            </a:r>
            <a:r>
              <a:rPr lang="ru-RU" dirty="0" err="1"/>
              <a:t>ортағасырлық</a:t>
            </a:r>
            <a:r>
              <a:rPr lang="ru-RU" dirty="0"/>
              <a:t> схоластика мен католик </a:t>
            </a:r>
            <a:r>
              <a:rPr lang="ru-RU" dirty="0" err="1"/>
              <a:t>дінінің</a:t>
            </a:r>
            <a:r>
              <a:rPr lang="ru-RU" dirty="0"/>
              <a:t> </a:t>
            </a:r>
            <a:r>
              <a:rPr lang="ru-RU" dirty="0" err="1"/>
              <a:t>қасаң</a:t>
            </a:r>
            <a:r>
              <a:rPr lang="ru-RU" dirty="0"/>
              <a:t> </a:t>
            </a:r>
            <a:r>
              <a:rPr lang="ru-RU" dirty="0" err="1"/>
              <a:t>қағидаларын</a:t>
            </a:r>
            <a:r>
              <a:rPr lang="ru-RU" dirty="0"/>
              <a:t> </a:t>
            </a:r>
            <a:r>
              <a:rPr lang="ru-RU" dirty="0" err="1"/>
              <a:t>сынауға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. Монтень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скептицизмін</a:t>
            </a:r>
            <a:r>
              <a:rPr lang="ru-RU" dirty="0"/>
              <a:t> </a:t>
            </a:r>
            <a:r>
              <a:rPr lang="ru-RU" dirty="0" err="1"/>
              <a:t>адамгершілік</a:t>
            </a:r>
            <a:r>
              <a:rPr lang="ru-RU" dirty="0"/>
              <a:t> </a:t>
            </a:r>
            <a:r>
              <a:rPr lang="ru-RU" dirty="0" err="1"/>
              <a:t>ұстанымдарға</a:t>
            </a:r>
            <a:r>
              <a:rPr lang="ru-RU" dirty="0"/>
              <a:t> </a:t>
            </a:r>
            <a:r>
              <a:rPr lang="ru-RU" dirty="0" err="1"/>
              <a:t>негіздеді</a:t>
            </a:r>
            <a:r>
              <a:rPr lang="ru-RU" dirty="0"/>
              <a:t>. Ол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өзгеріп-жаңарып</a:t>
            </a:r>
            <a:r>
              <a:rPr lang="ru-RU" dirty="0"/>
              <a:t> </a:t>
            </a:r>
            <a:r>
              <a:rPr lang="ru-RU" dirty="0" err="1"/>
              <a:t>отырады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сана-</a:t>
            </a:r>
            <a:r>
              <a:rPr lang="ru-RU" dirty="0" err="1"/>
              <a:t>сезімі</a:t>
            </a:r>
            <a:r>
              <a:rPr lang="ru-RU" dirty="0"/>
              <a:t> де, ой-</a:t>
            </a:r>
            <a:r>
              <a:rPr lang="ru-RU" dirty="0" err="1"/>
              <a:t>пікірі</a:t>
            </a:r>
            <a:r>
              <a:rPr lang="ru-RU" dirty="0"/>
              <a:t> де </a:t>
            </a:r>
            <a:r>
              <a:rPr lang="ru-RU" dirty="0" err="1"/>
              <a:t>жаңарды</a:t>
            </a:r>
            <a:r>
              <a:rPr lang="ru-RU" dirty="0"/>
              <a:t>. </a:t>
            </a:r>
            <a:r>
              <a:rPr lang="ru-RU" dirty="0" err="1"/>
              <a:t>Себебі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басына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қасиет</a:t>
            </a:r>
            <a:r>
              <a:rPr lang="ru-RU" dirty="0"/>
              <a:t> </a:t>
            </a:r>
            <a:r>
              <a:rPr lang="ru-RU" dirty="0" err="1"/>
              <a:t>дейді</a:t>
            </a:r>
            <a:r>
              <a:rPr lang="ru-RU" dirty="0"/>
              <a:t>. Монтень </a:t>
            </a:r>
            <a:r>
              <a:rPr lang="ru-RU" dirty="0" err="1"/>
              <a:t>жанның</a:t>
            </a:r>
            <a:r>
              <a:rPr lang="ru-RU" dirty="0"/>
              <a:t> </a:t>
            </a:r>
            <a:r>
              <a:rPr lang="ru-RU" dirty="0" err="1"/>
              <a:t>өлмейтіндігі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діни</a:t>
            </a:r>
            <a:r>
              <a:rPr lang="ru-RU" dirty="0"/>
              <a:t> </a:t>
            </a:r>
            <a:r>
              <a:rPr lang="ru-RU" dirty="0" err="1"/>
              <a:t>ілімді</a:t>
            </a:r>
            <a:r>
              <a:rPr lang="ru-RU" dirty="0"/>
              <a:t> </a:t>
            </a:r>
            <a:r>
              <a:rPr lang="ru-RU" dirty="0" err="1"/>
              <a:t>жоққа</a:t>
            </a:r>
            <a:r>
              <a:rPr lang="ru-RU" dirty="0"/>
              <a:t> </a:t>
            </a:r>
            <a:r>
              <a:rPr lang="ru-RU" dirty="0" err="1"/>
              <a:t>шығарып</a:t>
            </a:r>
            <a:r>
              <a:rPr lang="ru-RU" dirty="0"/>
              <a:t>, </a:t>
            </a:r>
            <a:r>
              <a:rPr lang="ru-RU" dirty="0" err="1"/>
              <a:t>сананы</a:t>
            </a:r>
            <a:r>
              <a:rPr lang="ru-RU" dirty="0"/>
              <a:t> </a:t>
            </a:r>
            <a:r>
              <a:rPr lang="ru-RU" dirty="0" err="1"/>
              <a:t>материяның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қасиеті</a:t>
            </a:r>
            <a:r>
              <a:rPr lang="ru-RU" dirty="0"/>
              <a:t> деп </a:t>
            </a:r>
            <a:r>
              <a:rPr lang="ru-RU" dirty="0" err="1"/>
              <a:t>білді</a:t>
            </a:r>
            <a:r>
              <a:rPr lang="ru-RU" dirty="0"/>
              <a:t>. </a:t>
            </a:r>
            <a:r>
              <a:rPr lang="ru-RU" dirty="0" err="1"/>
              <a:t>Монтеньнің</a:t>
            </a:r>
            <a:r>
              <a:rPr lang="ru-RU" dirty="0"/>
              <a:t> ой-</a:t>
            </a:r>
            <a:r>
              <a:rPr lang="ru-RU" dirty="0" err="1"/>
              <a:t>пікірлері</a:t>
            </a:r>
            <a:r>
              <a:rPr lang="ru-RU" dirty="0"/>
              <a:t> </a:t>
            </a:r>
            <a:r>
              <a:rPr lang="ru-RU" dirty="0" err="1"/>
              <a:t>француздық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өркендеу</a:t>
            </a:r>
            <a:r>
              <a:rPr lang="ru-RU" dirty="0"/>
              <a:t> </a:t>
            </a:r>
            <a:r>
              <a:rPr lang="ru-RU" dirty="0" err="1"/>
              <a:t>философиясына</a:t>
            </a:r>
            <a:r>
              <a:rPr lang="ru-RU" dirty="0"/>
              <a:t>,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заманның</a:t>
            </a:r>
            <a:r>
              <a:rPr lang="ru-RU" dirty="0"/>
              <a:t> </a:t>
            </a:r>
            <a:r>
              <a:rPr lang="ru-RU" dirty="0" err="1"/>
              <a:t>тәжірибелі</a:t>
            </a:r>
            <a:r>
              <a:rPr lang="ru-RU" dirty="0"/>
              <a:t> </a:t>
            </a:r>
            <a:r>
              <a:rPr lang="ru-RU" dirty="0" err="1"/>
              <a:t>әдіснамасының</a:t>
            </a:r>
            <a:r>
              <a:rPr lang="ru-RU" dirty="0"/>
              <a:t> </a:t>
            </a:r>
            <a:r>
              <a:rPr lang="ru-RU" dirty="0" err="1"/>
              <a:t>қалыптасуына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етті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dirty="0" smtClean="0"/>
              <a:t>Шығармашылығы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517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4221088"/>
            <a:ext cx="6048672" cy="1252661"/>
          </a:xfrm>
        </p:spPr>
        <p:txBody>
          <a:bodyPr/>
          <a:lstStyle/>
          <a:p>
            <a:r>
              <a:rPr lang="ru-RU" sz="2800" dirty="0" err="1"/>
              <a:t>Орындаған</a:t>
            </a:r>
            <a:r>
              <a:rPr lang="ru-RU" sz="2800" dirty="0"/>
              <a:t>: </a:t>
            </a:r>
            <a:r>
              <a:rPr lang="ru-RU" sz="2800" dirty="0" err="1"/>
              <a:t>Сариева.А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Тексерген</a:t>
            </a:r>
            <a:r>
              <a:rPr lang="ru-RU" sz="2800" dirty="0"/>
              <a:t>: </a:t>
            </a:r>
            <a:r>
              <a:rPr lang="ru-RU" sz="2800" dirty="0" err="1"/>
              <a:t>Бияздықова.К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756263" cy="1054250"/>
          </a:xfrm>
        </p:spPr>
        <p:txBody>
          <a:bodyPr/>
          <a:lstStyle/>
          <a:p>
            <a:r>
              <a:rPr lang="ru-RU" sz="5400" dirty="0" err="1"/>
              <a:t>Қайта</a:t>
            </a:r>
            <a:r>
              <a:rPr lang="ru-RU" sz="5400" dirty="0"/>
              <a:t> </a:t>
            </a:r>
            <a:r>
              <a:rPr lang="ru-RU" sz="5400" dirty="0" err="1"/>
              <a:t>өрлеу</a:t>
            </a:r>
            <a:r>
              <a:rPr lang="ru-RU" sz="5400" dirty="0"/>
              <a:t> </a:t>
            </a:r>
            <a:r>
              <a:rPr lang="ru-RU" sz="5400" dirty="0" err="1"/>
              <a:t>мәдениеті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6943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3041" y="2852936"/>
            <a:ext cx="8640959" cy="3877815"/>
          </a:xfrm>
        </p:spPr>
        <p:txBody>
          <a:bodyPr>
            <a:noAutofit/>
          </a:bodyPr>
          <a:lstStyle/>
          <a:p>
            <a:r>
              <a:rPr lang="ru-RU" dirty="0"/>
              <a:t>Эпикур – </a:t>
            </a:r>
            <a:r>
              <a:rPr lang="ru-RU" dirty="0" err="1"/>
              <a:t>Демокриттің</a:t>
            </a:r>
            <a:r>
              <a:rPr lang="ru-RU" dirty="0"/>
              <a:t> </a:t>
            </a:r>
            <a:r>
              <a:rPr lang="ru-RU" dirty="0" err="1"/>
              <a:t>атомдық</a:t>
            </a:r>
            <a:r>
              <a:rPr lang="ru-RU" dirty="0"/>
              <a:t> </a:t>
            </a:r>
            <a:r>
              <a:rPr lang="ru-RU" dirty="0" err="1"/>
              <a:t>көзқарасын</a:t>
            </a:r>
            <a:r>
              <a:rPr lang="ru-RU" dirty="0"/>
              <a:t> </a:t>
            </a:r>
            <a:r>
              <a:rPr lang="ru-RU" dirty="0" err="1"/>
              <a:t>жалғастырып</a:t>
            </a:r>
            <a:r>
              <a:rPr lang="ru-RU" dirty="0"/>
              <a:t>, </a:t>
            </a:r>
            <a:r>
              <a:rPr lang="ru-RU" dirty="0" err="1"/>
              <a:t>толықтырулар</a:t>
            </a:r>
            <a:r>
              <a:rPr lang="ru-RU" dirty="0"/>
              <a:t> </a:t>
            </a:r>
            <a:r>
              <a:rPr lang="ru-RU" dirty="0" err="1"/>
              <a:t>енгізеді</a:t>
            </a:r>
            <a:r>
              <a:rPr lang="ru-RU" dirty="0"/>
              <a:t>. </a:t>
            </a:r>
            <a:r>
              <a:rPr lang="ru-RU" dirty="0" err="1"/>
              <a:t>Эпикурдың</a:t>
            </a:r>
            <a:r>
              <a:rPr lang="ru-RU" dirty="0"/>
              <a:t> </a:t>
            </a:r>
            <a:r>
              <a:rPr lang="ru-RU" dirty="0" err="1"/>
              <a:t>ойынша</a:t>
            </a:r>
            <a:r>
              <a:rPr lang="ru-RU" dirty="0"/>
              <a:t> бос </a:t>
            </a:r>
            <a:r>
              <a:rPr lang="ru-RU" dirty="0" err="1"/>
              <a:t>кеңістікте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шапшаңдықпен</a:t>
            </a:r>
            <a:r>
              <a:rPr lang="ru-RU" dirty="0"/>
              <a:t> </a:t>
            </a:r>
            <a:r>
              <a:rPr lang="ru-RU" dirty="0" err="1"/>
              <a:t>қозғалатын</a:t>
            </a:r>
            <a:r>
              <a:rPr lang="ru-RU" dirty="0"/>
              <a:t> </a:t>
            </a:r>
            <a:r>
              <a:rPr lang="ru-RU" dirty="0" err="1"/>
              <a:t>атомдардың</a:t>
            </a:r>
            <a:r>
              <a:rPr lang="ru-RU" dirty="0"/>
              <a:t> </a:t>
            </a:r>
            <a:r>
              <a:rPr lang="ru-RU" dirty="0" err="1"/>
              <a:t>соқтығысуы</a:t>
            </a:r>
            <a:r>
              <a:rPr lang="ru-RU" dirty="0"/>
              <a:t> </a:t>
            </a:r>
            <a:r>
              <a:rPr lang="ru-RU" dirty="0" err="1"/>
              <a:t>мүмкіндігін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атомның</a:t>
            </a:r>
            <a:r>
              <a:rPr lang="ru-RU" dirty="0"/>
              <a:t> тура </a:t>
            </a:r>
            <a:r>
              <a:rPr lang="ru-RU" dirty="0" err="1"/>
              <a:t>бағыттан</a:t>
            </a:r>
            <a:r>
              <a:rPr lang="ru-RU" dirty="0"/>
              <a:t> </a:t>
            </a:r>
            <a:r>
              <a:rPr lang="ru-RU" dirty="0" err="1"/>
              <a:t>спонтанды</a:t>
            </a:r>
            <a:r>
              <a:rPr lang="ru-RU" dirty="0"/>
              <a:t> (</a:t>
            </a:r>
            <a:r>
              <a:rPr lang="ru-RU" dirty="0" err="1"/>
              <a:t>іштей</a:t>
            </a:r>
            <a:r>
              <a:rPr lang="ru-RU" dirty="0"/>
              <a:t> </a:t>
            </a:r>
            <a:r>
              <a:rPr lang="ru-RU" dirty="0" err="1"/>
              <a:t>шартты</a:t>
            </a:r>
            <a:r>
              <a:rPr lang="ru-RU" dirty="0"/>
              <a:t>) «</a:t>
            </a:r>
            <a:r>
              <a:rPr lang="ru-RU" dirty="0" err="1"/>
              <a:t>ауытқу</a:t>
            </a:r>
            <a:r>
              <a:rPr lang="ru-RU" dirty="0"/>
              <a:t>» </a:t>
            </a:r>
            <a:r>
              <a:rPr lang="ru-RU" dirty="0" err="1"/>
              <a:t>ұғымын</a:t>
            </a:r>
            <a:r>
              <a:rPr lang="ru-RU" dirty="0"/>
              <a:t> </a:t>
            </a:r>
            <a:r>
              <a:rPr lang="ru-RU" dirty="0" err="1"/>
              <a:t>көрсетті</a:t>
            </a:r>
            <a:r>
              <a:rPr lang="ru-RU" dirty="0"/>
              <a:t>. Осы эллинизм </a:t>
            </a:r>
            <a:r>
              <a:rPr lang="ru-RU" dirty="0" err="1"/>
              <a:t>дәуірінің</a:t>
            </a:r>
            <a:r>
              <a:rPr lang="ru-RU" dirty="0"/>
              <a:t> </a:t>
            </a:r>
            <a:r>
              <a:rPr lang="ru-RU" dirty="0" err="1"/>
              <a:t>көрнекті</a:t>
            </a:r>
            <a:r>
              <a:rPr lang="ru-RU" dirty="0"/>
              <a:t> </a:t>
            </a:r>
            <a:r>
              <a:rPr lang="ru-RU" dirty="0" err="1"/>
              <a:t>өкілі</a:t>
            </a:r>
            <a:r>
              <a:rPr lang="ru-RU" dirty="0"/>
              <a:t> Эпикур болды Физика, логика және </a:t>
            </a:r>
            <a:r>
              <a:rPr lang="ru-RU" dirty="0" err="1"/>
              <a:t>этиканы</a:t>
            </a:r>
            <a:r>
              <a:rPr lang="ru-RU" dirty="0"/>
              <a:t> </a:t>
            </a:r>
            <a:r>
              <a:rPr lang="ru-RU" dirty="0" err="1" smtClean="0"/>
              <a:t>зерттеген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800" dirty="0" smtClean="0"/>
              <a:t>Эпикур кім?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181349" cy="21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12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844"/>
            <a:ext cx="3960440" cy="5402041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90872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Таным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теориясы</a:t>
            </a:r>
            <a:r>
              <a:rPr lang="ru-RU" sz="2400" dirty="0" smtClean="0"/>
              <a:t> </a:t>
            </a:r>
            <a:r>
              <a:rPr lang="ru-RU" sz="2400" dirty="0" err="1" smtClean="0"/>
              <a:t>бойынша</a:t>
            </a:r>
            <a:r>
              <a:rPr lang="ru-RU" sz="2400" dirty="0" smtClean="0"/>
              <a:t> Эпикур –сенсуалист. </a:t>
            </a:r>
            <a:r>
              <a:rPr lang="ru-RU" sz="2400" dirty="0" err="1" smtClean="0"/>
              <a:t>Түйсік</a:t>
            </a:r>
            <a:r>
              <a:rPr lang="ru-RU" sz="2400" dirty="0" smtClean="0"/>
              <a:t> </a:t>
            </a:r>
            <a:r>
              <a:rPr lang="ru-RU" sz="2400" dirty="0" err="1" smtClean="0"/>
              <a:t>әрқашан</a:t>
            </a:r>
            <a:r>
              <a:rPr lang="ru-RU" sz="2400" dirty="0" smtClean="0"/>
              <a:t> </a:t>
            </a:r>
            <a:r>
              <a:rPr lang="ru-RU" sz="2400" dirty="0" err="1" smtClean="0"/>
              <a:t>өзінен</a:t>
            </a:r>
            <a:r>
              <a:rPr lang="ru-RU" sz="2400" dirty="0" smtClean="0"/>
              <a:t>- </a:t>
            </a:r>
            <a:r>
              <a:rPr lang="ru-RU" sz="2400" dirty="0" err="1" smtClean="0"/>
              <a:t>өзі</a:t>
            </a:r>
            <a:r>
              <a:rPr lang="ru-RU" sz="2400" dirty="0" smtClean="0"/>
              <a:t> </a:t>
            </a:r>
            <a:r>
              <a:rPr lang="ru-RU" sz="2400" dirty="0" err="1" smtClean="0"/>
              <a:t>ақиқат</a:t>
            </a:r>
            <a:r>
              <a:rPr lang="ru-RU" sz="2400" dirty="0" smtClean="0"/>
              <a:t>, </a:t>
            </a:r>
            <a:r>
              <a:rPr lang="ru-RU" sz="2400" dirty="0" err="1" smtClean="0"/>
              <a:t>өйткені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ол</a:t>
            </a:r>
            <a:r>
              <a:rPr lang="ru-RU" sz="2400" dirty="0" smtClean="0"/>
              <a:t> </a:t>
            </a:r>
            <a:r>
              <a:rPr lang="ru-RU" sz="2400" dirty="0" err="1" smtClean="0"/>
              <a:t>объективті</a:t>
            </a:r>
            <a:r>
              <a:rPr lang="ru-RU" sz="2400" dirty="0" smtClean="0"/>
              <a:t> </a:t>
            </a:r>
            <a:r>
              <a:rPr lang="ru-RU" sz="2400" dirty="0" err="1" smtClean="0"/>
              <a:t>нақтылықтан</a:t>
            </a:r>
            <a:r>
              <a:rPr lang="ru-RU" sz="2400" dirty="0" smtClean="0"/>
              <a:t> </a:t>
            </a:r>
            <a:r>
              <a:rPr lang="ru-RU" sz="2400" dirty="0" err="1" smtClean="0"/>
              <a:t>туады</a:t>
            </a:r>
            <a:r>
              <a:rPr lang="ru-RU" sz="2400" dirty="0" smtClean="0"/>
              <a:t>; </a:t>
            </a:r>
            <a:r>
              <a:rPr lang="ru-RU" sz="2400" dirty="0" err="1" smtClean="0"/>
              <a:t>ол</a:t>
            </a:r>
            <a:r>
              <a:rPr lang="ru-RU" sz="2400" dirty="0" smtClean="0"/>
              <a:t> </a:t>
            </a:r>
            <a:r>
              <a:rPr lang="ru-RU" sz="2400" dirty="0" err="1" smtClean="0"/>
              <a:t>қателіктер</a:t>
            </a:r>
            <a:r>
              <a:rPr lang="ru-RU" sz="2400" dirty="0" smtClean="0"/>
              <a:t> </a:t>
            </a:r>
            <a:r>
              <a:rPr lang="ru-RU" sz="2400" dirty="0" err="1" smtClean="0"/>
              <a:t>түйсікті</a:t>
            </a:r>
            <a:r>
              <a:rPr lang="ru-RU" sz="2400" dirty="0" smtClean="0"/>
              <a:t> </a:t>
            </a:r>
            <a:r>
              <a:rPr lang="ru-RU" sz="2400" dirty="0" err="1" smtClean="0"/>
              <a:t>түсіндіруден</a:t>
            </a:r>
            <a:r>
              <a:rPr lang="ru-RU" sz="2400" dirty="0" smtClean="0"/>
              <a:t> </a:t>
            </a:r>
            <a:r>
              <a:rPr lang="ru-RU" sz="2400" dirty="0" err="1" smtClean="0"/>
              <a:t>туады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Түйсіктің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болуын</a:t>
            </a:r>
            <a:r>
              <a:rPr lang="ru-RU" sz="2400" dirty="0" smtClean="0"/>
              <a:t> Эпикур </a:t>
            </a:r>
            <a:r>
              <a:rPr lang="ru-RU" sz="2400" dirty="0" err="1" smtClean="0"/>
              <a:t>материалистік</a:t>
            </a:r>
            <a:r>
              <a:rPr lang="ru-RU" sz="2400" dirty="0" smtClean="0"/>
              <a:t> </a:t>
            </a:r>
            <a:r>
              <a:rPr lang="ru-RU" sz="2400" dirty="0" err="1" smtClean="0"/>
              <a:t>тұрғыда</a:t>
            </a:r>
            <a:r>
              <a:rPr lang="ru-RU" sz="2400" dirty="0" smtClean="0"/>
              <a:t> </a:t>
            </a:r>
            <a:r>
              <a:rPr lang="ru-RU" sz="2400" dirty="0" err="1" smtClean="0"/>
              <a:t>былай</a:t>
            </a:r>
            <a:r>
              <a:rPr lang="ru-RU" sz="2400" dirty="0" smtClean="0"/>
              <a:t> деп </a:t>
            </a:r>
            <a:r>
              <a:rPr lang="ru-RU" sz="2400" dirty="0" err="1" smtClean="0"/>
              <a:t>түсіндірді</a:t>
            </a:r>
            <a:r>
              <a:rPr lang="ru-RU" sz="2400" dirty="0" smtClean="0"/>
              <a:t>: </a:t>
            </a:r>
            <a:r>
              <a:rPr lang="ru-RU" sz="2400" dirty="0" err="1" smtClean="0"/>
              <a:t>дененің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бойымен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өте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бөлшектердің</a:t>
            </a:r>
            <a:r>
              <a:rPr lang="ru-RU" sz="2400" dirty="0" smtClean="0"/>
              <a:t> </a:t>
            </a:r>
            <a:r>
              <a:rPr lang="ru-RU" sz="2400" dirty="0" err="1" smtClean="0"/>
              <a:t>үздіксіз</a:t>
            </a:r>
            <a:r>
              <a:rPr lang="ru-RU" sz="2400" dirty="0" smtClean="0"/>
              <a:t> </a:t>
            </a:r>
            <a:r>
              <a:rPr lang="ru-RU" sz="2400" dirty="0" err="1" smtClean="0"/>
              <a:t>ағысы</a:t>
            </a:r>
            <a:r>
              <a:rPr lang="ru-RU" sz="2400" dirty="0" smtClean="0"/>
              <a:t> </a:t>
            </a:r>
            <a:r>
              <a:rPr lang="ru-RU" sz="2400" dirty="0" err="1" smtClean="0"/>
              <a:t>жүріп</a:t>
            </a:r>
            <a:r>
              <a:rPr lang="ru-RU" sz="2400" dirty="0" smtClean="0"/>
              <a:t>, </a:t>
            </a:r>
            <a:r>
              <a:rPr lang="ru-RU" sz="2400" dirty="0" err="1" smtClean="0"/>
              <a:t>олар</a:t>
            </a:r>
            <a:r>
              <a:rPr lang="ru-RU" sz="2400" dirty="0" smtClean="0"/>
              <a:t> </a:t>
            </a:r>
            <a:r>
              <a:rPr lang="ru-RU" sz="2400" dirty="0" err="1" smtClean="0"/>
              <a:t>сезім</a:t>
            </a:r>
            <a:r>
              <a:rPr lang="ru-RU" sz="2400" dirty="0" smtClean="0"/>
              <a:t> </a:t>
            </a:r>
            <a:r>
              <a:rPr lang="ru-RU" sz="2400" dirty="0" err="1" smtClean="0"/>
              <a:t>мүшелеріне</a:t>
            </a:r>
            <a:r>
              <a:rPr lang="ru-RU" sz="2400" dirty="0" smtClean="0"/>
              <a:t> </a:t>
            </a:r>
            <a:r>
              <a:rPr lang="ru-RU" sz="2400" dirty="0" err="1" smtClean="0"/>
              <a:t>енеді</a:t>
            </a:r>
            <a:r>
              <a:rPr lang="ru-RU" sz="2400" dirty="0" smtClean="0"/>
              <a:t> және </a:t>
            </a:r>
            <a:r>
              <a:rPr lang="ru-RU" sz="2400" dirty="0" err="1" smtClean="0"/>
              <a:t>заттардың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бейнелерін</a:t>
            </a:r>
            <a:r>
              <a:rPr lang="ru-RU" sz="2400" dirty="0" smtClean="0"/>
              <a:t> </a:t>
            </a:r>
            <a:r>
              <a:rPr lang="ru-RU" sz="2400" dirty="0" err="1" smtClean="0"/>
              <a:t>туғызады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396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Эпикур </a:t>
            </a:r>
            <a:r>
              <a:rPr lang="ru-RU" dirty="0" err="1"/>
              <a:t>философиясының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мәселесі</a:t>
            </a:r>
            <a:r>
              <a:rPr lang="ru-RU" dirty="0"/>
              <a:t> – </a:t>
            </a:r>
            <a:r>
              <a:rPr lang="ru-RU" dirty="0" err="1"/>
              <a:t>адам</a:t>
            </a:r>
            <a:r>
              <a:rPr lang="ru-RU" dirty="0"/>
              <a:t> және </a:t>
            </a:r>
            <a:r>
              <a:rPr lang="ru-RU" dirty="0" err="1"/>
              <a:t>бақыт</a:t>
            </a:r>
            <a:r>
              <a:rPr lang="ru-RU" dirty="0"/>
              <a:t>. </a:t>
            </a:r>
            <a:r>
              <a:rPr lang="ru-RU" dirty="0" err="1"/>
              <a:t>Философияны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бөлікке</a:t>
            </a:r>
            <a:r>
              <a:rPr lang="ru-RU" dirty="0"/>
              <a:t> </a:t>
            </a:r>
            <a:r>
              <a:rPr lang="ru-RU" dirty="0" err="1"/>
              <a:t>бөледі</a:t>
            </a:r>
            <a:r>
              <a:rPr lang="ru-RU" dirty="0"/>
              <a:t>: каноника – </a:t>
            </a:r>
            <a:r>
              <a:rPr lang="ru-RU" dirty="0" err="1"/>
              <a:t>ақиқаттың</a:t>
            </a:r>
            <a:r>
              <a:rPr lang="ru-RU" dirty="0"/>
              <a:t> </a:t>
            </a:r>
            <a:r>
              <a:rPr lang="ru-RU" dirty="0" err="1"/>
              <a:t>критерийлері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диалектикалық</a:t>
            </a:r>
            <a:r>
              <a:rPr lang="ru-RU" dirty="0"/>
              <a:t> </a:t>
            </a:r>
            <a:r>
              <a:rPr lang="ru-RU" dirty="0" err="1"/>
              <a:t>зерттеулер</a:t>
            </a:r>
            <a:r>
              <a:rPr lang="ru-RU" dirty="0"/>
              <a:t>; физика -</a:t>
            </a:r>
            <a:r>
              <a:rPr lang="ru-RU" dirty="0" err="1"/>
              <a:t>табиғаттың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және </a:t>
            </a:r>
            <a:r>
              <a:rPr lang="ru-RU" dirty="0" err="1"/>
              <a:t>бұзылуы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ғылым</a:t>
            </a:r>
            <a:r>
              <a:rPr lang="ru-RU" dirty="0"/>
              <a:t>; этика –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салты</a:t>
            </a:r>
            <a:r>
              <a:rPr lang="ru-RU" dirty="0"/>
              <a:t>, </a:t>
            </a:r>
            <a:r>
              <a:rPr lang="ru-RU" dirty="0" err="1"/>
              <a:t>нені</a:t>
            </a:r>
            <a:r>
              <a:rPr lang="ru-RU" dirty="0"/>
              <a:t> </a:t>
            </a:r>
            <a:r>
              <a:rPr lang="ru-RU" dirty="0" err="1"/>
              <a:t>таңдап</a:t>
            </a:r>
            <a:r>
              <a:rPr lang="ru-RU" dirty="0"/>
              <a:t>, </a:t>
            </a:r>
            <a:r>
              <a:rPr lang="ru-RU" dirty="0" err="1"/>
              <a:t>неден</a:t>
            </a:r>
            <a:r>
              <a:rPr lang="ru-RU" dirty="0"/>
              <a:t> бас </a:t>
            </a:r>
            <a:r>
              <a:rPr lang="ru-RU" dirty="0" err="1"/>
              <a:t>тарту</a:t>
            </a:r>
            <a:r>
              <a:rPr lang="ru-RU" dirty="0"/>
              <a:t> </a:t>
            </a:r>
            <a:r>
              <a:rPr lang="ru-RU" dirty="0" err="1"/>
              <a:t>керектігі</a:t>
            </a:r>
            <a:r>
              <a:rPr lang="ru-RU" dirty="0"/>
              <a:t> және </a:t>
            </a:r>
            <a:r>
              <a:rPr lang="ru-RU" dirty="0" err="1"/>
              <a:t>түпкілікті</a:t>
            </a:r>
            <a:r>
              <a:rPr lang="ru-RU" dirty="0"/>
              <a:t> </a:t>
            </a:r>
            <a:r>
              <a:rPr lang="ru-RU" dirty="0" err="1"/>
              <a:t>мақсат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 smtClean="0"/>
              <a:t>ғылым</a:t>
            </a:r>
            <a:r>
              <a:rPr lang="ru-RU" dirty="0" smtClean="0"/>
              <a:t>. </a:t>
            </a:r>
            <a:r>
              <a:rPr lang="ru-RU" dirty="0" err="1" smtClean="0"/>
              <a:t>Табиғат</a:t>
            </a:r>
            <a:r>
              <a:rPr lang="ru-RU" dirty="0" smtClean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ілімінде</a:t>
            </a:r>
            <a:r>
              <a:rPr lang="ru-RU" dirty="0"/>
              <a:t> Эпикур </a:t>
            </a:r>
            <a:r>
              <a:rPr lang="ru-RU" dirty="0" err="1"/>
              <a:t>Демокриттің</a:t>
            </a:r>
            <a:r>
              <a:rPr lang="ru-RU" dirty="0"/>
              <a:t> </a:t>
            </a:r>
            <a:r>
              <a:rPr lang="ru-RU" dirty="0" err="1"/>
              <a:t>атомдар</a:t>
            </a:r>
            <a:r>
              <a:rPr lang="ru-RU" dirty="0"/>
              <a:t> </a:t>
            </a:r>
            <a:r>
              <a:rPr lang="ru-RU" dirty="0" err="1"/>
              <a:t>ілімін</a:t>
            </a:r>
            <a:r>
              <a:rPr lang="ru-RU" dirty="0"/>
              <a:t> </a:t>
            </a:r>
            <a:r>
              <a:rPr lang="ru-RU" dirty="0" err="1"/>
              <a:t>қолдайды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dirty="0" smtClean="0"/>
              <a:t>Эпикуреизмнің негізгі ойлары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0284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2260773"/>
          </a:xfrm>
        </p:spPr>
        <p:txBody>
          <a:bodyPr>
            <a:noAutofit/>
          </a:bodyPr>
          <a:lstStyle/>
          <a:p>
            <a:r>
              <a:rPr lang="ru-RU" sz="2800" i="1" dirty="0" err="1"/>
              <a:t>Әрқашан</a:t>
            </a:r>
            <a:r>
              <a:rPr lang="ru-RU" sz="2800" i="1" dirty="0"/>
              <a:t> </a:t>
            </a:r>
            <a:r>
              <a:rPr lang="ru-RU" sz="2800" i="1" dirty="0" err="1"/>
              <a:t>бірдеңемен</a:t>
            </a:r>
            <a:r>
              <a:rPr lang="ru-RU" sz="2800" i="1" dirty="0"/>
              <a:t> </a:t>
            </a:r>
            <a:r>
              <a:rPr lang="ru-RU" sz="2800" i="1" dirty="0" err="1"/>
              <a:t>айналысып</a:t>
            </a:r>
            <a:r>
              <a:rPr lang="ru-RU" sz="2800" i="1" dirty="0"/>
              <a:t> </a:t>
            </a:r>
            <a:r>
              <a:rPr lang="ru-RU" sz="2800" i="1" dirty="0" err="1"/>
              <a:t>алға</a:t>
            </a:r>
            <a:r>
              <a:rPr lang="ru-RU" sz="2800" i="1" dirty="0"/>
              <a:t> </a:t>
            </a:r>
            <a:r>
              <a:rPr lang="ru-RU" sz="2800" i="1" dirty="0" err="1"/>
              <a:t>жылжып</a:t>
            </a:r>
            <a:r>
              <a:rPr lang="ru-RU" sz="2800" i="1" dirty="0"/>
              <a:t> </a:t>
            </a:r>
            <a:r>
              <a:rPr lang="ru-RU" sz="2800" i="1" dirty="0" err="1"/>
              <a:t>отыр</a:t>
            </a:r>
            <a:r>
              <a:rPr lang="ru-RU" sz="2800" i="1" dirty="0"/>
              <a:t>. </a:t>
            </a:r>
            <a:r>
              <a:rPr lang="ru-RU" sz="2800" i="1" dirty="0" err="1"/>
              <a:t>Ата-анаңды</a:t>
            </a:r>
            <a:r>
              <a:rPr lang="ru-RU" sz="2800" i="1" dirty="0"/>
              <a:t>, </a:t>
            </a:r>
            <a:r>
              <a:rPr lang="ru-RU" sz="2800" i="1" dirty="0" err="1"/>
              <a:t>жарыңды</a:t>
            </a:r>
            <a:r>
              <a:rPr lang="ru-RU" sz="2800" i="1" dirty="0"/>
              <a:t>, </a:t>
            </a:r>
            <a:r>
              <a:rPr lang="ru-RU" sz="2800" i="1" dirty="0" err="1"/>
              <a:t>балаларыңды</a:t>
            </a:r>
            <a:r>
              <a:rPr lang="ru-RU" sz="2800" i="1" dirty="0"/>
              <a:t> </a:t>
            </a:r>
            <a:r>
              <a:rPr lang="ru-RU" sz="2800" i="1" dirty="0" err="1"/>
              <a:t>сүйе</a:t>
            </a:r>
            <a:r>
              <a:rPr lang="ru-RU" sz="2800" i="1" dirty="0"/>
              <a:t> </a:t>
            </a:r>
            <a:r>
              <a:rPr lang="ru-RU" sz="2800" i="1" dirty="0" err="1"/>
              <a:t>біл</a:t>
            </a:r>
            <a:r>
              <a:rPr lang="ru-RU" sz="2800" i="1" dirty="0"/>
              <a:t>. </a:t>
            </a:r>
            <a:r>
              <a:rPr lang="ru-RU" sz="2800" i="1" dirty="0" err="1"/>
              <a:t>Бөтенге</a:t>
            </a:r>
            <a:r>
              <a:rPr lang="ru-RU" sz="2800" i="1" dirty="0"/>
              <a:t> </a:t>
            </a:r>
            <a:r>
              <a:rPr lang="ru-RU" sz="2800" i="1" dirty="0" err="1"/>
              <a:t>жақсылық</a:t>
            </a:r>
            <a:r>
              <a:rPr lang="ru-RU" sz="2800" i="1" dirty="0"/>
              <a:t> </a:t>
            </a:r>
            <a:r>
              <a:rPr lang="ru-RU" sz="2800" i="1" dirty="0" err="1"/>
              <a:t>қыл</a:t>
            </a:r>
            <a:r>
              <a:rPr lang="ru-RU" sz="2800" i="1" dirty="0"/>
              <a:t>. </a:t>
            </a:r>
            <a:r>
              <a:rPr lang="ru-RU" sz="2800" i="1" dirty="0" err="1"/>
              <a:t>Қылған</a:t>
            </a:r>
            <a:r>
              <a:rPr lang="ru-RU" sz="2800" i="1" dirty="0"/>
              <a:t> </a:t>
            </a:r>
            <a:r>
              <a:rPr lang="ru-RU" sz="2800" i="1" dirty="0" err="1"/>
              <a:t>ісіңнің</a:t>
            </a:r>
            <a:r>
              <a:rPr lang="ru-RU" sz="2800" i="1" dirty="0"/>
              <a:t> </a:t>
            </a:r>
            <a:r>
              <a:rPr lang="ru-RU" sz="2800" i="1" dirty="0" err="1"/>
              <a:t>қайтарымын</a:t>
            </a:r>
            <a:r>
              <a:rPr lang="ru-RU" sz="2800" i="1" dirty="0"/>
              <a:t> </a:t>
            </a:r>
            <a:r>
              <a:rPr lang="ru-RU" sz="2800" i="1" dirty="0" err="1"/>
              <a:t>күтпе</a:t>
            </a:r>
            <a:r>
              <a:rPr lang="ru-RU" sz="2800" i="1" dirty="0"/>
              <a:t>. </a:t>
            </a:r>
            <a:r>
              <a:rPr lang="ru-RU" sz="2800" i="1" dirty="0" err="1"/>
              <a:t>Жүзіңнен</a:t>
            </a:r>
            <a:r>
              <a:rPr lang="ru-RU" sz="2800" i="1" dirty="0"/>
              <a:t> </a:t>
            </a:r>
            <a:r>
              <a:rPr lang="ru-RU" sz="2800" i="1" dirty="0" err="1"/>
              <a:t>күлкі</a:t>
            </a:r>
            <a:r>
              <a:rPr lang="ru-RU" sz="2800" i="1" dirty="0"/>
              <a:t> </a:t>
            </a:r>
            <a:r>
              <a:rPr lang="ru-RU" sz="2800" i="1" dirty="0" err="1"/>
              <a:t>кетпесін</a:t>
            </a:r>
            <a:r>
              <a:rPr lang="ru-RU" sz="2800" i="1" dirty="0"/>
              <a:t>. </a:t>
            </a:r>
            <a:r>
              <a:rPr lang="ru-RU" sz="2800" i="1" dirty="0" err="1"/>
              <a:t>Айналаңды</a:t>
            </a:r>
            <a:r>
              <a:rPr lang="ru-RU" sz="2800" i="1" dirty="0"/>
              <a:t> </a:t>
            </a:r>
            <a:r>
              <a:rPr lang="ru-RU" sz="2800" i="1" dirty="0" err="1"/>
              <a:t>тануға</a:t>
            </a:r>
            <a:r>
              <a:rPr lang="ru-RU" sz="2800" i="1" dirty="0"/>
              <a:t> </a:t>
            </a:r>
            <a:r>
              <a:rPr lang="ru-RU" sz="2800" i="1" dirty="0" err="1"/>
              <a:t>ұмтыл</a:t>
            </a:r>
            <a:r>
              <a:rPr lang="ru-RU" sz="2800" i="1" dirty="0"/>
              <a:t>. </a:t>
            </a:r>
            <a:endParaRPr lang="ru-RU" sz="2800" i="1" dirty="0" smtClean="0"/>
          </a:p>
          <a:p>
            <a:endParaRPr lang="ru-RU" sz="2800" i="1" dirty="0"/>
          </a:p>
          <a:p>
            <a:pPr marL="0" indent="0">
              <a:buNone/>
            </a:pPr>
            <a:r>
              <a:rPr lang="ru-RU" sz="2800" i="1" dirty="0" smtClean="0"/>
              <a:t>                                                            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46531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Эпикур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117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3" cy="3877815"/>
          </a:xfrm>
        </p:spPr>
        <p:txBody>
          <a:bodyPr>
            <a:noAutofit/>
          </a:bodyPr>
          <a:lstStyle/>
          <a:p>
            <a:r>
              <a:rPr lang="ru-RU" dirty="0" err="1"/>
              <a:t>Эпикуршылдар</a:t>
            </a:r>
            <a:r>
              <a:rPr lang="ru-RU" dirty="0"/>
              <a:t> </a:t>
            </a:r>
            <a:r>
              <a:rPr lang="ru-RU" dirty="0" err="1"/>
              <a:t>мектебі</a:t>
            </a:r>
            <a:r>
              <a:rPr lang="ru-RU" dirty="0"/>
              <a:t> – негізін </a:t>
            </a:r>
            <a:r>
              <a:rPr lang="ru-RU" dirty="0" err="1"/>
              <a:t>салған</a:t>
            </a:r>
            <a:r>
              <a:rPr lang="ru-RU" dirty="0"/>
              <a:t> Эпикур.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өкіл</a:t>
            </a:r>
            <a:r>
              <a:rPr lang="ru-RU" dirty="0"/>
              <a:t> Лукреций Кар. </a:t>
            </a:r>
            <a:r>
              <a:rPr lang="ru-RU" dirty="0" err="1"/>
              <a:t>Мектепті</a:t>
            </a:r>
            <a:r>
              <a:rPr lang="ru-RU" dirty="0"/>
              <a:t> </a:t>
            </a:r>
            <a:r>
              <a:rPr lang="ru-RU" dirty="0" err="1"/>
              <a:t>эпикур</a:t>
            </a:r>
            <a:r>
              <a:rPr lang="ru-RU" dirty="0"/>
              <a:t> </a:t>
            </a:r>
            <a:r>
              <a:rPr lang="ru-RU" dirty="0" err="1"/>
              <a:t>бақшасы</a:t>
            </a:r>
            <a:r>
              <a:rPr lang="ru-RU" dirty="0"/>
              <a:t> деп те </a:t>
            </a:r>
            <a:r>
              <a:rPr lang="ru-RU" dirty="0" err="1"/>
              <a:t>атайды</a:t>
            </a:r>
            <a:r>
              <a:rPr lang="ru-RU" dirty="0"/>
              <a:t>. Ол Эпикур </a:t>
            </a:r>
            <a:r>
              <a:rPr lang="ru-RU" dirty="0" err="1"/>
              <a:t>үйінің</a:t>
            </a:r>
            <a:r>
              <a:rPr lang="ru-RU" dirty="0"/>
              <a:t> </a:t>
            </a:r>
            <a:r>
              <a:rPr lang="ru-RU" dirty="0" err="1"/>
              <a:t>артында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бақшамен</a:t>
            </a:r>
            <a:r>
              <a:rPr lang="ru-RU" dirty="0"/>
              <a:t> байланысты. Осы </a:t>
            </a:r>
            <a:r>
              <a:rPr lang="ru-RU" dirty="0" err="1"/>
              <a:t>бақшада</a:t>
            </a:r>
            <a:r>
              <a:rPr lang="ru-RU" dirty="0"/>
              <a:t> </a:t>
            </a:r>
            <a:r>
              <a:rPr lang="ru-RU" dirty="0" err="1"/>
              <a:t>шәкірттер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сүрген</a:t>
            </a:r>
            <a:r>
              <a:rPr lang="ru-RU" dirty="0"/>
              <a:t>. «Атараксия» ( гр. «</a:t>
            </a:r>
            <a:r>
              <a:rPr lang="en-US" dirty="0" err="1"/>
              <a:t>ataraxia</a:t>
            </a:r>
            <a:r>
              <a:rPr lang="en-US" dirty="0"/>
              <a:t>» –</a:t>
            </a:r>
            <a:r>
              <a:rPr lang="ru-RU" dirty="0" err="1"/>
              <a:t>сабырлылық</a:t>
            </a:r>
            <a:r>
              <a:rPr lang="ru-RU" dirty="0"/>
              <a:t>, </a:t>
            </a:r>
            <a:r>
              <a:rPr lang="ru-RU" dirty="0" err="1"/>
              <a:t>жан</a:t>
            </a:r>
            <a:r>
              <a:rPr lang="ru-RU" dirty="0"/>
              <a:t> </a:t>
            </a:r>
            <a:r>
              <a:rPr lang="ru-RU" dirty="0" err="1"/>
              <a:t>тыныштығы</a:t>
            </a:r>
            <a:r>
              <a:rPr lang="ru-RU" dirty="0"/>
              <a:t>, </a:t>
            </a:r>
            <a:r>
              <a:rPr lang="ru-RU" dirty="0" err="1"/>
              <a:t>оған</a:t>
            </a:r>
            <a:r>
              <a:rPr lang="ru-RU" dirty="0"/>
              <a:t> дана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.) </a:t>
            </a:r>
            <a:r>
              <a:rPr lang="ru-RU" dirty="0" err="1"/>
              <a:t>күйіне</a:t>
            </a:r>
            <a:r>
              <a:rPr lang="ru-RU" dirty="0"/>
              <a:t> </a:t>
            </a:r>
            <a:r>
              <a:rPr lang="ru-RU" dirty="0" err="1"/>
              <a:t>жету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бақшадан</a:t>
            </a:r>
            <a:r>
              <a:rPr lang="ru-RU" dirty="0"/>
              <a:t> </a:t>
            </a:r>
            <a:r>
              <a:rPr lang="ru-RU" dirty="0" err="1"/>
              <a:t>тысқары</a:t>
            </a:r>
            <a:r>
              <a:rPr lang="ru-RU" dirty="0"/>
              <a:t> </a:t>
            </a:r>
            <a:r>
              <a:rPr lang="ru-RU" dirty="0" err="1"/>
              <a:t>шығармаған</a:t>
            </a:r>
            <a:r>
              <a:rPr lang="ru-RU" dirty="0"/>
              <a:t>. Эпикур </a:t>
            </a:r>
            <a:r>
              <a:rPr lang="ru-RU" dirty="0" err="1"/>
              <a:t>өмірден</a:t>
            </a:r>
            <a:r>
              <a:rPr lang="ru-RU" dirty="0"/>
              <a:t> </a:t>
            </a:r>
            <a:r>
              <a:rPr lang="ru-RU" dirty="0" err="1"/>
              <a:t>өткеннен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, </a:t>
            </a:r>
            <a:r>
              <a:rPr lang="ru-RU" dirty="0" err="1"/>
              <a:t>мектепті</a:t>
            </a:r>
            <a:r>
              <a:rPr lang="ru-RU" dirty="0"/>
              <a:t> </a:t>
            </a:r>
            <a:r>
              <a:rPr lang="ru-RU" dirty="0" err="1"/>
              <a:t>шәкірті</a:t>
            </a:r>
            <a:r>
              <a:rPr lang="ru-RU" dirty="0"/>
              <a:t> </a:t>
            </a:r>
            <a:r>
              <a:rPr lang="ru-RU" dirty="0" err="1"/>
              <a:t>Гермарх</a:t>
            </a:r>
            <a:r>
              <a:rPr lang="ru-RU" dirty="0"/>
              <a:t> </a:t>
            </a:r>
            <a:r>
              <a:rPr lang="ru-RU" dirty="0" err="1"/>
              <a:t>басқарады</a:t>
            </a:r>
            <a:r>
              <a:rPr lang="ru-RU" dirty="0" smtClean="0"/>
              <a:t>. «</a:t>
            </a:r>
            <a:r>
              <a:rPr lang="ru-RU" dirty="0" err="1"/>
              <a:t>Өмірдің</a:t>
            </a:r>
            <a:r>
              <a:rPr lang="ru-RU" dirty="0"/>
              <a:t> </a:t>
            </a:r>
            <a:r>
              <a:rPr lang="ru-RU" dirty="0" err="1"/>
              <a:t>мәні</a:t>
            </a:r>
            <a:r>
              <a:rPr lang="ru-RU" dirty="0"/>
              <a:t> – </a:t>
            </a:r>
            <a:r>
              <a:rPr lang="ru-RU" dirty="0" err="1"/>
              <a:t>бақытты</a:t>
            </a:r>
            <a:r>
              <a:rPr lang="ru-RU" dirty="0"/>
              <a:t> </a:t>
            </a:r>
            <a:r>
              <a:rPr lang="ru-RU" dirty="0" err="1"/>
              <a:t>болуда</a:t>
            </a:r>
            <a:r>
              <a:rPr lang="ru-RU" dirty="0"/>
              <a:t>» </a:t>
            </a:r>
            <a:r>
              <a:rPr lang="ru-RU" dirty="0" err="1"/>
              <a:t>дейді</a:t>
            </a:r>
            <a:r>
              <a:rPr lang="ru-RU" dirty="0"/>
              <a:t> Эпикур.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сүрудегі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мақсаты</a:t>
            </a:r>
            <a:r>
              <a:rPr lang="ru-RU" dirty="0"/>
              <a:t> – </a:t>
            </a:r>
            <a:r>
              <a:rPr lang="ru-RU" dirty="0" err="1"/>
              <a:t>жан</a:t>
            </a:r>
            <a:r>
              <a:rPr lang="ru-RU" dirty="0"/>
              <a:t> </a:t>
            </a:r>
            <a:r>
              <a:rPr lang="ru-RU" dirty="0" err="1"/>
              <a:t>тыныштығына</a:t>
            </a:r>
            <a:r>
              <a:rPr lang="ru-RU" dirty="0"/>
              <a:t> </a:t>
            </a:r>
            <a:r>
              <a:rPr lang="ru-RU" dirty="0" err="1"/>
              <a:t>жету</a:t>
            </a:r>
            <a:r>
              <a:rPr lang="ru-RU" dirty="0"/>
              <a:t>. </a:t>
            </a:r>
            <a:r>
              <a:rPr lang="ru-RU" dirty="0" err="1"/>
              <a:t>Эпикуршылдар</a:t>
            </a:r>
            <a:r>
              <a:rPr lang="ru-RU" dirty="0"/>
              <a:t> – </a:t>
            </a:r>
            <a:r>
              <a:rPr lang="ru-RU" dirty="0" err="1"/>
              <a:t>жан</a:t>
            </a:r>
            <a:r>
              <a:rPr lang="ru-RU" dirty="0"/>
              <a:t> </a:t>
            </a:r>
            <a:r>
              <a:rPr lang="ru-RU" dirty="0" err="1"/>
              <a:t>тыныштығына</a:t>
            </a:r>
            <a:r>
              <a:rPr lang="ru-RU" dirty="0"/>
              <a:t> </a:t>
            </a:r>
            <a:r>
              <a:rPr lang="ru-RU" dirty="0" err="1"/>
              <a:t>жетудің</a:t>
            </a:r>
            <a:r>
              <a:rPr lang="ru-RU" dirty="0"/>
              <a:t>, </a:t>
            </a:r>
            <a:r>
              <a:rPr lang="ru-RU" dirty="0" err="1"/>
              <a:t>саналы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қайғы</a:t>
            </a:r>
            <a:r>
              <a:rPr lang="ru-RU" dirty="0"/>
              <a:t> – </a:t>
            </a:r>
            <a:r>
              <a:rPr lang="ru-RU" dirty="0" err="1"/>
              <a:t>қасіреттен</a:t>
            </a:r>
            <a:r>
              <a:rPr lang="ru-RU" dirty="0"/>
              <a:t> </a:t>
            </a:r>
            <a:r>
              <a:rPr lang="ru-RU" dirty="0" err="1"/>
              <a:t>арылудың</a:t>
            </a:r>
            <a:r>
              <a:rPr lang="ru-RU" dirty="0"/>
              <a:t> </a:t>
            </a:r>
            <a:r>
              <a:rPr lang="ru-RU" dirty="0" err="1"/>
              <a:t>жолын</a:t>
            </a:r>
            <a:r>
              <a:rPr lang="ru-RU" dirty="0"/>
              <a:t> </a:t>
            </a:r>
            <a:r>
              <a:rPr lang="ru-RU" dirty="0" err="1" smtClean="0"/>
              <a:t>іздестірушілер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dirty="0" smtClean="0"/>
              <a:t>Эпикуршылар мектебі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9367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5" cy="3877815"/>
          </a:xfrm>
        </p:spPr>
        <p:txBody>
          <a:bodyPr>
            <a:noAutofit/>
          </a:bodyPr>
          <a:lstStyle/>
          <a:p>
            <a:r>
              <a:rPr lang="ru-RU" dirty="0" err="1"/>
              <a:t>Танымның</a:t>
            </a:r>
            <a:r>
              <a:rPr lang="ru-RU" dirty="0"/>
              <a:t> </a:t>
            </a:r>
            <a:r>
              <a:rPr lang="ru-RU" dirty="0" err="1"/>
              <a:t>мақсаты</a:t>
            </a:r>
            <a:r>
              <a:rPr lang="ru-RU" dirty="0"/>
              <a:t>- </a:t>
            </a:r>
            <a:r>
              <a:rPr lang="ru-RU" dirty="0" err="1"/>
              <a:t>адамды</a:t>
            </a:r>
            <a:r>
              <a:rPr lang="ru-RU" dirty="0"/>
              <a:t> </a:t>
            </a:r>
            <a:r>
              <a:rPr lang="ru-RU" dirty="0" err="1"/>
              <a:t>надандық</a:t>
            </a:r>
            <a:r>
              <a:rPr lang="ru-RU" dirty="0"/>
              <a:t> пен </a:t>
            </a:r>
            <a:r>
              <a:rPr lang="ru-RU" dirty="0" err="1"/>
              <a:t>жоққа</a:t>
            </a:r>
            <a:r>
              <a:rPr lang="ru-RU" dirty="0"/>
              <a:t> </a:t>
            </a:r>
            <a:r>
              <a:rPr lang="ru-RU" dirty="0" err="1"/>
              <a:t>сенушіліктен</a:t>
            </a:r>
            <a:r>
              <a:rPr lang="ru-RU" dirty="0"/>
              <a:t>, </a:t>
            </a:r>
            <a:r>
              <a:rPr lang="ru-RU" dirty="0" err="1"/>
              <a:t>құдай</a:t>
            </a:r>
            <a:r>
              <a:rPr lang="ru-RU" dirty="0"/>
              <a:t> мен </a:t>
            </a:r>
            <a:r>
              <a:rPr lang="ru-RU" dirty="0" err="1"/>
              <a:t>ажалдан</a:t>
            </a:r>
            <a:r>
              <a:rPr lang="ru-RU" dirty="0"/>
              <a:t> </a:t>
            </a:r>
            <a:r>
              <a:rPr lang="ru-RU" dirty="0" err="1"/>
              <a:t>қорқудан</a:t>
            </a:r>
            <a:r>
              <a:rPr lang="ru-RU" dirty="0"/>
              <a:t> </a:t>
            </a:r>
            <a:r>
              <a:rPr lang="ru-RU" dirty="0" err="1"/>
              <a:t>арылту</a:t>
            </a:r>
            <a:r>
              <a:rPr lang="ru-RU" dirty="0"/>
              <a:t>, ал </a:t>
            </a:r>
            <a:r>
              <a:rPr lang="ru-RU" dirty="0" err="1"/>
              <a:t>мұнсыз</a:t>
            </a:r>
            <a:r>
              <a:rPr lang="ru-RU" dirty="0"/>
              <a:t> </a:t>
            </a:r>
            <a:r>
              <a:rPr lang="ru-RU" dirty="0" err="1"/>
              <a:t>бақытты</a:t>
            </a:r>
            <a:r>
              <a:rPr lang="ru-RU" dirty="0"/>
              <a:t> болу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. </a:t>
            </a:r>
            <a:r>
              <a:rPr lang="ru-RU" dirty="0" err="1"/>
              <a:t>Эпикурдың</a:t>
            </a:r>
            <a:r>
              <a:rPr lang="ru-RU" dirty="0"/>
              <a:t> </a:t>
            </a:r>
            <a:r>
              <a:rPr lang="ru-RU" dirty="0" err="1"/>
              <a:t>ойынша</a:t>
            </a:r>
            <a:r>
              <a:rPr lang="ru-RU" dirty="0"/>
              <a:t>, </a:t>
            </a:r>
            <a:r>
              <a:rPr lang="ru-RU" dirty="0" err="1"/>
              <a:t>Құдай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өміріне</a:t>
            </a:r>
            <a:r>
              <a:rPr lang="ru-RU" dirty="0"/>
              <a:t> </a:t>
            </a:r>
            <a:r>
              <a:rPr lang="ru-RU" dirty="0" err="1"/>
              <a:t>араласпайды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ойлап</a:t>
            </a:r>
            <a:r>
              <a:rPr lang="ru-RU" dirty="0"/>
              <a:t>, бас </a:t>
            </a:r>
            <a:r>
              <a:rPr lang="ru-RU" dirty="0" err="1"/>
              <a:t>қатырудың</a:t>
            </a:r>
            <a:r>
              <a:rPr lang="ru-RU" dirty="0"/>
              <a:t> </a:t>
            </a:r>
            <a:r>
              <a:rPr lang="ru-RU" dirty="0" err="1"/>
              <a:t>қажеті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, </a:t>
            </a:r>
            <a:r>
              <a:rPr lang="ru-RU" dirty="0" err="1"/>
              <a:t>себебі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жаратушы</a:t>
            </a:r>
            <a:r>
              <a:rPr lang="ru-RU" dirty="0"/>
              <a:t> </a:t>
            </a:r>
            <a:r>
              <a:rPr lang="ru-RU" dirty="0" err="1"/>
              <a:t>күшке</a:t>
            </a:r>
            <a:r>
              <a:rPr lang="ru-RU" dirty="0"/>
              <a:t> сену – </a:t>
            </a:r>
            <a:r>
              <a:rPr lang="ru-RU" dirty="0" err="1"/>
              <a:t>азаптанудың</a:t>
            </a:r>
            <a:r>
              <a:rPr lang="ru-RU" dirty="0"/>
              <a:t> </a:t>
            </a:r>
            <a:r>
              <a:rPr lang="ru-RU" dirty="0" err="1"/>
              <a:t>көзі</a:t>
            </a:r>
            <a:r>
              <a:rPr lang="ru-RU" dirty="0"/>
              <a:t>. Эпикур </a:t>
            </a:r>
            <a:r>
              <a:rPr lang="ru-RU" dirty="0" err="1"/>
              <a:t>құдайға</a:t>
            </a:r>
            <a:r>
              <a:rPr lang="ru-RU" dirty="0"/>
              <a:t> </a:t>
            </a:r>
            <a:r>
              <a:rPr lang="ru-RU" dirty="0" err="1"/>
              <a:t>сенбегендіктен</a:t>
            </a:r>
            <a:r>
              <a:rPr lang="ru-RU" dirty="0"/>
              <a:t>, </a:t>
            </a:r>
            <a:r>
              <a:rPr lang="ru-RU" dirty="0" err="1"/>
              <a:t>Жаратушы</a:t>
            </a:r>
            <a:r>
              <a:rPr lang="ru-RU" dirty="0"/>
              <a:t> </a:t>
            </a:r>
            <a:r>
              <a:rPr lang="ru-RU" dirty="0" err="1"/>
              <a:t>күш</a:t>
            </a:r>
            <a:r>
              <a:rPr lang="ru-RU" dirty="0"/>
              <a:t> </a:t>
            </a:r>
            <a:r>
              <a:rPr lang="ru-RU" dirty="0" err="1"/>
              <a:t>адамдардың</a:t>
            </a:r>
            <a:r>
              <a:rPr lang="ru-RU" dirty="0"/>
              <a:t> </a:t>
            </a:r>
            <a:r>
              <a:rPr lang="ru-RU" dirty="0" err="1"/>
              <a:t>өміріне</a:t>
            </a:r>
            <a:r>
              <a:rPr lang="ru-RU" dirty="0"/>
              <a:t>, </a:t>
            </a:r>
            <a:r>
              <a:rPr lang="ru-RU" dirty="0" err="1"/>
              <a:t>іс-әрекеттеріне</a:t>
            </a:r>
            <a:r>
              <a:rPr lang="ru-RU" dirty="0"/>
              <a:t> </a:t>
            </a:r>
            <a:r>
              <a:rPr lang="ru-RU" dirty="0" err="1"/>
              <a:t>араласпаса</a:t>
            </a:r>
            <a:r>
              <a:rPr lang="ru-RU" dirty="0"/>
              <a:t>. </a:t>
            </a:r>
            <a:r>
              <a:rPr lang="ru-RU" dirty="0" err="1"/>
              <a:t>онда</a:t>
            </a:r>
            <a:r>
              <a:rPr lang="ru-RU" dirty="0"/>
              <a:t> не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ржаратты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ойға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Әлем</a:t>
            </a:r>
            <a:r>
              <a:rPr lang="ru-RU" dirty="0"/>
              <a:t>, </a:t>
            </a:r>
            <a:r>
              <a:rPr lang="ru-RU" dirty="0" err="1"/>
              <a:t>адамзат</a:t>
            </a:r>
            <a:r>
              <a:rPr lang="ru-RU" dirty="0"/>
              <a:t> </a:t>
            </a:r>
            <a:r>
              <a:rPr lang="ru-RU" dirty="0" err="1"/>
              <a:t>баласын</a:t>
            </a:r>
            <a:r>
              <a:rPr lang="ru-RU" dirty="0"/>
              <a:t> не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жаратты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сұраққа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іздеу</a:t>
            </a:r>
            <a:r>
              <a:rPr lang="ru-RU" dirty="0"/>
              <a:t> </a:t>
            </a:r>
            <a:r>
              <a:rPr lang="ru-RU" dirty="0" err="1"/>
              <a:t>барысында</a:t>
            </a:r>
            <a:r>
              <a:rPr lang="ru-RU" dirty="0"/>
              <a:t> </a:t>
            </a:r>
            <a:r>
              <a:rPr lang="ru-RU" dirty="0" err="1"/>
              <a:t>Дүние</a:t>
            </a:r>
            <a:r>
              <a:rPr lang="ru-RU" dirty="0"/>
              <a:t> – </a:t>
            </a:r>
            <a:r>
              <a:rPr lang="ru-RU" dirty="0" err="1"/>
              <a:t>атомнан</a:t>
            </a:r>
            <a:r>
              <a:rPr lang="ru-RU" dirty="0"/>
              <a:t> </a:t>
            </a:r>
            <a:r>
              <a:rPr lang="ru-RU" dirty="0" err="1"/>
              <a:t>құралған</a:t>
            </a:r>
            <a:r>
              <a:rPr lang="ru-RU" dirty="0"/>
              <a:t> деп </a:t>
            </a:r>
            <a:r>
              <a:rPr lang="ru-RU" dirty="0" err="1"/>
              <a:t>санаған</a:t>
            </a:r>
            <a:r>
              <a:rPr lang="ru-RU" dirty="0"/>
              <a:t> </a:t>
            </a:r>
            <a:r>
              <a:rPr lang="ru-RU" dirty="0" err="1"/>
              <a:t>Демокритпен</a:t>
            </a:r>
            <a:r>
              <a:rPr lang="ru-RU" dirty="0"/>
              <a:t> </a:t>
            </a:r>
            <a:r>
              <a:rPr lang="ru-RU" dirty="0" err="1"/>
              <a:t>танысады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000" dirty="0" smtClean="0"/>
              <a:t>Эпикуршылар танымы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7985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вердый перепле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rgbClr val="1E4654"/>
    </a:dk1>
    <a:lt1>
      <a:srgbClr val="007735"/>
    </a:lt1>
    <a:dk2>
      <a:srgbClr val="004C22"/>
    </a:dk2>
    <a:lt2>
      <a:srgbClr val="3D8DA9"/>
    </a:lt2>
    <a:accent1>
      <a:srgbClr val="FFC000"/>
    </a:accent1>
    <a:accent2>
      <a:srgbClr val="365BB0"/>
    </a:accent2>
    <a:accent3>
      <a:srgbClr val="9688A5"/>
    </a:accent3>
    <a:accent4>
      <a:srgbClr val="295E70"/>
    </a:accent4>
    <a:accent5>
      <a:srgbClr val="746425"/>
    </a:accent5>
    <a:accent6>
      <a:srgbClr val="343336"/>
    </a:accent6>
    <a:hlink>
      <a:srgbClr val="410082"/>
    </a:hlink>
    <a:folHlink>
      <a:srgbClr val="300061"/>
    </a:folHlink>
  </a:clrScheme>
</a:themeOverride>
</file>

<file path=ppt/theme/themeOverride2.xml><?xml version="1.0" encoding="utf-8"?>
<a:themeOverride xmlns:a="http://schemas.openxmlformats.org/drawingml/2006/main">
  <a:clrScheme name="Другая 7">
    <a:dk1>
      <a:srgbClr val="1D1B10"/>
    </a:dk1>
    <a:lt1>
      <a:srgbClr val="4F6128"/>
    </a:lt1>
    <a:dk2>
      <a:srgbClr val="019B2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ая 8">
    <a:dk1>
      <a:srgbClr val="FFFFFF"/>
    </a:dk1>
    <a:lt1>
      <a:srgbClr val="FFFFFF"/>
    </a:lt1>
    <a:dk2>
      <a:srgbClr val="00B050"/>
    </a:dk2>
    <a:lt2>
      <a:srgbClr val="FFFF00"/>
    </a:lt2>
    <a:accent1>
      <a:srgbClr val="FF0000"/>
    </a:accent1>
    <a:accent2>
      <a:srgbClr val="7030A0"/>
    </a:accent2>
    <a:accent3>
      <a:srgbClr val="41859B"/>
    </a:accent3>
    <a:accent4>
      <a:srgbClr val="FD4FCF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1797</Words>
  <Application>Microsoft Office PowerPoint</Application>
  <PresentationFormat>Экран (4:3)</PresentationFormat>
  <Paragraphs>53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Твердый переплет</vt:lpstr>
      <vt:lpstr>Базовая</vt:lpstr>
      <vt:lpstr>Қайта өрлеу мәдениеті</vt:lpstr>
      <vt:lpstr>Жоспар:</vt:lpstr>
      <vt:lpstr>Эпикуреизм мен қайта өрлеу дәуірінің мәдениетінің байланысы </vt:lpstr>
      <vt:lpstr>Эпикур кім?</vt:lpstr>
      <vt:lpstr>Презентация PowerPoint</vt:lpstr>
      <vt:lpstr>Эпикуреизмнің негізгі ойлары</vt:lpstr>
      <vt:lpstr>Презентация PowerPoint</vt:lpstr>
      <vt:lpstr>Эпикуршылар мектебі</vt:lpstr>
      <vt:lpstr>Эпикуршылар танымы</vt:lpstr>
      <vt:lpstr>Презентация PowerPoint</vt:lpstr>
      <vt:lpstr>Пьер Гассенди</vt:lpstr>
      <vt:lpstr>Пьер Гассендидің шығармашылығы</vt:lpstr>
      <vt:lpstr>Ерте қайта өрлеу дәуірінің бейнелеу өнері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Шығармашылығы</vt:lpstr>
      <vt:lpstr>Қайта өрлеу мәдениеті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2012-11-19T18:23:08Z</dcterms:created>
  <dcterms:modified xsi:type="dcterms:W3CDTF">2012-11-19T20:48:17Z</dcterms:modified>
</cp:coreProperties>
</file>