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6" r:id="rId5"/>
    <p:sldId id="257" r:id="rId6"/>
    <p:sldId id="310" r:id="rId7"/>
    <p:sldId id="286" r:id="rId8"/>
    <p:sldId id="297" r:id="rId9"/>
    <p:sldId id="320" r:id="rId10"/>
    <p:sldId id="315" r:id="rId11"/>
    <p:sldId id="314" r:id="rId12"/>
    <p:sldId id="313" r:id="rId13"/>
    <p:sldId id="308" r:id="rId14"/>
    <p:sldId id="316" r:id="rId15"/>
    <p:sldId id="317" r:id="rId16"/>
    <p:sldId id="312" r:id="rId17"/>
    <p:sldId id="318" r:id="rId18"/>
    <p:sldId id="319" r:id="rId19"/>
    <p:sldId id="311" r:id="rId20"/>
    <p:sldId id="305" r:id="rId21"/>
    <p:sldId id="299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96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6418006342957147"/>
          <c:y val="0.14969093059347494"/>
          <c:w val="0.47828955462598427"/>
          <c:h val="0.8046079039115086"/>
        </c:manualLayout>
      </c:layout>
      <c:barChart>
        <c:barDir val="bar"/>
        <c:grouping val="stacked"/>
        <c:ser>
          <c:idx val="0"/>
          <c:order val="0"/>
          <c:tx>
            <c:strRef>
              <c:f>Лист1!$C$2</c:f>
              <c:strCache>
                <c:ptCount val="1"/>
                <c:pt idx="0">
                  <c:v>Начало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Лист1!$B$3:$B$11</c:f>
              <c:strCache>
                <c:ptCount val="9"/>
                <c:pt idx="0">
                  <c:v>Организационное собрание</c:v>
                </c:pt>
                <c:pt idx="1">
                  <c:v>Разработка документации: заполнение база данных, информированное согласие</c:v>
                </c:pt>
                <c:pt idx="2">
                  <c:v>1 Этап исследовании: сбор данных и занесение в базу</c:v>
                </c:pt>
                <c:pt idx="3">
                  <c:v>Ввод данных 1 этапа в базу данных</c:v>
                </c:pt>
                <c:pt idx="4">
                  <c:v>Промежуточный отчет о проделанной работе и написание статьи </c:v>
                </c:pt>
                <c:pt idx="5">
                  <c:v>2 этап исследования: наблюдение пациентов и обьективный анализ полученных результатов </c:v>
                </c:pt>
                <c:pt idx="6">
                  <c:v>Ввод данных 2 этапа в базу данных</c:v>
                </c:pt>
                <c:pt idx="7">
                  <c:v>Анализ данных </c:v>
                </c:pt>
                <c:pt idx="8">
                  <c:v>Написание статьи и подача в журнал</c:v>
                </c:pt>
              </c:strCache>
            </c:strRef>
          </c:cat>
          <c:val>
            <c:numRef>
              <c:f>Лист1!$C$3:$C$11</c:f>
              <c:numCache>
                <c:formatCode>m/d/yyyy</c:formatCode>
                <c:ptCount val="9"/>
                <c:pt idx="0">
                  <c:v>43957</c:v>
                </c:pt>
                <c:pt idx="1">
                  <c:v>43965</c:v>
                </c:pt>
                <c:pt idx="2">
                  <c:v>43983</c:v>
                </c:pt>
                <c:pt idx="3">
                  <c:v>44137</c:v>
                </c:pt>
                <c:pt idx="4">
                  <c:v>44182</c:v>
                </c:pt>
                <c:pt idx="5">
                  <c:v>44200</c:v>
                </c:pt>
                <c:pt idx="6">
                  <c:v>44352</c:v>
                </c:pt>
                <c:pt idx="7">
                  <c:v>44367</c:v>
                </c:pt>
                <c:pt idx="8" formatCode="d\-mmm">
                  <c:v>44429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0-48BA-9455-4526A078C3CA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Длительность, неделя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Лист1!$B$3:$B$11</c:f>
              <c:strCache>
                <c:ptCount val="9"/>
                <c:pt idx="0">
                  <c:v>Организационное собрание</c:v>
                </c:pt>
                <c:pt idx="1">
                  <c:v>Разработка документации: заполнение база данных, информированное согласие</c:v>
                </c:pt>
                <c:pt idx="2">
                  <c:v>1 Этап исследовании: сбор данных и занесение в базу</c:v>
                </c:pt>
                <c:pt idx="3">
                  <c:v>Ввод данных 1 этапа в базу данных</c:v>
                </c:pt>
                <c:pt idx="4">
                  <c:v>Промежуточный отчет о проделанной работе и написание статьи </c:v>
                </c:pt>
                <c:pt idx="5">
                  <c:v>2 этап исследования: наблюдение пациентов и обьективный анализ полученных результатов </c:v>
                </c:pt>
                <c:pt idx="6">
                  <c:v>Ввод данных 2 этапа в базу данных</c:v>
                </c:pt>
                <c:pt idx="7">
                  <c:v>Анализ данных </c:v>
                </c:pt>
                <c:pt idx="8">
                  <c:v>Написание статьи и подача в журнал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7</c:v>
                </c:pt>
                <c:pt idx="1">
                  <c:v>14</c:v>
                </c:pt>
                <c:pt idx="2">
                  <c:v>112</c:v>
                </c:pt>
                <c:pt idx="3">
                  <c:v>42</c:v>
                </c:pt>
                <c:pt idx="4">
                  <c:v>14</c:v>
                </c:pt>
                <c:pt idx="5">
                  <c:v>252</c:v>
                </c:pt>
                <c:pt idx="6">
                  <c:v>42</c:v>
                </c:pt>
                <c:pt idx="7">
                  <c:v>56</c:v>
                </c:pt>
                <c:pt idx="8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F0-48BA-9455-4526A078C3CA}"/>
            </c:ext>
          </c:extLst>
        </c:ser>
        <c:gapWidth val="115"/>
        <c:overlap val="100"/>
        <c:axId val="120447744"/>
        <c:axId val="120449280"/>
      </c:barChart>
      <c:catAx>
        <c:axId val="12044774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49280"/>
        <c:crosses val="autoZero"/>
        <c:auto val="1"/>
        <c:lblAlgn val="ctr"/>
        <c:lblOffset val="100"/>
      </c:catAx>
      <c:valAx>
        <c:axId val="120449280"/>
        <c:scaling>
          <c:orientation val="minMax"/>
          <c:min val="43957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4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97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3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41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1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3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88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699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03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47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4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32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47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80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2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68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20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0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01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630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85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1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887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300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24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34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5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6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7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35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12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64C6-ADF2-413D-963B-EAAC56410C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8DFB-F2A3-456B-930C-1E3F35D46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3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13A8-02E3-4FBC-BE00-FD5D66D79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8097-8D23-475B-80E9-3557338C5E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V_enKZ895KZ895&amp;sxsrf=ALeKk03wOd7Hb0p3koTVPs1gdZ-JuEshOA:1587050971464&amp;q=european+journal+of+clinical+investigation+%D0%B8%D0%BC%D0%BF%D0%B0%D0%BA%D1%82-%D1%84%D0%B0%D0%BA%D1%82%D0%BE%D1%80&amp;stick=H4sIAAAAAAAAAOPgE-LVT9c3NEwzMzQ1zkpO19LIKLfST87PyUlNLsnMz9MvSC3KzE_JTE7MKbbKzC1ITC5RSAMS-UWLWF1SS4vyC1IT8xSy8kuL8hJzFPLTFJJzMvNAqhUy88pSi0sy0xNBxihc2HFhz4X9FzZc2HWxSfdiC4RxYd_FBgCv28YdggAAAA&amp;sa=X&amp;ved=2ahUKEwjizpPLoe3oAhVBfZoKHStbByAQ6BMoADAOegQIChAC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m/search?rlz=1C1GCEV_enKZ895KZ895&amp;sxsrf=ALeKk03wOd7Hb0p3koTVPs1gdZ-JuEshOA:1587050971464&amp;q=european+journal+of+clinical+investigation+%D0%B8%D0%B7%D0%B4%D0%B0%D1%82%D0%B5%D0%BB%D1%8C&amp;sa=X&amp;ved=2ahUKEwjizpPLoe3oAhVBfZoKHStbByAQ6BMoADARegQIDRAC" TargetMode="External"/><Relationship Id="rId4" Type="http://schemas.openxmlformats.org/officeDocument/2006/relationships/hyperlink" Target="https://www.google.com/search?rlz=1C1GCEV_enKZ895KZ895&amp;sxsrf=ALeKk03wOd7Hb0p3koTVPs1gdZ-JuEshOA:1587050971464&amp;q=european+journal+of+clinical+investigation+issn&amp;sa=X&amp;ved=2ahUKEwjizpPLoe3oAhVBfZoKHStbByAQ6BMoADAPegQICxA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V_enKZ895KZ895&amp;sxsrf=ALeKk03wOd7Hb0p3koTVPs1gdZ-JuEshOA:1587050971464&amp;q=european+journal+of+clinical+investigation+issn&amp;sa=X&amp;ved=2ahUKEwjizpPLoe3oAhVBfZoKHStbByAQ6BMoADAPegQICxA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V_enKZ895KZ895&amp;sxsrf=ALeKk03wOd7Hb0p3koTVPs1gdZ-JuEshOA:1587050971464&amp;q=european+journal+of+clinical+investigation+issn&amp;sa=X&amp;ved=2ahUKEwjizpPLoe3oAhVBfZoKHStbByAQ6BMoADAPegQICxA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V_enKZ895KZ895&amp;sxsrf=ALeKk03wOd7Hb0p3koTVPs1gdZ-JuEshOA:1587050971464&amp;q=european+journal+of+clinical+investigation+%D0%B8%D0%BC%D0%BF%D0%B0%D0%BA%D1%82-%D1%84%D0%B0%D0%BA%D1%82%D0%BE%D1%80&amp;stick=H4sIAAAAAAAAAOPgE-LVT9c3NEwzMzQ1zkpO19LIKLfST87PyUlNLsnMz9MvSC3KzE_JTE7MKbbKzC1ITC5RSAMS-UWLWF1SS4vyC1IT8xSy8kuL8hJzFPLTFJJzMvNAqhUy88pSi0sy0xNBxihc2HFhz4X9FzZc2HWxSfdiC4RxYd_FBgCv28YdggAAAA&amp;sa=X&amp;ved=2ahUKEwjizpPLoe3oAhVBfZoKHStbByAQ6BMoADAOegQIChAC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m/search?rlz=1C1GCEV_enKZ895KZ895&amp;sxsrf=ALeKk03wOd7Hb0p3koTVPs1gdZ-JuEshOA:1587050971464&amp;q=european+journal+of+clinical+investigation+%D0%B8%D0%B7%D0%B4%D0%B0%D1%82%D0%B5%D0%BB%D1%8C&amp;sa=X&amp;ved=2ahUKEwjizpPLoe3oAhVBfZoKHStbByAQ6BMoADARegQIDRAC" TargetMode="External"/><Relationship Id="rId4" Type="http://schemas.openxmlformats.org/officeDocument/2006/relationships/hyperlink" Target="https://www.google.com/search?rlz=1C1GCEV_enKZ895KZ895&amp;sxsrf=ALeKk03wOd7Hb0p3koTVPs1gdZ-JuEshOA:1587050971464&amp;q=european+journal+of+clinical+investigation+issn&amp;sa=X&amp;ved=2ahUKEwjizpPLoe3oAhVBfZoKHStbByAQ6BMoADAPegQICxA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allcounting.com/calcs/%D0%9F%D1%80%D0%BE%D0%B2%D0%B5%D1%80%D0%BA%D0%B0%20ISBN?utf8=%E2%9C%93&amp;step_0=0&amp;inputs%5bisbn%5d=978-82-7346-353-1&amp;step=2&amp;commit=%D0%B4%D0%B0%D0%BB%D0%B5%D0%B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V_enKZ895KZ895&amp;sxsrf=ALeKk03wOd7Hb0p3koTVPs1gdZ-JuEshOA:1587050971464&amp;q=european+journal+of+clinical+investigation+issn&amp;sa=X&amp;ved=2ahUKEwjizpPLoe3oAhVBfZoKHStbByAQ6BMoADAPegQICxA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search?rlz=1C1GCEV_enKZ895KZ895&amp;sxsrf=ALeKk03wOd7Hb0p3koTVPs1gdZ-JuEshOA:1587050971464&amp;q=european+journal+of+clinical+investigation+%D0%B8%D0%B7%D0%B4%D0%B0%D1%82%D0%B5%D0%BB%D1%8C&amp;sa=X&amp;ved=2ahUKEwjizpPLoe3oAhVBfZoKHStbByAQ6BMoADARegQIDRAC" TargetMode="External"/><Relationship Id="rId4" Type="http://schemas.openxmlformats.org/officeDocument/2006/relationships/hyperlink" Target="https://www.google.com/search?rlz=1C1GCEV_enKZ895KZ895&amp;sxsrf=ALeKk03wOd7Hb0p3koTVPs1gdZ-JuEshOA:1587050971464&amp;q=european+journal+of+clinical+investigation+%D0%B8%D0%BC%D0%BF%D0%B0%D0%BA%D1%82-%D1%84%D0%B0%D0%BA%D1%82%D0%BE%D1%80&amp;stick=H4sIAAAAAAAAAOPgE-LVT9c3NEwzMzQ1zkpO19LIKLfST87PyUlNLsnMz9MvSC3KzE_JTE7MKbbKzC1ITC5RSAMS-UWLWF1SS4vyC1IT8xSy8kuL8hJzFPLTFJJzMvNAqhUy88pSi0sy0xNBxihc2HFhz4X9FzZc2HWxSfdiC4RxYd_FBgCv28YdggAAAA&amp;sa=X&amp;ved=2ahUKEwjizpPLoe3oAhVBfZoKHStbByAQ6BMoADAOegQICh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9182" y="3725837"/>
            <a:ext cx="12186749" cy="613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Совершенствование ведения пациентов с фибрилляцией предсердий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использованием современных методов интервенционного лечения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20" y="4967785"/>
            <a:ext cx="12186749" cy="928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Кенжебек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Бижанов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руководители: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д.м.н., профессор К.Б.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Абзалиев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MD, PhD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А.К. Баимбетов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Е.В. Лян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20" y="6223383"/>
            <a:ext cx="12186749" cy="608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гг.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08xo-zav\Desktop\КазНУ фото ансамб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313" y="4105"/>
            <a:ext cx="9048466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3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209659"/>
            <a:ext cx="11029544" cy="819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Опубликована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журнале индексируемые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Scopus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International journal of clinical practice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5" y="1495425"/>
            <a:ext cx="4952999" cy="1238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Импакт-фактор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Рейтинг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Scopus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Рейтинг в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Q2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  <a:hlinkClick r:id="rId5"/>
              </a:rPr>
              <a:t>Издатель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Wiley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England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496" y="904304"/>
            <a:ext cx="5040679" cy="583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 descr="D:\Рабочий_стол_старый\!Бижанов\ijcp.v75.1.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9" y="1924050"/>
            <a:ext cx="3624263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28685"/>
            <a:ext cx="11029544" cy="61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имеет высокий рейтинг в 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8" name="Picture 10" descr="D:\Рабочий_стол_старый\!Бижанов\e9ac6881-4378-4087-85d3-fbf8e2637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08567"/>
            <a:ext cx="7781925" cy="586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85834"/>
            <a:ext cx="11029544" cy="942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имеет высокий рейтинг в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Scopus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blob:https://web.whatsapp.com/e8385a64-6d14-480c-a718-06c7994019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blob:https://web.whatsapp.com/e8385a64-6d14-480c-a718-06c7994019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3" name="Picture 5" descr="D:\Рабочий_стол_старый\!Бижанов\e8385a64-6d14-480c-a718-06c7994019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4" y="1371600"/>
            <a:ext cx="1157281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343259"/>
            <a:ext cx="5010150" cy="942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Рейтинг журнала в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Scopus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blob:https://web.whatsapp.com/e8385a64-6d14-480c-a718-06c7994019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blob:https://web.whatsapp.com/e8385a64-6d14-480c-a718-06c7994019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4" name="AutoShape 2" descr="blob:https://web.whatsapp.com/2320d527-1def-4ddf-b18d-ac169e6b868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6" y="189427"/>
            <a:ext cx="4419600" cy="64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209659"/>
            <a:ext cx="11029544" cy="819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Original paper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Prediction of arrhythmia recurrence after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fibrillation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ablation in patients with normal anatomy of the left atrium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6775" y="819150"/>
            <a:ext cx="6972301" cy="1352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2" y="1257300"/>
            <a:ext cx="827002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448034"/>
            <a:ext cx="3847694" cy="819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статья находится в базе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209659"/>
            <a:ext cx="11029544" cy="819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Опубликована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еще одна статья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журнале индексируемые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Scopus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“Irish Journal of Medical Science”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7651" y="657225"/>
            <a:ext cx="4219574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Импакт-фактор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1.100 (2019)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Рейтинг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Scopus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Рейтинг в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  <a:hlinkClick r:id="rId5"/>
              </a:rPr>
              <a:t>Издатель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Springer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D:\Рабочий_стол_старый\!Бижанов\f4a77b22-9c6b-4ce9-9970-ae8f9dbe216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775" y="1176486"/>
            <a:ext cx="7391400" cy="5529114"/>
          </a:xfrm>
          <a:prstGeom prst="rect">
            <a:avLst/>
          </a:prstGeom>
          <a:noFill/>
        </p:spPr>
      </p:pic>
      <p:pic>
        <p:nvPicPr>
          <p:cNvPr id="55301" name="Picture 5" descr="D:\Рабочий_стол_старый\!Бижанов\v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" y="2381250"/>
            <a:ext cx="3503429" cy="444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466835"/>
            <a:ext cx="8810219" cy="504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Рейтинг журнала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“Irish Journal of Medical Science”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AutoShape 4" descr="blob:https://web.whatsapp.com/6de7a6dc-d7b4-416f-bac0-50ed5cfce5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5" name="Picture 5" descr="D:\Рабочий_стол_старый\!Бижанов\6de7a6dc-d7b4-416f-bac0-50ed5cfce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1428750"/>
            <a:ext cx="6981824" cy="5236369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6200000">
            <a:off x="5038726" y="4791074"/>
            <a:ext cx="904875" cy="371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7" name="AutoShape 7" descr="blob:https://web.whatsapp.com/18f68c2b-afac-4681-8955-d19533ab58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9" name="AutoShape 9" descr="blob:https://web.whatsapp.com/18f68c2b-afac-4681-8955-d19533ab58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30" name="Picture 10" descr="D:\Рабочий_стол_старый\!Бижанов\18f68c2b-afac-4681-8955-d19533ab585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1203324"/>
            <a:ext cx="4140994" cy="552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4162527"/>
              </p:ext>
            </p:extLst>
          </p:nvPr>
        </p:nvGraphicFramePr>
        <p:xfrm>
          <a:off x="600503" y="600491"/>
          <a:ext cx="11122924" cy="5445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431"/>
                <a:gridCol w="1268734"/>
                <a:gridCol w="1682859"/>
                <a:gridCol w="1849166"/>
                <a:gridCol w="1268734"/>
              </a:tblGrid>
              <a:tr h="10137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Этапы работы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Начало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Длительность, неделя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Задержка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Конец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Литературный обзор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01.09.2019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13.05.2020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Прохождение ЛЭК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01.10.2019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31.05.2020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Набор материала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01.10.2019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01.11.2020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Заполнение база данных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02.11.2020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16.12.2020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Выступление на международных конгрессах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17.12.2020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31.12.2020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Написание статьи в журнал ККСОН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04.01.2021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04.06.2021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Написание статьти в журнал WoS/Scopus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05.06.2021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19.07.2021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1303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43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3464588"/>
              </p:ext>
            </p:extLst>
          </p:nvPr>
        </p:nvGraphicFramePr>
        <p:xfrm>
          <a:off x="674739" y="693175"/>
          <a:ext cx="96520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6036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294" y="5788068"/>
            <a:ext cx="9144000" cy="85502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08xo-ord3\Desktop\казгу истор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567" y="238170"/>
            <a:ext cx="721995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758" y="165100"/>
            <a:ext cx="10405242" cy="965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ИМ. АЛЬ-ФАРАБИ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МЕДИЦИНЫ И ЗДРАВООХРАНЕНИЯ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64513" cy="17026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702676"/>
            <a:ext cx="11188700" cy="4739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ценить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эффективность и безопасность  радиочастотной и криобаллонной методик катетерного лечения различных форм фибрилляции предсердий путем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анализа длительного мониторирования ЭКГ и совершенствование алгоритма лечения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фибрилляции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предсердий.</a:t>
            </a:r>
          </a:p>
          <a:p>
            <a:pPr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адачи исследования: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	Провести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сравнительную оценку эффективности современных методов интервенционного лечения пациентов с фибрилляцией предсердий в ближайшем и отдаленном послеоперационном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	Изучить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зарегистрированных записей имплантируемых аппаратов длительного мониторирования ЭКГ для анализа эффективности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катетерного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лечения  фибрилляцией предсердий.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	Совершенствовать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лечения сложных форм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фибрилляции предсердий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Разработать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ведения до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и послеоперативного вмешательства у пациентов с фибрилляцией предсердий на основе анализа эффективности применения различных методик интервенционного лечения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758" y="0"/>
            <a:ext cx="10405242" cy="13453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ИМ. АЛЬ-ФАРАБИ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МЕДИЦИНЫ И ЗДРАВООХРАНЕНИЯ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64513" cy="17026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28800"/>
            <a:ext cx="10909299" cy="403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и сданы экзамены по календарно-тематическому плану по нижеперечисленным дисциплинам:</a:t>
            </a:r>
          </a:p>
          <a:p>
            <a:pPr indent="457200" algn="l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принципы и методы доказательной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медицины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Современная статистика в клинической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практике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Молекулярно-биологические технологии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трансляционной медицине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Эпидемиология - продвинутый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Прецизионная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</a:p>
          <a:p>
            <a:pPr marL="457200" indent="-457200" algn="l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Пройдена и сдана отчет по научно-педагогической и научно-исследовательской практике.  </a:t>
            </a:r>
          </a:p>
          <a:p>
            <a:pPr marL="457200" indent="-457200"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5775"/>
            <a:ext cx="10972800" cy="15731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 набор материала (ЛЭК в 2018г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ННЦХ имен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Сызганова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2020г – положительное решение)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База пациентов введена в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таблице </a:t>
            </a:r>
            <a:r>
              <a:rPr lang="en-US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Excele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32038"/>
            <a:ext cx="10972800" cy="41735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группа – пациенты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криобаллонной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аблацией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50 пациентов и  ИКМ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Reveal-XT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группа – пациенты с радиочастотной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аблацией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50 человек и ИКМ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Reveal-XT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Динамическое наблюдение в сроки – сразу после имплантации ИКМ (100)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- 100 пациентов,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пациентов,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- 70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- 1 год - 25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57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" cy="12471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1019284"/>
            <a:ext cx="11029544" cy="120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«RECENT SCIENTIFIC INVESTIGATION»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6-8 декабря 2020 г.  Осло, Норвегия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в качестве докладчика: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постерных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докладов.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251" y="2352675"/>
            <a:ext cx="11439524" cy="3565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тезисов: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«Monitoring of patients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fibrillation after catheter ablation of pulmonary vein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«Pacing leads implantation through the persistent left superior vena cava in case absence of superior vena cava in a right side».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Тезисы участников конференции опубликованы в сборнике с присвоением УДК и ISBN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978-82-7346-353-1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издателем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Dagens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naeringsliv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forlag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Oslo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Norway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Выданы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сертификаты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участии в конференции (12 часов).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Публикации материалов проиндексированы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Академии.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4925" cy="13348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28700" y="323183"/>
            <a:ext cx="10515600" cy="606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с докладом в международной научной конференции </a:t>
            </a:r>
          </a:p>
          <a:p>
            <a:pPr indent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публикация тезисов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20" y="5775423"/>
            <a:ext cx="12186749" cy="851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900" y="952500"/>
            <a:ext cx="3836043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973137"/>
            <a:ext cx="4651616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" y="1447800"/>
            <a:ext cx="3629025" cy="52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89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4925" cy="13348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28699" y="323183"/>
            <a:ext cx="11001375" cy="606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участника международной научной конференции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20" y="5775423"/>
            <a:ext cx="12186749" cy="851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762125"/>
            <a:ext cx="577818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1758564"/>
            <a:ext cx="5658257" cy="424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89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19050"/>
            <a:ext cx="1238249" cy="1266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456" y="209659"/>
            <a:ext cx="11029544" cy="1028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Опубликован 1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тезис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журнале индексируемые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Scopus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“European heart journal”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705100"/>
            <a:ext cx="7915275" cy="1352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Рейтинг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Scopus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sz="1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CiteScore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23.7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kk-KZ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цитирования: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822" y="1419225"/>
            <a:ext cx="9211604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38249" cy="1266639"/>
          </a:xfrm>
          <a:prstGeom prst="rect">
            <a:avLst/>
          </a:prstGeom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4" y="1069290"/>
            <a:ext cx="9047127" cy="578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847850" y="0"/>
            <a:ext cx="8429625" cy="1352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Импакт-фактор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22.673 (2019)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Рейтинг в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  <a:hlinkClick r:id="rId5"/>
              </a:rPr>
              <a:t>Издатель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OXFORD UNIV PRESS, ENGLAND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495</Words>
  <Application>Microsoft Office PowerPoint</Application>
  <PresentationFormat>Произвольный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Слайд 1</vt:lpstr>
      <vt:lpstr>КАЗАХСКИЙ НАЦИОНАЛЬНЫЙ УНИВЕРСИТЕТ ИМ. АЛЬ-ФАРАБИ  ФАКУЛЬТЕТ МЕДИЦИНЫ И ЗДРАВООХРАНЕНИЯ</vt:lpstr>
      <vt:lpstr>КАЗАХСКИЙ НАЦИОНАЛЬНЫЙ УНИВЕРСИТЕТ ИМ. АЛЬ-ФАРАБИ  ФАКУЛЬТЕТ МЕДИЦИНЫ И ЗДРАВООХРАНЕНИЯ</vt:lpstr>
      <vt:lpstr>Произведен набор материала (ЛЭК в 2018г ННЦХ имени А.Н. Сызганова и  КазНУ имени аль-Фараби 2020г – положительное решение)   База пациентов введена в таблице Excele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АЛЬ-ФАРАБИ  ФАКУЛЬТЕТ МЕДИЦИНЫ И ЗДРАВООХРАНЕНИЯ</dc:title>
  <dc:creator>Samsung</dc:creator>
  <cp:lastModifiedBy>08xo-ord3</cp:lastModifiedBy>
  <cp:revision>121</cp:revision>
  <dcterms:created xsi:type="dcterms:W3CDTF">2019-09-29T07:33:31Z</dcterms:created>
  <dcterms:modified xsi:type="dcterms:W3CDTF">2021-05-04T20:00:35Z</dcterms:modified>
</cp:coreProperties>
</file>