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63" r:id="rId2"/>
    <p:sldId id="256" r:id="rId3"/>
    <p:sldId id="277" r:id="rId4"/>
    <p:sldId id="257" r:id="rId5"/>
    <p:sldId id="258" r:id="rId6"/>
    <p:sldId id="273" r:id="rId7"/>
    <p:sldId id="293" r:id="rId8"/>
    <p:sldId id="280" r:id="rId9"/>
    <p:sldId id="274" r:id="rId10"/>
    <p:sldId id="275" r:id="rId11"/>
    <p:sldId id="276" r:id="rId12"/>
    <p:sldId id="260" r:id="rId13"/>
    <p:sldId id="292" r:id="rId14"/>
    <p:sldId id="261" r:id="rId15"/>
    <p:sldId id="262" r:id="rId16"/>
    <p:sldId id="264" r:id="rId17"/>
    <p:sldId id="265" r:id="rId18"/>
    <p:sldId id="267" r:id="rId19"/>
    <p:sldId id="287" r:id="rId20"/>
    <p:sldId id="288" r:id="rId21"/>
    <p:sldId id="289" r:id="rId22"/>
    <p:sldId id="290" r:id="rId23"/>
    <p:sldId id="291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DDEC29-13A4-4FFA-939B-1B3B22BCAE7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203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22C50B-3A73-4B0E-B385-7767743B1D2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077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2C9A55-9F8A-440B-B0AD-04691815359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50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70E333-D6D7-4455-A6A4-2EED52ED4B4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7088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FF447A-44E0-47CF-B1C6-AB0E4AECF01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113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46E0A7-29DF-4940-AD96-84E5918F9F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660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34EB60-C4D4-4518-87D8-9D33F6A6D41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769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67567-7505-49F2-A06A-0231D8BC1B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293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8087D4-E7BB-4223-B006-B68FE0979B4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460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5531C-EC50-48D4-80D5-6E3BE9A5A2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093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10902-733E-4D58-B231-A3A7AE622EF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95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359CC91-ADE1-4B8C-8D60-9ABF3207973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330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kz/url?sa=i&amp;url=https://blastingservice.ru/services/udalenie-kraski/korroziya-metallov/&amp;psig=AOvVaw303q_AiiTvL-23C4ewq6tl&amp;ust=1606254799276000&amp;source=images&amp;cd=vfe&amp;ved=0CAIQjRxqFwoTCLDP6-HTme0CFQAAAAAdAAAAABAD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https://www.google.kz/url?sa=i&amp;url=https://www.ognebio.ru/informaciya/spravochnik/prichiny-korrozii-metallov/&amp;psig=AOvVaw303q_AiiTvL-23C4ewq6tl&amp;ust=1606254799276000&amp;source=images&amp;cd=vfe&amp;ved=0CAIQjRxqFwoTCLDP6-HTme0CFQAAAAAdAAAAABAJ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kz/url?sa=i&amp;url=https://tutmet.ru/fretting-skvoznaja-atmosfernaja-korrozija-metallov-vidy.html&amp;psig=AOvVaw2TbIh1B23Ja75TZ4XXqhy5&amp;ust=1606255365175000&amp;source=images&amp;cd=vfe&amp;ved=0CAIQjRxqFwoTCMCa8NrVme0CFQAAAAAdAAAAABAD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kz/url?sa=i&amp;url=http://xn--80affkvlgiu5a.xn--p1ai/slovar/lokalnaya-korroziya/&amp;psig=AOvVaw3j6wQeqXVDnjD9SfQvOt6X&amp;ust=1606254952379000&amp;source=images&amp;cd=vfe&amp;ved=0CAIQjRxqFwoTCNDPg5XUme0CFQAAAAAdAAAAABAD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google.kz/url?sa=i&amp;url=http://kmk-lib.ru/mehanik2_18.htm&amp;psig=AOvVaw3j6wQeqXVDnjD9SfQvOt6X&amp;ust=1606254952379000&amp;source=images&amp;cd=vfe&amp;ved=0CAIQjRxqFwoTCNDPg5XUme0CFQAAAAAdAAAAABAN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95362"/>
            <a:ext cx="7772400" cy="1470025"/>
          </a:xfrm>
        </p:spPr>
        <p:txBody>
          <a:bodyPr/>
          <a:lstStyle/>
          <a:p>
            <a:r>
              <a:rPr lang="ru-RU" dirty="0"/>
              <a:t>Коррозия металлов</a:t>
            </a:r>
            <a:br>
              <a:rPr lang="ru-RU" dirty="0"/>
            </a:br>
            <a:r>
              <a:rPr lang="ru-RU" sz="2800" dirty="0"/>
              <a:t>Методы защиты от коррозии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0232" y="6209214"/>
            <a:ext cx="18290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>
                <a:latin typeface="+mn-lt"/>
              </a:rPr>
              <a:t>Галеева</a:t>
            </a:r>
            <a:r>
              <a:rPr lang="ru-RU" sz="2400" b="1" i="1" dirty="0">
                <a:latin typeface="+mn-lt"/>
              </a:rPr>
              <a:t> А.К.</a:t>
            </a:r>
          </a:p>
        </p:txBody>
      </p:sp>
      <p:sp>
        <p:nvSpPr>
          <p:cNvPr id="5" name="AutoShape 2" descr="Коррозия металлов"/>
          <p:cNvSpPr>
            <a:spLocks noChangeAspect="1" noChangeArrowheads="1"/>
          </p:cNvSpPr>
          <p:nvPr/>
        </p:nvSpPr>
        <p:spPr bwMode="auto">
          <a:xfrm>
            <a:off x="63500" y="-136525"/>
            <a:ext cx="25527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Коррозия металлов"/>
          <p:cNvSpPr>
            <a:spLocks noChangeAspect="1" noChangeArrowheads="1"/>
          </p:cNvSpPr>
          <p:nvPr/>
        </p:nvSpPr>
        <p:spPr bwMode="auto">
          <a:xfrm>
            <a:off x="215900" y="15875"/>
            <a:ext cx="25527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6" descr="Коррозия металлов и способы защиты от нее"/>
          <p:cNvSpPr>
            <a:spLocks noChangeAspect="1" noChangeArrowheads="1"/>
          </p:cNvSpPr>
          <p:nvPr/>
        </p:nvSpPr>
        <p:spPr bwMode="auto">
          <a:xfrm>
            <a:off x="63500" y="-136525"/>
            <a:ext cx="4200525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2" name="Picture 8" descr="Коррозия металлов и способы защиты от неё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71012"/>
            <a:ext cx="4698004" cy="3153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Коррозия металлов: причины, классификация и методы защиты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00" y="2871012"/>
            <a:ext cx="5127700" cy="3153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Процесс коррозии можно представить следующим образом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200" b="1" dirty="0"/>
              <a:t>На аноде</a:t>
            </a:r>
            <a:r>
              <a:rPr lang="ru-RU" sz="2200" dirty="0"/>
              <a:t>: (реакция окисления)</a:t>
            </a:r>
          </a:p>
          <a:p>
            <a:r>
              <a:rPr lang="ru-RU" sz="2200" dirty="0"/>
              <a:t>  Fe0…2e   =Fe2+                                            На анодных участках атомы железа переходят в раствор в виде </a:t>
            </a:r>
            <a:r>
              <a:rPr lang="ru-RU" sz="2200" dirty="0" err="1"/>
              <a:t>гидратированных</a:t>
            </a:r>
            <a:r>
              <a:rPr lang="ru-RU" sz="2200" dirty="0"/>
              <a:t> катионов </a:t>
            </a:r>
            <a:r>
              <a:rPr lang="ru-RU" sz="2200" dirty="0" err="1"/>
              <a:t>Fe</a:t>
            </a:r>
            <a:r>
              <a:rPr lang="ru-RU" sz="2200" dirty="0"/>
              <a:t> 2+, то есть происходит </a:t>
            </a:r>
            <a:r>
              <a:rPr lang="ru-RU" sz="2200" b="1" dirty="0"/>
              <a:t>анодное</a:t>
            </a:r>
            <a:r>
              <a:rPr lang="ru-RU" sz="2200" dirty="0"/>
              <a:t> </a:t>
            </a:r>
            <a:r>
              <a:rPr lang="ru-RU" sz="2200" b="1" dirty="0"/>
              <a:t>растворение</a:t>
            </a:r>
            <a:r>
              <a:rPr lang="ru-RU" sz="2200" dirty="0"/>
              <a:t> металла и процесс коррозии распространяется вглубь металла.</a:t>
            </a:r>
          </a:p>
          <a:p>
            <a:r>
              <a:rPr lang="ru-RU" sz="2200" dirty="0"/>
              <a:t>Оставшиеся свободные электроны перемещаются по металлу к катодным участкам.</a:t>
            </a:r>
          </a:p>
          <a:p>
            <a:r>
              <a:rPr lang="ru-RU" sz="2200" b="1" dirty="0"/>
              <a:t>На катоде</a:t>
            </a:r>
            <a:r>
              <a:rPr lang="ru-RU" sz="2200" dirty="0"/>
              <a:t>: (реакция восстановления)</a:t>
            </a:r>
          </a:p>
          <a:p>
            <a:r>
              <a:rPr lang="ru-RU" sz="2200" dirty="0"/>
              <a:t>2 Н+ + 2 </a:t>
            </a:r>
            <a:r>
              <a:rPr lang="ru-RU" sz="2200" dirty="0" err="1"/>
              <a:t>e</a:t>
            </a:r>
            <a:r>
              <a:rPr lang="ru-RU" sz="2200" dirty="0"/>
              <a:t> =  2 Н </a:t>
            </a:r>
            <a:r>
              <a:rPr lang="ru-RU" sz="2200" dirty="0" err="1"/>
              <a:t>aдс</a:t>
            </a:r>
            <a:r>
              <a:rPr lang="ru-RU" sz="2200" dirty="0"/>
              <a:t>.                                                         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Итак, в результате протекания электрического тока</a:t>
            </a:r>
            <a:r>
              <a:rPr lang="ru-RU" sz="3200" b="1" dirty="0"/>
              <a:t> анод разрушается</a:t>
            </a:r>
            <a:r>
              <a:rPr lang="ru-RU" sz="3200" dirty="0"/>
              <a:t>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частицы металла в виде ионов Fe</a:t>
            </a:r>
            <a:r>
              <a:rPr lang="ru-RU" sz="2400" baseline="30000" dirty="0"/>
              <a:t>2+</a:t>
            </a:r>
            <a:endParaRPr lang="ru-RU" sz="2400" dirty="0"/>
          </a:p>
          <a:p>
            <a:pPr marL="0" indent="0">
              <a:buNone/>
            </a:pPr>
            <a:r>
              <a:rPr lang="ru-RU" sz="2400" dirty="0"/>
              <a:t>    переходят в воду или эмульсионный поток.</a:t>
            </a:r>
          </a:p>
          <a:p>
            <a:pPr marL="0" indent="0">
              <a:buNone/>
            </a:pPr>
            <a:r>
              <a:rPr lang="ru-RU" sz="2400" dirty="0"/>
              <a:t>    </a:t>
            </a:r>
            <a:r>
              <a:rPr lang="ru-RU" sz="2200" dirty="0"/>
              <a:t>Катионы </a:t>
            </a:r>
            <a:r>
              <a:rPr lang="ru-RU" sz="2400" dirty="0"/>
              <a:t>Fe</a:t>
            </a:r>
            <a:r>
              <a:rPr lang="ru-RU" sz="2400" baseline="30000" dirty="0"/>
              <a:t>2+</a:t>
            </a:r>
            <a:r>
              <a:rPr lang="ru-RU" sz="2200" dirty="0"/>
              <a:t> и ионы ОН– взаимодействуют с образованием закиси </a:t>
            </a:r>
            <a:r>
              <a:rPr lang="ru-RU" sz="2200" dirty="0" err="1"/>
              <a:t>Fe</a:t>
            </a:r>
            <a:r>
              <a:rPr lang="ru-RU" sz="2200" dirty="0"/>
              <a:t>:</a:t>
            </a:r>
          </a:p>
          <a:p>
            <a:pPr marL="0" indent="0">
              <a:buNone/>
            </a:pPr>
            <a:r>
              <a:rPr lang="ru-RU" sz="2400" dirty="0"/>
              <a:t>    Fe</a:t>
            </a:r>
            <a:r>
              <a:rPr lang="ru-RU" sz="2400" baseline="30000" dirty="0"/>
              <a:t>2+ </a:t>
            </a:r>
            <a:r>
              <a:rPr lang="ru-RU" sz="2200" dirty="0"/>
              <a:t>+2</a:t>
            </a:r>
            <a:r>
              <a:rPr lang="ru-RU" sz="2400" dirty="0"/>
              <a:t>OH</a:t>
            </a:r>
            <a:r>
              <a:rPr lang="ru-RU" sz="2400" baseline="30000" dirty="0"/>
              <a:t>-</a:t>
            </a:r>
            <a:r>
              <a:rPr lang="ru-RU" sz="2200" dirty="0"/>
              <a:t>=</a:t>
            </a:r>
            <a:r>
              <a:rPr lang="ru-RU" sz="2200" dirty="0" err="1"/>
              <a:t>Fe</a:t>
            </a:r>
            <a:r>
              <a:rPr lang="ru-RU" sz="2200" dirty="0"/>
              <a:t>(OH)2.                                        </a:t>
            </a:r>
          </a:p>
          <a:p>
            <a:pPr marL="0" indent="0">
              <a:buNone/>
            </a:pPr>
            <a:r>
              <a:rPr lang="ru-RU" sz="2200" dirty="0"/>
              <a:t>    Если в воде достаточно свободного кислорода, закись </a:t>
            </a:r>
            <a:r>
              <a:rPr lang="ru-RU" sz="2200" dirty="0" err="1"/>
              <a:t>Fe</a:t>
            </a:r>
            <a:r>
              <a:rPr lang="ru-RU" sz="2200" dirty="0"/>
              <a:t> может окислиться до гидрата окиси </a:t>
            </a:r>
            <a:r>
              <a:rPr lang="ru-RU" sz="2200" dirty="0" err="1"/>
              <a:t>Fe</a:t>
            </a:r>
            <a:r>
              <a:rPr lang="ru-RU" sz="2200" dirty="0"/>
              <a:t>:</a:t>
            </a:r>
          </a:p>
          <a:p>
            <a:r>
              <a:rPr lang="ru-RU" sz="2200" dirty="0"/>
              <a:t>4Fe(OH)2  +О2+2Н2О=4Fe(OH)3,                        который выпадает в виде осадка.</a:t>
            </a:r>
          </a:p>
          <a:p>
            <a:pPr marL="0" indent="0">
              <a:buNone/>
            </a:pPr>
            <a:endParaRPr lang="ru-RU" sz="2000" dirty="0"/>
          </a:p>
          <a:p>
            <a:endParaRPr lang="ru-RU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НЕОРГАНИКА ЛР ВИДЕО\коррозия\12633100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153"/>
            <a:ext cx="9144000" cy="69121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bestreferat.ru/images/paper/95/50/7565095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5" y="1772816"/>
            <a:ext cx="9105919" cy="2935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6022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D:\НЕОРГАНИКА ЛР ВИДЕО\коррозия\12633100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 descr="D:\НЕОРГАНИКА ЛР ВИДЕО\коррозия\126331003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D:\НЕОРГАНИКА ЛР ВИДЕО\коррозия\126331004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443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D:\НЕОРГАНИКА ЛР ВИДЕО\коррозия\126331005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9422"/>
            <a:ext cx="9144000" cy="67818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D:\НЕОРГАНИКА ЛР ВИДЕО\коррозия\126331008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0375"/>
            <a:ext cx="9144000" cy="67399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5112568" cy="1152128"/>
          </a:xfrm>
        </p:spPr>
        <p:txBody>
          <a:bodyPr/>
          <a:lstStyle/>
          <a:p>
            <a:r>
              <a:rPr lang="ru-RU" sz="2800" dirty="0" err="1"/>
              <a:t>Фосфатирование</a:t>
            </a:r>
            <a:r>
              <a:rPr lang="ru-RU" sz="2800" dirty="0"/>
              <a:t> - является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789040"/>
            <a:ext cx="8280920" cy="2304256"/>
          </a:xfrm>
        </p:spPr>
        <p:txBody>
          <a:bodyPr/>
          <a:lstStyle/>
          <a:p>
            <a:r>
              <a:rPr lang="ru-RU" sz="1800" dirty="0"/>
              <a:t>При повреждении фосфатного слоя, его можно легко восстановить дополнительной обработкой </a:t>
            </a:r>
            <a:r>
              <a:rPr lang="ru-RU" sz="1800" dirty="0" err="1"/>
              <a:t>фосфатирующим</a:t>
            </a:r>
            <a:r>
              <a:rPr lang="ru-RU" sz="1800" dirty="0"/>
              <a:t> раствором поврежденного участка поверхности.</a:t>
            </a:r>
            <a:br>
              <a:rPr lang="ru-RU" sz="1800" dirty="0"/>
            </a:br>
            <a:r>
              <a:rPr lang="ru-RU" sz="1800" dirty="0" err="1"/>
              <a:t>Фосфатирование</a:t>
            </a:r>
            <a:r>
              <a:rPr lang="ru-RU" sz="1800" dirty="0"/>
              <a:t> производят обработкой металлической поверхности водными </a:t>
            </a:r>
            <a:r>
              <a:rPr lang="ru-RU" sz="1800" dirty="0" err="1"/>
              <a:t>фосфатирующими</a:t>
            </a:r>
            <a:r>
              <a:rPr lang="ru-RU" sz="1800" dirty="0"/>
              <a:t> растворами, содержащими ортофосфорную кислоту и различные добавки, играющие роль активаторов процесса </a:t>
            </a:r>
            <a:r>
              <a:rPr lang="ru-RU" sz="1800" dirty="0" err="1"/>
              <a:t>фосфатирования</a:t>
            </a:r>
            <a:r>
              <a:rPr lang="ru-RU" sz="1800" dirty="0"/>
              <a:t>, ингибиторов коррозии и др.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1520" y="1700808"/>
            <a:ext cx="8352928" cy="2088232"/>
          </a:xfrm>
        </p:spPr>
        <p:txBody>
          <a:bodyPr/>
          <a:lstStyle/>
          <a:p>
            <a:r>
              <a:rPr lang="ru-RU" sz="1600" dirty="0"/>
              <a:t>процессом защиты поверхности металла, при котором в результате химического взаимодействия с </a:t>
            </a:r>
            <a:r>
              <a:rPr lang="ru-RU" sz="1600" dirty="0" err="1"/>
              <a:t>фосфатирующим</a:t>
            </a:r>
            <a:r>
              <a:rPr lang="ru-RU" sz="1600" dirty="0"/>
              <a:t> раствором на поверхности металла образуется толстый прочносвязанный слой нерастворимых фосфорнокислых солей железа, цинка и марганца.</a:t>
            </a:r>
            <a:br>
              <a:rPr lang="ru-RU" sz="1600" dirty="0"/>
            </a:br>
            <a:r>
              <a:rPr lang="ru-RU" sz="1600" dirty="0"/>
              <a:t>Фосфатный слой обладает рядом ценных свойств. Пленка фосфатов благодаря развитой мелкокристаллической структуре поверхности обладает </a:t>
            </a:r>
            <a:r>
              <a:rPr lang="ru-RU" sz="1600" dirty="0" err="1"/>
              <a:t>хорощей</a:t>
            </a:r>
            <a:r>
              <a:rPr lang="ru-RU" sz="1600" dirty="0"/>
              <a:t> </a:t>
            </a:r>
            <a:r>
              <a:rPr lang="ru-RU" sz="1600" dirty="0" err="1"/>
              <a:t>адгезионной</a:t>
            </a:r>
            <a:r>
              <a:rPr lang="ru-RU" sz="1600" dirty="0"/>
              <a:t> способностью и  является хорошим грунтом под лакокрасочные покрытия.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/>
              <a:t>Сущность процесса коррозии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8043862" cy="4267200"/>
          </a:xfrm>
        </p:spPr>
        <p:txBody>
          <a:bodyPr/>
          <a:lstStyle/>
          <a:p>
            <a:pPr algn="just"/>
            <a:r>
              <a:rPr lang="ru-RU" dirty="0"/>
              <a:t>Коррозия металлов чаще всего сводится к их окислению и превращению в оксиды. В частности, коррозия железа может быть описана упрощенным уравнением</a:t>
            </a:r>
          </a:p>
          <a:p>
            <a:pPr algn="just"/>
            <a:r>
              <a:rPr lang="ru-RU" dirty="0"/>
              <a:t>4Fe + 3O</a:t>
            </a:r>
            <a:r>
              <a:rPr lang="ru-RU" baseline="-25000" dirty="0"/>
              <a:t>2</a:t>
            </a:r>
            <a:r>
              <a:rPr lang="ru-RU" dirty="0"/>
              <a:t> + 2H</a:t>
            </a:r>
            <a:r>
              <a:rPr lang="ru-RU" baseline="-25000" dirty="0"/>
              <a:t>2</a:t>
            </a:r>
            <a:r>
              <a:rPr lang="ru-RU" dirty="0"/>
              <a:t>О = 2Fe</a:t>
            </a:r>
            <a:r>
              <a:rPr lang="ru-RU" baseline="-25000" dirty="0"/>
              <a:t>2</a:t>
            </a:r>
            <a:r>
              <a:rPr lang="ru-RU" dirty="0"/>
              <a:t>O</a:t>
            </a:r>
            <a:r>
              <a:rPr lang="ru-RU" baseline="-25000" dirty="0"/>
              <a:t>3</a:t>
            </a:r>
            <a:r>
              <a:rPr lang="ru-RU" dirty="0"/>
              <a:t>·H</a:t>
            </a:r>
            <a:r>
              <a:rPr lang="ru-RU" baseline="-25000" dirty="0"/>
              <a:t>2</a:t>
            </a:r>
            <a:r>
              <a:rPr lang="ru-RU" dirty="0"/>
              <a:t>О</a:t>
            </a:r>
          </a:p>
          <a:p>
            <a:pPr algn="just"/>
            <a:r>
              <a:rPr lang="ru-RU" dirty="0" err="1"/>
              <a:t>Гидратированный</a:t>
            </a:r>
            <a:r>
              <a:rPr lang="ru-RU" dirty="0"/>
              <a:t> оксид железа Fе</a:t>
            </a:r>
            <a:r>
              <a:rPr lang="ru-RU" baseline="-25000" dirty="0"/>
              <a:t>2</a:t>
            </a:r>
            <a:r>
              <a:rPr lang="ru-RU" dirty="0"/>
              <a:t>O</a:t>
            </a:r>
            <a:r>
              <a:rPr lang="ru-RU" baseline="-25000" dirty="0"/>
              <a:t>3</a:t>
            </a:r>
            <a:r>
              <a:rPr lang="ru-RU" dirty="0"/>
              <a:t>·H</a:t>
            </a:r>
            <a:r>
              <a:rPr lang="ru-RU" baseline="-25000" dirty="0"/>
              <a:t>2</a:t>
            </a:r>
            <a:r>
              <a:rPr lang="ru-RU" dirty="0"/>
              <a:t>О и является тем, что люди называют ржавчиной. Это рыхлый порошок светло-коричневого цвета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/>
              <a:t>Укупоривание ржавчины</a:t>
            </a:r>
            <a:r>
              <a:rPr lang="ru-RU" sz="4000" dirty="0"/>
              <a:t> в полимерную пленку 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/>
              <a:t>– нанесение на поверхность металла лакокрасочного материала, перекрывает доступ влаги и кислорода – главной коррозионной среды, к поверхности металла. Ржавчина образуется на стали только в присутствии влаги на воздухе, если изолировать очаги ржавчины от доступа влаги и кислорода, то очаги ржавчины надолго будут “законсервированы”. Для лучшей защиты, в состав ЛКМ, может дополнительно вводиться </a:t>
            </a:r>
            <a:r>
              <a:rPr lang="ru-RU" sz="1800" dirty="0" err="1"/>
              <a:t>пассиваторы</a:t>
            </a:r>
            <a:r>
              <a:rPr lang="ru-RU" sz="1800" dirty="0"/>
              <a:t> и ингибиторы коррозии, антикоррозионные пигменты и </a:t>
            </a:r>
            <a:r>
              <a:rPr lang="ru-RU" sz="1800" dirty="0" err="1"/>
              <a:t>фосфатирующие</a:t>
            </a:r>
            <a:r>
              <a:rPr lang="ru-RU" sz="1800" dirty="0"/>
              <a:t> агенты которые улучшают защитные свойства пленки ЛКМ. Продукты коррозии железа и стали имеют плотность почти на порядок меньшую, чем металл, следовательно, даже при образовании незначительного очажка ржавчины, например в порах пленки ЛКМ, возможно вздутие и отслоение пленки от основы и нарушение всего покрытия в целом.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025" y="368623"/>
            <a:ext cx="9036495" cy="756121"/>
          </a:xfrm>
        </p:spPr>
        <p:txBody>
          <a:bodyPr/>
          <a:lstStyle/>
          <a:p>
            <a:r>
              <a:rPr lang="ru-RU" sz="3600" b="1" dirty="0"/>
              <a:t>“Холодное </a:t>
            </a:r>
            <a:r>
              <a:rPr lang="ru-RU" sz="3600" b="1" dirty="0" err="1"/>
              <a:t>цинкование</a:t>
            </a:r>
            <a:r>
              <a:rPr lang="ru-RU" sz="3600" b="1" dirty="0"/>
              <a:t>”</a:t>
            </a:r>
            <a:r>
              <a:rPr lang="ru-RU" sz="3600" dirty="0"/>
              <a:t> металла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00808"/>
            <a:ext cx="8964488" cy="4174976"/>
          </a:xfrm>
        </p:spPr>
        <p:txBody>
          <a:bodyPr/>
          <a:lstStyle/>
          <a:p>
            <a:pPr algn="just"/>
            <a:r>
              <a:rPr lang="ru-RU" sz="2000" dirty="0"/>
              <a:t>подразумевает нанесение на поверхность металла, цинк содержащего  лакокрасочного состава, образующего на поверхности металла защитную пленку, в тоже время обеспечивающего непосредственный контакт стали с цинком в покрытии, что активно защищает металл от ржавчины, а все поры в покрытии плотно заполняются продуктами коррозии цинка, препятствую проникновению агрессивной среды в защищаемому металлу. Состав легко и быстро может наноситься в полевых условиях, покрытие полностью </a:t>
            </a:r>
            <a:r>
              <a:rPr lang="ru-RU" sz="2000" dirty="0" err="1"/>
              <a:t>ремонтопригодно</a:t>
            </a:r>
            <a:r>
              <a:rPr lang="ru-RU" sz="2000" dirty="0"/>
              <a:t>, при необходимости продления защиты, такие составы могут наноситься повторно, не один раз. Именно по такому принципу работают составы </a:t>
            </a:r>
            <a:r>
              <a:rPr lang="ru-RU" sz="2000" dirty="0" err="1"/>
              <a:t>Zinga</a:t>
            </a:r>
            <a:r>
              <a:rPr lang="ru-RU" sz="2000" dirty="0"/>
              <a:t> и </a:t>
            </a:r>
            <a:r>
              <a:rPr lang="ru-RU" sz="2000" dirty="0" err="1"/>
              <a:t>Циннол</a:t>
            </a:r>
            <a:r>
              <a:rPr lang="ru-RU" sz="2000" dirty="0"/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/>
              <a:t>Гальваническая протекторная защита</a:t>
            </a:r>
            <a:r>
              <a:rPr lang="ru-RU" sz="3200" dirty="0"/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752600"/>
            <a:ext cx="8712968" cy="4267200"/>
          </a:xfrm>
        </p:spPr>
        <p:txBody>
          <a:bodyPr/>
          <a:lstStyle/>
          <a:p>
            <a:r>
              <a:rPr lang="ru-RU" sz="2200" dirty="0"/>
              <a:t>покрытие металла более активным металлом, который будет </a:t>
            </a:r>
            <a:r>
              <a:rPr lang="ru-RU" sz="2200" dirty="0" err="1"/>
              <a:t>корродировать</a:t>
            </a:r>
            <a:r>
              <a:rPr lang="ru-RU" sz="2200" dirty="0"/>
              <a:t> вместо основного металла, например гальваническое покрытие стали цинком. Даже при повреждении слоя цинка, сталь ржаветь не будет, пока на ее поверхности не исчезнет весь цинк. В отличие от железа, продукты коррозии цинка более плотные, не имеют контрастного цвета и практически не заметны на поверхности цинка. Данный метод широко используется для защиты металла в заводских условиях, при изготовлении деталей, следует отметить практически невозможность ремонта покрытия в полевых условиях.    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001000" cy="684113"/>
          </a:xfrm>
        </p:spPr>
        <p:txBody>
          <a:bodyPr/>
          <a:lstStyle/>
          <a:p>
            <a:r>
              <a:rPr lang="ru-RU" sz="2800" b="1" dirty="0"/>
              <a:t>Активная электрохимическая защита</a:t>
            </a:r>
            <a:r>
              <a:rPr lang="ru-RU" sz="2800" dirty="0"/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4318992"/>
          </a:xfrm>
        </p:spPr>
        <p:txBody>
          <a:bodyPr/>
          <a:lstStyle/>
          <a:p>
            <a:r>
              <a:rPr lang="ru-RU" sz="2000" dirty="0"/>
              <a:t> смещение потенциала металла в область, где самопроизвольная коррозия в данной среде не возможна, или достижения потенциала пассивации, где металл </a:t>
            </a:r>
            <a:r>
              <a:rPr lang="ru-RU" sz="2000" dirty="0" err="1"/>
              <a:t>пассивируется</a:t>
            </a:r>
            <a:r>
              <a:rPr lang="ru-RU" sz="2000" dirty="0"/>
              <a:t>. </a:t>
            </a:r>
            <a:br>
              <a:rPr lang="ru-RU" sz="2000" dirty="0"/>
            </a:br>
            <a:r>
              <a:rPr lang="ru-RU" sz="2000" dirty="0"/>
              <a:t>Для придания металлу необходимого потенциала необходимо довольно сложное оборудование, “</a:t>
            </a:r>
            <a:r>
              <a:rPr lang="ru-RU" sz="2000" dirty="0" err="1"/>
              <a:t>потенциостат</a:t>
            </a:r>
            <a:r>
              <a:rPr lang="ru-RU" sz="2000" dirty="0"/>
              <a:t>” – по сути источник постоянного тока, который измеряет стандартный потенциал металла в данной коррозионной среде, и сдвигает его на необходимое значение, для достижения пассивации. Активная электрохимическая защита самый дорогой метод защиты металла от коррозии, и оправдывает он себя только при неэффективности остальных методов, например для защиты от коррозии подземных или морских газопроводов.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001000" cy="1296144"/>
          </a:xfrm>
        </p:spPr>
        <p:txBody>
          <a:bodyPr/>
          <a:lstStyle/>
          <a:p>
            <a:r>
              <a:rPr lang="ru-RU" sz="3600" dirty="0"/>
              <a:t>Многие металлы при коррозии</a:t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9512" y="1556792"/>
            <a:ext cx="8424936" cy="4556720"/>
          </a:xfrm>
        </p:spPr>
        <p:txBody>
          <a:bodyPr/>
          <a:lstStyle/>
          <a:p>
            <a:pPr>
              <a:buNone/>
            </a:pPr>
            <a:r>
              <a:rPr lang="ru-RU" sz="2200" dirty="0"/>
              <a:t>	покрываются плотной, хорошо скрепленной с металлами  оксидной пленкой, которая не позволяет кислороду воздуха и воде проникнуть в более глубокие  слои и потому предохраняет металл от дальнейшего окисления. 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5536" y="4005064"/>
            <a:ext cx="8136904" cy="2520280"/>
          </a:xfrm>
        </p:spPr>
        <p:txBody>
          <a:bodyPr/>
          <a:lstStyle/>
          <a:p>
            <a:r>
              <a:rPr lang="ru-RU" sz="2400" dirty="0"/>
              <a:t>Например, алюминий – очень активный металл и теоретически с водой должен был бы взаимодействовать в соответствии с уравнением</a:t>
            </a:r>
          </a:p>
          <a:p>
            <a:r>
              <a:rPr lang="ru-RU" sz="2400" dirty="0"/>
              <a:t>2Al + 3H</a:t>
            </a:r>
            <a:r>
              <a:rPr lang="ru-RU" sz="2400" baseline="-25000" dirty="0"/>
              <a:t>2</a:t>
            </a:r>
            <a:r>
              <a:rPr lang="ru-RU" sz="2400" dirty="0"/>
              <a:t>О = Al</a:t>
            </a:r>
            <a:r>
              <a:rPr lang="ru-RU" sz="2400" baseline="-25000" dirty="0"/>
              <a:t>2</a:t>
            </a:r>
            <a:r>
              <a:rPr lang="ru-RU" sz="2400" dirty="0"/>
              <a:t>O</a:t>
            </a:r>
            <a:r>
              <a:rPr lang="ru-RU" sz="2400" baseline="-25000" dirty="0"/>
              <a:t>3</a:t>
            </a:r>
            <a:r>
              <a:rPr lang="ru-RU" sz="2400" dirty="0"/>
              <a:t> + 3H</a:t>
            </a:r>
            <a:r>
              <a:rPr lang="ru-RU" sz="2400" baseline="-25000" dirty="0"/>
              <a:t>2</a:t>
            </a:r>
            <a:endParaRPr lang="ru-RU" sz="24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/>
              <a:t>Хотя механизм коррозии в разных условиях различен, по</a:t>
            </a:r>
            <a:r>
              <a:rPr lang="ru-RU" sz="2800" b="1" dirty="0"/>
              <a:t> виду </a:t>
            </a:r>
            <a:r>
              <a:rPr lang="ru-RU" sz="2800" dirty="0"/>
              <a:t>разрушения поверхности металла различают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79512" y="1631167"/>
            <a:ext cx="4536504" cy="3598912"/>
          </a:xfrm>
        </p:spPr>
        <p:txBody>
          <a:bodyPr/>
          <a:lstStyle/>
          <a:p>
            <a:r>
              <a:rPr lang="ru-RU" sz="1800" dirty="0"/>
              <a:t>   </a:t>
            </a:r>
            <a:r>
              <a:rPr lang="ru-RU" b="1" dirty="0"/>
              <a:t>Равномерную</a:t>
            </a:r>
            <a:r>
              <a:rPr lang="ru-RU" dirty="0"/>
              <a:t> или </a:t>
            </a:r>
            <a:r>
              <a:rPr lang="ru-RU" b="1" dirty="0"/>
              <a:t>общую</a:t>
            </a:r>
            <a:r>
              <a:rPr lang="ru-RU" dirty="0"/>
              <a:t> коррозию, т.е. равномерно распределенную по поверхности металла. Пример: ржавление железа, потускнение серебра.</a:t>
            </a:r>
          </a:p>
          <a:p>
            <a:endParaRPr lang="ru-RU" sz="1800" dirty="0"/>
          </a:p>
        </p:txBody>
      </p:sp>
      <p:pic>
        <p:nvPicPr>
          <p:cNvPr id="4098" name="Picture 2" descr="Виды коррозии металлов – их описание и основные особенности + Видео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6118" y="2069671"/>
            <a:ext cx="4547964" cy="3031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819944"/>
          </a:xfrm>
        </p:spPr>
        <p:txBody>
          <a:bodyPr/>
          <a:lstStyle/>
          <a:p>
            <a:r>
              <a:rPr lang="ru-RU" sz="3600" dirty="0"/>
              <a:t> </a:t>
            </a:r>
            <a:r>
              <a:rPr lang="ru-RU" sz="4000" b="1" dirty="0"/>
              <a:t>Местную</a:t>
            </a:r>
            <a:r>
              <a:rPr lang="ru-RU" sz="4000" dirty="0"/>
              <a:t> или </a:t>
            </a:r>
            <a:r>
              <a:rPr lang="ru-RU" sz="4000" b="1" dirty="0"/>
              <a:t>локальную</a:t>
            </a:r>
            <a:r>
              <a:rPr lang="ru-RU" sz="4000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23528" y="1484784"/>
            <a:ext cx="4896544" cy="1296144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/>
              <a:t>Т.е. коррозию, т.е. сосредоточенную на отдельных участках поверхности.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/>
              <a:t>Местная коррозия бывает различных </a:t>
            </a:r>
            <a:r>
              <a:rPr lang="ru-RU" sz="1800" b="1" dirty="0"/>
              <a:t>видов</a:t>
            </a:r>
            <a:r>
              <a:rPr lang="ru-RU" sz="1800" dirty="0"/>
              <a:t>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18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543" y="4221088"/>
            <a:ext cx="8147223" cy="1800200"/>
          </a:xfrm>
        </p:spPr>
        <p:txBody>
          <a:bodyPr>
            <a:noAutofit/>
          </a:bodyPr>
          <a:lstStyle/>
          <a:p>
            <a:r>
              <a:rPr lang="ru-RU" sz="1800" dirty="0"/>
              <a:t>  в виде </a:t>
            </a:r>
            <a:r>
              <a:rPr lang="ru-RU" sz="1800" b="1" dirty="0"/>
              <a:t>пятен</a:t>
            </a:r>
            <a:r>
              <a:rPr lang="ru-RU" sz="1800" dirty="0"/>
              <a:t> — поражение распространяется сравнительно неглубоко и занимает относительно большие участки поверхности;</a:t>
            </a:r>
          </a:p>
          <a:p>
            <a:pPr defTabSz="238125">
              <a:tabLst>
                <a:tab pos="715963" algn="l"/>
              </a:tabLst>
            </a:pPr>
            <a:r>
              <a:rPr lang="ru-RU" sz="1800" dirty="0"/>
              <a:t>   в виде </a:t>
            </a:r>
            <a:r>
              <a:rPr lang="ru-RU" sz="1800" b="1" dirty="0"/>
              <a:t>язв</a:t>
            </a:r>
            <a:r>
              <a:rPr lang="ru-RU" sz="1800" dirty="0"/>
              <a:t> — глубокие поражения локализуются на небольших участках поверхности;</a:t>
            </a:r>
          </a:p>
          <a:p>
            <a:pPr>
              <a:tabLst>
                <a:tab pos="715963" algn="l"/>
              </a:tabLst>
            </a:pPr>
            <a:r>
              <a:rPr lang="ru-RU" sz="1800" dirty="0"/>
              <a:t>   в виде </a:t>
            </a:r>
            <a:r>
              <a:rPr lang="ru-RU" sz="1800" b="1" dirty="0"/>
              <a:t>точек</a:t>
            </a:r>
            <a:r>
              <a:rPr lang="ru-RU" sz="1800" dirty="0"/>
              <a:t> (</a:t>
            </a:r>
            <a:r>
              <a:rPr lang="ru-RU" sz="1800" dirty="0" err="1"/>
              <a:t>питтинговая</a:t>
            </a:r>
            <a:r>
              <a:rPr lang="ru-RU" sz="1800" dirty="0"/>
              <a:t>) — размеры еще меньше язвенных разъеданий</a:t>
            </a:r>
          </a:p>
        </p:txBody>
      </p:sp>
      <p:pic>
        <p:nvPicPr>
          <p:cNvPr id="2050" name="Picture 2" descr="Локальная коррозия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556792"/>
            <a:ext cx="2962647" cy="2218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675927"/>
          </a:xfrm>
        </p:spPr>
        <p:txBody>
          <a:bodyPr/>
          <a:lstStyle/>
          <a:p>
            <a:r>
              <a:rPr lang="ru-RU" sz="3200" b="1" dirty="0"/>
              <a:t>Межкристаллитную</a:t>
            </a:r>
            <a:r>
              <a:rPr lang="ru-RU" sz="3200" dirty="0"/>
              <a:t> коррозию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4318992"/>
          </a:xfrm>
        </p:spPr>
        <p:txBody>
          <a:bodyPr/>
          <a:lstStyle/>
          <a:p>
            <a:r>
              <a:rPr lang="ru-RU" sz="1800" dirty="0"/>
              <a:t> </a:t>
            </a:r>
            <a:r>
              <a:rPr lang="ru-RU" sz="2000" dirty="0"/>
              <a:t>    — характеризующуюся разрушением металла по границам кристаллитов (зерен металла). Процесс протекает быстро, глубоко  и вызывает катастрофическое разрушение.</a:t>
            </a:r>
          </a:p>
          <a:p>
            <a:r>
              <a:rPr lang="ru-RU" sz="2000" dirty="0"/>
              <a:t>4.       </a:t>
            </a:r>
            <a:r>
              <a:rPr lang="ru-RU" sz="2000" b="1" dirty="0"/>
              <a:t>Избирательную</a:t>
            </a:r>
            <a:r>
              <a:rPr lang="ru-RU" sz="2000" dirty="0"/>
              <a:t> коррозию — избирательно растворяется один или несколько компонентов сплава, после чего остается пористый остаток, который сохраняет первоначальную форму и кажется неповрежденным.</a:t>
            </a:r>
          </a:p>
          <a:p>
            <a:r>
              <a:rPr lang="ru-RU" sz="2000" dirty="0"/>
              <a:t>5.       </a:t>
            </a:r>
            <a:r>
              <a:rPr lang="ru-RU" sz="2000" b="1" dirty="0"/>
              <a:t>Коррозионное растрескивание </a:t>
            </a:r>
            <a:r>
              <a:rPr lang="ru-RU" sz="2000" dirty="0"/>
              <a:t>происходит, если металл подвергается постоянному растягивающему напряжению в коррозионной среде. </a:t>
            </a:r>
            <a:r>
              <a:rPr lang="ru-RU" sz="2000" b="1" dirty="0"/>
              <a:t>КР </a:t>
            </a:r>
            <a:r>
              <a:rPr lang="ru-RU" sz="2000" dirty="0"/>
              <a:t>может быть вызвано абсорбцией водорода, образовавшегося в процессе коррозии.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БИБЛИОТЕКА ГАПОУ РК «КРЫМСКИЙ МНОГОПРОФИЛЬНЫЙ КОЛЛЕДЖ»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699" r="8127" b="33663"/>
          <a:stretch/>
        </p:blipFill>
        <p:spPr bwMode="auto">
          <a:xfrm>
            <a:off x="151174" y="1061930"/>
            <a:ext cx="8841653" cy="3303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11290" y="4869160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+mj-lt"/>
              </a:rPr>
              <a:t>а – сплошная равномерная коррозия; б – сплошная неравномерная коррозия; </a:t>
            </a:r>
          </a:p>
          <a:p>
            <a:r>
              <a:rPr lang="ru-RU" dirty="0">
                <a:latin typeface="+mj-lt"/>
              </a:rPr>
              <a:t>в – язвенная коррозия; г – подповерхностная коррозия;</a:t>
            </a:r>
          </a:p>
          <a:p>
            <a:r>
              <a:rPr lang="ru-RU" dirty="0">
                <a:latin typeface="+mj-lt"/>
              </a:rPr>
              <a:t>д – избирательная коррозия; е – межкристаллитная коррозия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09231" y="159023"/>
            <a:ext cx="74533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prstClr val="black"/>
                </a:solidFill>
                <a:latin typeface="Calibri"/>
              </a:rPr>
              <a:t>Виды коррозионных разрушений металлов и сплавов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07993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273051"/>
            <a:ext cx="8075240" cy="1283742"/>
          </a:xfrm>
        </p:spPr>
        <p:txBody>
          <a:bodyPr/>
          <a:lstStyle/>
          <a:p>
            <a:r>
              <a:rPr lang="ru-RU" sz="2800" dirty="0"/>
              <a:t>По механизму протекания различают </a:t>
            </a:r>
            <a:r>
              <a:rPr lang="ru-RU" sz="2800" b="1" dirty="0"/>
              <a:t>химическую</a:t>
            </a:r>
            <a:r>
              <a:rPr lang="ru-RU" sz="2800" dirty="0"/>
              <a:t> и </a:t>
            </a:r>
            <a:r>
              <a:rPr lang="ru-RU" sz="2800" b="1" dirty="0"/>
              <a:t>электрохимическую</a:t>
            </a:r>
            <a:r>
              <a:rPr lang="ru-RU" sz="2800" dirty="0"/>
              <a:t> коррозию.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7544" y="1916832"/>
            <a:ext cx="8352928" cy="4331023"/>
          </a:xfrm>
        </p:spPr>
        <p:txBody>
          <a:bodyPr/>
          <a:lstStyle/>
          <a:p>
            <a:r>
              <a:rPr lang="ru-RU" sz="2400" b="1" dirty="0"/>
              <a:t>Химическая коррозия характерна</a:t>
            </a:r>
            <a:r>
              <a:rPr lang="ru-RU" sz="2400" dirty="0"/>
              <a:t> для сред не проводящих электрический ток.</a:t>
            </a:r>
          </a:p>
          <a:p>
            <a:r>
              <a:rPr lang="ru-RU" sz="2400" dirty="0"/>
              <a:t>Коррозия стали в водной среде происходит вследствие протекания электрохимических реакций, т.е. реакций сопровождающихся протеканием электрического тока. Скорость коррозии при этом возрастает.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700808"/>
            <a:ext cx="8136904" cy="4425355"/>
          </a:xfrm>
        </p:spPr>
        <p:txBody>
          <a:bodyPr/>
          <a:lstStyle/>
          <a:p>
            <a:r>
              <a:rPr lang="ru-RU" sz="1600" dirty="0"/>
              <a:t> </a:t>
            </a:r>
            <a:r>
              <a:rPr lang="ru-RU" sz="1700" dirty="0"/>
              <a:t>Причины возникновения гальванических пар в металлах:</a:t>
            </a:r>
          </a:p>
          <a:p>
            <a:r>
              <a:rPr lang="ru-RU" sz="1700" dirty="0"/>
              <a:t>·         соприкосновение двух разнородных металлов;</a:t>
            </a:r>
          </a:p>
          <a:p>
            <a:r>
              <a:rPr lang="ru-RU" sz="1700" dirty="0"/>
              <a:t>·         наличие в металле примесей;</a:t>
            </a:r>
          </a:p>
          <a:p>
            <a:r>
              <a:rPr lang="ru-RU" sz="1700" dirty="0"/>
              <a:t>·         наличие участков с различным кристаллическим строением;</a:t>
            </a:r>
          </a:p>
          <a:p>
            <a:r>
              <a:rPr lang="ru-RU" sz="1700" dirty="0"/>
              <a:t>·         образование пор в окисной пленке;</a:t>
            </a:r>
          </a:p>
          <a:p>
            <a:r>
              <a:rPr lang="ru-RU" sz="1700" dirty="0"/>
              <a:t>·         наличие участков с различной механической нагрузкой;</a:t>
            </a:r>
          </a:p>
          <a:p>
            <a:r>
              <a:rPr lang="ru-RU" sz="1700" dirty="0"/>
              <a:t>·         наличие участков с неравномерным доступом активных компонентов внешней среды, например, воздуха,</a:t>
            </a:r>
          </a:p>
          <a:p>
            <a:r>
              <a:rPr lang="ru-RU" sz="1700" dirty="0"/>
              <a:t>и, таким образом, образуются гальванические элементы, </a:t>
            </a:r>
            <a:r>
              <a:rPr lang="ru-RU" sz="1700" b="1" dirty="0" err="1"/>
              <a:t>микропары</a:t>
            </a:r>
            <a:r>
              <a:rPr lang="ru-RU" sz="1700" dirty="0"/>
              <a:t>, то есть образуются </a:t>
            </a:r>
            <a:r>
              <a:rPr lang="ru-RU" sz="1700" b="1" dirty="0"/>
              <a:t>анодные и катодные</a:t>
            </a:r>
            <a:r>
              <a:rPr lang="ru-RU" sz="1700" dirty="0"/>
              <a:t> участки. </a:t>
            </a:r>
            <a:r>
              <a:rPr lang="ru-RU" sz="1700" b="1" dirty="0"/>
              <a:t>Анодом</a:t>
            </a:r>
            <a:r>
              <a:rPr lang="ru-RU" sz="1700" dirty="0"/>
              <a:t> является металл с более высоким отрицательным потенциалом, </a:t>
            </a:r>
            <a:r>
              <a:rPr lang="ru-RU" sz="1700" b="1" dirty="0"/>
              <a:t>катодом </a:t>
            </a:r>
            <a:r>
              <a:rPr lang="ru-RU" sz="1700" dirty="0"/>
              <a:t>является металл с меньшим потенциалом. Между ними возникает электрический ток. </a:t>
            </a:r>
          </a:p>
          <a:p>
            <a:endParaRPr lang="ru-RU" sz="1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5536" y="10277"/>
            <a:ext cx="8496944" cy="4691063"/>
          </a:xfrm>
        </p:spPr>
        <p:txBody>
          <a:bodyPr/>
          <a:lstStyle/>
          <a:p>
            <a:r>
              <a:rPr lang="ru-RU" sz="2400" dirty="0"/>
              <a:t>Электрохимическая коррозия возникает в результате работы множества макро- или </a:t>
            </a:r>
            <a:r>
              <a:rPr lang="ru-RU" sz="2400" b="1" dirty="0" err="1"/>
              <a:t>микрогальванопар</a:t>
            </a:r>
            <a:r>
              <a:rPr lang="ru-RU" sz="2400" dirty="0"/>
              <a:t> в металле, соприкасающемся с </a:t>
            </a:r>
            <a:r>
              <a:rPr lang="ru-RU" sz="2400" b="1" dirty="0"/>
              <a:t>электролитом</a:t>
            </a:r>
            <a:endParaRPr lang="ru-RU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</TotalTime>
  <Words>607</Words>
  <Application>Microsoft Office PowerPoint</Application>
  <PresentationFormat>Экран (4:3)</PresentationFormat>
  <Paragraphs>64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Calibri</vt:lpstr>
      <vt:lpstr>Verdana</vt:lpstr>
      <vt:lpstr>Тема Office</vt:lpstr>
      <vt:lpstr>Коррозия металлов Методы защиты от коррозии</vt:lpstr>
      <vt:lpstr>Сущность процесса коррозии</vt:lpstr>
      <vt:lpstr>Многие металлы при коррозии </vt:lpstr>
      <vt:lpstr>Хотя механизм коррозии в разных условиях различен, по виду разрушения поверхности металла различают</vt:lpstr>
      <vt:lpstr> Местную или локальную </vt:lpstr>
      <vt:lpstr>Межкристаллитную коррозию </vt:lpstr>
      <vt:lpstr>Презентация PowerPoint</vt:lpstr>
      <vt:lpstr>Презентация PowerPoint</vt:lpstr>
      <vt:lpstr>Презентация PowerPoint</vt:lpstr>
      <vt:lpstr>Процесс коррозии можно представить следующим образом</vt:lpstr>
      <vt:lpstr>Итак, в результате протекания электрического тока анод разрушается: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Фосфатирование - является </vt:lpstr>
      <vt:lpstr>Укупоривание ржавчины в полимерную пленку </vt:lpstr>
      <vt:lpstr>“Холодное цинкование” металла</vt:lpstr>
      <vt:lpstr>Гальваническая протекторная защита </vt:lpstr>
      <vt:lpstr>Активная электрохимическая защита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Коррозия металлов</dc:title>
  <dc:creator>ольга</dc:creator>
  <cp:lastModifiedBy>Alina G.</cp:lastModifiedBy>
  <cp:revision>27</cp:revision>
  <cp:lastPrinted>1601-01-01T00:00:00Z</cp:lastPrinted>
  <dcterms:created xsi:type="dcterms:W3CDTF">2010-11-28T23:09:44Z</dcterms:created>
  <dcterms:modified xsi:type="dcterms:W3CDTF">2020-12-16T09:06:36Z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TC300052221049</vt:lpwstr>
  </property>
</Properties>
</file>