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96" r:id="rId4"/>
    <p:sldId id="266" r:id="rId5"/>
    <p:sldId id="258" r:id="rId6"/>
    <p:sldId id="293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59" r:id="rId15"/>
    <p:sldId id="292" r:id="rId16"/>
    <p:sldId id="295" r:id="rId17"/>
    <p:sldId id="275" r:id="rId18"/>
    <p:sldId id="276" r:id="rId19"/>
    <p:sldId id="294" r:id="rId20"/>
    <p:sldId id="271" r:id="rId21"/>
    <p:sldId id="278" r:id="rId22"/>
    <p:sldId id="279" r:id="rId23"/>
    <p:sldId id="280" r:id="rId24"/>
    <p:sldId id="291" r:id="rId25"/>
    <p:sldId id="281" r:id="rId26"/>
    <p:sldId id="282" r:id="rId27"/>
    <p:sldId id="283" r:id="rId28"/>
    <p:sldId id="285" r:id="rId29"/>
    <p:sldId id="284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B41BE-8832-4437-87D6-57151514B6D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6B5B2-56BC-4E1A-BC61-DEB0656FA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3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7B66-BF16-4DBA-BAC1-3B299E5321A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582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DE22-9BA6-48CC-8E01-8F64D9DF12F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30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011F-A8CC-4650-B786-D456BC2EBB6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131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95808D-33F7-4FDE-AFDA-C90430A562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538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295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4794-5E45-4644-9066-2E008F16A98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787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5762-104A-482B-ABF2-FC8AAD4DC81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5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D8E0-F5D7-410B-8D34-095ADF153BF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877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670B-AA17-444A-A5DF-CC5F90F4FBB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534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711-86C7-4615-9A6C-CD6691537FD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0213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6D94-C8E7-4294-8BE0-5861E9E1B49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952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2571-7CF3-4A20-9488-410E1F38495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022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2DFDB-4AFF-4907-81BC-25CCD3DFB96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563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ugosvet.ru/articles/15/1001526/0001488g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7/79/Electrolyser,_front,_A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 4">
            <a:extLst>
              <a:ext uri="{FF2B5EF4-FFF2-40B4-BE49-F238E27FC236}">
                <a16:creationId xmlns:a16="http://schemas.microsoft.com/office/drawing/2014/main" xmlns="" id="{3AECDA37-7AD6-411C-90CA-B278508CB6A8}"/>
              </a:ext>
            </a:extLst>
          </p:cNvPr>
          <p:cNvPicPr>
            <a:picLocks noGrp="1"/>
          </p:cNvPicPr>
          <p:nvPr/>
        </p:nvPicPr>
        <p:blipFill>
          <a:blip r:embed="rId2" cstate="print"/>
          <a:srcRect t="5929" b="5929"/>
          <a:stretch>
            <a:fillRect/>
          </a:stretch>
        </p:blipFill>
        <p:spPr bwMode="auto">
          <a:xfrm>
            <a:off x="76200" y="1447800"/>
            <a:ext cx="8991600" cy="472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Электрохимическое производство основных неорганических веществ</a:t>
            </a:r>
            <a:endParaRPr lang="ru-RU" altLang="ru-RU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2653" y="6276945"/>
            <a:ext cx="1766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Галеева</a:t>
            </a:r>
            <a:r>
              <a:rPr lang="ru-RU" sz="2000" b="1" i="1" dirty="0" smtClean="0"/>
              <a:t> А.К.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Сегодня гидроксид натрия – наиболее важная щелочь в промышленности. Ежегодное производство только в США превышает 10 млн. т. Ее получают в огромных количествах электролизом рассолов. </a:t>
            </a:r>
            <a:endParaRPr lang="ru-RU" alt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электролизе раствора хлорида натрия образуется гидроксид натрия и выделяется хлор: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катод (железный) 2H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+ 2</a:t>
            </a:r>
            <a:r>
              <a:rPr lang="en-US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H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2OH⎺ </a:t>
            </a:r>
            <a:endParaRPr lang="ru-RU" alt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анод (графитовый)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2Cl⎺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</a:t>
            </a:r>
            <a:r>
              <a:rPr lang="en-US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Cl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Электролиз сопровождается концентрированием щелочи в огромных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выпаривателях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Самый большой в мире (на заводе PPG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Inductries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Lake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Charles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имеет высоту 41 м и диаметр 12 м.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10</a:t>
            </a:fld>
            <a:endParaRPr lang="ru-RU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7715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  <a:endParaRPr lang="ru-RU" altLang="ru-RU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Технологическая схема электролиза хлорида натрия с твёрдым катодом</a:t>
            </a:r>
          </a:p>
          <a:p>
            <a:r>
              <a:rPr lang="ru-RU" altLang="ru-RU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Диафрагменный метод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Полость электролизёра с твёрдым катодом разделена пористой перегородкой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диафрагмой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катодное и анодное пространство, где соответственно размещены катод и анод электролизёра.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Поэтому такой электролизёр часто называют диафрагменным, а метод получения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диафрагменным электролизом. В анодное пространство диафрагменного электролизёра непрерывно поступает поток насыщенного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 результате электрохимического процесса на аноде за счет разложения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выделяется хлор, а на катоде за счет разложения воды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водород. Хлор и водород выводятся из электролизёра раздельно, не смешиваясь:</a:t>
            </a:r>
          </a:p>
          <a:p>
            <a:pPr lvl="1"/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2Cl⎺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Сl</a:t>
            </a:r>
            <a:r>
              <a:rPr lang="ru-RU" altLang="ru-RU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lvl="1"/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−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− 1/2О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H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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этом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прикатодная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зона обогащается гидроксидом натрия.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11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Технологическая схема электролиза хлорида натрия с твёрдым катодом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Раствор из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прикатодной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зоны, называемый электролитическим щёлоком, содержащий неразложившийся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анолит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гидроксид натрия, непрерывно выводится из электролизёра.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следующей стадии электролитический щёлок упаривают и доводят содержание в нём NaOH до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42–50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в соответствии со стандартом. </a:t>
            </a:r>
          </a:p>
          <a:p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Галит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сульфат натрия при повышении концентрации гидроксида натрия выпадают в осадок. Раствор едкой щёлочи декантируют от осадка и передают в качестве готового продукта на склад или на стадию упаривания для получения твёрдого продукта, с последующим плавлением,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чешуированием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или грануляцией.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Кристаллический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галит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(обратную соль) возвращают на электролиз, приготавливая из неё так называемый обратный рассол. Из него во избежание накапливания сульфата в растворах перед приготовлением обратного рассола извлекают сульфат.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12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Технологическая схема электролиза хлорида натрия с твёрдым катодом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Убыль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возмещают добавкой свежего рассола, получаемого подземным выщелачиванием соляных пластов или растворением твёрдого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Свежий рассол перед смешиванием его с обратным рассолом очищают от механических взвесей и значительной части ионов кальция и магния.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Полученный хлор отделяется от паров воды, компримируется и подаётся либо на производство хлорсодержащих продуктов, либо на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сжижение.</a:t>
            </a:r>
            <a:endParaRPr lang="ru-RU" altLang="ru-RU" sz="1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13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t="14250" r="1395" b="6550"/>
          <a:stretch/>
        </p:blipFill>
        <p:spPr bwMode="auto">
          <a:xfrm>
            <a:off x="1676400" y="1057275"/>
            <a:ext cx="5781675" cy="564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14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67316" r="1771" b="1485"/>
          <a:stretch/>
        </p:blipFill>
        <p:spPr bwMode="auto">
          <a:xfrm>
            <a:off x="-8792" y="366347"/>
            <a:ext cx="6942992" cy="322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15</a:t>
            </a:fld>
            <a:endParaRPr lang="ru-RU" altLang="en-US"/>
          </a:p>
        </p:txBody>
      </p:sp>
      <p:pic>
        <p:nvPicPr>
          <p:cNvPr id="40964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17489"/>
          <a:stretch/>
        </p:blipFill>
        <p:spPr bwMode="auto">
          <a:xfrm>
            <a:off x="3124200" y="3675772"/>
            <a:ext cx="6008077" cy="31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ru-RU" altLang="ru-RU" sz="1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Мембранный </a:t>
            </a:r>
            <a:r>
              <a:rPr lang="ru-RU" altLang="ru-RU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аналогичен диафрагменному, но анодное и катодное пространства разделены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катионообменной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мембраной. Мембранный электролиз обеспечивает получение наиболее чистого каустика.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16</a:t>
            </a:fld>
            <a:endParaRPr lang="ru-RU" altLang="en-US"/>
          </a:p>
        </p:txBody>
      </p:sp>
      <p:pic>
        <p:nvPicPr>
          <p:cNvPr id="45058" name="Picture 2" descr="A typical membrane chlorine production cell room - Courtesy of Ineos ChlorViny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724400" cy="33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58674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Технологическая схема ртутного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электролиза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технологическая стадия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электролиз, основной аппарат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электролитическая ванна, которая состоит из электролизёра,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разлагателя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ртутного насоса, объединенных между собой коммуникациями. В электролитической ванне под действием ртутного насоса циркулирует ртуть, проходя через электролизёр и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разлагатель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Катодом электролизёра служит поток ртути.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Аноды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графитовые или малоизнашивающиеся.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Вместе с ртутью через электролизёр непрерывно течёт поток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раствор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 результате электрохимического разложения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аноде образуются ионы </a:t>
            </a:r>
            <a:r>
              <a:rPr lang="ru-RU" altLang="ru-R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Сl</a:t>
            </a:r>
            <a:r>
              <a:rPr lang="ru-RU" altLang="ru-RU" sz="1800" dirty="0" smtClean="0">
                <a:latin typeface="Cambria Math"/>
                <a:ea typeface="Cambria Math"/>
                <a:cs typeface="Verdana" panose="020B0604030504040204" pitchFamily="34" charset="0"/>
              </a:rPr>
              <a:t>⎺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выделяется хлор:</a:t>
            </a:r>
          </a:p>
          <a:p>
            <a:pPr marL="344487" lvl="1" indent="0">
              <a:buNone/>
            </a:pP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2Cl</a:t>
            </a:r>
            <a:r>
              <a:rPr lang="ru-RU" altLang="ru-RU" sz="1800" dirty="0" smtClean="0">
                <a:latin typeface="Cambria Math"/>
                <a:ea typeface="Cambria Math"/>
                <a:cs typeface="Verdana" panose="020B0604030504040204" pitchFamily="34" charset="0"/>
              </a:rPr>
              <a:t>⎺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</a:t>
            </a:r>
            <a:r>
              <a:rPr lang="en-US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Сl</a:t>
            </a:r>
            <a:r>
              <a:rPr lang="ru-RU" altLang="ru-RU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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который отводится из электролизёра, а на ртутном катоде образуется слабый раствор натрия в ртути, так называемая амальгама:</a:t>
            </a:r>
          </a:p>
          <a:p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ru-RU" altLang="ru-RU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US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Na</a:t>
            </a:r>
            <a:r>
              <a:rPr lang="ru-RU" altLang="ru-RU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nNa</a:t>
            </a:r>
            <a:r>
              <a:rPr lang="ru-RU" altLang="ru-RU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ru-RU" altLang="ru-R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nНg</a:t>
            </a:r>
            <a:r>
              <a:rPr lang="ru-RU" altLang="ru-RU" sz="1800" dirty="0" smtClean="0">
                <a:latin typeface="Cambria Math"/>
                <a:ea typeface="Cambria Math"/>
                <a:cs typeface="Verdana" panose="020B0604030504040204" pitchFamily="34" charset="0"/>
              </a:rPr>
              <a:t>⎺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Hg</a:t>
            </a:r>
            <a:endParaRPr lang="ru-RU" alt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17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530725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Технологическая схема ртутного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электролиза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Амальгама непрерывно перетекает из электролизёра в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разлагатель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разлагатель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также непрерывно подаётся хорошо очищенная от примесей вода. В нем амальгама натрия в результате самопроизвольного электрохимического процесса почти полностью разлагается водой с образованием ртути, раствора каустика и водорода:</a:t>
            </a:r>
          </a:p>
          <a:p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Hg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Н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= NaOH + 1/2Н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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Hg</a:t>
            </a:r>
            <a:endParaRPr lang="ru-RU" alt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Полученный таким образом раствор каустика, являющийся товарным продуктом, не содержит примеси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Ртуть почти полностью освобождается от амальгамы натрия и возвращается в электролизер.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Водород отводится на очистку. </a:t>
            </a:r>
          </a:p>
          <a:p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Анолит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выходящий из электролизера,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донасыщают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свежим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галитом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извлекают из него примеси, внесенные с ним, а также вымываемые из анодов и конструкционных материалов, и возвращают на электролиз.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донасыщением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анолита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извлекают двух- или трёхступенчатым процессом растворённый в нём хлор.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18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41342" r="1991" b="32224"/>
          <a:stretch/>
        </p:blipFill>
        <p:spPr bwMode="auto">
          <a:xfrm>
            <a:off x="422031" y="990600"/>
            <a:ext cx="8305800" cy="328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56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Электрохимические производства</a:t>
            </a:r>
            <a:endParaRPr lang="ru-RU" altLang="ru-RU" sz="2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2743200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Производство натрия</a:t>
            </a:r>
          </a:p>
          <a:p>
            <a:r>
              <a:rPr lang="ru-RU" alt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Производство </a:t>
            </a:r>
            <a:r>
              <a:rPr lang="en-US" alt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NaOH, Cl</a:t>
            </a:r>
            <a:r>
              <a:rPr lang="en-US" altLang="ru-RU" baseline="-25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H</a:t>
            </a:r>
            <a:r>
              <a:rPr lang="en-US" altLang="ru-RU" baseline="-25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r>
              <a:rPr lang="ru-RU" alt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  <a:p>
            <a:r>
              <a:rPr lang="ru-RU" alt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Производство Н</a:t>
            </a:r>
            <a:r>
              <a:rPr lang="ru-RU" altLang="ru-RU" baseline="-25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altLang="ru-RU" baseline="-25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Около половины производимого гидроксида натрия используется непосредственно в химической промышленности для получения различных органических и неорганических веществ: фенола, резорцина,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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-нафтола, солей натрия (гипохлорита, фосфата, сульфида, алюминатов).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Кроме того, гидроксид натрия применяется в производстве бумаги и пульпы, мыла и моющих средств, масел, текстиля.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 необходим и при переработке бокситов.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Важной областью применения гидроксида натрия является нейтрализация кислот.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20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История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1854 г.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А.Девиль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изобрел первый практический способ промышленного производства алюминия. Рост производства был особенно быстрым во время и после Второй мировой войны. Производство первичного алюминия (без учета производства Советского Союза) составляло только 620 тыс. т в 1939, но возросло до1,9 млн. т в 1943. К 1956 во всем мире производилось 3,4 млн. т первичного алюминия; в 1965 мировое производство алюминия составило 5,4 млн. т, в 1980 – 16,1 млн. т, в 1990 – 18 млн. т. </a:t>
            </a:r>
          </a:p>
          <a:p>
            <a:endParaRPr lang="ru-RU" alt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 включает три основные стадии: добыча и обогащение руды; получение из руды чистой окиси алюминия (глинозема); восстановление алюминия из окиси путем электролиза.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21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Добыча и обогащение руды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алюминиевая руда – бокситы – добывается главным образом в карьерах; крупнейшими производителями бокситов являются Австралия, Гвинея, Ямайка и Бразилия. Обычно слой руды взрывается для образования рабочей площадки на глубине до 20 м, а потом выбирается. Куски руды дробятся и сортируются с помощью грохотов и классификаторов. Дробленая руда далее обогащается, а пустая порода (хвосты) выбрасывается. </a:t>
            </a:r>
            <a:endParaRPr lang="ru-RU" alt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этой стадии процесса экономически выгодно использовать методы промывки и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грохочения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использующие разность плотностей руды и пустой породы для отделения их друг от друга. Менее плотная пустая порода уносится промывочной водой, а концентрат оседает на дно обогатительной установки. </a:t>
            </a:r>
            <a:endParaRPr lang="ru-RU" alt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22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 Байера.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 получения чистой окиси алюминия включает нагревание боксита с едким натром, фильтрование, осаждение гидроокиси алюминия и ее прокаливание для выделения чистого глинозема.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практике руда смешивается с нужным количеством горячего едкого натра в автоклаве из низкоуглеродистой стали, и смесь прокачивается через ряд стальных сосудов с паровой рубашкой. В сосудах поддерживается давление пара 1,4–3,5 МПа в течение времени от 40 мин до нескольких часов, пока не завершится переход окиси алюминия из боксита в раствор алюмината натрия в перегретой жидкости. </a:t>
            </a:r>
            <a:endParaRPr lang="en-US" alt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охлаждения твердый осадок отделяется от жидкости. Жидкость фильтруется; в результате получается пересыщенный чистый раствор алюмината. Этот раствор метастабилен: алюминат-ион разлагается с образованием гидроокиси алюминия. </a:t>
            </a:r>
            <a:endParaRPr lang="ru-RU" alt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23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57275"/>
            <a:ext cx="4267200" cy="45307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Процесс </a:t>
            </a:r>
            <a:r>
              <a:rPr lang="ru-RU" altLang="ru-RU" sz="1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Байера </a:t>
            </a:r>
            <a:endParaRPr lang="en-US" altLang="ru-RU" sz="18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Добавление 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раствор кристаллической гидроокиси алюминия, остающейся от предыдущего цикла, ускоряет разложение. Сухие кристаллы гидроокиси алюминия затем прокаливаются для отделения воды. </a:t>
            </a:r>
            <a:endParaRPr lang="en-US" alt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Получающийся 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безводный глинозем пригоден для использования в процессе </a:t>
            </a:r>
            <a:r>
              <a:rPr lang="ru-RU" altLang="ru-RU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Холла-Эру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экономическим соображениям в промышленности эти процессы стремятся делать по возможности непрерывными. </a:t>
            </a:r>
            <a:endParaRPr lang="ru-RU" altLang="ru-RU" sz="18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24</a:t>
            </a:fld>
            <a:endParaRPr lang="ru-RU" alt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6AB534-5B05-4D12-A7F2-012613C3D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62000"/>
            <a:ext cx="4598229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8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Электролиз </a:t>
            </a:r>
            <a:r>
              <a:rPr lang="ru-RU" altLang="ru-RU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Холла-Эру</a:t>
            </a:r>
            <a:endParaRPr lang="ru-RU" alt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Заключительная стадия производства алюминия включает его электролитическое восстановление из чистой окиси алюминия, полученной в процессе Байера. Этот способ извлечения алюминия основывается на том (открытом Холлом и Эру) факте, что когда глинозем растворяется в расплавленном криолите, при электролизе раствора выделяется алюминий.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Типичный электролизер Холла-Эру представляет собой ванну с расплавленным криолитом 3NaF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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AlF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(Na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AlF</a:t>
            </a:r>
            <a:r>
              <a:rPr lang="ru-RU" altLang="ru-RU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двойным фторидом натрия и алюминия, в котором растворено 3–5% глинозема, – плавающим на подушке из расплавленного алюминия.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Стальные шины, проходящие через подину из углеродистых плит, используются для подачи напряжения на катод, а подвешенные угольные бруски, погруженные в расплавленный криолит, служат анодами.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25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382000" cy="5943600"/>
          </a:xfrm>
        </p:spPr>
        <p:txBody>
          <a:bodyPr>
            <a:noAutofit/>
          </a:bodyPr>
          <a:lstStyle/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Рабочая температура процесса близка к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950°С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что значительно выше температуры плавления алюминия.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Температура в электролизной ванне регулируется изменением зазора между анодами и катодным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металлоприемником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 который осаждается расплавленный алюминий.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поддержания оптимальной температуры и концентрации глинозема в современных электролизерах применяются сложные системы управления. На производство алюминия расходуется очень много электроэнергии, поэтому энергетический КПД процесса – главная проблема в алюминиевой промышленности.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Электродные реакции представляют собой восстановление алюминия из его окиси и окисление углерода до его окиси и двуокиси на анодах. Одна печь дает до 2,2 т алюминия в сутки. Металл сливается раз в сутки (или реже), потом флюсуется и дегазируется в отражательной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копильной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печи и разливается по формам. </a:t>
            </a:r>
            <a:endParaRPr lang="ru-RU" alt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26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Возобновляемые электроды </a:t>
            </a:r>
            <a:r>
              <a:rPr lang="ru-RU" altLang="ru-RU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Содерберга</a:t>
            </a:r>
            <a:endParaRPr lang="ru-RU" alt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электролизере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Холла-Эру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угольные аноды расходуются со скоростью 2,5 см/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сут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так что часто требуется установка новых анодов. Чтобы исключить частое вмешательство человека в производство, был разработан процесс с использованием возобновляемого электрода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Содерберга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Анод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Содерберга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непрерывно образуется и спекается в восстановительной камере из пасты – смеси 70% молотого кокса и 30% смоляной связки. Эта смесь набивается в прямоугольную оболочку из листовой стали, открытую с обоих концов и расположенную вертикально над ванной с расплавом внутри печи.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мере расходования анода в верхнее отверстие оболочки добавляется паста. Когда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коксосмоляная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смесь опускается вниз и нагревается, она спекается в твердый углеродистый брусок прежде, чем достигает рабочей зоны.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27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425435"/>
              </p:ext>
            </p:extLst>
          </p:nvPr>
        </p:nvGraphicFramePr>
        <p:xfrm>
          <a:off x="228600" y="838199"/>
          <a:ext cx="8153400" cy="557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PBrush" r:id="rId3" imgW="6838095" imgH="4676190" progId="">
                  <p:embed/>
                </p:oleObj>
              </mc:Choice>
              <mc:Fallback>
                <p:oleObj name="PBrush" r:id="rId3" imgW="6838095" imgH="467619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199"/>
                        <a:ext cx="8153400" cy="5577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28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алюминия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Потребление алюминия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Около 28% производимого алюминия идет на изготовление банок для напитков, пищевой тары и всевозможных упаковок.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Еще 17% используется в транспортных средствах, включая самолеты, военную технику, железнодорожные пассажирские вагоны и автомобили.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Около 16% применяется в конструкциях зданий.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Примерно 8% используется в высоковольтных линиях электропередачи и других электрических устройствах, 7% – в таких потребительских товарах, как холодильники, кондиционеры воздуха, стиральные машины и мебель.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нужды машиностроения и промышленное оборудование расходуется 6%.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Остающаяся часть потребляемого алюминия используется в производстве телевизионных антенн, пигментов и красок, космических кораблей и судов.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29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Производство </a:t>
            </a:r>
            <a:r>
              <a:rPr lang="ru-RU" altLang="ru-RU" sz="20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натрия</a:t>
            </a:r>
            <a:endParaRPr lang="ru-RU" altLang="ru-RU" sz="2000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14400"/>
            <a:ext cx="8534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600" b="1" dirty="0">
                <a:solidFill>
                  <a:srgbClr val="FF00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История</a:t>
            </a:r>
          </a:p>
          <a:p>
            <a:pPr marL="0" indent="0">
              <a:buNone/>
            </a:pPr>
            <a:r>
              <a:rPr lang="ru-RU" sz="1800" dirty="0">
                <a:latin typeface="+mj-lt"/>
              </a:rPr>
              <a:t>Промышленное производство металлического натрия возникло первоначально по методу восстановления едкого натра углем, а с 1895 г. получил применение 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электролиз</a:t>
            </a:r>
            <a:r>
              <a:rPr lang="ru-RU" sz="1800" dirty="0">
                <a:latin typeface="+mj-lt"/>
              </a:rPr>
              <a:t> расплавленного 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едкого натра </a:t>
            </a:r>
            <a:r>
              <a:rPr lang="en-US" sz="1800" dirty="0" err="1" smtClean="0">
                <a:solidFill>
                  <a:srgbClr val="FF0000"/>
                </a:solidFill>
                <a:latin typeface="+mj-lt"/>
              </a:rPr>
              <a:t>NaOH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по </a:t>
            </a:r>
            <a:r>
              <a:rPr lang="ru-RU" sz="1800" dirty="0">
                <a:latin typeface="+mj-lt"/>
              </a:rPr>
              <a:t>методу </a:t>
            </a:r>
            <a:r>
              <a:rPr lang="ru-RU" sz="1800" dirty="0" err="1">
                <a:latin typeface="+mj-lt"/>
              </a:rPr>
              <a:t>Кастнера</a:t>
            </a:r>
            <a:r>
              <a:rPr lang="ru-RU" sz="1800" dirty="0">
                <a:latin typeface="+mj-lt"/>
              </a:rPr>
              <a:t> на Ниагарском водопаде. 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alt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этом процессе наряду с натрием выделяется кислород: </a:t>
            </a:r>
          </a:p>
          <a:p>
            <a:pPr marL="0" indent="0">
              <a:buNone/>
            </a:pP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катод (железный): </a:t>
            </a:r>
            <a:r>
              <a:rPr lang="ru-RU" altLang="ru-RU" sz="16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ru-RU" altLang="ru-RU" sz="1600" baseline="30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US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ru-RU" altLang="ru-RU" sz="16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анод (никелевый): </a:t>
            </a:r>
            <a:r>
              <a:rPr lang="ru-RU" alt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4OH⎺ 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4</a:t>
            </a:r>
            <a:r>
              <a:rPr lang="en-US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= O</a:t>
            </a:r>
            <a:r>
              <a:rPr lang="ru-RU" altLang="ru-RU" sz="16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+ 2H</a:t>
            </a:r>
            <a:r>
              <a:rPr lang="ru-RU" altLang="ru-RU" sz="16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O. </a:t>
            </a:r>
          </a:p>
          <a:p>
            <a:pPr marL="0" indent="0">
              <a:buNone/>
            </a:pPr>
            <a:endParaRPr lang="ru-RU" sz="16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С </a:t>
            </a:r>
            <a:r>
              <a:rPr lang="ru-RU" sz="1800" dirty="0">
                <a:latin typeface="+mj-lt"/>
              </a:rPr>
              <a:t>1921 года там же начал развиваться метод 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электролиза расплавленной поваренной </a:t>
            </a:r>
            <a:r>
              <a:rPr lang="ru-RU" sz="1800" dirty="0" smtClean="0">
                <a:solidFill>
                  <a:srgbClr val="FF0000"/>
                </a:solidFill>
                <a:latin typeface="+mj-lt"/>
              </a:rPr>
              <a:t>соли </a:t>
            </a:r>
            <a:r>
              <a:rPr lang="en-US" sz="1800" dirty="0" err="1" smtClean="0">
                <a:solidFill>
                  <a:srgbClr val="FF0000"/>
                </a:solidFill>
                <a:latin typeface="+mj-lt"/>
              </a:rPr>
              <a:t>NaCl</a:t>
            </a:r>
            <a:r>
              <a:rPr lang="ru-RU" sz="1800" dirty="0" smtClean="0">
                <a:latin typeface="+mj-lt"/>
              </a:rPr>
              <a:t>, </a:t>
            </a:r>
            <a:r>
              <a:rPr lang="ru-RU" sz="1800" dirty="0">
                <a:latin typeface="+mj-lt"/>
              </a:rPr>
              <a:t>разработанный </a:t>
            </a:r>
            <a:r>
              <a:rPr lang="ru-RU" sz="1800" dirty="0" err="1">
                <a:latin typeface="+mj-lt"/>
              </a:rPr>
              <a:t>Даунсом</a:t>
            </a:r>
            <a:r>
              <a:rPr lang="ru-RU" sz="1800" dirty="0">
                <a:latin typeface="+mj-lt"/>
              </a:rPr>
              <a:t>. В настоящее время этот метод усовершенствован и имеет преимущественное развитие.</a:t>
            </a:r>
          </a:p>
          <a:p>
            <a:pPr marL="0" indent="0">
              <a:buNone/>
            </a:pPr>
            <a:r>
              <a:rPr lang="ru-RU" altLang="ru-RU" sz="1600" b="1" dirty="0" smtClean="0">
                <a:solidFill>
                  <a:srgbClr val="FF00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Сырье</a:t>
            </a:r>
            <a:endParaRPr lang="ru-RU" altLang="ru-RU" sz="1600" b="1" dirty="0">
              <a:solidFill>
                <a:srgbClr val="FF006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Хлорид натрия с добавками, понижающими температуру расплава.</a:t>
            </a:r>
          </a:p>
          <a:p>
            <a:pPr marL="0" indent="0">
              <a:buNone/>
            </a:pP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При электролизе чистого </a:t>
            </a:r>
            <a:r>
              <a:rPr lang="en-US" altLang="ru-RU" sz="16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r>
              <a:rPr lang="ru-RU" alt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возникают серьезные проблемы, связанные, во-первых, с близкими температурой плавления </a:t>
            </a:r>
            <a:r>
              <a:rPr lang="en-US" altLang="ru-RU" sz="16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r>
              <a:rPr lang="ru-RU" alt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 температурой кипения натрия и, во-вторых, с высокой растворимостью натрия в жидком </a:t>
            </a:r>
            <a:r>
              <a:rPr lang="en-US" altLang="ru-RU" sz="16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r>
              <a:rPr lang="ru-RU" alt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ru-RU" sz="16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alt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Добавление 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en-US" altLang="ru-RU" sz="16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r>
              <a:rPr lang="ru-RU" alt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хлорида калия, фторида натрия, хлорида кальция позволяет снизить температуру расплава до </a:t>
            </a:r>
            <a:r>
              <a:rPr lang="ru-RU" alt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600°С</a:t>
            </a:r>
            <a:r>
              <a:rPr lang="ru-RU" altLang="ru-R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63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водорода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водорода</a:t>
            </a:r>
          </a:p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Промышленное производство водорода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неотъемлемая часть водородной энергетики, первое звено в жизненном цикле употребления водорода. Водород практически не встречается в природе в чистой форме и должен быть извлечён из других соединений с помощью различных химических методов.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Электролиз воды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энергоёмкий процесс, и в настоящее время процесс получения водорода электролизом в промышленных масштабах имеет ограниченное применение.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30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водорода</a:t>
            </a:r>
          </a:p>
        </p:txBody>
      </p:sp>
      <p:pic>
        <p:nvPicPr>
          <p:cNvPr id="46085" name="Picture 5" descr="Изображение:Electrolyser, front, 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31</a:t>
            </a:fld>
            <a:endParaRPr lang="ru-R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водорода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водорода</a:t>
            </a:r>
          </a:p>
          <a:p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Промышленное производство водорода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неотъемлемая часть водородной энергетики, первое звено в жизненном цикле употребления водорода. Водород практически не встречается в природе в чистой форме и должен быть извлечён из других соединений с помощью различных химических методов.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32</a:t>
            </a:fld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Производство натрия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Autofit/>
          </a:bodyPr>
          <a:lstStyle/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Производство натрия электролизом расплавленной эвтектической смеси (сплав двух веществ с самой низкой температурой плавления) 40% </a:t>
            </a:r>
            <a:r>
              <a:rPr lang="ru-RU" altLang="ru-RU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и 60% CaCl</a:t>
            </a:r>
            <a:r>
              <a:rPr lang="ru-RU" altLang="ru-RU" sz="18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при ~</a:t>
            </a:r>
            <a:r>
              <a:rPr lang="ru-RU" altLang="ru-RU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580°С 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ячейке, разработанной американским инженером </a:t>
            </a:r>
            <a:r>
              <a:rPr lang="ru-RU" altLang="ru-RU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Г.Даунсом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было начато в 1921 Дюпоном вблизи электростанции у Ниагарского водопада. </a:t>
            </a:r>
          </a:p>
          <a:p>
            <a:r>
              <a:rPr lang="ru-RU" altLang="ru-RU" sz="1800" b="1" dirty="0">
                <a:solidFill>
                  <a:srgbClr val="FF00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</a:p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Суммарная реакция: 2NaCl + СаCl</a:t>
            </a:r>
            <a:r>
              <a:rPr lang="ru-RU" altLang="ru-RU" sz="18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= 2Na + </a:t>
            </a:r>
            <a:r>
              <a:rPr lang="ru-RU" altLang="ru-RU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+ 2Cl</a:t>
            </a:r>
            <a:r>
              <a:rPr lang="ru-RU" altLang="ru-RU" sz="18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altLang="ru-RU" sz="1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 электродах протекают следующие процессы: </a:t>
            </a:r>
          </a:p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катод (железный): </a:t>
            </a:r>
            <a:r>
              <a:rPr lang="ru-RU" altLang="ru-RU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ru-RU" altLang="ru-RU" sz="1800" baseline="30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n-US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ru-RU" altLang="ru-RU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Ca</a:t>
            </a:r>
            <a:r>
              <a:rPr lang="ru-RU" altLang="ru-RU" sz="1800" baseline="30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2+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+ 2</a:t>
            </a:r>
            <a:r>
              <a:rPr lang="en-US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ru-RU" altLang="ru-RU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анод (графитовый): </a:t>
            </a:r>
            <a:r>
              <a:rPr lang="ru-RU" altLang="ru-RU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2Cl⎺ 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2</a:t>
            </a:r>
            <a:r>
              <a:rPr lang="en-US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ē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= Cl</a:t>
            </a:r>
            <a:r>
              <a:rPr lang="ru-RU" altLang="ru-RU" sz="18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Металлические натрий и кальций образуются на цилиндрическом стальном катоде и поднимаются с помощью охлаждаемой трубки, в которой кальций затвердевает и падает обратно в расплав. Хлор, образующийся на центральном графитовом аноде, собирается под никелевым сводом и затем очищается.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4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"/>
            <a:ext cx="8153400" cy="609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ПРОИЗВОДСТВО НАТРИЯ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2844" y="5468034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Мировой объем производства металлического натрия составляет несколько тысяч тонн в год</a:t>
            </a:r>
            <a:endParaRPr lang="ru-RU" dirty="0">
              <a:latin typeface="+mj-lt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7758" r="1992" b="58350"/>
          <a:stretch/>
        </p:blipFill>
        <p:spPr bwMode="auto">
          <a:xfrm>
            <a:off x="533400" y="914400"/>
            <a:ext cx="813553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08D-33F7-4FDE-AFDA-C90430A562DE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"/>
            <a:ext cx="81534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ПРОИЗВОДСТВО НАТРИЯ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14099" r="48714" b="6700"/>
          <a:stretch/>
        </p:blipFill>
        <p:spPr bwMode="auto">
          <a:xfrm>
            <a:off x="1600200" y="990600"/>
            <a:ext cx="6019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08D-33F7-4FDE-AFDA-C90430A562DE}" type="slidenum">
              <a:rPr lang="ru-RU" altLang="en-US" smtClean="0"/>
              <a:pPr/>
              <a:t>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55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Производство натрия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Autofit/>
          </a:bodyPr>
          <a:lstStyle/>
          <a:p>
            <a:r>
              <a:rPr lang="ru-RU" altLang="ru-RU" sz="1800" b="1" dirty="0" smtClean="0">
                <a:solidFill>
                  <a:srgbClr val="FF00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Применение</a:t>
            </a:r>
            <a:endParaRPr lang="ru-RU" altLang="ru-RU" sz="1800" b="1" dirty="0">
              <a:solidFill>
                <a:srgbClr val="FF0066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Промышленное использование металлического натрия связано с его сильными восстановительными свойствами. Долгое время большая часть производимого металла использовалась для получения тетраэтилсвинца PbEt</a:t>
            </a:r>
            <a:r>
              <a:rPr lang="ru-RU" altLang="ru-RU" sz="18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altLang="ru-RU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тетраметилсвинца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PbMe</a:t>
            </a:r>
            <a:r>
              <a:rPr lang="ru-RU" altLang="ru-RU" sz="1800" baseline="-25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(антидетонаторов для бензина) реакцией </a:t>
            </a:r>
            <a:r>
              <a:rPr lang="ru-RU" altLang="ru-RU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алкилхлоридов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со сплавом натрия и свинца при высоком давлении. Сейчас это производство быстро сокращается из-за загрязнения окружающей среды. </a:t>
            </a:r>
          </a:p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Еще одна область применения – производство титана, циркония и других металлов восстановлением их хлоридов. </a:t>
            </a:r>
            <a:endParaRPr lang="ru-RU" altLang="ru-RU" sz="1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Меньшие </a:t>
            </a:r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количества натрия используются для получения соединений, таких как гидрид, пероксид и алкоголяты. </a:t>
            </a:r>
          </a:p>
          <a:p>
            <a:r>
              <a:rPr lang="ru-RU" altLang="ru-RU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Диспергированный натрий является ценным катализатором при производстве резины и эластомеров.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7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натрия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Растет применение расплавленного натрия в качестве теплообменной жидкости в ядерных реакторах на быстрых нейтронах. Низкая температура плавления натрия, низкая вязкость, малое сечение поглощения нейтронов в сочетании с чрезвычайно высокой теплоемкостью и теплопроводностью делает его (и его сплавы с калием) незаменимым материалом для этих целей.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Натрием надежно очищают трансформаторные масла, эфиры и другие органические вещества от следов воды, а с помощью амальгамы натрия можно быстро определить содержание влаги во многих соединениях.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8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История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Врач герцога Орлеанского Никола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Леблан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Leblanc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Nicolas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(1742–1806) в 1787 г. разработал удобный процесс получения гидроксида натрия из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(патент 1791 г.). Этот первый крупномасштабный промышленный химический процесс стал крупным технологическим достижением в Европе в 19 в. Позднее процесс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Леблана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был вытеснен электролитическим процессом. 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1874 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мировое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гидроксида натрия составило 525 тыс. т, из которых 495 тыс. т были получены по способу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Леблана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к 1902 производство гидроксида натрия достигло 1800 тыс. т., однако по способу </a:t>
            </a:r>
            <a:r>
              <a:rPr lang="ru-RU" alt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Леблана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были получены только 150 тыс. т. </a:t>
            </a:r>
          </a:p>
          <a:p>
            <a:r>
              <a:rPr lang="ru-RU" altLang="ru-RU" sz="18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Сырье</a:t>
            </a:r>
          </a:p>
          <a:p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Хлорид натрия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9A3E-760A-4BC5-A269-CB690C8C82ED}" type="slidenum">
              <a:rPr lang="ru-RU" altLang="en-US" smtClean="0"/>
              <a:pPr/>
              <a:t>9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2443</Words>
  <Application>Microsoft Office PowerPoint</Application>
  <PresentationFormat>Экран (4:3)</PresentationFormat>
  <Paragraphs>179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PBrush</vt:lpstr>
      <vt:lpstr>Электрохимическое производство основных неорганических веществ</vt:lpstr>
      <vt:lpstr>Электрохимические производства</vt:lpstr>
      <vt:lpstr>Производство натрия</vt:lpstr>
      <vt:lpstr>Производство натрия</vt:lpstr>
      <vt:lpstr>Презентация PowerPoint</vt:lpstr>
      <vt:lpstr>Презентация PowerPoint</vt:lpstr>
      <vt:lpstr>Производство натрия</vt:lpstr>
      <vt:lpstr>Производство натрия</vt:lpstr>
      <vt:lpstr>Производство гидроксида натрия</vt:lpstr>
      <vt:lpstr>Презентация PowerPoint</vt:lpstr>
      <vt:lpstr>Производство гидроксида натрия</vt:lpstr>
      <vt:lpstr>Производство гидроксида натрия</vt:lpstr>
      <vt:lpstr>Производство гидроксида натрия</vt:lpstr>
      <vt:lpstr>Производство гидроксида натрия</vt:lpstr>
      <vt:lpstr>Презентация PowerPoint</vt:lpstr>
      <vt:lpstr>Производство гидроксида натрия</vt:lpstr>
      <vt:lpstr>Производство гидроксида натрия</vt:lpstr>
      <vt:lpstr>Производство гидроксида натрия</vt:lpstr>
      <vt:lpstr>Презентация PowerPoint</vt:lpstr>
      <vt:lpstr>Производство гидроксида натрия</vt:lpstr>
      <vt:lpstr>Производство алюминия</vt:lpstr>
      <vt:lpstr>Производство алюминия</vt:lpstr>
      <vt:lpstr>Производство алюминия</vt:lpstr>
      <vt:lpstr>Производство алюминия</vt:lpstr>
      <vt:lpstr>Производство алюминия</vt:lpstr>
      <vt:lpstr>Производство алюминия</vt:lpstr>
      <vt:lpstr>Производство алюминия</vt:lpstr>
      <vt:lpstr>Производство алюминия</vt:lpstr>
      <vt:lpstr>Производство алюминия</vt:lpstr>
      <vt:lpstr>Производство водорода</vt:lpstr>
      <vt:lpstr>Производство водорода</vt:lpstr>
      <vt:lpstr>Производство водорода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Proekt</dc:creator>
  <cp:lastModifiedBy>Assa</cp:lastModifiedBy>
  <cp:revision>24</cp:revision>
  <cp:lastPrinted>1601-01-01T00:00:00Z</cp:lastPrinted>
  <dcterms:created xsi:type="dcterms:W3CDTF">1601-01-01T00:00:00Z</dcterms:created>
  <dcterms:modified xsi:type="dcterms:W3CDTF">2020-11-23T20:03:34Z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