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DD2E-9DA9-4751-A94A-C8F7395BABD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729D-607F-4225-8754-9BAE6EAC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95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DD2E-9DA9-4751-A94A-C8F7395BABD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729D-607F-4225-8754-9BAE6EAC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17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DD2E-9DA9-4751-A94A-C8F7395BABD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729D-607F-4225-8754-9BAE6EAC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82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DD2E-9DA9-4751-A94A-C8F7395BABD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729D-607F-4225-8754-9BAE6EAC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99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DD2E-9DA9-4751-A94A-C8F7395BABD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729D-607F-4225-8754-9BAE6EAC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42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DD2E-9DA9-4751-A94A-C8F7395BABD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729D-607F-4225-8754-9BAE6EAC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79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DD2E-9DA9-4751-A94A-C8F7395BABD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729D-607F-4225-8754-9BAE6EAC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6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DD2E-9DA9-4751-A94A-C8F7395BABD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729D-607F-4225-8754-9BAE6EAC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6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DD2E-9DA9-4751-A94A-C8F7395BABD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729D-607F-4225-8754-9BAE6EAC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87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DD2E-9DA9-4751-A94A-C8F7395BABD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729D-607F-4225-8754-9BAE6EAC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46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DD2E-9DA9-4751-A94A-C8F7395BABD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729D-607F-4225-8754-9BAE6EAC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98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4DD2E-9DA9-4751-A94A-C8F7395BABD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3729D-607F-4225-8754-9BAE6EAC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kz/url?sa=i&amp;rct=j&amp;q=&amp;esrc=s&amp;source=images&amp;cd=&amp;cad=rja&amp;uact=8&amp;ved=0ahUKEwjGqfqM6cTLAhUCApoKHWClBgoQjRwIBw&amp;url=http://www.pdg.by/galvo.html&amp;psig=AFQjCNEGcLqc3aqCDT8J8cbr2zcjTm1M2g&amp;ust=1458204449333732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www.google.kz/url?sa=i&amp;rct=j&amp;q=&amp;esrc=s&amp;source=images&amp;cd=&amp;cad=rja&amp;uact=8&amp;ved=0ahUKEwi-79qd6cTLAhXGHJoKHQCCBwkQjRwIBw&amp;url=http://www.revtrud.com/page/83&amp;psig=AFQjCNEGcLqc3aqCDT8J8cbr2zcjTm1M2g&amp;ust=145820444933373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technoline.ru/catalog/product/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echnoline.ru/catalog/product/341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technoline.ru/catalog/1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kz/url?sa=i&amp;rct=j&amp;q=&amp;esrc=s&amp;source=images&amp;cd=&amp;cad=rja&amp;uact=8&amp;ved=0ahUKEwiQoJzZkMXLAhUEEpoKHfsPA2sQjRwIBw&amp;url=http://www.aliexpress.com/item/Free-shipping-LZM-15-Panel-mounted-Water-rotameter-flow-meter-Liquid-flow-controller/617764318.html&amp;bvm=bv.116954456,d.bGg&amp;psig=AFQjCNGi17w_Kap6Ctlvdk0NTNWFC3mCnQ&amp;ust=1458215086855022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google.kz/url?sa=i&amp;rct=j&amp;q=&amp;esrc=s&amp;source=images&amp;cd=&amp;cad=rja&amp;uact=8&amp;ved=0ahUKEwjgv6ygkMXLAhWGdpoKHRs8APIQjRwIBw&amp;url=http://www.techradius.com/pages/561/&amp;bvm=bv.116954456,d.bGg&amp;psig=AFQjCNHpRxCqfCXVnA9ZrAwtKyKMq7jIMA&amp;ust=1458214971958139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kz/url?sa=i&amp;rct=j&amp;q=&amp;esrc=s&amp;source=images&amp;cd=&amp;cad=rja&amp;uact=8&amp;ved=0ahUKEwjY-Pm9kcXLAhUrGZoKHaqACc8QjRwIBw&amp;url=http://www.ohaus-cis.ru/laboratory/electrochem/starter-portable/&amp;bvm=bv.116954456,d.bGg&amp;psig=AFQjCNFzEyITLdNyZvkq_WkCzskLpym8mw&amp;ust=1458215254483060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s://www.google.kz/url?sa=i&amp;rct=j&amp;q=&amp;esrc=s&amp;source=images&amp;cd=&amp;cad=rja&amp;uact=8&amp;ved=0ahUKEwjvsYCDkcXLAhUjApoKHZaKAIUQjRwIBw&amp;url=http://www.ecoinstrument.com.ua/tag/ph-metr/&amp;bvm=bv.116954456,d.bGg&amp;psig=AFQjCNEkXIVPW4KjpruQEx7NEf5JsxXRiQ&amp;ust=145821517575134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kz/url?sa=i&amp;rct=j&amp;q=&amp;esrc=s&amp;source=images&amp;cd=&amp;cad=rja&amp;uact=8&amp;ved=&amp;url=http://www.eurolab.ru/promyshlennyy_konduktometr_qudroline_lf_296&amp;bvm=bv.116954456,d.bGg&amp;psig=AFQjCNFzEyITLdNyZvkq_WkCzskLpym8mw&amp;ust=1458215254483060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www.google.kz/url?sa=i&amp;rct=j&amp;q=&amp;esrc=s&amp;source=images&amp;cd=&amp;cad=rja&amp;uact=8&amp;ved=&amp;url=http://www.ecoinstrument.com.ua/tag/rn-metry/&amp;bvm=bv.116954456,d.bGg&amp;psig=AFQjCNEkXIVPW4KjpruQEx7NEf5JsxXRiQ&amp;ust=1458215175751348" TargetMode="Externa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kz/url?sa=i&amp;rct=j&amp;q=&amp;esrc=s&amp;source=images&amp;cd=&amp;cad=rja&amp;uact=8&amp;ved=0ahUKEwiHm7LYkcXLAhUCApoKHWClBgoQjRwIBw&amp;url=http://www.znp.ru/prod/seria_3021.htm&amp;bvm=bv.116954456,d.bGg&amp;psig=AFQjCNG1_QijuyZTNNWcBnsdMpe5yv0Wzg&amp;ust=145821535025819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hyperlink" Target="https://www.google.kz/url?sa=i&amp;rct=j&amp;q=&amp;esrc=s&amp;source=images&amp;cd=&amp;cad=rja&amp;uact=8&amp;ved=&amp;url=http://mirmsk.ru/sa3010/3001&amp;bvm=bv.116954456,d.bGg&amp;psig=AFQjCNG1_QijuyZTNNWcBnsdMpe5yv0Wzg&amp;ust=1458215350258190" TargetMode="Externa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4634" y="980728"/>
            <a:ext cx="57140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Мониторинг и контроль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гальванического производства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pdg.by/images/z/2611201056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4091637" cy="307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evtrud.com/userfiles/admin/image/2014/galvanika/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5204"/>
            <a:ext cx="4558363" cy="303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33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8816" y="1844824"/>
            <a:ext cx="58292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</a:rPr>
              <a:t>уровень раствора;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</a:rPr>
              <a:t>температура раствора;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</a:t>
            </a:r>
            <a:r>
              <a:rPr lang="ru-RU" dirty="0" smtClean="0">
                <a:effectLst/>
              </a:rPr>
              <a:t>тепень перемешивания;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Химия растворов: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- концентрация металла (металлов)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- рН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- удельный вес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- концентрация добавок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- уровень примесей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</a:t>
            </a:r>
            <a:r>
              <a:rPr lang="ru-RU" dirty="0" smtClean="0">
                <a:effectLst/>
              </a:rPr>
              <a:t>се электрохимические измерения (ток, напряжение)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64172" y="493847"/>
            <a:ext cx="5856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ОСНОВНЫЕ ПАРАМЕТРЫ, </a:t>
            </a:r>
          </a:p>
          <a:p>
            <a:pPr algn="ctr"/>
            <a:r>
              <a:rPr lang="ru-RU" dirty="0" smtClean="0"/>
              <a:t>КОНТРОЛИРУЕМЫЕ В ГАЛЬВАНИЧЕСКОМ ПРОИЗВОДСТВЕ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244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704" y="386408"/>
            <a:ext cx="2394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/>
              </a:rPr>
              <a:t>УРОВЕНЬ РАСТВОРА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6631" y="885732"/>
            <a:ext cx="6834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(Контроль концентрации, работа насосов, датчиков, нагревателей)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6704" y="2308230"/>
            <a:ext cx="405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кондуктометрические датчики уровня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6704" y="1484784"/>
            <a:ext cx="2067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Способы контроля:</a:t>
            </a:r>
            <a:endParaRPr lang="ru-RU" dirty="0"/>
          </a:p>
        </p:txBody>
      </p:sp>
      <p:pic>
        <p:nvPicPr>
          <p:cNvPr id="2050" name="Picture 2" descr="Датчик-реле уровня РОС 3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887" y="1392850"/>
            <a:ext cx="1914525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6703" y="2848234"/>
            <a:ext cx="2215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е</a:t>
            </a:r>
            <a:r>
              <a:rPr lang="ru-RU" b="1" dirty="0" smtClean="0"/>
              <a:t>мкостные датчики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6704" y="3424564"/>
            <a:ext cx="3222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оплавковые датчики уровня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2" name="Picture 4" descr="Поплавковый датчик-реле уровня РОС-400-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381" y="2812220"/>
            <a:ext cx="2101205" cy="79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06703" y="4083410"/>
            <a:ext cx="3495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буйковые</a:t>
            </a:r>
            <a:r>
              <a:rPr lang="ru-RU" b="1" dirty="0" smtClean="0"/>
              <a:t> сигнализаторы уровня</a:t>
            </a:r>
            <a:endParaRPr lang="ru-RU" dirty="0"/>
          </a:p>
        </p:txBody>
      </p:sp>
      <p:pic>
        <p:nvPicPr>
          <p:cNvPr id="2056" name="Picture 8" descr="Датчик-реле уровня буйковый ДУЖЭ-200М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12220"/>
            <a:ext cx="885254" cy="155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25491" y="5044534"/>
            <a:ext cx="4096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</a:t>
            </a:r>
            <a:r>
              <a:rPr lang="ru-RU" b="1" dirty="0" smtClean="0"/>
              <a:t>ибрационные сигнализаторы уровня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8" name="Picture 10" descr="Вибрационный сигнализатор FTL 330 (производства Endress+Hauser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108522"/>
            <a:ext cx="597124" cy="202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51202" y="5945799"/>
            <a:ext cx="3406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у</a:t>
            </a:r>
            <a:r>
              <a:rPr lang="ru-RU" b="1" dirty="0" smtClean="0"/>
              <a:t>льтразвуковые сигнализаторы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244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024" y="404664"/>
            <a:ext cx="2665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ТЕМПЕРАТУРА РАСТВОРА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68760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/>
              </a:rPr>
              <a:t>Термоэлектрические преобразователи (термопары)</a:t>
            </a:r>
            <a:endParaRPr lang="ru-RU" dirty="0"/>
          </a:p>
        </p:txBody>
      </p:sp>
      <p:pic>
        <p:nvPicPr>
          <p:cNvPr id="3074" name="Picture 2" descr="Термоэлектрические преобразователи (термопары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376" y="659686"/>
            <a:ext cx="1273324" cy="121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2529" y="1877831"/>
            <a:ext cx="4131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RTD (resistance temperature detector</a:t>
            </a:r>
            <a:r>
              <a:rPr lang="en-US" dirty="0" smtClean="0"/>
              <a:t>)</a:t>
            </a:r>
            <a:r>
              <a:rPr lang="ru-RU" dirty="0" smtClean="0"/>
              <a:t>- </a:t>
            </a:r>
          </a:p>
          <a:p>
            <a:r>
              <a:rPr lang="ru-RU" b="1" dirty="0" err="1" smtClean="0">
                <a:effectLst/>
              </a:rPr>
              <a:t>Термопреобразователи</a:t>
            </a:r>
            <a:r>
              <a:rPr lang="ru-RU" b="1" dirty="0" smtClean="0">
                <a:effectLst/>
              </a:rPr>
              <a:t> сопротивления</a:t>
            </a:r>
            <a:endParaRPr lang="ru-RU" dirty="0"/>
          </a:p>
        </p:txBody>
      </p:sp>
      <p:pic>
        <p:nvPicPr>
          <p:cNvPr id="3076" name="Picture 4" descr="Термопреобразователи сопротивле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20" y="1735138"/>
            <a:ext cx="1683296" cy="97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4963" y="3676382"/>
            <a:ext cx="3744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ПЕРЕМЕШИВАНИЕ (поток раствора)</a:t>
            </a:r>
            <a:endParaRPr lang="ru-RU" b="1" dirty="0"/>
          </a:p>
        </p:txBody>
      </p:sp>
      <p:sp>
        <p:nvSpPr>
          <p:cNvPr id="9" name="AutoShape 7" descr="data:image/jpeg;base64,/9j/4AAQSkZJRgABAQAAAQABAAD/2wCEAAkGBxITEhUSEhIWFRUXFRUVFRUXFRUXFRUVFxUXFxUVFRYYHSggGBolGxUVITEhJSkrLi4uFx8zODMtNygtLisBCgoKDg0OGhAQGy0lHSUtLS0tLSstLystLS0tLTAtLS0tLS0tKy0tLy0rLS0tLS0tLS0tLS0tLS0tLS0tLS0tLf/AABEIAMIBAwMBIgACEQEDEQH/xAAbAAABBQEBAAAAAAAAAAAAAAADAAIEBQYBB//EAEgQAAEDAQQGBgUJBwIGAwAAAAEAAhEDBBIhMQVBUWFxkQYigaGx0RMyUpLBBxQjQmJyouHwFRYzQ1OC0lTxFzSDk6PCc7Li/8QAGgEAAwADAQAAAAAAAAAAAAAAAAECAwQFBv/EADQRAAIBAgQDBQYFBQAAAAAAAAABAgMRBAUSITFRcRQyQVKREyMzgaHBIkJh4fAGFUOx0f/aAAwDAQACEQMRAD8ApSoFCo6naG1WgG6RnJGvAgEbVZHX2hUtp0rTpPLHzqMxP6yXp86usNtzR5zLH775GqPSyyv/AOZ0e29kX0qj2HDc6e9ZrS4pV3zQDmNAgMc8OMnfdCdR0tQf/MbwMjxT7NQbec4EHrS0iMOS8g5NcT0CYDpMzCm3HBrRyYAqM0gRnjvlabTlG88DfB3YDyVZV0aQcCFhwT9yjJN7lPUonjwKG4HXKtallc0wW454Y4IT6RGYK20yLkOnTMXp5lGoAT1nkbcD4qRQs8mMlLZYdh7kXGRrNQYfrE6jj4J1qYwAw2TxOHFXPR3RIdaBfY17Q1xgicdWEb0fTliYKrgGBoEAAC7qCVwKfRohgnDPxVzZag9FVIOpoMcVAs1CBkOSsGuApkZEubyC1cXvTt+q/wBlRe5XvuO+qT/aVEr2PrMuCo0lx1gZNJw7ldGq0axzUWraWekZ1hAa85j7I81s3JLLQNmfcc55xDsCYmLuqNclUWmnzanbmAc3FX+jbaHOuNeCIJIEbhis1a33rRVO9o7lo1PjdIsp935knS38Kg37RcewSpvR3RVKpUuVGk3aDXOxI6z6jwSI3NCrdN1LrqIiQGEkfeMf+pWh6FaTsYr2l9o9M0OFMMDAHw0F5IcY+0IwWfDbUl/PEJPc0nQuyU7P6WoJ6tjqESZOqO2F5zRr1RmL42jB3LWtv0g0gKDXU6QLhUpmmLxg3Nro1xCxdW1EGA2ANm08UOdmzZw+FlUs33eYelbGnMlp2OwPkpIJ1KspOMuwab4ghzQ6AI9XYUehVd6rGNaZiCJ7p4qlVT4l1sHOF3HgT2tKc1ii0KlYnrsgDEkRB3dqAy21nfw2TGs4NHNZLmiWoalCiP8ATMhtURMkGmWTDSAfX4qfY7NZzi5tpJ/+eiByIyTuACpTBEHEHUVWVbA5hLqLuLDkVc2k0hNylVwBMurtj8LVAqAxIwET67j4NRcCiqWZlQkGadTYfVPYqmvScwweYOC0rrO18OMuByIc4ZfeYVDfZC0wWtc3EkkSRqx7lalYVipZXMJKc2x0jiHlu7AwuqtSCxsSM+1Y3T1hquql7WOc2AJGOIW2eM+1RaDMCTkZn4L0mfVVTw8W+f2Z57Kleq+h566g4esxw4tISYYyMcCvQG09mKL+zmH16TTxaF5Tt1NLw9Tv2Zg6Wkazcqju0z4qQNN1dZa7iPJak9HKJDppYybt0uGHAFZepoG0yQ2hUI4blVLE0Kkb7LrYbi07BW6bky5mO0FSWaZpnO8OInwXR0SrwCJmMi3LdMobuiVr1MB/uA8UvbYbzL1FpZIpV6TnAh7RhEZFT20b3qv5QVTt6KWv+l+Nnmi0+iltGTAP+o0eBUurQX+ReqHaRbWGnXp1Jp1nscMQ9pumDgQCOCtLV0gtjm+iq2l7g5pwdTpuJjA9YtnvVFQ0DpFpkOHbUafGVOp6K0jILm0XRMS+DjnkFieIpL88fUdnyBWewMIxc7heMqbpCw0GU2ktaIglxGOAzJRaWibUfXpUxwqz4tRtM6Fr1mXGhrcMy/XhGQ3LQxOIhKUEp7X3szLDg7lVYK9nLLoaxzZPrDrTxOK5XsVnMkMIMEANcI5FCsnQGtj6So0bLrj39VSP+Hx11O/8kPE0oS2qu3qNK63RI0a1jSCAAbpByGMg/DvVC2zP9JUJbnUMYjIZHNXI+Twe3+L8k8fJ4z2vxHyU9soanJz4q3D9xuPAq7fRLq04XRTABvNiRJjP7SkaCbF6+W3nEQLzSTF45A71OHyes9r8RRrL0EFNwex0OGRLiRMRkrjmFGMVHV9P3E4XInSzSANVgZAN0jrEDhjKzVSuZN4xwLT4Fa7SHQutVIc57CQIGLgPBCZ8nu0tnc53kreOw/HV9DYpV6kIqK4Ge0dWvOImQG54TieOCsbPYH1Khuuu3Q3E7SNUK1Z0JqU/4V0znLiMssYKfYejNtZUJmmGOIkh5JaNoF3FJYug3dSRtTxF6NvzEarb7O1wa95a4QHEmGnrCXCBuOG9Wdmtuiy0GpXg7A4kf/Vdq/J7Re4vfWeSd0eBXf8AhvZf6j/xf5KXmNDwk/Q5mgJaLbod5a51cktmOsdeeEbkhb9DD+afecgu+TaygE+kdhjiX/5qid0csYMEv51Ow5qlj6ct05eg1A0n7V0P7Z5vXG6Y0OBAPe/zWZ/dyxe073qnml+7li9s++/zT7bT5y9A9mzSnTWh5mAdX1suaX7d0Tqpt2ZFZn92rF7Z99/ml+7di/qf+R3mjttPzS9EHs2aL9q6I/09H3P/AMpKgb0bsUfxf/I7zXU+2U/NL0Q/ZsuKrcD2qrtdqLKQiD1jhxlWtc4HtUSgBdEgHiAvZ/1ElKhBS832PM5S7VJP9PuAsTnuaHCMdU742KX6SoSYMxwT6NJocIAHABNNJ4OEjgV4SdOn7VLgj0SltcHVtFRoJMwATlsG4Kjf0uIJF12G8eStrfTqFjwLxJaREDZl3rGVNGVr2NJ/reydq3qGFwzTb3+ZLkzcC1Vt/MJfPa2u+hC0ubhc8Quh143sWnLAlY+zUn4D1ML+0H6y7mr3Q9P0lO85zpkj1jqWfDPtu94rU6EpxRaJ2mTvJVRwtJPujuwlo0Z9GXMe+9dJAvSDE4dyo7JWqvN1rjMTicFs6YwHBUtlsQpF+JMuJ7PqjsBVVMFSfgO7IYstp2/jVXa9Mmm+49zwYnMHXGcrYsbA45rE2gPdUfl6zo6s4SVhqYGmraV/PRj1CtHSP0YDnGpBwkQfihU+mLCJDqxGUimSByQ7Xos1G3X5bpC5YdGGkC1gwJnEnOAPghYKg47p3J1MsLP0la5heKj7omZbGUTh2rtDpQxxuiqSdl0+ShiyOu3YEcTsG7cgs0eQ4OjLh4wsEsDC7stvDgXq2LL97qIJBrwQSD1TmM9SPQ6U0nGG2hpOz/cLLWjo01xJF8EknNpEnFRXdF3e2fdH+Sz/ANtw78X9P+E62bt/SBrTDqzQd93yRaOnmuEtrMI2gtheejo5VGT+5w8Fb2CxGnTDDiQMcDBkk7N6iWWUbbMNbNkzS8/XYfdV7YaBq02vvwTOQBBxXm/oRMnZGtekaD6tnpD7A78fitPEYOFJJlRlchaec+hTDmvkl0CWiMpKpLNpqu4gS3Eger+atOmVSW0xvcfALM6PtF17XOaSBjIx1Yd6yYOhTnfUhTbJmkNM1iXUiQW9WYbBM4xnkq2s0kyCRyPiuVawdULsQC7CWkYBsa96IuksLRT2iTqZFqMcI6+sDIayn+id7f4fzTq2bRvnkCnym8PS8otbI1Vrx9Ye7+ajGu+7ewxMZHaROe5Sqx8FCeerTG3HunxKOzUvKPWyXSdUImW8j5pI9BvVCSOzUuQ9bJloGBWcdpqk03STIwPVO3UtHaT1Ssi8Aky2eRXqf6hipU6afNnn8o78+iL6z6QpYS5w7Ci1rfTzFTnh8Fn6NnpH6scwjOsDDkXdxXkpYaEuNzvJlvTt7Dk9vMKVTrTkQeBlZwaL2O5hBfofW1jZ2gAfFYuxQ830HqNa2qU/0qyrRaG7f1wThb64zJ7fzWJ4F+DQ9Rqg4HUOSvrFgxoGwLz1mmqo1A8W+RXodj9Rs+yOcLYwtCdOTcgbLMZDgPBRnNl4nZJ74Ux+ait/iHc0eP5roWEcrOgE7ispYqF4E3itJpOpdp1HHCGPM/2lZnRdVpbg8TxC52PqTglpHGxKNi+13LnzJ3tDvRHvutLicAJJ3Kr0dpl1WtcAa1kE4+sYy1wFpUJ4qrfS+BTUUTxYn7Qe0onzd3s94T7bbGsI36hjAUGp0hptMQ48AMO9bUljYq9k/wCfIX4SUbO72Smmgdh5FFsel6dQhoJBOo5qwa9a88bWpu04bjUUync0D/ZK6N3NXgeu3WnMA9gQsz5x+oaChuha2i+GgbAB3Kv+b0/YHJSQ9a2KxarWsrWHGNiq6VPlzB9gnm4j4KAdGNGoHAYgLQW3RrKplxIhjRhG46x9o8lV3wAd3wW/gGt10JkV4sbTiO6dSYbGN/MqudbiKZaM3Ej3jJ8e9aFtvhoEDIDLcuiySvdY955rK/OnNcS06zhqOK2NstXUcfsnwWEcVSQiwdpAOBnAx2Zaka0NxZ90n4KnVvYWNuNLmvyiYMRJKG7CLJhgASupnp2HHHkV1TdDsSrX6pWSJWstvqlZplhqEwG48R5r0ufvamuv2OHk63n8jtnKk3RsT6Gi6wzb3t81IFgqez3heZO4Aa3eefmiNnb3eSO2wv2d480QWCp7PgpbAC152ciiB3H9cET5m8fVKJTsrz9XwRswAtoMdmAewLa0mZDgszQsbrzZbrGzatUxmIVxQEtyiUz139gUolCLe9ZRlT0mJ+bVQMyy7zIHxXn1DR9QNxaeU+C3/SSfQkATLmDDZek+Cr20m8Fim2mBjariDcxE8R3LQdGLK0VyQMRR605EucDI2YAKTU0VSqOl/pA7IOAvNjVqzVpo/Rjabnva8EuDRERAaN5lZFbT+ovEhaU0ffILSGmNmB1rI6UpupVbhIJIBwnIyPgt/VpuAJu5Rr3gfGexZzSuir73VSR6uG6B+ZT1NBYrLSLtJlYHrXjA2XYIM9q0Ni6R0XNBcHg64EieyVQaQs7vRU2gjEugcSB8F2yaJqMbBBnHKD4LXxlClVtrCLaNWzS9nP8ANj7wLfEBTKNVjvUe13BwPxWM+bPGo8ihuo7Wg9g+K50stg+7IvWb3FOBWFp1XtxaXt4F0cslIp6WtAyqzucwHwhYJZZU/K0ytZuXVuo87/Afks1aakMcfsnwUSyaYruPo3XIcTMNIPYZT9Juim7fA71v4ShOm3r8bESd+BnrZWuMDtku74HgpNLTc0vSXRnAE/FV+lKbqjLjG3jAEYYwZKfaLIW2emy7BwLhGuMe9dBpEk21aapmmRMOcCI1c1RueNoPBH0tolraTXi8DExODsMSJ3gqE+mA9rQf5TL51XnAE8pjsKaStcQwWh3scnD4qXTtDQIv12TmBUN2eEwiGzbI5hDrWZ0YCeSWzGTaekXR/wA1X/XYkozLOY9XuST2A1NtPVch/J1SFeq/0ovADDVHJOt56jlW/JvVqGsWtqGnIxLWsJ/G0r0WecYfP7HEyfhP5fc9TOiKPsDm7zTXaIof0xzPmh/Nqn+pqnsojwppGyv/ANRV50/8F56yO2O/ZNAZUwO0+aZ+y6Wdwcz5rhsZ11qvv+QTDYRrqVf+9UHgUrIYb9n0vYHem/MKczcHeo50czbVP/Xrf5rh0ez7f/erH/3RpXICT8yZ7ASNMDVCiOsFP2T77z4lCfo6kRF3k5w7wUwJxHHmUI8e8qIdHUv6beU+KHU0dRIj0beXkgCRWaw4Og8So7qVLYzuSNjpj+Wz3W+SZ81Z7DfdCTSAY59EHBzAfvN81x1spf1Ge+3zT3Um+yOQQnMGxFkAKpbqcR6VsffHmqrS1vbduscCTrBBgSJVs9qrtJ6NLzenrNBkRqz5pppCZS2m0v8Ao8QLuIJH2pnero6TpnKo07pBVE+i+q03GyWNGEHH9RjsVzouyPp02tfF7EkAyJJJMHtRPTJiQc6QbdOJJ1G649gICh1LeD7R/sd5I9pGJ5KK9qjTHkMG+2Df7h8kJ1sG/wBw+Se9qA9qFGPIDnz+DIvT91Dr6Rc7BznEbwmOYgvYqSSAabXdMieQPil+2HD6xHYAhVaarLdRcYhpMZwJVxipOwm7In2mqXGSZLsMwc+BwTW1PpXYTjHY3DNQNGtIqNxiDOIGrHWiWRrnX337sbBrO7JZFSbelEuaSuy0fa6YMOaR3qH+1SMgB/aodSu6YdDjhjEeCeIOqOB803hJche1iTG6YfGQ90JKMGN2nkPNJT2aXlH7SJtLeeo5RPk0p/TngpGkD1Hdqd8mdP6V3BdvPe9DozkZN3Z9UejtbCdKf6MpGkVwDtAnBNKP6EprqW8JDAFMKPdb7QTXBu/sBQBHKYQpOGx3KPFDe4DVzIHxSAjOCTWp7rQ37PveQQnWtu1vIlAA3NTC1OdbRt5N80F1tG/uQAnMQzTOxcNpJ+qT2n4IRc85M5z5oAe6mZQrS+7fM6ie4lI03n6rRyQqtkL5YYBcIEZCSdyiXACo0bhZ6p1ku7w1oI94qyNsYYxx/W1V9TQzQ4tcTea4C8CIwcch2FTXURrx4wUR4tlyUUlpYKq5s59481He9v6PkpFazsEENzE69qjOYNgVGMC+o39Sgvq7u780d5QKjkABc47EF8/qEVxQahVWAE8KPUbGRKK4oNVNAQn0zLnA/VJM8kawaODgS+TlgCRHJNceq7eWtVnY8G9qd2hEK06JY1pcHOEDIwQoAB3K60o6KfEgfH4KkvK41qi8SXCLC06ciePikiUD1QkupFNpNs1W0arSJ6juBR/k3tAY9xc6MPZlRdJHqO4FWPyZWRlRtRzpkEDONSz578SHRmnk3cl1N0dJt2uPAAIb9JjY48XeSOLDTH1eZJTxQYPqN5BcA7JAOkfsDtJKaLXUOTR2NVlA1ADsXCUgK0vrnbyATTSrHMn3vIqxcUwlFgK82J5zcOZK58w2u7lOKYUWAifM27SeSXzZmzvKkOKGUAC9E32QmwnlMKAGOKYU4phQMao7Kn0wnINHipCp7baXNqi6Y5asTmokrgRmaQv1jDXQ57jMYZHPmpjyoWj6jnFxJyc8cnAT+EqW4ogrIqbTeysctRyG4KG8qTaz1jy5KG8qiAVQoDyiPKC5AAyUCoUVxQHlUAJxQK5RSVHrFAApwaNrieStaQhoVUPWaNjfEq3OoJsSIWlnYNG8nl/uqp6n6Ud1gNg8VXnMJxV5JCfAlsOC6htKS7Jpmp0kfo3cCrr5KP4dT73wCodJn6N3Aq8+So/RVPvfAK89+JHoa2Tr3cupv5XJTby5K4J1xxTCUiU0lACJTCUiUwoA4SmEpEphKAE4oZK6SmOKQHCUxxSJTHFADXFDcU4lDcUACrVIB4LEWm0OqkF5nMxvjPw5LYWu0NY0udksXanhznuBLZJIHb3KopMTJ2grWb3o9V0meBnxcrxuLhxCoejbWQ4/XkjHO7hkOKvKTusN0nkFLSvsO4Gs6STvKjPKI9yA9yQA3lAeUV5QHFMAbigVEZxQHlMARKj2hSDEEyMIgbZKr7TjjPwTQg1DGp2tHJWNau0ZlZqnaDJzJOSdXvgwcDrAxPahjJVttLS4meHJRaVSThq1pU7NIkYnjik0RKy0FeoiKndJLDgupjBgurqakatjT6Td9G7gVe/JYfoqn3vgs9pM/Ru4FX/yXn6Kp974BXnj97Hoa+Ur3cupu5SvId5IuXCOqPvJpKbeTbyAHEppK4XJpKAOOKYSk4phKAEShuK6ShuKAOEoZK64oZKQCc5Ce5dcUJ7kAVfSATRcdhB7Zj4rMNdIOHdirzpM91xoE3SetHdKqNHMab06hKz0abqSUUYqtRQi5MdoqzvvioQQxs4nAEkQIV9Rqg3iDMNPkqIWmZaAXO2DG7ieSnWOm4AucAMIiZOLgcdkBvetivh6VOLvL8XIwUa9Scu7tzDPKC4pz3qJWtIGtaBuD3lAqPUavbDqgKurWyTGZTsInVbSNWPBQq1r2mEL0L3Z9Ud6eyytGOZ2nFMCOajnZDtKaaB+sZ4KY8qPVfgUxkux+hENDII6xdOrfPbyQqtmDyXMdMnI4O5KvZXi/OEtgc0NtYhICU8kGHDtGcJj3kkmZ39ifSt8iHiR39hQZWzhY/ibMVV7HfTRgkopcksjr7kqmbHSTvo3cCtB8mR+hf8Ae8lmtIu6ju1aL5NT9E/73ktzOX72PQ08sVqb6m4vLl5DDl2VxTpj7y5KHeSvIAcSmkppKaXIA6SmEpOKYSgBEoZK64obikAnFDcV0lDcUANcUJ5TnOUW0WhrcyAmBE0vVu0nGAcIg7zHxWUr0gGy18dsK00tpAvbdDYEg54qhtjsMNiyR2Je5obHUosptLMLwBOtxMZneuVNI4EAa5k+SoKFpjAScMhjyUoWSq6CYYDtz5D4qGuYx9otm0qGKz3+o0nfkOan0tHsGJ6x2ux5DJGKLgVrbATi907hgOaMyk1uDQAjuQnFFwBuQnFOeUFzkDGPchBsmDlnyXXOT6DgZnZH65IAi+mcOrgRndcJzUeqWn1RB1icOzYrOvZ2mbjwZnE9XAAEjHfhvVbaaJYYcIOfPEJgBRH1gN5QH1dQQlkjNxWxLim9w7KphJNZkkoKNXpB3Ud2rR/J076J/wB5ZfSDuo7tWj+T130LvvLq5u71V0Ofl6tB9TbB6deUZr0QOXHN8JeSvJl5clAxxcmkppcmFyAHlyYSmOeoNq0pTZm4TsGJQBOLkMvVMdPtJgNO6SMVHtGkXu13Ru809Irl3WtDW5kBV1fSrR6ovdwVPWrjM58VBfbZN1oLjsaJPcq0iuWtq0k9xmbu4KrtFpAxJRqWi6z8XEMG/F3LIc1Mo6JpNxIvHa7HkMgldICifXc6QxjjIwgGOahWuyVGECpAlodgZMEkeLStkXRKrNJWMVYMFrgIB78RxJRcZSWOz4i7M+HarQWo5EzGExCrTTqUj1hhiJGIxT6FcGJTtcRZ3gckJxXLTTc1rXyCHTEEEi6YhwzGevUhNqgiVLVhnXuQHuTnlAeUAceVHe5Oe5Be5ADHuQX1iNRyIneu1qgGJMeJ4KBVtBOGrZ5pjDPr4DcFHfUJz5phK6EwOhJKEezWYv3N5TuCAGsiElcUqAAAxG4AJIAsLeOo7tWi6BD6F33vJJJdPNfiLoaOB7j6mqajNXElyjdHLhSSSGNKG5JJAGf09UMxJjZOConJJKkSD2cVMrJJKxMqbYcRx+IWusNJrWNutAwxgAeCSSiXEEGIQnhJJSUAcFGeEkkAAcFRaSYBWcAABOpJJUgY5vqrlkGfFdSTkJBXgKO8JJKRgHBDDRIwSSTAqaw6zuKZdGxdSTGcujYugJJIA6WiRhrV7Z2iCIw2al1JIRxoXUklYj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8100" y="-1455738"/>
            <a:ext cx="40481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9" descr="data:image/jpeg;base64,/9j/4AAQSkZJRgABAQAAAQABAAD/2wCEAAkGBxITEhUSEhIWFRUXFRUVFRUXFRUXFRUVFxUXFxUVFRYYHSggGBolGxUVITEhJSkrLi4uFx8zODMtNygtLisBCgoKDg0OGhAQGy0lHSUtLS0tLSstLystLS0tLTAtLS0tLS0tKy0tLy0rLS0tLS0tLS0tLS0tLS0tLS0tLS0tLf/AABEIAMIBAwMBIgACEQEDEQH/xAAbAAABBQEBAAAAAAAAAAAAAAADAAIEBQYBB//EAEgQAAEDAQQGBgUJBwIGAwAAAAEAAhEDBBIhMQVBUWFxkQYigaGx0RMyUpLBBxQjQmJyouHwFRYzQ1OC0lTxFzSDk6PCc7Li/8QAGgEAAwADAQAAAAAAAAAAAAAAAAECAwQFBv/EADQRAAIBAgQDBQYFBQAAAAAAAAABAgMRBAUSITFRcRQyQVKREyMzgaHBIkJh4fAGFUOx0f/aAAwDAQACEQMRAD8ApSoFCo6naG1WgG6RnJGvAgEbVZHX2hUtp0rTpPLHzqMxP6yXp86usNtzR5zLH775GqPSyyv/AOZ0e29kX0qj2HDc6e9ZrS4pV3zQDmNAgMc8OMnfdCdR0tQf/MbwMjxT7NQbec4EHrS0iMOS8g5NcT0CYDpMzCm3HBrRyYAqM0gRnjvlabTlG88DfB3YDyVZV0aQcCFhwT9yjJN7lPUonjwKG4HXKtallc0wW454Y4IT6RGYK20yLkOnTMXp5lGoAT1nkbcD4qRQs8mMlLZYdh7kXGRrNQYfrE6jj4J1qYwAw2TxOHFXPR3RIdaBfY17Q1xgicdWEb0fTliYKrgGBoEAAC7qCVwKfRohgnDPxVzZag9FVIOpoMcVAs1CBkOSsGuApkZEubyC1cXvTt+q/wBlRe5XvuO+qT/aVEr2PrMuCo0lx1gZNJw7ldGq0axzUWraWekZ1hAa85j7I81s3JLLQNmfcc55xDsCYmLuqNclUWmnzanbmAc3FX+jbaHOuNeCIJIEbhis1a33rRVO9o7lo1PjdIsp935knS38Kg37RcewSpvR3RVKpUuVGk3aDXOxI6z6jwSI3NCrdN1LrqIiQGEkfeMf+pWh6FaTsYr2l9o9M0OFMMDAHw0F5IcY+0IwWfDbUl/PEJPc0nQuyU7P6WoJ6tjqESZOqO2F5zRr1RmL42jB3LWtv0g0gKDXU6QLhUpmmLxg3Nro1xCxdW1EGA2ANm08UOdmzZw+FlUs33eYelbGnMlp2OwPkpIJ1KspOMuwab4ghzQ6AI9XYUehVd6rGNaZiCJ7p4qlVT4l1sHOF3HgT2tKc1ii0KlYnrsgDEkRB3dqAy21nfw2TGs4NHNZLmiWoalCiP8ATMhtURMkGmWTDSAfX4qfY7NZzi5tpJ/+eiByIyTuACpTBEHEHUVWVbA5hLqLuLDkVc2k0hNylVwBMurtj8LVAqAxIwET67j4NRcCiqWZlQkGadTYfVPYqmvScwweYOC0rrO18OMuByIc4ZfeYVDfZC0wWtc3EkkSRqx7lalYVipZXMJKc2x0jiHlu7AwuqtSCxsSM+1Y3T1hquql7WOc2AJGOIW2eM+1RaDMCTkZn4L0mfVVTw8W+f2Z57Kleq+h566g4esxw4tISYYyMcCvQG09mKL+zmH16TTxaF5Tt1NLw9Tv2Zg6Wkazcqju0z4qQNN1dZa7iPJak9HKJDppYybt0uGHAFZepoG0yQ2hUI4blVLE0Kkb7LrYbi07BW6bky5mO0FSWaZpnO8OInwXR0SrwCJmMi3LdMobuiVr1MB/uA8UvbYbzL1FpZIpV6TnAh7RhEZFT20b3qv5QVTt6KWv+l+Nnmi0+iltGTAP+o0eBUurQX+ReqHaRbWGnXp1Jp1nscMQ9pumDgQCOCtLV0gtjm+iq2l7g5pwdTpuJjA9YtnvVFQ0DpFpkOHbUafGVOp6K0jILm0XRMS+DjnkFieIpL88fUdnyBWewMIxc7heMqbpCw0GU2ktaIglxGOAzJRaWibUfXpUxwqz4tRtM6Fr1mXGhrcMy/XhGQ3LQxOIhKUEp7X3szLDg7lVYK9nLLoaxzZPrDrTxOK5XsVnMkMIMEANcI5FCsnQGtj6So0bLrj39VSP+Hx11O/8kPE0oS2qu3qNK63RI0a1jSCAAbpByGMg/DvVC2zP9JUJbnUMYjIZHNXI+Twe3+L8k8fJ4z2vxHyU9soanJz4q3D9xuPAq7fRLq04XRTABvNiRJjP7SkaCbF6+W3nEQLzSTF45A71OHyes9r8RRrL0EFNwex0OGRLiRMRkrjmFGMVHV9P3E4XInSzSANVgZAN0jrEDhjKzVSuZN4xwLT4Fa7SHQutVIc57CQIGLgPBCZ8nu0tnc53kreOw/HV9DYpV6kIqK4Ge0dWvOImQG54TieOCsbPYH1Khuuu3Q3E7SNUK1Z0JqU/4V0znLiMssYKfYejNtZUJmmGOIkh5JaNoF3FJYug3dSRtTxF6NvzEarb7O1wa95a4QHEmGnrCXCBuOG9Wdmtuiy0GpXg7A4kf/Vdq/J7Re4vfWeSd0eBXf8AhvZf6j/xf5KXmNDwk/Q5mgJaLbod5a51cktmOsdeeEbkhb9DD+afecgu+TaygE+kdhjiX/5qid0csYMEv51Ow5qlj6ct05eg1A0n7V0P7Z5vXG6Y0OBAPe/zWZ/dyxe073qnml+7li9s++/zT7bT5y9A9mzSnTWh5mAdX1suaX7d0Tqpt2ZFZn92rF7Z99/ml+7di/qf+R3mjttPzS9EHs2aL9q6I/09H3P/AMpKgb0bsUfxf/I7zXU+2U/NL0Q/ZsuKrcD2qrtdqLKQiD1jhxlWtc4HtUSgBdEgHiAvZ/1ElKhBS832PM5S7VJP9PuAsTnuaHCMdU742KX6SoSYMxwT6NJocIAHABNNJ4OEjgV4SdOn7VLgj0SltcHVtFRoJMwATlsG4Kjf0uIJF12G8eStrfTqFjwLxJaREDZl3rGVNGVr2NJ/reydq3qGFwzTb3+ZLkzcC1Vt/MJfPa2u+hC0ubhc8Quh143sWnLAlY+zUn4D1ML+0H6y7mr3Q9P0lO85zpkj1jqWfDPtu94rU6EpxRaJ2mTvJVRwtJPujuwlo0Z9GXMe+9dJAvSDE4dyo7JWqvN1rjMTicFs6YwHBUtlsQpF+JMuJ7PqjsBVVMFSfgO7IYstp2/jVXa9Mmm+49zwYnMHXGcrYsbA45rE2gPdUfl6zo6s4SVhqYGmraV/PRj1CtHSP0YDnGpBwkQfihU+mLCJDqxGUimSByQ7Xos1G3X5bpC5YdGGkC1gwJnEnOAPghYKg47p3J1MsLP0la5heKj7omZbGUTh2rtDpQxxuiqSdl0+ShiyOu3YEcTsG7cgs0eQ4OjLh4wsEsDC7stvDgXq2LL97qIJBrwQSD1TmM9SPQ6U0nGG2hpOz/cLLWjo01xJF8EknNpEnFRXdF3e2fdH+Sz/ANtw78X9P+E62bt/SBrTDqzQd93yRaOnmuEtrMI2gtheejo5VGT+5w8Fb2CxGnTDDiQMcDBkk7N6iWWUbbMNbNkzS8/XYfdV7YaBq02vvwTOQBBxXm/oRMnZGtekaD6tnpD7A78fitPEYOFJJlRlchaec+hTDmvkl0CWiMpKpLNpqu4gS3Eger+atOmVSW0xvcfALM6PtF17XOaSBjIx1Yd6yYOhTnfUhTbJmkNM1iXUiQW9WYbBM4xnkq2s0kyCRyPiuVawdULsQC7CWkYBsa96IuksLRT2iTqZFqMcI6+sDIayn+id7f4fzTq2bRvnkCnym8PS8otbI1Vrx9Ye7+ajGu+7ewxMZHaROe5Sqx8FCeerTG3HunxKOzUvKPWyXSdUImW8j5pI9BvVCSOzUuQ9bJloGBWcdpqk03STIwPVO3UtHaT1Ssi8Aky2eRXqf6hipU6afNnn8o78+iL6z6QpYS5w7Ci1rfTzFTnh8Fn6NnpH6scwjOsDDkXdxXkpYaEuNzvJlvTt7Dk9vMKVTrTkQeBlZwaL2O5hBfofW1jZ2gAfFYuxQ830HqNa2qU/0qyrRaG7f1wThb64zJ7fzWJ4F+DQ9Rqg4HUOSvrFgxoGwLz1mmqo1A8W+RXodj9Rs+yOcLYwtCdOTcgbLMZDgPBRnNl4nZJ74Ux+ait/iHc0eP5roWEcrOgE7ispYqF4E3itJpOpdp1HHCGPM/2lZnRdVpbg8TxC52PqTglpHGxKNi+13LnzJ3tDvRHvutLicAJJ3Kr0dpl1WtcAa1kE4+sYy1wFpUJ4qrfS+BTUUTxYn7Qe0onzd3s94T7bbGsI36hjAUGp0hptMQ48AMO9bUljYq9k/wCfIX4SUbO72Smmgdh5FFsel6dQhoJBOo5qwa9a88bWpu04bjUUync0D/ZK6N3NXgeu3WnMA9gQsz5x+oaChuha2i+GgbAB3Kv+b0/YHJSQ9a2KxarWsrWHGNiq6VPlzB9gnm4j4KAdGNGoHAYgLQW3RrKplxIhjRhG46x9o8lV3wAd3wW/gGt10JkV4sbTiO6dSYbGN/MqudbiKZaM3Ej3jJ8e9aFtvhoEDIDLcuiySvdY955rK/OnNcS06zhqOK2NstXUcfsnwWEcVSQiwdpAOBnAx2Zaka0NxZ90n4KnVvYWNuNLmvyiYMRJKG7CLJhgASupnp2HHHkV1TdDsSrX6pWSJWstvqlZplhqEwG48R5r0ufvamuv2OHk63n8jtnKk3RsT6Gi6wzb3t81IFgqez3heZO4Aa3eefmiNnb3eSO2wv2d480QWCp7PgpbAC152ciiB3H9cET5m8fVKJTsrz9XwRswAtoMdmAewLa0mZDgszQsbrzZbrGzatUxmIVxQEtyiUz139gUolCLe9ZRlT0mJ+bVQMyy7zIHxXn1DR9QNxaeU+C3/SSfQkATLmDDZek+Cr20m8Fim2mBjariDcxE8R3LQdGLK0VyQMRR605EucDI2YAKTU0VSqOl/pA7IOAvNjVqzVpo/Rjabnva8EuDRERAaN5lZFbT+ovEhaU0ffILSGmNmB1rI6UpupVbhIJIBwnIyPgt/VpuAJu5Rr3gfGexZzSuir73VSR6uG6B+ZT1NBYrLSLtJlYHrXjA2XYIM9q0Ni6R0XNBcHg64EieyVQaQs7vRU2gjEugcSB8F2yaJqMbBBnHKD4LXxlClVtrCLaNWzS9nP8ANj7wLfEBTKNVjvUe13BwPxWM+bPGo8ihuo7Wg9g+K50stg+7IvWb3FOBWFp1XtxaXt4F0cslIp6WtAyqzucwHwhYJZZU/K0ytZuXVuo87/Afks1aakMcfsnwUSyaYruPo3XIcTMNIPYZT9Juim7fA71v4ShOm3r8bESd+BnrZWuMDtku74HgpNLTc0vSXRnAE/FV+lKbqjLjG3jAEYYwZKfaLIW2emy7BwLhGuMe9dBpEk21aapmmRMOcCI1c1RueNoPBH0tolraTXi8DExODsMSJ3gqE+mA9rQf5TL51XnAE8pjsKaStcQwWh3scnD4qXTtDQIv12TmBUN2eEwiGzbI5hDrWZ0YCeSWzGTaekXR/wA1X/XYkozLOY9XuST2A1NtPVch/J1SFeq/0ovADDVHJOt56jlW/JvVqGsWtqGnIxLWsJ/G0r0WecYfP7HEyfhP5fc9TOiKPsDm7zTXaIof0xzPmh/Nqn+pqnsojwppGyv/ANRV50/8F56yO2O/ZNAZUwO0+aZ+y6Wdwcz5rhsZ11qvv+QTDYRrqVf+9UHgUrIYb9n0vYHem/MKczcHeo50czbVP/Xrf5rh0ez7f/erH/3RpXICT8yZ7ASNMDVCiOsFP2T77z4lCfo6kRF3k5w7wUwJxHHmUI8e8qIdHUv6beU+KHU0dRIj0beXkgCRWaw4Og8So7qVLYzuSNjpj+Wz3W+SZ81Z7DfdCTSAY59EHBzAfvN81x1spf1Ge+3zT3Um+yOQQnMGxFkAKpbqcR6VsffHmqrS1vbduscCTrBBgSJVs9qrtJ6NLzenrNBkRqz5pppCZS2m0v8Ao8QLuIJH2pnero6TpnKo07pBVE+i+q03GyWNGEHH9RjsVzouyPp02tfF7EkAyJJJMHtRPTJiQc6QbdOJJ1G649gICh1LeD7R/sd5I9pGJ5KK9qjTHkMG+2Df7h8kJ1sG/wBw+Se9qA9qFGPIDnz+DIvT91Dr6Rc7BznEbwmOYgvYqSSAabXdMieQPil+2HD6xHYAhVaarLdRcYhpMZwJVxipOwm7In2mqXGSZLsMwc+BwTW1PpXYTjHY3DNQNGtIqNxiDOIGrHWiWRrnX337sbBrO7JZFSbelEuaSuy0fa6YMOaR3qH+1SMgB/aodSu6YdDjhjEeCeIOqOB803hJche1iTG6YfGQ90JKMGN2nkPNJT2aXlH7SJtLeeo5RPk0p/TngpGkD1Hdqd8mdP6V3BdvPe9DozkZN3Z9UejtbCdKf6MpGkVwDtAnBNKP6EprqW8JDAFMKPdb7QTXBu/sBQBHKYQpOGx3KPFDe4DVzIHxSAjOCTWp7rQ37PveQQnWtu1vIlAA3NTC1OdbRt5N80F1tG/uQAnMQzTOxcNpJ+qT2n4IRc85M5z5oAe6mZQrS+7fM6ie4lI03n6rRyQqtkL5YYBcIEZCSdyiXACo0bhZ6p1ku7w1oI94qyNsYYxx/W1V9TQzQ4tcTea4C8CIwcch2FTXURrx4wUR4tlyUUlpYKq5s59481He9v6PkpFazsEENzE69qjOYNgVGMC+o39Sgvq7u780d5QKjkABc47EF8/qEVxQahVWAE8KPUbGRKK4oNVNAQn0zLnA/VJM8kawaODgS+TlgCRHJNceq7eWtVnY8G9qd2hEK06JY1pcHOEDIwQoAB3K60o6KfEgfH4KkvK41qi8SXCLC06ciePikiUD1QkupFNpNs1W0arSJ6juBR/k3tAY9xc6MPZlRdJHqO4FWPyZWRlRtRzpkEDONSz578SHRmnk3cl1N0dJt2uPAAIb9JjY48XeSOLDTH1eZJTxQYPqN5BcA7JAOkfsDtJKaLXUOTR2NVlA1ADsXCUgK0vrnbyATTSrHMn3vIqxcUwlFgK82J5zcOZK58w2u7lOKYUWAifM27SeSXzZmzvKkOKGUAC9E32QmwnlMKAGOKYU4phQMao7Kn0wnINHipCp7baXNqi6Y5asTmokrgRmaQv1jDXQ57jMYZHPmpjyoWj6jnFxJyc8cnAT+EqW4ogrIqbTeysctRyG4KG8qTaz1jy5KG8qiAVQoDyiPKC5AAyUCoUVxQHlUAJxQK5RSVHrFAApwaNrieStaQhoVUPWaNjfEq3OoJsSIWlnYNG8nl/uqp6n6Ud1gNg8VXnMJxV5JCfAlsOC6htKS7Jpmp0kfo3cCrr5KP4dT73wCodJn6N3Aq8+So/RVPvfAK89+JHoa2Tr3cupv5XJTby5K4J1xxTCUiU0lACJTCUiUwoA4SmEpEphKAE4oZK6SmOKQHCUxxSJTHFADXFDcU4lDcUACrVIB4LEWm0OqkF5nMxvjPw5LYWu0NY0udksXanhznuBLZJIHb3KopMTJ2grWb3o9V0meBnxcrxuLhxCoejbWQ4/XkjHO7hkOKvKTusN0nkFLSvsO4Gs6STvKjPKI9yA9yQA3lAeUV5QHFMAbigVEZxQHlMARKj2hSDEEyMIgbZKr7TjjPwTQg1DGp2tHJWNau0ZlZqnaDJzJOSdXvgwcDrAxPahjJVttLS4meHJRaVSThq1pU7NIkYnjik0RKy0FeoiKndJLDgupjBgurqakatjT6Td9G7gVe/JYfoqn3vgs9pM/Ru4FX/yXn6Kp974BXnj97Hoa+Ur3cupu5SvId5IuXCOqPvJpKbeTbyAHEppK4XJpKAOOKYSk4phKAEShuK6ShuKAOEoZK64oZKQCc5Ce5dcUJ7kAVfSATRcdhB7Zj4rMNdIOHdirzpM91xoE3SetHdKqNHMab06hKz0abqSUUYqtRQi5MdoqzvvioQQxs4nAEkQIV9Rqg3iDMNPkqIWmZaAXO2DG7ieSnWOm4AucAMIiZOLgcdkBvetivh6VOLvL8XIwUa9Scu7tzDPKC4pz3qJWtIGtaBuD3lAqPUavbDqgKurWyTGZTsInVbSNWPBQq1r2mEL0L3Z9Ud6eyytGOZ2nFMCOajnZDtKaaB+sZ4KY8qPVfgUxkux+hENDII6xdOrfPbyQqtmDyXMdMnI4O5KvZXi/OEtgc0NtYhICU8kGHDtGcJj3kkmZ39ifSt8iHiR39hQZWzhY/ibMVV7HfTRgkopcksjr7kqmbHSTvo3cCtB8mR+hf8Ae8lmtIu6ju1aL5NT9E/73ktzOX72PQ08sVqb6m4vLl5DDl2VxTpj7y5KHeSvIAcSmkppKaXIA6SmEpOKYSgBEoZK64obikAnFDcV0lDcUANcUJ5TnOUW0WhrcyAmBE0vVu0nGAcIg7zHxWUr0gGy18dsK00tpAvbdDYEg54qhtjsMNiyR2Je5obHUosptLMLwBOtxMZneuVNI4EAa5k+SoKFpjAScMhjyUoWSq6CYYDtz5D4qGuYx9otm0qGKz3+o0nfkOan0tHsGJ6x2ux5DJGKLgVrbATi907hgOaMyk1uDQAjuQnFFwBuQnFOeUFzkDGPchBsmDlnyXXOT6DgZnZH65IAi+mcOrgRndcJzUeqWn1RB1icOzYrOvZ2mbjwZnE9XAAEjHfhvVbaaJYYcIOfPEJgBRH1gN5QH1dQQlkjNxWxLim9w7KphJNZkkoKNXpB3Ud2rR/J076J/wB5ZfSDuo7tWj+T130LvvLq5u71V0Ofl6tB9TbB6deUZr0QOXHN8JeSvJl5clAxxcmkppcmFyAHlyYSmOeoNq0pTZm4TsGJQBOLkMvVMdPtJgNO6SMVHtGkXu13Ru809Irl3WtDW5kBV1fSrR6ovdwVPWrjM58VBfbZN1oLjsaJPcq0iuWtq0k9xmbu4KrtFpAxJRqWi6z8XEMG/F3LIc1Mo6JpNxIvHa7HkMgldICifXc6QxjjIwgGOahWuyVGECpAlodgZMEkeLStkXRKrNJWMVYMFrgIB78RxJRcZSWOz4i7M+HarQWo5EzGExCrTTqUj1hhiJGIxT6FcGJTtcRZ3gckJxXLTTc1rXyCHTEEEi6YhwzGevUhNqgiVLVhnXuQHuTnlAeUAceVHe5Oe5Be5ADHuQX1iNRyIneu1qgGJMeJ4KBVtBOGrZ5pjDPr4DcFHfUJz5phK6EwOhJKEezWYv3N5TuCAGsiElcUqAAAxG4AJIAsLeOo7tWi6BD6F33vJJJdPNfiLoaOB7j6mqajNXElyjdHLhSSSGNKG5JJAGf09UMxJjZOConJJKkSD2cVMrJJKxMqbYcRx+IWusNJrWNutAwxgAeCSSiXEEGIQnhJJSUAcFGeEkkAAcFRaSYBWcAABOpJJUgY5vqrlkGfFdSTkJBXgKO8JJKRgHBDDRIwSSTAqaw6zuKZdGxdSTGcujYugJJIA6WiRhrV7Z2iCIw2al1JIRxoXUklYj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90500" y="-1303338"/>
            <a:ext cx="40481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1" descr="data:image/jpeg;base64,/9j/4AAQSkZJRgABAQAAAQABAAD/2wCEAAkGBxITEhUSEhIWFRUXFRUVFRUXFRUXFRUVFxUXFxUVFRYYHSggGBolGxUVITEhJSkrLi4uFx8zODMtNygtLisBCgoKDg0OGhAQGy0lHSUtLS0tLSstLystLS0tLTAtLS0tLS0tKy0tLy0rLS0tLS0tLS0tLS0tLS0tLS0tLS0tLf/AABEIAMIBAwMBIgACEQEDEQH/xAAbAAABBQEBAAAAAAAAAAAAAAADAAIEBQYBB//EAEgQAAEDAQQGBgUJBwIGAwAAAAEAAhEDBBIhMQVBUWFxkQYigaGx0RMyUpLBBxQjQmJyouHwFRYzQ1OC0lTxFzSDk6PCc7Li/8QAGgEAAwADAQAAAAAAAAAAAAAAAAECAwQFBv/EADQRAAIBAgQDBQYFBQAAAAAAAAABAgMRBAUSITFRcRQyQVKREyMzgaHBIkJh4fAGFUOx0f/aAAwDAQACEQMRAD8ApSoFCo6naG1WgG6RnJGvAgEbVZHX2hUtp0rTpPLHzqMxP6yXp86usNtzR5zLH775GqPSyyv/AOZ0e29kX0qj2HDc6e9ZrS4pV3zQDmNAgMc8OMnfdCdR0tQf/MbwMjxT7NQbec4EHrS0iMOS8g5NcT0CYDpMzCm3HBrRyYAqM0gRnjvlabTlG88DfB3YDyVZV0aQcCFhwT9yjJN7lPUonjwKG4HXKtallc0wW454Y4IT6RGYK20yLkOnTMXp5lGoAT1nkbcD4qRQs8mMlLZYdh7kXGRrNQYfrE6jj4J1qYwAw2TxOHFXPR3RIdaBfY17Q1xgicdWEb0fTliYKrgGBoEAAC7qCVwKfRohgnDPxVzZag9FVIOpoMcVAs1CBkOSsGuApkZEubyC1cXvTt+q/wBlRe5XvuO+qT/aVEr2PrMuCo0lx1gZNJw7ldGq0axzUWraWekZ1hAa85j7I81s3JLLQNmfcc55xDsCYmLuqNclUWmnzanbmAc3FX+jbaHOuNeCIJIEbhis1a33rRVO9o7lo1PjdIsp935knS38Kg37RcewSpvR3RVKpUuVGk3aDXOxI6z6jwSI3NCrdN1LrqIiQGEkfeMf+pWh6FaTsYr2l9o9M0OFMMDAHw0F5IcY+0IwWfDbUl/PEJPc0nQuyU7P6WoJ6tjqESZOqO2F5zRr1RmL42jB3LWtv0g0gKDXU6QLhUpmmLxg3Nro1xCxdW1EGA2ANm08UOdmzZw+FlUs33eYelbGnMlp2OwPkpIJ1KspOMuwab4ghzQ6AI9XYUehVd6rGNaZiCJ7p4qlVT4l1sHOF3HgT2tKc1ii0KlYnrsgDEkRB3dqAy21nfw2TGs4NHNZLmiWoalCiP8ATMhtURMkGmWTDSAfX4qfY7NZzi5tpJ/+eiByIyTuACpTBEHEHUVWVbA5hLqLuLDkVc2k0hNylVwBMurtj8LVAqAxIwET67j4NRcCiqWZlQkGadTYfVPYqmvScwweYOC0rrO18OMuByIc4ZfeYVDfZC0wWtc3EkkSRqx7lalYVipZXMJKc2x0jiHlu7AwuqtSCxsSM+1Y3T1hquql7WOc2AJGOIW2eM+1RaDMCTkZn4L0mfVVTw8W+f2Z57Kleq+h566g4esxw4tISYYyMcCvQG09mKL+zmH16TTxaF5Tt1NLw9Tv2Zg6Wkazcqju0z4qQNN1dZa7iPJak9HKJDppYybt0uGHAFZepoG0yQ2hUI4blVLE0Kkb7LrYbi07BW6bky5mO0FSWaZpnO8OInwXR0SrwCJmMi3LdMobuiVr1MB/uA8UvbYbzL1FpZIpV6TnAh7RhEZFT20b3qv5QVTt6KWv+l+Nnmi0+iltGTAP+o0eBUurQX+ReqHaRbWGnXp1Jp1nscMQ9pumDgQCOCtLV0gtjm+iq2l7g5pwdTpuJjA9YtnvVFQ0DpFpkOHbUafGVOp6K0jILm0XRMS+DjnkFieIpL88fUdnyBWewMIxc7heMqbpCw0GU2ktaIglxGOAzJRaWibUfXpUxwqz4tRtM6Fr1mXGhrcMy/XhGQ3LQxOIhKUEp7X3szLDg7lVYK9nLLoaxzZPrDrTxOK5XsVnMkMIMEANcI5FCsnQGtj6So0bLrj39VSP+Hx11O/8kPE0oS2qu3qNK63RI0a1jSCAAbpByGMg/DvVC2zP9JUJbnUMYjIZHNXI+Twe3+L8k8fJ4z2vxHyU9soanJz4q3D9xuPAq7fRLq04XRTABvNiRJjP7SkaCbF6+W3nEQLzSTF45A71OHyes9r8RRrL0EFNwex0OGRLiRMRkrjmFGMVHV9P3E4XInSzSANVgZAN0jrEDhjKzVSuZN4xwLT4Fa7SHQutVIc57CQIGLgPBCZ8nu0tnc53kreOw/HV9DYpV6kIqK4Ge0dWvOImQG54TieOCsbPYH1Khuuu3Q3E7SNUK1Z0JqU/4V0znLiMssYKfYejNtZUJmmGOIkh5JaNoF3FJYug3dSRtTxF6NvzEarb7O1wa95a4QHEmGnrCXCBuOG9Wdmtuiy0GpXg7A4kf/Vdq/J7Re4vfWeSd0eBXf8AhvZf6j/xf5KXmNDwk/Q5mgJaLbod5a51cktmOsdeeEbkhb9DD+afecgu+TaygE+kdhjiX/5qid0csYMEv51Ow5qlj6ct05eg1A0n7V0P7Z5vXG6Y0OBAPe/zWZ/dyxe073qnml+7li9s++/zT7bT5y9A9mzSnTWh5mAdX1suaX7d0Tqpt2ZFZn92rF7Z99/ml+7di/qf+R3mjttPzS9EHs2aL9q6I/09H3P/AMpKgb0bsUfxf/I7zXU+2U/NL0Q/ZsuKrcD2qrtdqLKQiD1jhxlWtc4HtUSgBdEgHiAvZ/1ElKhBS832PM5S7VJP9PuAsTnuaHCMdU742KX6SoSYMxwT6NJocIAHABNNJ4OEjgV4SdOn7VLgj0SltcHVtFRoJMwATlsG4Kjf0uIJF12G8eStrfTqFjwLxJaREDZl3rGVNGVr2NJ/reydq3qGFwzTb3+ZLkzcC1Vt/MJfPa2u+hC0ubhc8Quh143sWnLAlY+zUn4D1ML+0H6y7mr3Q9P0lO85zpkj1jqWfDPtu94rU6EpxRaJ2mTvJVRwtJPujuwlo0Z9GXMe+9dJAvSDE4dyo7JWqvN1rjMTicFs6YwHBUtlsQpF+JMuJ7PqjsBVVMFSfgO7IYstp2/jVXa9Mmm+49zwYnMHXGcrYsbA45rE2gPdUfl6zo6s4SVhqYGmraV/PRj1CtHSP0YDnGpBwkQfihU+mLCJDqxGUimSByQ7Xos1G3X5bpC5YdGGkC1gwJnEnOAPghYKg47p3J1MsLP0la5heKj7omZbGUTh2rtDpQxxuiqSdl0+ShiyOu3YEcTsG7cgs0eQ4OjLh4wsEsDC7stvDgXq2LL97qIJBrwQSD1TmM9SPQ6U0nGG2hpOz/cLLWjo01xJF8EknNpEnFRXdF3e2fdH+Sz/ANtw78X9P+E62bt/SBrTDqzQd93yRaOnmuEtrMI2gtheejo5VGT+5w8Fb2CxGnTDDiQMcDBkk7N6iWWUbbMNbNkzS8/XYfdV7YaBq02vvwTOQBBxXm/oRMnZGtekaD6tnpD7A78fitPEYOFJJlRlchaec+hTDmvkl0CWiMpKpLNpqu4gS3Eger+atOmVSW0xvcfALM6PtF17XOaSBjIx1Yd6yYOhTnfUhTbJmkNM1iXUiQW9WYbBM4xnkq2s0kyCRyPiuVawdULsQC7CWkYBsa96IuksLRT2iTqZFqMcI6+sDIayn+id7f4fzTq2bRvnkCnym8PS8otbI1Vrx9Ye7+ajGu+7ewxMZHaROe5Sqx8FCeerTG3HunxKOzUvKPWyXSdUImW8j5pI9BvVCSOzUuQ9bJloGBWcdpqk03STIwPVO3UtHaT1Ssi8Aky2eRXqf6hipU6afNnn8o78+iL6z6QpYS5w7Ci1rfTzFTnh8Fn6NnpH6scwjOsDDkXdxXkpYaEuNzvJlvTt7Dk9vMKVTrTkQeBlZwaL2O5hBfofW1jZ2gAfFYuxQ830HqNa2qU/0qyrRaG7f1wThb64zJ7fzWJ4F+DQ9Rqg4HUOSvrFgxoGwLz1mmqo1A8W+RXodj9Rs+yOcLYwtCdOTcgbLMZDgPBRnNl4nZJ74Ux+ait/iHc0eP5roWEcrOgE7ispYqF4E3itJpOpdp1HHCGPM/2lZnRdVpbg8TxC52PqTglpHGxKNi+13LnzJ3tDvRHvutLicAJJ3Kr0dpl1WtcAa1kE4+sYy1wFpUJ4qrfS+BTUUTxYn7Qe0onzd3s94T7bbGsI36hjAUGp0hptMQ48AMO9bUljYq9k/wCfIX4SUbO72Smmgdh5FFsel6dQhoJBOo5qwa9a88bWpu04bjUUync0D/ZK6N3NXgeu3WnMA9gQsz5x+oaChuha2i+GgbAB3Kv+b0/YHJSQ9a2KxarWsrWHGNiq6VPlzB9gnm4j4KAdGNGoHAYgLQW3RrKplxIhjRhG46x9o8lV3wAd3wW/gGt10JkV4sbTiO6dSYbGN/MqudbiKZaM3Ej3jJ8e9aFtvhoEDIDLcuiySvdY955rK/OnNcS06zhqOK2NstXUcfsnwWEcVSQiwdpAOBnAx2Zaka0NxZ90n4KnVvYWNuNLmvyiYMRJKG7CLJhgASupnp2HHHkV1TdDsSrX6pWSJWstvqlZplhqEwG48R5r0ufvamuv2OHk63n8jtnKk3RsT6Gi6wzb3t81IFgqez3heZO4Aa3eefmiNnb3eSO2wv2d480QWCp7PgpbAC152ciiB3H9cET5m8fVKJTsrz9XwRswAtoMdmAewLa0mZDgszQsbrzZbrGzatUxmIVxQEtyiUz139gUolCLe9ZRlT0mJ+bVQMyy7zIHxXn1DR9QNxaeU+C3/SSfQkATLmDDZek+Cr20m8Fim2mBjariDcxE8R3LQdGLK0VyQMRR605EucDI2YAKTU0VSqOl/pA7IOAvNjVqzVpo/Rjabnva8EuDRERAaN5lZFbT+ovEhaU0ffILSGmNmB1rI6UpupVbhIJIBwnIyPgt/VpuAJu5Rr3gfGexZzSuir73VSR6uG6B+ZT1NBYrLSLtJlYHrXjA2XYIM9q0Ni6R0XNBcHg64EieyVQaQs7vRU2gjEugcSB8F2yaJqMbBBnHKD4LXxlClVtrCLaNWzS9nP8ANj7wLfEBTKNVjvUe13BwPxWM+bPGo8ihuo7Wg9g+K50stg+7IvWb3FOBWFp1XtxaXt4F0cslIp6WtAyqzucwHwhYJZZU/K0ytZuXVuo87/Afks1aakMcfsnwUSyaYruPo3XIcTMNIPYZT9Juim7fA71v4ShOm3r8bESd+BnrZWuMDtku74HgpNLTc0vSXRnAE/FV+lKbqjLjG3jAEYYwZKfaLIW2emy7BwLhGuMe9dBpEk21aapmmRMOcCI1c1RueNoPBH0tolraTXi8DExODsMSJ3gqE+mA9rQf5TL51XnAE8pjsKaStcQwWh3scnD4qXTtDQIv12TmBUN2eEwiGzbI5hDrWZ0YCeSWzGTaekXR/wA1X/XYkozLOY9XuST2A1NtPVch/J1SFeq/0ovADDVHJOt56jlW/JvVqGsWtqGnIxLWsJ/G0r0WecYfP7HEyfhP5fc9TOiKPsDm7zTXaIof0xzPmh/Nqn+pqnsojwppGyv/ANRV50/8F56yO2O/ZNAZUwO0+aZ+y6Wdwcz5rhsZ11qvv+QTDYRrqVf+9UHgUrIYb9n0vYHem/MKczcHeo50czbVP/Xrf5rh0ez7f/erH/3RpXICT8yZ7ASNMDVCiOsFP2T77z4lCfo6kRF3k5w7wUwJxHHmUI8e8qIdHUv6beU+KHU0dRIj0beXkgCRWaw4Og8So7qVLYzuSNjpj+Wz3W+SZ81Z7DfdCTSAY59EHBzAfvN81x1spf1Ge+3zT3Um+yOQQnMGxFkAKpbqcR6VsffHmqrS1vbduscCTrBBgSJVs9qrtJ6NLzenrNBkRqz5pppCZS2m0v8Ao8QLuIJH2pnero6TpnKo07pBVE+i+q03GyWNGEHH9RjsVzouyPp02tfF7EkAyJJJMHtRPTJiQc6QbdOJJ1G649gICh1LeD7R/sd5I9pGJ5KK9qjTHkMG+2Df7h8kJ1sG/wBw+Se9qA9qFGPIDnz+DIvT91Dr6Rc7BznEbwmOYgvYqSSAabXdMieQPil+2HD6xHYAhVaarLdRcYhpMZwJVxipOwm7In2mqXGSZLsMwc+BwTW1PpXYTjHY3DNQNGtIqNxiDOIGrHWiWRrnX337sbBrO7JZFSbelEuaSuy0fa6YMOaR3qH+1SMgB/aodSu6YdDjhjEeCeIOqOB803hJche1iTG6YfGQ90JKMGN2nkPNJT2aXlH7SJtLeeo5RPk0p/TngpGkD1Hdqd8mdP6V3BdvPe9DozkZN3Z9UejtbCdKf6MpGkVwDtAnBNKP6EprqW8JDAFMKPdb7QTXBu/sBQBHKYQpOGx3KPFDe4DVzIHxSAjOCTWp7rQ37PveQQnWtu1vIlAA3NTC1OdbRt5N80F1tG/uQAnMQzTOxcNpJ+qT2n4IRc85M5z5oAe6mZQrS+7fM6ie4lI03n6rRyQqtkL5YYBcIEZCSdyiXACo0bhZ6p1ku7w1oI94qyNsYYxx/W1V9TQzQ4tcTea4C8CIwcch2FTXURrx4wUR4tlyUUlpYKq5s59481He9v6PkpFazsEENzE69qjOYNgVGMC+o39Sgvq7u780d5QKjkABc47EF8/qEVxQahVWAE8KPUbGRKK4oNVNAQn0zLnA/VJM8kawaODgS+TlgCRHJNceq7eWtVnY8G9qd2hEK06JY1pcHOEDIwQoAB3K60o6KfEgfH4KkvK41qi8SXCLC06ciePikiUD1QkupFNpNs1W0arSJ6juBR/k3tAY9xc6MPZlRdJHqO4FWPyZWRlRtRzpkEDONSz578SHRmnk3cl1N0dJt2uPAAIb9JjY48XeSOLDTH1eZJTxQYPqN5BcA7JAOkfsDtJKaLXUOTR2NVlA1ADsXCUgK0vrnbyATTSrHMn3vIqxcUwlFgK82J5zcOZK58w2u7lOKYUWAifM27SeSXzZmzvKkOKGUAC9E32QmwnlMKAGOKYU4phQMao7Kn0wnINHipCp7baXNqi6Y5asTmokrgRmaQv1jDXQ57jMYZHPmpjyoWj6jnFxJyc8cnAT+EqW4ogrIqbTeysctRyG4KG8qTaz1jy5KG8qiAVQoDyiPKC5AAyUCoUVxQHlUAJxQK5RSVHrFAApwaNrieStaQhoVUPWaNjfEq3OoJsSIWlnYNG8nl/uqp6n6Ud1gNg8VXnMJxV5JCfAlsOC6htKS7Jpmp0kfo3cCrr5KP4dT73wCodJn6N3Aq8+So/RVPvfAK89+JHoa2Tr3cupv5XJTby5K4J1xxTCUiU0lACJTCUiUwoA4SmEpEphKAE4oZK6SmOKQHCUxxSJTHFADXFDcU4lDcUACrVIB4LEWm0OqkF5nMxvjPw5LYWu0NY0udksXanhznuBLZJIHb3KopMTJ2grWb3o9V0meBnxcrxuLhxCoejbWQ4/XkjHO7hkOKvKTusN0nkFLSvsO4Gs6STvKjPKI9yA9yQA3lAeUV5QHFMAbigVEZxQHlMARKj2hSDEEyMIgbZKr7TjjPwTQg1DGp2tHJWNau0ZlZqnaDJzJOSdXvgwcDrAxPahjJVttLS4meHJRaVSThq1pU7NIkYnjik0RKy0FeoiKndJLDgupjBgurqakatjT6Td9G7gVe/JYfoqn3vgs9pM/Ru4FX/yXn6Kp974BXnj97Hoa+Ur3cupu5SvId5IuXCOqPvJpKbeTbyAHEppK4XJpKAOOKYSk4phKAEShuK6ShuKAOEoZK64oZKQCc5Ce5dcUJ7kAVfSATRcdhB7Zj4rMNdIOHdirzpM91xoE3SetHdKqNHMab06hKz0abqSUUYqtRQi5MdoqzvvioQQxs4nAEkQIV9Rqg3iDMNPkqIWmZaAXO2DG7ieSnWOm4AucAMIiZOLgcdkBvetivh6VOLvL8XIwUa9Scu7tzDPKC4pz3qJWtIGtaBuD3lAqPUavbDqgKurWyTGZTsInVbSNWPBQq1r2mEL0L3Z9Ud6eyytGOZ2nFMCOajnZDtKaaB+sZ4KY8qPVfgUxkux+hENDII6xdOrfPbyQqtmDyXMdMnI4O5KvZXi/OEtgc0NtYhICU8kGHDtGcJj3kkmZ39ifSt8iHiR39hQZWzhY/ibMVV7HfTRgkopcksjr7kqmbHSTvo3cCtB8mR+hf8Ae8lmtIu6ju1aL5NT9E/73ktzOX72PQ08sVqb6m4vLl5DDl2VxTpj7y5KHeSvIAcSmkppKaXIA6SmEpOKYSgBEoZK64obikAnFDcV0lDcUANcUJ5TnOUW0WhrcyAmBE0vVu0nGAcIg7zHxWUr0gGy18dsK00tpAvbdDYEg54qhtjsMNiyR2Je5obHUosptLMLwBOtxMZneuVNI4EAa5k+SoKFpjAScMhjyUoWSq6CYYDtz5D4qGuYx9otm0qGKz3+o0nfkOan0tHsGJ6x2ux5DJGKLgVrbATi907hgOaMyk1uDQAjuQnFFwBuQnFOeUFzkDGPchBsmDlnyXXOT6DgZnZH65IAi+mcOrgRndcJzUeqWn1RB1icOzYrOvZ2mbjwZnE9XAAEjHfhvVbaaJYYcIOfPEJgBRH1gN5QH1dQQlkjNxWxLim9w7KphJNZkkoKNXpB3Ud2rR/J076J/wB5ZfSDuo7tWj+T130LvvLq5u71V0Ofl6tB9TbB6deUZr0QOXHN8JeSvJl5clAxxcmkppcmFyAHlyYSmOeoNq0pTZm4TsGJQBOLkMvVMdPtJgNO6SMVHtGkXu13Ru809Irl3WtDW5kBV1fSrR6ovdwVPWrjM58VBfbZN1oLjsaJPcq0iuWtq0k9xmbu4KrtFpAxJRqWi6z8XEMG/F3LIc1Mo6JpNxIvHa7HkMgldICifXc6QxjjIwgGOahWuyVGECpAlodgZMEkeLStkXRKrNJWMVYMFrgIB78RxJRcZSWOz4i7M+HarQWo5EzGExCrTTqUj1hhiJGIxT6FcGJTtcRZ3gckJxXLTTc1rXyCHTEEEi6YhwzGevUhNqgiVLVhnXuQHuTnlAeUAceVHe5Oe5Be5ADHuQX1iNRyIneu1qgGJMeJ4KBVtBOGrZ5pjDPr4DcFHfUJz5phK6EwOhJKEezWYv3N5TuCAGsiElcUqAAAxG4AJIAsLeOo7tWi6BD6F33vJJJdPNfiLoaOB7j6mqajNXElyjdHLhSSSGNKG5JJAGf09UMxJjZOConJJKkSD2cVMrJJKxMqbYcRx+IWusNJrWNutAwxgAeCSSiXEEGIQnhJJSUAcFGeEkkAAcFRaSYBWcAABOpJJUgY5vqrlkGfFdSTkJBXgKO8JJKRgHBDDRIwSSTAqaw6zuKZdGxdSTGcujYugJJIA6WiRhrV7Z2iCIw2al1JIRxoXUklYj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42900" y="-1150938"/>
            <a:ext cx="40481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C:\Users\Asus1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61047"/>
            <a:ext cx="3187055" cy="238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6414" y="4509120"/>
            <a:ext cx="2394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Ротаметр, расходомер</a:t>
            </a:r>
            <a:endParaRPr lang="ru-RU" dirty="0"/>
          </a:p>
        </p:txBody>
      </p:sp>
      <p:pic>
        <p:nvPicPr>
          <p:cNvPr id="3086" name="Picture 14" descr="http://g02.a.alicdn.com/kf/HTB1.tgcHVXXXXcrXVXXq6xXFXXXZ/LZM-15-Acrylic-panel-mounted-water-flow-meter-liquid-rotameter-flowmeter-flow-senso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99" y="4437112"/>
            <a:ext cx="1730652" cy="173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244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coinstrument.com.ua/wp-content/uploads/2014/03/hi99131_v1-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00" y="105273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420202"/>
            <a:ext cx="2139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рН-метры, таймеры</a:t>
            </a:r>
            <a:endParaRPr lang="ru-RU" dirty="0"/>
          </a:p>
        </p:txBody>
      </p:sp>
      <p:pic>
        <p:nvPicPr>
          <p:cNvPr id="5124" name="Picture 4" descr="http://www.ecoinstrument.com.ua/wp-content/uploads/2014/05/1AA310_WTW_inoLab_pH7310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0176"/>
            <a:ext cx="248602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eurolab.ru/d/27885/d/lf-296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572" y="4365104"/>
            <a:ext cx="2277024" cy="217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ohaus-cis.ru/static/images/products/starter-portable/starter-portable-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25" y="3986796"/>
            <a:ext cx="2581275" cy="239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244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32258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42032" y="4275435"/>
            <a:ext cx="4829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Typical </a:t>
            </a:r>
            <a:r>
              <a:rPr lang="en-US" dirty="0"/>
              <a:t>sensor assembly on a plating tank cover.</a:t>
            </a:r>
            <a:endParaRPr lang="ru-RU" dirty="0"/>
          </a:p>
          <a:p>
            <a:r>
              <a:rPr lang="en-US" dirty="0"/>
              <a:t>Left to right: Fluid level, temperature, pH, and conductivity.</a:t>
            </a:r>
            <a:endParaRPr lang="ru-RU" dirty="0"/>
          </a:p>
        </p:txBody>
      </p:sp>
      <p:pic>
        <p:nvPicPr>
          <p:cNvPr id="4" name="Picture 2" descr="http://www.znp.ru/prod/cb3021f1_cb3021f3_b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999173" cy="20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mirmsk.ru/d/44742/d/5_4..jpe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71921"/>
            <a:ext cx="2921210" cy="254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8" y="342482"/>
            <a:ext cx="3818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Контроль электрических параметров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244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404664"/>
            <a:ext cx="6064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Рассеивающая способность электролита (РС)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8977" y="119675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Рассеивающая способность электролита – способность электролита улучшать распределение металла по поверхности катода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132856"/>
            <a:ext cx="152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Метод </a:t>
            </a:r>
            <a:r>
              <a:rPr lang="ru-RU" dirty="0" err="1" smtClean="0"/>
              <a:t>Филда</a:t>
            </a: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625803" y="1963371"/>
            <a:ext cx="269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Метод </a:t>
            </a:r>
            <a:r>
              <a:rPr lang="ru-RU" dirty="0" err="1" smtClean="0"/>
              <a:t>Херринга</a:t>
            </a:r>
            <a:r>
              <a:rPr lang="ru-RU" dirty="0" smtClean="0"/>
              <a:t> и Блюма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8977" y="2780928"/>
            <a:ext cx="2622863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780928"/>
            <a:ext cx="1440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stCxn id="9" idx="1"/>
          </p:cNvCxnSpPr>
          <p:nvPr/>
        </p:nvCxnSpPr>
        <p:spPr>
          <a:xfrm flipH="1">
            <a:off x="251520" y="3248980"/>
            <a:ext cx="36004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8" idx="3"/>
          </p:cNvCxnSpPr>
          <p:nvPr/>
        </p:nvCxnSpPr>
        <p:spPr>
          <a:xfrm flipH="1">
            <a:off x="1372217" y="3248980"/>
            <a:ext cx="17596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252028" y="3248980"/>
            <a:ext cx="159732" cy="4680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43808" y="2780928"/>
            <a:ext cx="14401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Соединительная линия уступом 16"/>
          <p:cNvCxnSpPr>
            <a:stCxn id="14" idx="3"/>
            <a:endCxn id="15" idx="3"/>
          </p:cNvCxnSpPr>
          <p:nvPr/>
        </p:nvCxnSpPr>
        <p:spPr>
          <a:xfrm flipV="1">
            <a:off x="2411760" y="3011761"/>
            <a:ext cx="576064" cy="471245"/>
          </a:xfrm>
          <a:prstGeom prst="bentConnector3">
            <a:avLst>
              <a:gd name="adj1" fmla="val 152256"/>
            </a:avLst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293962" y="3248980"/>
            <a:ext cx="324036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9393" y="27809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+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401974" y="3068960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1166" y="389240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Анод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820408" y="3753906"/>
            <a:ext cx="109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Ближний катод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699792" y="2009538"/>
            <a:ext cx="109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Дальний катод</a:t>
            </a:r>
            <a:endParaRPr lang="ru-RU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755576" y="3573016"/>
            <a:ext cx="1496452" cy="0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55576" y="3113674"/>
            <a:ext cx="2088232" cy="0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55576" y="4630903"/>
                <a:ext cx="2089033" cy="49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К−М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К+М−2</m:t>
                        </m:r>
                      </m:den>
                    </m:f>
                    <m:r>
                      <a:rPr lang="ru-RU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ru-RU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100%</m:t>
                    </m:r>
                  </m:oMath>
                </a14:m>
                <a:endPara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630903"/>
                <a:ext cx="2089033" cy="492507"/>
              </a:xfrm>
              <a:prstGeom prst="rect">
                <a:avLst/>
              </a:prstGeom>
              <a:blipFill rotWithShape="1">
                <a:blip r:embed="rId2"/>
                <a:stretch>
                  <a:fillRect l="-2624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893988" y="320669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32874" y="277914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69029" y="32983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65775" y="278687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63359" y="5429620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=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12393" y="6021288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636833" y="2744054"/>
            <a:ext cx="2622863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449366" y="2744054"/>
            <a:ext cx="144016" cy="912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6521374" y="3680158"/>
            <a:ext cx="0" cy="28874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5228996" y="3248980"/>
            <a:ext cx="5277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5776700" y="2750005"/>
            <a:ext cx="159732" cy="91766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971664" y="2744054"/>
            <a:ext cx="144016" cy="9236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6345887" y="389038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+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72762" y="241159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Анод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5228996" y="3707571"/>
            <a:ext cx="109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Ближний катод</a:t>
            </a:r>
            <a:endParaRPr lang="ru-RU" dirty="0"/>
          </a:p>
        </p:txBody>
      </p:sp>
      <p:cxnSp>
        <p:nvCxnSpPr>
          <p:cNvPr id="55" name="Прямая со стрелкой 54"/>
          <p:cNvCxnSpPr>
            <a:endCxn id="44" idx="1"/>
          </p:cNvCxnSpPr>
          <p:nvPr/>
        </p:nvCxnSpPr>
        <p:spPr>
          <a:xfrm>
            <a:off x="5952638" y="3200206"/>
            <a:ext cx="496728" cy="1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6593382" y="3362948"/>
            <a:ext cx="1378282" cy="0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038137" y="321758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70238" y="297528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06525" y="27906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93631" y="275000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542434" y="3720236"/>
            <a:ext cx="109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Дальний катод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013552" y="4623612"/>
                <a:ext cx="1869423" cy="491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К−М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К</m:t>
                        </m:r>
                      </m:den>
                    </m:f>
                    <m:r>
                      <a:rPr lang="ru-RU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ru-RU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100%</m:t>
                    </m:r>
                  </m:oMath>
                </a14:m>
                <a:endPara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552" y="4623612"/>
                <a:ext cx="1869423" cy="491096"/>
              </a:xfrm>
              <a:prstGeom prst="rect">
                <a:avLst/>
              </a:prstGeom>
              <a:blipFill rotWithShape="1">
                <a:blip r:embed="rId3"/>
                <a:stretch>
                  <a:fillRect l="-2606" b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Прямая соединительная линия 71"/>
          <p:cNvCxnSpPr/>
          <p:nvPr/>
        </p:nvCxnSpPr>
        <p:spPr>
          <a:xfrm flipH="1">
            <a:off x="8115680" y="3212106"/>
            <a:ext cx="5277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5228996" y="2502188"/>
            <a:ext cx="0" cy="7404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5228996" y="2502188"/>
            <a:ext cx="34144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8637842" y="2502188"/>
            <a:ext cx="5634" cy="7153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354610" y="5429620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=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419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332656"/>
            <a:ext cx="302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Контроль качества покрытий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3832" y="1268760"/>
            <a:ext cx="6966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Контроль качества гальванических покрытий предусматривает определение следующих характеристик: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внешнего вида покрытия;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прочности сцепления слоя покрытия с основным металлом;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Твердости;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Толщины;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равномерности и пористости покрытия. 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244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3" t="29457" r="23531" b="14089"/>
          <a:stretch/>
        </p:blipFill>
        <p:spPr bwMode="auto">
          <a:xfrm>
            <a:off x="131310" y="332656"/>
            <a:ext cx="9005735" cy="562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103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223</Words>
  <Application>Microsoft Office PowerPoint</Application>
  <PresentationFormat>Экран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Assa</dc:creator>
  <cp:lastModifiedBy>Assa</cp:lastModifiedBy>
  <cp:revision>12</cp:revision>
  <dcterms:created xsi:type="dcterms:W3CDTF">2016-03-16T08:44:06Z</dcterms:created>
  <dcterms:modified xsi:type="dcterms:W3CDTF">2020-11-23T22:22:27Z</dcterms:modified>
</cp:coreProperties>
</file>