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2" r:id="rId2"/>
    <p:sldId id="256" r:id="rId3"/>
    <p:sldId id="259" r:id="rId4"/>
    <p:sldId id="258" r:id="rId5"/>
    <p:sldId id="257" r:id="rId6"/>
    <p:sldId id="261" r:id="rId7"/>
    <p:sldId id="260" r:id="rId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0" d="100"/>
          <a:sy n="80" d="100"/>
        </p:scale>
        <p:origin x="-1445"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DED0364-0EC9-4BF7-8B35-80AA7EDC5DEC}" type="datetimeFigureOut">
              <a:rPr lang="ru-RU" smtClean="0"/>
              <a:t>24.11.2020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9A47869-C372-462E-BFDB-2A1AB3F2648D}" type="slidenum">
              <a:rPr lang="ru-RU" smtClean="0"/>
              <a:t>‹#›</a:t>
            </a:fld>
            <a:endParaRPr lang="ru-RU"/>
          </a:p>
        </p:txBody>
      </p:sp>
    </p:spTree>
    <p:extLst>
      <p:ext uri="{BB962C8B-B14F-4D97-AF65-F5344CB8AC3E}">
        <p14:creationId xmlns:p14="http://schemas.microsoft.com/office/powerpoint/2010/main" val="8052250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DED0364-0EC9-4BF7-8B35-80AA7EDC5DEC}" type="datetimeFigureOut">
              <a:rPr lang="ru-RU" smtClean="0"/>
              <a:t>24.11.2020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9A47869-C372-462E-BFDB-2A1AB3F2648D}" type="slidenum">
              <a:rPr lang="ru-RU" smtClean="0"/>
              <a:t>‹#›</a:t>
            </a:fld>
            <a:endParaRPr lang="ru-RU"/>
          </a:p>
        </p:txBody>
      </p:sp>
    </p:spTree>
    <p:extLst>
      <p:ext uri="{BB962C8B-B14F-4D97-AF65-F5344CB8AC3E}">
        <p14:creationId xmlns:p14="http://schemas.microsoft.com/office/powerpoint/2010/main" val="15895941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DED0364-0EC9-4BF7-8B35-80AA7EDC5DEC}" type="datetimeFigureOut">
              <a:rPr lang="ru-RU" smtClean="0"/>
              <a:t>24.11.2020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9A47869-C372-462E-BFDB-2A1AB3F2648D}" type="slidenum">
              <a:rPr lang="ru-RU" smtClean="0"/>
              <a:t>‹#›</a:t>
            </a:fld>
            <a:endParaRPr lang="ru-RU"/>
          </a:p>
        </p:txBody>
      </p:sp>
    </p:spTree>
    <p:extLst>
      <p:ext uri="{BB962C8B-B14F-4D97-AF65-F5344CB8AC3E}">
        <p14:creationId xmlns:p14="http://schemas.microsoft.com/office/powerpoint/2010/main" val="40744875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DED0364-0EC9-4BF7-8B35-80AA7EDC5DEC}" type="datetimeFigureOut">
              <a:rPr lang="ru-RU" smtClean="0"/>
              <a:t>24.11.2020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9A47869-C372-462E-BFDB-2A1AB3F2648D}" type="slidenum">
              <a:rPr lang="ru-RU" smtClean="0"/>
              <a:t>‹#›</a:t>
            </a:fld>
            <a:endParaRPr lang="ru-RU"/>
          </a:p>
        </p:txBody>
      </p:sp>
    </p:spTree>
    <p:extLst>
      <p:ext uri="{BB962C8B-B14F-4D97-AF65-F5344CB8AC3E}">
        <p14:creationId xmlns:p14="http://schemas.microsoft.com/office/powerpoint/2010/main" val="22900645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DED0364-0EC9-4BF7-8B35-80AA7EDC5DEC}" type="datetimeFigureOut">
              <a:rPr lang="ru-RU" smtClean="0"/>
              <a:t>24.11.2020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9A47869-C372-462E-BFDB-2A1AB3F2648D}" type="slidenum">
              <a:rPr lang="ru-RU" smtClean="0"/>
              <a:t>‹#›</a:t>
            </a:fld>
            <a:endParaRPr lang="ru-RU"/>
          </a:p>
        </p:txBody>
      </p:sp>
    </p:spTree>
    <p:extLst>
      <p:ext uri="{BB962C8B-B14F-4D97-AF65-F5344CB8AC3E}">
        <p14:creationId xmlns:p14="http://schemas.microsoft.com/office/powerpoint/2010/main" val="21751755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DED0364-0EC9-4BF7-8B35-80AA7EDC5DEC}" type="datetimeFigureOut">
              <a:rPr lang="ru-RU" smtClean="0"/>
              <a:t>24.11.2020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9A47869-C372-462E-BFDB-2A1AB3F2648D}" type="slidenum">
              <a:rPr lang="ru-RU" smtClean="0"/>
              <a:t>‹#›</a:t>
            </a:fld>
            <a:endParaRPr lang="ru-RU"/>
          </a:p>
        </p:txBody>
      </p:sp>
    </p:spTree>
    <p:extLst>
      <p:ext uri="{BB962C8B-B14F-4D97-AF65-F5344CB8AC3E}">
        <p14:creationId xmlns:p14="http://schemas.microsoft.com/office/powerpoint/2010/main" val="34015368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DED0364-0EC9-4BF7-8B35-80AA7EDC5DEC}" type="datetimeFigureOut">
              <a:rPr lang="ru-RU" smtClean="0"/>
              <a:t>24.11.2020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69A47869-C372-462E-BFDB-2A1AB3F2648D}" type="slidenum">
              <a:rPr lang="ru-RU" smtClean="0"/>
              <a:t>‹#›</a:t>
            </a:fld>
            <a:endParaRPr lang="ru-RU"/>
          </a:p>
        </p:txBody>
      </p:sp>
    </p:spTree>
    <p:extLst>
      <p:ext uri="{BB962C8B-B14F-4D97-AF65-F5344CB8AC3E}">
        <p14:creationId xmlns:p14="http://schemas.microsoft.com/office/powerpoint/2010/main" val="33809589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DED0364-0EC9-4BF7-8B35-80AA7EDC5DEC}" type="datetimeFigureOut">
              <a:rPr lang="ru-RU" smtClean="0"/>
              <a:t>24.11.2020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69A47869-C372-462E-BFDB-2A1AB3F2648D}" type="slidenum">
              <a:rPr lang="ru-RU" smtClean="0"/>
              <a:t>‹#›</a:t>
            </a:fld>
            <a:endParaRPr lang="ru-RU"/>
          </a:p>
        </p:txBody>
      </p:sp>
    </p:spTree>
    <p:extLst>
      <p:ext uri="{BB962C8B-B14F-4D97-AF65-F5344CB8AC3E}">
        <p14:creationId xmlns:p14="http://schemas.microsoft.com/office/powerpoint/2010/main" val="28237896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DED0364-0EC9-4BF7-8B35-80AA7EDC5DEC}" type="datetimeFigureOut">
              <a:rPr lang="ru-RU" smtClean="0"/>
              <a:t>24.11.2020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69A47869-C372-462E-BFDB-2A1AB3F2648D}" type="slidenum">
              <a:rPr lang="ru-RU" smtClean="0"/>
              <a:t>‹#›</a:t>
            </a:fld>
            <a:endParaRPr lang="ru-RU"/>
          </a:p>
        </p:txBody>
      </p:sp>
    </p:spTree>
    <p:extLst>
      <p:ext uri="{BB962C8B-B14F-4D97-AF65-F5344CB8AC3E}">
        <p14:creationId xmlns:p14="http://schemas.microsoft.com/office/powerpoint/2010/main" val="26495906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DED0364-0EC9-4BF7-8B35-80AA7EDC5DEC}" type="datetimeFigureOut">
              <a:rPr lang="ru-RU" smtClean="0"/>
              <a:t>24.11.2020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9A47869-C372-462E-BFDB-2A1AB3F2648D}" type="slidenum">
              <a:rPr lang="ru-RU" smtClean="0"/>
              <a:t>‹#›</a:t>
            </a:fld>
            <a:endParaRPr lang="ru-RU"/>
          </a:p>
        </p:txBody>
      </p:sp>
    </p:spTree>
    <p:extLst>
      <p:ext uri="{BB962C8B-B14F-4D97-AF65-F5344CB8AC3E}">
        <p14:creationId xmlns:p14="http://schemas.microsoft.com/office/powerpoint/2010/main" val="23680526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DED0364-0EC9-4BF7-8B35-80AA7EDC5DEC}" type="datetimeFigureOut">
              <a:rPr lang="ru-RU" smtClean="0"/>
              <a:t>24.11.2020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9A47869-C372-462E-BFDB-2A1AB3F2648D}" type="slidenum">
              <a:rPr lang="ru-RU" smtClean="0"/>
              <a:t>‹#›</a:t>
            </a:fld>
            <a:endParaRPr lang="ru-RU"/>
          </a:p>
        </p:txBody>
      </p:sp>
    </p:spTree>
    <p:extLst>
      <p:ext uri="{BB962C8B-B14F-4D97-AF65-F5344CB8AC3E}">
        <p14:creationId xmlns:p14="http://schemas.microsoft.com/office/powerpoint/2010/main" val="12498085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ED0364-0EC9-4BF7-8B35-80AA7EDC5DEC}" type="datetimeFigureOut">
              <a:rPr lang="ru-RU" smtClean="0"/>
              <a:t>24.11.2020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A47869-C372-462E-BFDB-2A1AB3F2648D}" type="slidenum">
              <a:rPr lang="ru-RU" smtClean="0"/>
              <a:t>‹#›</a:t>
            </a:fld>
            <a:endParaRPr lang="ru-RU"/>
          </a:p>
        </p:txBody>
      </p:sp>
    </p:spTree>
    <p:extLst>
      <p:ext uri="{BB962C8B-B14F-4D97-AF65-F5344CB8AC3E}">
        <p14:creationId xmlns:p14="http://schemas.microsoft.com/office/powerpoint/2010/main" val="16834066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3.jpeg"/><Relationship Id="rId2" Type="http://schemas.openxmlformats.org/officeDocument/2006/relationships/hyperlink" Target="https://www.google.kz/url?sa=i&amp;url=https%3A%2F%2Fwww.yaplakal.com%2Fforum2%2Fst%2F75%2Ftopic802856.html&amp;psig=AOvVaw0Xsv8rFd63jOlkA5QbJM02&amp;ust=1606248440854000&amp;source=images&amp;cd=vfe&amp;ved=0CAIQjRxqFwoTCODD0_m7me0CFQAAAAAdAAAAABAD" TargetMode="External"/><Relationship Id="rId1" Type="http://schemas.openxmlformats.org/officeDocument/2006/relationships/slideLayout" Target="../slideLayouts/slideLayout1.xml"/><Relationship Id="rId6" Type="http://schemas.openxmlformats.org/officeDocument/2006/relationships/hyperlink" Target="https://www.google.kz/url?sa=i&amp;url=https%3A%2F%2Fmirnovogo.ru%2Fgalvanoplastika%2F&amp;psig=AOvVaw394tp5KsR25tzQKJINMmSh&amp;ust=1606248511986000&amp;source=images&amp;cd=vfe&amp;ved=0CAIQjRxqFwoTCNC59J68me0CFQAAAAAdAAAAABAQ" TargetMode="External"/><Relationship Id="rId5" Type="http://schemas.openxmlformats.org/officeDocument/2006/relationships/image" Target="../media/image2.jpeg"/><Relationship Id="rId4" Type="http://schemas.openxmlformats.org/officeDocument/2006/relationships/hyperlink" Target="https://www.google.kz/url?sa=i&amp;url=https%3A%2F%2Fwww.mindomo.com%2Fes%2Fmindmap%2Fmind-map-548a6ae30a284669ba5e19403ce1c611&amp;psig=AOvVaw394tp5KsR25tzQKJINMmSh&amp;ust=1606248511986000&amp;source=images&amp;cd=vfe&amp;ved=0CAIQjRxqFwoTCNC59J68me0CFQAAAAAdAAAAABAK"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www.google.kz/url?sa=i&amp;rct=j&amp;q=&amp;esrc=s&amp;source=images&amp;cd=&amp;cad=rja&amp;uact=8&amp;ved=0ahUKEwi_uIzYu7LZAhWFb1AKHeBkD6IQjRwIBw&amp;url=http://caldina-club.com/viewtopic.php?f%3D3%26t%3D1220&amp;psig=AOvVaw2Sg9DuDZqvXHsin8h1xqiK&amp;ust=1519146385991965"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www.google.kz/url?sa=i&amp;rct=j&amp;q=&amp;esrc=s&amp;source=images&amp;cd=&amp;cad=rja&amp;uact=8&amp;ved=0ahUKEwjWjaW8tLLZAhXPhrQKHZttAqUQjRwIBw&amp;url=http://tesoro-art.ru/photography&amp;psig=AOvVaw2fSORO7RHmZI30dx7KcApl&amp;ust=1519144441906322" TargetMode="Externa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78464" y="1628800"/>
            <a:ext cx="4787081" cy="584775"/>
          </a:xfrm>
          <a:prstGeom prst="rect">
            <a:avLst/>
          </a:prstGeom>
          <a:noFill/>
        </p:spPr>
        <p:txBody>
          <a:bodyPr wrap="none" rtlCol="0">
            <a:spAutoFit/>
          </a:bodyPr>
          <a:lstStyle/>
          <a:p>
            <a:pPr algn="ctr"/>
            <a:r>
              <a:rPr lang="ru-RU" sz="3200" dirty="0" smtClean="0"/>
              <a:t>Основы гальванопластики</a:t>
            </a:r>
            <a:endParaRPr lang="ru-RU" sz="3200" dirty="0"/>
          </a:p>
        </p:txBody>
      </p:sp>
      <p:sp>
        <p:nvSpPr>
          <p:cNvPr id="5" name="TextBox 4"/>
          <p:cNvSpPr txBox="1"/>
          <p:nvPr/>
        </p:nvSpPr>
        <p:spPr>
          <a:xfrm>
            <a:off x="7452320" y="6237312"/>
            <a:ext cx="1410322" cy="369332"/>
          </a:xfrm>
          <a:prstGeom prst="rect">
            <a:avLst/>
          </a:prstGeom>
          <a:noFill/>
        </p:spPr>
        <p:txBody>
          <a:bodyPr wrap="none" rtlCol="0">
            <a:spAutoFit/>
          </a:bodyPr>
          <a:lstStyle/>
          <a:p>
            <a:r>
              <a:rPr lang="ru-RU" b="1" i="1" dirty="0" err="1" smtClean="0"/>
              <a:t>Галеева</a:t>
            </a:r>
            <a:r>
              <a:rPr lang="ru-RU" b="1" i="1" dirty="0" smtClean="0"/>
              <a:t> А.К.</a:t>
            </a:r>
            <a:endParaRPr lang="ru-RU" b="1" i="1" dirty="0"/>
          </a:p>
        </p:txBody>
      </p:sp>
      <p:pic>
        <p:nvPicPr>
          <p:cNvPr id="1026" name="Picture 2" descr="Гальванопластика - ЯПлакалъ">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3126784"/>
            <a:ext cx="2584274" cy="224643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Визуальное искусство - Mapa Mental">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18221" y="3126784"/>
            <a:ext cx="4015460" cy="224643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История изобретения гальванопластики | Великие открытия человечества">
            <a:hlinkClick r:id="rId6"/>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5560" t="6555" r="5108" b="6115"/>
          <a:stretch/>
        </p:blipFill>
        <p:spPr bwMode="auto">
          <a:xfrm>
            <a:off x="2267744" y="3126784"/>
            <a:ext cx="3119398" cy="2246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70729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66144" y="392015"/>
            <a:ext cx="2383217" cy="461665"/>
          </a:xfrm>
          <a:prstGeom prst="rect">
            <a:avLst/>
          </a:prstGeom>
          <a:noFill/>
        </p:spPr>
        <p:txBody>
          <a:bodyPr wrap="none" rtlCol="0">
            <a:spAutoFit/>
          </a:bodyPr>
          <a:lstStyle/>
          <a:p>
            <a:r>
              <a:rPr lang="ru-RU" sz="2400" dirty="0" smtClean="0"/>
              <a:t>Гальванотехника</a:t>
            </a:r>
            <a:endParaRPr lang="ru-RU" sz="2400" dirty="0"/>
          </a:p>
        </p:txBody>
      </p:sp>
      <p:sp>
        <p:nvSpPr>
          <p:cNvPr id="5" name="Прямоугольник 4"/>
          <p:cNvSpPr/>
          <p:nvPr/>
        </p:nvSpPr>
        <p:spPr>
          <a:xfrm>
            <a:off x="5196214" y="1727300"/>
            <a:ext cx="2075761" cy="1200329"/>
          </a:xfrm>
          <a:prstGeom prst="rect">
            <a:avLst/>
          </a:prstGeom>
        </p:spPr>
        <p:txBody>
          <a:bodyPr wrap="none">
            <a:spAutoFit/>
          </a:bodyPr>
          <a:lstStyle/>
          <a:p>
            <a:r>
              <a:rPr lang="en-US" sz="2400" b="1" dirty="0" smtClean="0">
                <a:solidFill>
                  <a:schemeClr val="tx2">
                    <a:lumMod val="60000"/>
                    <a:lumOff val="40000"/>
                  </a:schemeClr>
                </a:solidFill>
              </a:rPr>
              <a:t>Electrotyping</a:t>
            </a:r>
            <a:endParaRPr lang="ru-RU" sz="2400" dirty="0" smtClean="0">
              <a:solidFill>
                <a:schemeClr val="tx2">
                  <a:lumMod val="60000"/>
                  <a:lumOff val="40000"/>
                </a:schemeClr>
              </a:solidFill>
            </a:endParaRPr>
          </a:p>
          <a:p>
            <a:r>
              <a:rPr lang="en-US" sz="2400" b="1" dirty="0" err="1" smtClean="0">
                <a:solidFill>
                  <a:schemeClr val="tx2">
                    <a:lumMod val="60000"/>
                    <a:lumOff val="40000"/>
                  </a:schemeClr>
                </a:solidFill>
              </a:rPr>
              <a:t>Galvanoplasty</a:t>
            </a:r>
            <a:endParaRPr lang="en-US" sz="2400" b="1" dirty="0" smtClean="0">
              <a:solidFill>
                <a:schemeClr val="tx2">
                  <a:lumMod val="60000"/>
                  <a:lumOff val="40000"/>
                </a:schemeClr>
              </a:solidFill>
            </a:endParaRPr>
          </a:p>
          <a:p>
            <a:r>
              <a:rPr lang="en-US" sz="2400" b="1" dirty="0" smtClean="0">
                <a:solidFill>
                  <a:schemeClr val="tx2">
                    <a:lumMod val="60000"/>
                    <a:lumOff val="40000"/>
                  </a:schemeClr>
                </a:solidFill>
              </a:rPr>
              <a:t>Electroforming</a:t>
            </a:r>
            <a:endParaRPr lang="ru-RU" sz="2400" dirty="0">
              <a:solidFill>
                <a:schemeClr val="tx2">
                  <a:lumMod val="60000"/>
                  <a:lumOff val="40000"/>
                </a:schemeClr>
              </a:solidFill>
            </a:endParaRPr>
          </a:p>
        </p:txBody>
      </p:sp>
      <p:sp>
        <p:nvSpPr>
          <p:cNvPr id="6" name="TextBox 5"/>
          <p:cNvSpPr txBox="1"/>
          <p:nvPr/>
        </p:nvSpPr>
        <p:spPr>
          <a:xfrm>
            <a:off x="4932040" y="1277492"/>
            <a:ext cx="2604111" cy="461665"/>
          </a:xfrm>
          <a:prstGeom prst="rect">
            <a:avLst/>
          </a:prstGeom>
          <a:noFill/>
        </p:spPr>
        <p:txBody>
          <a:bodyPr wrap="none" rtlCol="0">
            <a:spAutoFit/>
          </a:bodyPr>
          <a:lstStyle/>
          <a:p>
            <a:r>
              <a:rPr lang="ru-RU" sz="2400" b="1" dirty="0" smtClean="0">
                <a:solidFill>
                  <a:schemeClr val="accent1">
                    <a:lumMod val="75000"/>
                  </a:schemeClr>
                </a:solidFill>
              </a:rPr>
              <a:t>Гальванопластика</a:t>
            </a:r>
            <a:endParaRPr lang="ru-RU" sz="2400" b="1" dirty="0">
              <a:solidFill>
                <a:schemeClr val="accent1">
                  <a:lumMod val="75000"/>
                </a:schemeClr>
              </a:solidFill>
            </a:endParaRPr>
          </a:p>
        </p:txBody>
      </p:sp>
      <p:sp>
        <p:nvSpPr>
          <p:cNvPr id="7" name="TextBox 6"/>
          <p:cNvSpPr txBox="1"/>
          <p:nvPr/>
        </p:nvSpPr>
        <p:spPr>
          <a:xfrm>
            <a:off x="971471" y="1268760"/>
            <a:ext cx="2240613" cy="461665"/>
          </a:xfrm>
          <a:prstGeom prst="rect">
            <a:avLst/>
          </a:prstGeom>
          <a:noFill/>
        </p:spPr>
        <p:txBody>
          <a:bodyPr wrap="none" rtlCol="0">
            <a:spAutoFit/>
          </a:bodyPr>
          <a:lstStyle/>
          <a:p>
            <a:r>
              <a:rPr lang="ru-RU" sz="2400" b="1" dirty="0" smtClean="0">
                <a:solidFill>
                  <a:srgbClr val="C00000"/>
                </a:solidFill>
              </a:rPr>
              <a:t>Гальваностегия</a:t>
            </a:r>
            <a:endParaRPr lang="ru-RU" sz="2400" b="1" dirty="0">
              <a:solidFill>
                <a:srgbClr val="C00000"/>
              </a:solidFill>
            </a:endParaRPr>
          </a:p>
        </p:txBody>
      </p:sp>
      <p:sp>
        <p:nvSpPr>
          <p:cNvPr id="8" name="Прямоугольник 7"/>
          <p:cNvSpPr/>
          <p:nvPr/>
        </p:nvSpPr>
        <p:spPr>
          <a:xfrm>
            <a:off x="1085925" y="1738363"/>
            <a:ext cx="1955728" cy="461665"/>
          </a:xfrm>
          <a:prstGeom prst="rect">
            <a:avLst/>
          </a:prstGeom>
        </p:spPr>
        <p:txBody>
          <a:bodyPr wrap="none">
            <a:spAutoFit/>
          </a:bodyPr>
          <a:lstStyle/>
          <a:p>
            <a:r>
              <a:rPr lang="en-US" sz="2400" b="1" dirty="0" smtClean="0">
                <a:solidFill>
                  <a:srgbClr val="FF0000"/>
                </a:solidFill>
              </a:rPr>
              <a:t>Electroplating</a:t>
            </a:r>
            <a:endParaRPr lang="ru-RU" sz="2400" dirty="0">
              <a:solidFill>
                <a:srgbClr val="FF0000"/>
              </a:solidFill>
            </a:endParaRPr>
          </a:p>
        </p:txBody>
      </p:sp>
      <p:sp>
        <p:nvSpPr>
          <p:cNvPr id="9" name="Прямоугольник 8"/>
          <p:cNvSpPr/>
          <p:nvPr/>
        </p:nvSpPr>
        <p:spPr>
          <a:xfrm>
            <a:off x="4469898" y="3212976"/>
            <a:ext cx="3528392" cy="923330"/>
          </a:xfrm>
          <a:prstGeom prst="rect">
            <a:avLst/>
          </a:prstGeom>
        </p:spPr>
        <p:txBody>
          <a:bodyPr wrap="square">
            <a:spAutoFit/>
          </a:bodyPr>
          <a:lstStyle/>
          <a:p>
            <a:pPr algn="ctr"/>
            <a:r>
              <a:rPr lang="ru-RU" b="1" dirty="0" smtClean="0"/>
              <a:t>получение </a:t>
            </a:r>
            <a:r>
              <a:rPr lang="ru-RU" b="1" dirty="0"/>
              <a:t>металлических копий предметов методами электролиза</a:t>
            </a:r>
          </a:p>
        </p:txBody>
      </p:sp>
      <p:sp>
        <p:nvSpPr>
          <p:cNvPr id="10" name="Прямоугольник 9"/>
          <p:cNvSpPr/>
          <p:nvPr/>
        </p:nvSpPr>
        <p:spPr>
          <a:xfrm>
            <a:off x="4325883" y="4249807"/>
            <a:ext cx="3816424" cy="646331"/>
          </a:xfrm>
          <a:prstGeom prst="rect">
            <a:avLst/>
          </a:prstGeom>
        </p:spPr>
        <p:txBody>
          <a:bodyPr wrap="square">
            <a:spAutoFit/>
          </a:bodyPr>
          <a:lstStyle/>
          <a:p>
            <a:pPr algn="ctr"/>
            <a:r>
              <a:rPr lang="en-US" b="1" dirty="0" smtClean="0"/>
              <a:t>chemical </a:t>
            </a:r>
            <a:r>
              <a:rPr lang="en-US" b="1" dirty="0"/>
              <a:t>method for forming metal parts that exactly reproduce a model</a:t>
            </a:r>
            <a:endParaRPr lang="ru-RU" b="1" dirty="0"/>
          </a:p>
        </p:txBody>
      </p:sp>
      <p:sp>
        <p:nvSpPr>
          <p:cNvPr id="11" name="Прямоугольник 10"/>
          <p:cNvSpPr/>
          <p:nvPr/>
        </p:nvSpPr>
        <p:spPr>
          <a:xfrm>
            <a:off x="4194946" y="5504894"/>
            <a:ext cx="4078296" cy="369332"/>
          </a:xfrm>
          <a:prstGeom prst="rect">
            <a:avLst/>
          </a:prstGeom>
        </p:spPr>
        <p:txBody>
          <a:bodyPr wrap="none">
            <a:spAutoFit/>
          </a:bodyPr>
          <a:lstStyle/>
          <a:p>
            <a:r>
              <a:rPr lang="en-US" dirty="0" smtClean="0"/>
              <a:t>Inventor - Moritz </a:t>
            </a:r>
            <a:r>
              <a:rPr lang="en-US" dirty="0"/>
              <a:t>von </a:t>
            </a:r>
            <a:r>
              <a:rPr lang="en-US" dirty="0" smtClean="0"/>
              <a:t>Jacobi</a:t>
            </a:r>
            <a:r>
              <a:rPr lang="ru-RU" dirty="0" smtClean="0"/>
              <a:t>, </a:t>
            </a:r>
            <a:r>
              <a:rPr lang="en-US" dirty="0" smtClean="0"/>
              <a:t>Russia, 1838</a:t>
            </a:r>
            <a:endParaRPr lang="ru-RU" dirty="0"/>
          </a:p>
        </p:txBody>
      </p:sp>
      <p:sp>
        <p:nvSpPr>
          <p:cNvPr id="13" name="Прямоугольник 12"/>
          <p:cNvSpPr/>
          <p:nvPr/>
        </p:nvSpPr>
        <p:spPr>
          <a:xfrm>
            <a:off x="589791" y="2386980"/>
            <a:ext cx="3003972" cy="646331"/>
          </a:xfrm>
          <a:prstGeom prst="rect">
            <a:avLst/>
          </a:prstGeom>
        </p:spPr>
        <p:txBody>
          <a:bodyPr wrap="square">
            <a:spAutoFit/>
          </a:bodyPr>
          <a:lstStyle/>
          <a:p>
            <a:pPr algn="ctr"/>
            <a:r>
              <a:rPr lang="ru-RU" dirty="0"/>
              <a:t>н</a:t>
            </a:r>
            <a:r>
              <a:rPr lang="ru-RU" dirty="0" smtClean="0"/>
              <a:t>анесение покрытий </a:t>
            </a:r>
          </a:p>
          <a:p>
            <a:pPr algn="ctr"/>
            <a:r>
              <a:rPr lang="ru-RU" dirty="0" smtClean="0"/>
              <a:t>методами </a:t>
            </a:r>
            <a:r>
              <a:rPr lang="ru-RU" dirty="0"/>
              <a:t>электролиза</a:t>
            </a:r>
          </a:p>
        </p:txBody>
      </p:sp>
      <p:pic>
        <p:nvPicPr>
          <p:cNvPr id="1028" name="Picture 4" descr="Картинки по запросу гальванические покрытия">
            <a:hlinkClick r:id="rId2"/>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17917" y="3365520"/>
            <a:ext cx="3291744" cy="30037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13235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711002" y="1844824"/>
            <a:ext cx="7776864" cy="2677656"/>
          </a:xfrm>
          <a:prstGeom prst="rect">
            <a:avLst/>
          </a:prstGeom>
        </p:spPr>
        <p:txBody>
          <a:bodyPr wrap="square">
            <a:spAutoFit/>
          </a:bodyPr>
          <a:lstStyle/>
          <a:p>
            <a:pPr algn="ctr"/>
            <a:r>
              <a:rPr lang="ru-RU" sz="2800" dirty="0" smtClean="0"/>
              <a:t>изготовление </a:t>
            </a:r>
            <a:r>
              <a:rPr lang="ru-RU" sz="2800" dirty="0"/>
              <a:t>точных художественных копий небольших скульптур и ювелирных изделий; </a:t>
            </a:r>
            <a:endParaRPr lang="ru-RU" sz="2800" dirty="0" smtClean="0"/>
          </a:p>
          <a:p>
            <a:endParaRPr lang="ru-RU" sz="2800" dirty="0"/>
          </a:p>
          <a:p>
            <a:pPr algn="ctr"/>
            <a:r>
              <a:rPr lang="ru-RU" sz="2800" dirty="0" smtClean="0"/>
              <a:t>в </a:t>
            </a:r>
            <a:r>
              <a:rPr lang="ru-RU" sz="2800" dirty="0"/>
              <a:t>технике - при производстве грампластинок, печатных валов, металлических изделий с микронными </a:t>
            </a:r>
            <a:r>
              <a:rPr lang="ru-RU" sz="2800" dirty="0" smtClean="0"/>
              <a:t>параметрами</a:t>
            </a:r>
          </a:p>
        </p:txBody>
      </p:sp>
      <p:sp>
        <p:nvSpPr>
          <p:cNvPr id="5" name="Прямоугольник 4"/>
          <p:cNvSpPr/>
          <p:nvPr/>
        </p:nvSpPr>
        <p:spPr>
          <a:xfrm>
            <a:off x="2591099" y="607666"/>
            <a:ext cx="4413644" cy="461665"/>
          </a:xfrm>
          <a:prstGeom prst="rect">
            <a:avLst/>
          </a:prstGeom>
        </p:spPr>
        <p:txBody>
          <a:bodyPr wrap="none">
            <a:spAutoFit/>
          </a:bodyPr>
          <a:lstStyle/>
          <a:p>
            <a:r>
              <a:rPr lang="ru-RU" sz="2400" b="1" dirty="0" smtClean="0">
                <a:solidFill>
                  <a:prstClr val="black"/>
                </a:solidFill>
              </a:rPr>
              <a:t>Применение гальванопластики</a:t>
            </a:r>
            <a:endParaRPr lang="ru-RU" sz="2400" b="1" dirty="0"/>
          </a:p>
        </p:txBody>
      </p:sp>
    </p:spTree>
    <p:extLst>
      <p:ext uri="{BB962C8B-B14F-4D97-AF65-F5344CB8AC3E}">
        <p14:creationId xmlns:p14="http://schemas.microsoft.com/office/powerpoint/2010/main" val="12484426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8550" y="4615968"/>
            <a:ext cx="4572000" cy="1477328"/>
          </a:xfrm>
          <a:prstGeom prst="rect">
            <a:avLst/>
          </a:prstGeom>
        </p:spPr>
        <p:txBody>
          <a:bodyPr>
            <a:spAutoFit/>
          </a:bodyPr>
          <a:lstStyle/>
          <a:p>
            <a:pPr algn="ctr" fontAlgn="t"/>
            <a:r>
              <a:rPr lang="en-US" dirty="0"/>
              <a:t>C. </a:t>
            </a:r>
            <a:r>
              <a:rPr lang="en-US" i="1" dirty="0" err="1"/>
              <a:t>L'Harmonie</a:t>
            </a:r>
            <a:r>
              <a:rPr lang="en-US" dirty="0"/>
              <a:t> (1869) by Charles </a:t>
            </a:r>
            <a:r>
              <a:rPr lang="en-US" dirty="0" err="1"/>
              <a:t>Guméry</a:t>
            </a:r>
            <a:r>
              <a:rPr lang="en-US" dirty="0"/>
              <a:t> is a 7.5-metre (25 </a:t>
            </a:r>
            <a:r>
              <a:rPr lang="en-US" dirty="0" err="1"/>
              <a:t>ft</a:t>
            </a:r>
            <a:r>
              <a:rPr lang="en-US" dirty="0"/>
              <a:t>) tall sculpture that crowns </a:t>
            </a:r>
            <a:r>
              <a:rPr lang="en-US" dirty="0" smtClean="0"/>
              <a:t>the</a:t>
            </a:r>
            <a:r>
              <a:rPr lang="ru-RU" dirty="0" smtClean="0"/>
              <a:t> </a:t>
            </a:r>
            <a:r>
              <a:rPr lang="en-US" dirty="0" err="1" smtClean="0"/>
              <a:t>Palais</a:t>
            </a:r>
            <a:r>
              <a:rPr lang="en-US" dirty="0" smtClean="0"/>
              <a:t> </a:t>
            </a:r>
            <a:r>
              <a:rPr lang="en-US" dirty="0" err="1" smtClean="0"/>
              <a:t>Garnier</a:t>
            </a:r>
            <a:r>
              <a:rPr lang="en-US" dirty="0" smtClean="0"/>
              <a:t> </a:t>
            </a:r>
            <a:r>
              <a:rPr lang="en-US" dirty="0"/>
              <a:t>(the Opera) in Paris, France. </a:t>
            </a:r>
            <a:endParaRPr lang="en-US" dirty="0" smtClean="0"/>
          </a:p>
          <a:p>
            <a:pPr algn="ctr" fontAlgn="t"/>
            <a:r>
              <a:rPr lang="en-US" dirty="0" smtClean="0"/>
              <a:t>The </a:t>
            </a:r>
            <a:r>
              <a:rPr lang="en-US" dirty="0"/>
              <a:t>statue is a gilded copper electrotype, sometimes called a </a:t>
            </a:r>
            <a:r>
              <a:rPr lang="en-US" dirty="0" err="1"/>
              <a:t>galvanoplastic</a:t>
            </a:r>
            <a:r>
              <a:rPr lang="en-US" dirty="0"/>
              <a:t> bronze</a:t>
            </a:r>
            <a:r>
              <a:rPr lang="en-US" dirty="0" smtClean="0"/>
              <a:t>.</a:t>
            </a:r>
            <a:endParaRPr lang="en-US" dirty="0"/>
          </a:p>
        </p:txBody>
      </p:sp>
      <p:pic>
        <p:nvPicPr>
          <p:cNvPr id="3074" name="Picture 2" descr="https://upload.wikimedia.org/wikipedia/commons/thumb/f/f3/Harmony_Gumery_Palais_Garnier.jpg/800px-Harmony_Gumery_Palais_Garnier.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23528" y="-13345"/>
            <a:ext cx="4004444" cy="445088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Photograph of a statue of Goethe and Schiller standing side by side, each looking forward. There are trees and blue sky visible behind the statue. The two figures are of nearly the same height. Goethe appears middle-aged; Schiller is noticeably younger. They are dressed in nineteenth century clothing. Goethe is wearing a knee-length formal coat, and Schiller is wearing a calf-length coat. Both men wear breeches. Goethe's left hand rests lightly on Schiller's shoulder; his right hand holds a laurel wreath near his waist. Schiller's right hand is nearly touching the wreath, which may suggest that Goethe is passing the wreath to Schiller. Schiller's left hand extends loosely below his waist, and grasps a rolled sheet of paper."/>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5061421" y="842998"/>
            <a:ext cx="3737173" cy="4458210"/>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4644008" y="5336048"/>
            <a:ext cx="4572000" cy="1477328"/>
          </a:xfrm>
          <a:prstGeom prst="rect">
            <a:avLst/>
          </a:prstGeom>
        </p:spPr>
        <p:txBody>
          <a:bodyPr>
            <a:spAutoFit/>
          </a:bodyPr>
          <a:lstStyle/>
          <a:p>
            <a:pPr algn="ctr"/>
            <a:r>
              <a:rPr lang="en-US" dirty="0"/>
              <a:t>Copper electrotype (1911) of Ernst </a:t>
            </a:r>
            <a:r>
              <a:rPr lang="en-US" dirty="0" err="1"/>
              <a:t>Rietschel's</a:t>
            </a:r>
            <a:r>
              <a:rPr lang="en-US" dirty="0"/>
              <a:t> 1857 sculpture for the Goethe–Schiller Monument in Weimar. This sculpture is about 3.5 </a:t>
            </a:r>
            <a:r>
              <a:rPr lang="en-US" dirty="0" err="1"/>
              <a:t>metres</a:t>
            </a:r>
            <a:r>
              <a:rPr lang="en-US" dirty="0"/>
              <a:t> (11 </a:t>
            </a:r>
            <a:r>
              <a:rPr lang="en-US" dirty="0" err="1"/>
              <a:t>ft</a:t>
            </a:r>
            <a:r>
              <a:rPr lang="en-US" dirty="0"/>
              <a:t>) tall, and was produced by the WMF Company in Germany</a:t>
            </a:r>
            <a:endParaRPr lang="ru-RU" dirty="0"/>
          </a:p>
        </p:txBody>
      </p:sp>
    </p:spTree>
    <p:extLst>
      <p:ext uri="{BB962C8B-B14F-4D97-AF65-F5344CB8AC3E}">
        <p14:creationId xmlns:p14="http://schemas.microsoft.com/office/powerpoint/2010/main" val="21249050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Картинки по запросу гальванопластика">
            <a:hlinkClick r:id="rId2"/>
          </p:cNvPr>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3399333" y="0"/>
            <a:ext cx="1968457" cy="2529720"/>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5472773" y="692696"/>
            <a:ext cx="3452999" cy="830997"/>
          </a:xfrm>
          <a:prstGeom prst="rect">
            <a:avLst/>
          </a:prstGeom>
        </p:spPr>
        <p:txBody>
          <a:bodyPr wrap="square">
            <a:spAutoFit/>
          </a:bodyPr>
          <a:lstStyle/>
          <a:p>
            <a:pPr algn="ctr"/>
            <a:r>
              <a:rPr lang="ru-RU" sz="1600" dirty="0"/>
              <a:t>Бюст </a:t>
            </a:r>
            <a:r>
              <a:rPr lang="ru-RU" sz="1600" dirty="0" err="1"/>
              <a:t>Агриппа</a:t>
            </a:r>
            <a:r>
              <a:rPr lang="ru-RU" sz="1600" dirty="0"/>
              <a:t> </a:t>
            </a:r>
            <a:endParaRPr lang="ru-RU" sz="1600" dirty="0" smtClean="0"/>
          </a:p>
          <a:p>
            <a:pPr algn="ctr"/>
            <a:r>
              <a:rPr lang="ru-RU" sz="1600" dirty="0" smtClean="0"/>
              <a:t>ГМЗ </a:t>
            </a:r>
            <a:r>
              <a:rPr lang="ru-RU" sz="1600" dirty="0"/>
              <a:t>«Павловск» </a:t>
            </a:r>
            <a:r>
              <a:rPr lang="ru-RU" sz="1600" dirty="0" smtClean="0"/>
              <a:t>(копия </a:t>
            </a:r>
            <a:r>
              <a:rPr lang="ru-RU" sz="1600" dirty="0"/>
              <a:t>с бюста музея Академии художеств)</a:t>
            </a:r>
          </a:p>
        </p:txBody>
      </p:sp>
      <p:pic>
        <p:nvPicPr>
          <p:cNvPr id="2053" name="Picture 5" descr="D:\YandexDisk\Photo2\Лаборатория ТЭП\2015-04-20 14-56-00.JPG"/>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rot="5400000">
            <a:off x="301985" y="3427589"/>
            <a:ext cx="2726697" cy="2552283"/>
          </a:xfrm>
          <a:prstGeom prst="rect">
            <a:avLst/>
          </a:prstGeom>
          <a:noFill/>
          <a:extLst>
            <a:ext uri="{909E8E84-426E-40DD-AFC4-6F175D3DCCD1}">
              <a14:hiddenFill xmlns:a14="http://schemas.microsoft.com/office/drawing/2010/main">
                <a:solidFill>
                  <a:srgbClr val="FFFFFF"/>
                </a:solidFill>
              </a14:hiddenFill>
            </a:ext>
          </a:extLst>
        </p:spPr>
      </p:pic>
      <p:sp>
        <p:nvSpPr>
          <p:cNvPr id="10" name="Прямоугольник 9"/>
          <p:cNvSpPr/>
          <p:nvPr/>
        </p:nvSpPr>
        <p:spPr>
          <a:xfrm>
            <a:off x="19428" y="6067079"/>
            <a:ext cx="3472452" cy="830997"/>
          </a:xfrm>
          <a:prstGeom prst="rect">
            <a:avLst/>
          </a:prstGeom>
        </p:spPr>
        <p:txBody>
          <a:bodyPr wrap="square">
            <a:spAutoFit/>
          </a:bodyPr>
          <a:lstStyle/>
          <a:p>
            <a:pPr algn="ctr"/>
            <a:r>
              <a:rPr lang="ru-RU" sz="1600" dirty="0"/>
              <a:t>Бюст </a:t>
            </a:r>
            <a:r>
              <a:rPr lang="ru-RU" sz="1600" dirty="0" smtClean="0"/>
              <a:t>Первого Президента</a:t>
            </a:r>
            <a:r>
              <a:rPr lang="en-US" sz="1600" dirty="0" smtClean="0"/>
              <a:t> </a:t>
            </a:r>
            <a:r>
              <a:rPr lang="ru-RU" sz="1600" dirty="0" smtClean="0"/>
              <a:t>РК (работа сотрудников ЦФХМА, Библиотека </a:t>
            </a:r>
            <a:r>
              <a:rPr lang="ru-RU" sz="1600" dirty="0" err="1" smtClean="0"/>
              <a:t>КазНУ</a:t>
            </a:r>
            <a:r>
              <a:rPr lang="ru-RU" sz="1600" dirty="0" smtClean="0"/>
              <a:t> </a:t>
            </a:r>
            <a:r>
              <a:rPr lang="ru-RU" sz="1600" dirty="0" err="1" smtClean="0"/>
              <a:t>им.аль-Фараби</a:t>
            </a:r>
            <a:r>
              <a:rPr lang="ru-RU" sz="1600" dirty="0"/>
              <a:t>)</a:t>
            </a:r>
          </a:p>
        </p:txBody>
      </p:sp>
      <p:pic>
        <p:nvPicPr>
          <p:cNvPr id="11" name="Picture 2" descr="D:\YandexDisk\Документы\Кафедра\Преподавание+\2017-2018\Представление новой дисциплины\1280px-Fragment_of_west_barelief_on_St.Isaac_cathedral.jpg"/>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10400" y="-27384"/>
            <a:ext cx="3409472" cy="2557104"/>
          </a:xfrm>
          <a:prstGeom prst="rect">
            <a:avLst/>
          </a:prstGeom>
          <a:noFill/>
          <a:extLst>
            <a:ext uri="{909E8E84-426E-40DD-AFC4-6F175D3DCCD1}">
              <a14:hiddenFill xmlns:a14="http://schemas.microsoft.com/office/drawing/2010/main">
                <a:solidFill>
                  <a:srgbClr val="FFFFFF"/>
                </a:solidFill>
              </a14:hiddenFill>
            </a:ext>
          </a:extLst>
        </p:spPr>
      </p:pic>
      <p:sp>
        <p:nvSpPr>
          <p:cNvPr id="7" name="Прямоугольник 6"/>
          <p:cNvSpPr/>
          <p:nvPr/>
        </p:nvSpPr>
        <p:spPr>
          <a:xfrm>
            <a:off x="-39402" y="2534467"/>
            <a:ext cx="3409472" cy="830997"/>
          </a:xfrm>
          <a:prstGeom prst="rect">
            <a:avLst/>
          </a:prstGeom>
        </p:spPr>
        <p:txBody>
          <a:bodyPr wrap="square">
            <a:spAutoFit/>
          </a:bodyPr>
          <a:lstStyle/>
          <a:p>
            <a:pPr algn="ctr"/>
            <a:r>
              <a:rPr lang="ru-RU" sz="1600" dirty="0"/>
              <a:t>Гальванопластические </a:t>
            </a:r>
            <a:r>
              <a:rPr lang="ru-RU" sz="1600" dirty="0" smtClean="0"/>
              <a:t>скульптуры</a:t>
            </a:r>
          </a:p>
          <a:p>
            <a:pPr algn="ctr"/>
            <a:r>
              <a:rPr lang="ru-RU" sz="1600" dirty="0" smtClean="0"/>
              <a:t>на </a:t>
            </a:r>
            <a:r>
              <a:rPr lang="ru-RU" sz="1600" dirty="0"/>
              <a:t>Исаакиевском </a:t>
            </a:r>
            <a:r>
              <a:rPr lang="ru-RU" sz="1600" dirty="0" smtClean="0"/>
              <a:t>соборе </a:t>
            </a:r>
          </a:p>
          <a:p>
            <a:pPr algn="ctr"/>
            <a:r>
              <a:rPr lang="ru-RU" sz="1600" dirty="0" smtClean="0"/>
              <a:t>(</a:t>
            </a:r>
            <a:r>
              <a:rPr lang="ru-RU" sz="1600" dirty="0" err="1" smtClean="0"/>
              <a:t>г.Санкт</a:t>
            </a:r>
            <a:r>
              <a:rPr lang="ru-RU" sz="1600" dirty="0" smtClean="0"/>
              <a:t>- Петербург)</a:t>
            </a:r>
            <a:endParaRPr lang="ru-RU" sz="1600" dirty="0"/>
          </a:p>
        </p:txBody>
      </p:sp>
      <p:pic>
        <p:nvPicPr>
          <p:cNvPr id="1027" name="Picture 3" descr="C:\Photo\Румыния-2017\20170726_114727.jpg"/>
          <p:cNvPicPr>
            <a:picLocks noChangeAspect="1" noChangeArrowheads="1"/>
          </p:cNvPicPr>
          <p:nvPr/>
        </p:nvPicPr>
        <p:blipFill rotWithShape="1">
          <a:blip r:embed="rId6" cstate="print">
            <a:extLst>
              <a:ext uri="{28A0092B-C50C-407E-A947-70E740481C1C}">
                <a14:useLocalDpi xmlns:a14="http://schemas.microsoft.com/office/drawing/2010/main"/>
              </a:ext>
            </a:extLst>
          </a:blip>
          <a:srcRect/>
          <a:stretch/>
        </p:blipFill>
        <p:spPr bwMode="auto">
          <a:xfrm rot="5400000">
            <a:off x="2961225" y="3476938"/>
            <a:ext cx="3908036" cy="2854089"/>
          </a:xfrm>
          <a:prstGeom prst="rect">
            <a:avLst/>
          </a:prstGeom>
          <a:noFill/>
          <a:extLst>
            <a:ext uri="{909E8E84-426E-40DD-AFC4-6F175D3DCCD1}">
              <a14:hiddenFill xmlns:a14="http://schemas.microsoft.com/office/drawing/2010/main">
                <a:solidFill>
                  <a:srgbClr val="FFFFFF"/>
                </a:solidFill>
              </a14:hiddenFill>
            </a:ext>
          </a:extLst>
        </p:spPr>
      </p:pic>
      <p:sp>
        <p:nvSpPr>
          <p:cNvPr id="12" name="Прямоугольник 11"/>
          <p:cNvSpPr/>
          <p:nvPr/>
        </p:nvSpPr>
        <p:spPr>
          <a:xfrm>
            <a:off x="6342288" y="5013176"/>
            <a:ext cx="2771776" cy="830997"/>
          </a:xfrm>
          <a:prstGeom prst="rect">
            <a:avLst/>
          </a:prstGeom>
        </p:spPr>
        <p:txBody>
          <a:bodyPr wrap="square">
            <a:spAutoFit/>
          </a:bodyPr>
          <a:lstStyle/>
          <a:p>
            <a:pPr algn="ctr"/>
            <a:r>
              <a:rPr lang="ru-RU" sz="1600" dirty="0" err="1" smtClean="0"/>
              <a:t>Г.Клуж-Напока</a:t>
            </a:r>
            <a:r>
              <a:rPr lang="ru-RU" sz="1600" dirty="0" smtClean="0"/>
              <a:t>, Румыния. Платье изготовлено студентами университета </a:t>
            </a:r>
            <a:endParaRPr lang="ru-RU" sz="1600" dirty="0"/>
          </a:p>
        </p:txBody>
      </p:sp>
    </p:spTree>
    <p:extLst>
      <p:ext uri="{BB962C8B-B14F-4D97-AF65-F5344CB8AC3E}">
        <p14:creationId xmlns:p14="http://schemas.microsoft.com/office/powerpoint/2010/main" val="42159894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i.pinimg.com/474x/6c/fd/e1/6cfde181f8828fdec699dcc4de16effd.jpg"/>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467544" y="116632"/>
            <a:ext cx="3635896" cy="357283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kinderbooks.ru/800/600/http/impgold.ru/upload/medialibrary/468/4688228d864b88a0fa84b30d5f146fd7.jpeg"/>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4788024" y="116632"/>
            <a:ext cx="3934965" cy="348032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Похожее изображение"/>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467544" y="3765037"/>
            <a:ext cx="4464496" cy="2976331"/>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s://cdn.fishki.net/upload/post/201512/04/1763732/5c99aaf4ceddd7f3a3fbf1b9fb253f4a.jpg"/>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a:stretch/>
        </p:blipFill>
        <p:spPr bwMode="auto">
          <a:xfrm>
            <a:off x="5812181" y="3689469"/>
            <a:ext cx="2873056" cy="3056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40677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cf.ppt-online.org/files/slide/h/HkRqCbfneilOXDsjxLZPWVa3u5QtT719I4MA0m/slide-3.jp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Effect>
                      <a14:saturation sat="200000"/>
                    </a14:imgEffect>
                  </a14:imgLayer>
                </a14:imgProps>
              </a:ext>
              <a:ext uri="{28A0092B-C50C-407E-A947-70E740481C1C}">
                <a14:useLocalDpi xmlns:a14="http://schemas.microsoft.com/office/drawing/2010/main"/>
              </a:ext>
            </a:extLst>
          </a:blip>
          <a:srcRect/>
          <a:stretch>
            <a:fillRect/>
          </a:stretch>
        </p:blipFill>
        <p:spPr bwMode="auto">
          <a:xfrm>
            <a:off x="0" y="116632"/>
            <a:ext cx="9144000" cy="6624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9861139"/>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133</TotalTime>
  <Words>152</Words>
  <Application>Microsoft Office PowerPoint</Application>
  <PresentationFormat>Экран (4:3)</PresentationFormat>
  <Paragraphs>28</Paragraphs>
  <Slides>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7</vt:i4>
      </vt:variant>
    </vt:vector>
  </HeadingPairs>
  <TitlesOfParts>
    <vt:vector size="8"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Assa</dc:creator>
  <cp:lastModifiedBy>Assa</cp:lastModifiedBy>
  <cp:revision>14</cp:revision>
  <dcterms:created xsi:type="dcterms:W3CDTF">2018-02-19T16:13:41Z</dcterms:created>
  <dcterms:modified xsi:type="dcterms:W3CDTF">2020-11-23T20:11:44Z</dcterms:modified>
</cp:coreProperties>
</file>