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</p:sldMasterIdLst>
  <p:notesMasterIdLst>
    <p:notesMasterId r:id="rId23"/>
  </p:notesMasterIdLst>
  <p:sldIdLst>
    <p:sldId id="276" r:id="rId2"/>
    <p:sldId id="277" r:id="rId3"/>
    <p:sldId id="270" r:id="rId4"/>
    <p:sldId id="269" r:id="rId5"/>
    <p:sldId id="271" r:id="rId6"/>
    <p:sldId id="295" r:id="rId7"/>
    <p:sldId id="273" r:id="rId8"/>
    <p:sldId id="274" r:id="rId9"/>
    <p:sldId id="279" r:id="rId10"/>
    <p:sldId id="287" r:id="rId11"/>
    <p:sldId id="296" r:id="rId12"/>
    <p:sldId id="281" r:id="rId13"/>
    <p:sldId id="284" r:id="rId14"/>
    <p:sldId id="282" r:id="rId15"/>
    <p:sldId id="288" r:id="rId16"/>
    <p:sldId id="290" r:id="rId17"/>
    <p:sldId id="293" r:id="rId18"/>
    <p:sldId id="294" r:id="rId19"/>
    <p:sldId id="289" r:id="rId20"/>
    <p:sldId id="286" r:id="rId21"/>
    <p:sldId id="29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FF3300"/>
    <a:srgbClr val="0099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7" autoAdjust="0"/>
    <p:restoredTop sz="94660" autoAdjust="0"/>
  </p:normalViewPr>
  <p:slideViewPr>
    <p:cSldViewPr>
      <p:cViewPr>
        <p:scale>
          <a:sx n="70" d="100"/>
          <a:sy n="70" d="100"/>
        </p:scale>
        <p:origin x="-1589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E2968FE-1A3E-4A40-A15D-7CECD6CB9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60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EB698-CB7E-4C21-B733-0A1AD309F0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94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C8F35-21C1-46FC-984E-1B07A89158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20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F1991-4783-4D5E-8558-8D54626AA1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22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CCA5-5374-4F37-9F3A-F7EE638B6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5EF89-17F7-4408-878E-F7DC1B5DA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90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D3198-1392-4FC3-ACAC-BFADB4B333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E8B07-E860-4A7F-ABA2-A08DFEF469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7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A0D59-453E-43D1-BC4F-B650933762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01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5C288-7DA5-4A83-8D31-526382B469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C2851-CE63-4151-A545-AA945ED7D7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5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F1F5D-C81A-49C9-811C-2DCEFF83B0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4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12DF3-4287-4393-A19B-62E2AB4526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05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6C31A6-8E5E-4BEF-AF9E-37EABAF24E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4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kz/url?sa=i&amp;rct=j&amp;q=&amp;esrc=s&amp;source=images&amp;cd=&amp;cad=rja&amp;uact=8&amp;ved=0CAcQjRxqFQoTCOijzeSktcgCFUfhcgodjBMCjA&amp;url=http://allnokia.ru/hub/view-20.htm&amp;psig=AFQjCNF9X0RnLjtexRQCCRknzg5hYfVSDg&amp;ust=1444476582925479" TargetMode="External"/><Relationship Id="rId2" Type="http://schemas.openxmlformats.org/officeDocument/2006/relationships/hyperlink" Target="http://www.youtube.com/watch?v=NV_CBLxIcz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trport.ru/sites/default/files/articles/akkumuljator-shurupovert_0.jpg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Никель-металлгидридные (</a:t>
            </a:r>
            <a:r>
              <a:rPr lang="en-US" sz="2700" dirty="0" smtClean="0"/>
              <a:t>Ni-MH</a:t>
            </a:r>
            <a:r>
              <a:rPr lang="ru-RU" sz="2700" dirty="0" smtClean="0"/>
              <a:t>) аккумуляторы</a:t>
            </a:r>
            <a:endParaRPr lang="ru-RU" dirty="0"/>
          </a:p>
        </p:txBody>
      </p:sp>
      <p:pic>
        <p:nvPicPr>
          <p:cNvPr id="13316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700213"/>
            <a:ext cx="4041775" cy="2028825"/>
          </a:xfrm>
          <a:noFill/>
        </p:spPr>
      </p:pic>
      <p:pic>
        <p:nvPicPr>
          <p:cNvPr id="13317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2565400"/>
            <a:ext cx="4041775" cy="3325813"/>
          </a:xfrm>
          <a:noFill/>
        </p:spPr>
      </p:pic>
      <p:sp>
        <p:nvSpPr>
          <p:cNvPr id="15" name="Овал 14"/>
          <p:cNvSpPr/>
          <p:nvPr/>
        </p:nvSpPr>
        <p:spPr>
          <a:xfrm>
            <a:off x="1763688" y="2708920"/>
            <a:ext cx="647700" cy="4318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508625" y="4076700"/>
            <a:ext cx="1008063" cy="72072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76256" y="6268670"/>
            <a:ext cx="160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/>
              <a:t>Галеева</a:t>
            </a:r>
            <a:r>
              <a:rPr lang="ru-RU" b="1" i="1" dirty="0" smtClean="0"/>
              <a:t> А.К.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Эффект памяти</a:t>
            </a:r>
          </a:p>
        </p:txBody>
      </p:sp>
      <p:pic>
        <p:nvPicPr>
          <p:cNvPr id="21513" name="Picture 9" descr="http://www.ixbt.com/mobile/images/acc/fig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168352" cy="1732032"/>
          </a:xfrm>
          <a:prstGeom prst="rect">
            <a:avLst/>
          </a:prstGeom>
          <a:noFill/>
        </p:spPr>
      </p:pic>
      <p:pic>
        <p:nvPicPr>
          <p:cNvPr id="21511" name="Picture 7" descr="http://www.ixbt.com/mobile/images/acc/fig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800587" cy="2892984"/>
          </a:xfrm>
          <a:prstGeom prst="rect">
            <a:avLst/>
          </a:prstGeom>
          <a:noFill/>
        </p:spPr>
      </p:pic>
      <p:sp>
        <p:nvSpPr>
          <p:cNvPr id="2150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530C8BD-3257-46ED-AC58-82D364BC01B9}" type="slidenum">
              <a:rPr lang="ru-RU">
                <a:latin typeface="Arial" pitchFamily="34" charset="0"/>
              </a:rPr>
              <a:pPr/>
              <a:t>10</a:t>
            </a:fld>
            <a:endParaRPr lang="ru-RU"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96752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Структура электрода нового </a:t>
            </a:r>
            <a:r>
              <a:rPr lang="ru-RU" b="1" dirty="0" err="1" smtClean="0"/>
              <a:t>NiCd</a:t>
            </a:r>
            <a:r>
              <a:rPr lang="ru-RU" b="1" dirty="0" smtClean="0"/>
              <a:t> аккумулятора</a:t>
            </a:r>
            <a:endParaRPr lang="ru-RU" dirty="0"/>
          </a:p>
        </p:txBody>
      </p:sp>
      <p:pic>
        <p:nvPicPr>
          <p:cNvPr id="21515" name="Picture 11" descr="http://www.ixbt.com/mobile/images/acc/fi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537923"/>
            <a:ext cx="3240361" cy="1771397"/>
          </a:xfrm>
          <a:prstGeom prst="rect">
            <a:avLst/>
          </a:prstGeom>
          <a:noFill/>
        </p:spPr>
      </p:pic>
      <p:sp>
        <p:nvSpPr>
          <p:cNvPr id="13" name="Стрелка углом 12"/>
          <p:cNvSpPr/>
          <p:nvPr/>
        </p:nvSpPr>
        <p:spPr>
          <a:xfrm rot="5400000">
            <a:off x="3095836" y="3032956"/>
            <a:ext cx="1872208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3668831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Структура электрода </a:t>
            </a:r>
            <a:r>
              <a:rPr lang="ru-RU" b="1" dirty="0" err="1" smtClean="0"/>
              <a:t>NiCd</a:t>
            </a:r>
            <a:r>
              <a:rPr lang="ru-RU" b="1" dirty="0" smtClean="0"/>
              <a:t> аккумулятора после систематического </a:t>
            </a:r>
            <a:r>
              <a:rPr lang="ru-RU" b="1" dirty="0" err="1" smtClean="0"/>
              <a:t>недоразряда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E8B07-E860-4A7F-ABA2-A08DFEF4696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380573"/>
              </p:ext>
            </p:extLst>
          </p:nvPr>
        </p:nvGraphicFramePr>
        <p:xfrm>
          <a:off x="467544" y="980728"/>
          <a:ext cx="6408711" cy="4641263"/>
        </p:xfrm>
        <a:graphic>
          <a:graphicData uri="http://schemas.openxmlformats.org/drawingml/2006/table">
            <a:tbl>
              <a:tblPr/>
              <a:tblGrid>
                <a:gridCol w="2664296"/>
                <a:gridCol w="1728192"/>
                <a:gridCol w="2016223"/>
              </a:tblGrid>
              <a:tr h="4442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Параметры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Ni-Cd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Ni-MH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816"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Номинальное напряжение, В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1,2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1,2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816"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Ток разряда, максимальный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10С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4С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685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/>
                        <a:t>Удельная энергия:</a:t>
                      </a:r>
                      <a:br>
                        <a:rPr lang="ru-RU" sz="1400"/>
                      </a:br>
                      <a:r>
                        <a:rPr lang="ru-RU" sz="1400"/>
                        <a:t>Втч/кг</a:t>
                      </a:r>
                      <a:br>
                        <a:rPr lang="ru-RU" sz="1400"/>
                      </a:br>
                      <a:r>
                        <a:rPr lang="ru-RU" sz="1400"/>
                        <a:t>Втч/л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 </a:t>
                      </a:r>
                      <a:br>
                        <a:rPr lang="ru-RU" sz="1400"/>
                      </a:br>
                      <a:r>
                        <a:rPr lang="ru-RU" sz="1400"/>
                        <a:t>20-40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 </a:t>
                      </a:r>
                      <a:br>
                        <a:rPr lang="ru-RU" sz="1400"/>
                      </a:br>
                      <a:r>
                        <a:rPr lang="ru-RU" sz="1400"/>
                        <a:t>50-80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4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60-120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100-270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4251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/>
                        <a:t>Срок службы:</a:t>
                      </a:r>
                      <a:br>
                        <a:rPr lang="ru-RU" sz="1400"/>
                      </a:br>
                      <a:r>
                        <a:rPr lang="ru-RU" sz="1400"/>
                        <a:t>годы</a:t>
                      </a:r>
                      <a:br>
                        <a:rPr lang="ru-RU" sz="1400"/>
                      </a:br>
                      <a:r>
                        <a:rPr lang="ru-RU" sz="1400"/>
                        <a:t>циклы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 </a:t>
                      </a:r>
                      <a:br>
                        <a:rPr lang="ru-RU" sz="1400"/>
                      </a:br>
                      <a:r>
                        <a:rPr lang="ru-RU" sz="1400"/>
                        <a:t>1-5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 </a:t>
                      </a:r>
                      <a:br>
                        <a:rPr lang="ru-RU" sz="1400"/>
                      </a:br>
                      <a:r>
                        <a:rPr lang="ru-RU" sz="1400"/>
                        <a:t>1-5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500-1000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500-2000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5554"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Саморазряд, %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20-30 (за 28 сут.)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20-40 (за 28 сут.)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4251"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Рабочая температура, °С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-50 - +60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-40 - +60 </a:t>
                      </a:r>
                    </a:p>
                  </a:txBody>
                  <a:tcPr marL="11691" marR="11691" marT="11691" marB="1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03160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Arial Narrow"/>
              </a:rPr>
              <a:t>Сравнительные характеристики щелочных аккумуляторов</a:t>
            </a:r>
          </a:p>
        </p:txBody>
      </p:sp>
    </p:spTree>
    <p:extLst>
      <p:ext uri="{BB962C8B-B14F-4D97-AF65-F5344CB8AC3E}">
        <p14:creationId xmlns:p14="http://schemas.microsoft.com/office/powerpoint/2010/main" val="25657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Конструкция </a:t>
            </a:r>
            <a:r>
              <a:rPr lang="en-US" dirty="0" smtClean="0"/>
              <a:t>Ni-MH</a:t>
            </a:r>
            <a:r>
              <a:rPr lang="ru-RU" dirty="0" smtClean="0"/>
              <a:t>-аккумулятора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Положительный электрод</a:t>
            </a:r>
            <a:endParaRPr lang="en-US" dirty="0" smtClean="0"/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NiOOH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Отрицательный электрод</a:t>
            </a:r>
            <a:endParaRPr lang="en-US" dirty="0" smtClean="0"/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Металлический сплав</a:t>
            </a:r>
            <a:r>
              <a:rPr lang="en-US" dirty="0" smtClean="0"/>
              <a:t> (M)</a:t>
            </a:r>
            <a:r>
              <a:rPr lang="ru-RU" dirty="0" smtClean="0"/>
              <a:t>, который может обратимо поглощать водород (образуя гидрид </a:t>
            </a:r>
            <a:r>
              <a:rPr lang="en-US" dirty="0" smtClean="0"/>
              <a:t>MH</a:t>
            </a:r>
            <a:r>
              <a:rPr lang="ru-RU" dirty="0" smtClean="0"/>
              <a:t>) и </a:t>
            </a:r>
            <a:r>
              <a:rPr lang="ru-RU" dirty="0" err="1" smtClean="0"/>
              <a:t>десорбировать</a:t>
            </a:r>
            <a:r>
              <a:rPr lang="ru-RU" dirty="0" smtClean="0"/>
              <a:t> его</a:t>
            </a:r>
            <a:endParaRPr lang="en-US" dirty="0" smtClean="0"/>
          </a:p>
          <a:p>
            <a:pPr marL="823277" lvl="2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Примеры сплавов: </a:t>
            </a:r>
            <a:r>
              <a:rPr lang="en-US" dirty="0" smtClean="0"/>
              <a:t>LaNi</a:t>
            </a:r>
            <a:r>
              <a:rPr lang="en-US" baseline="-25000" dirty="0" smtClean="0"/>
              <a:t>5</a:t>
            </a:r>
            <a:r>
              <a:rPr lang="en-US" dirty="0" smtClean="0"/>
              <a:t>; </a:t>
            </a:r>
            <a:r>
              <a:rPr lang="en-US" dirty="0" err="1" smtClean="0"/>
              <a:t>TiFe</a:t>
            </a:r>
            <a:r>
              <a:rPr lang="en-US" dirty="0" smtClean="0"/>
              <a:t>; Mg</a:t>
            </a:r>
            <a:r>
              <a:rPr lang="en-US" baseline="-25000" dirty="0" smtClean="0"/>
              <a:t>2</a:t>
            </a:r>
            <a:r>
              <a:rPr lang="en-US" dirty="0" smtClean="0"/>
              <a:t>Ni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Электролит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26-31 % водный раствор </a:t>
            </a:r>
            <a:r>
              <a:rPr lang="en-US" dirty="0" smtClean="0"/>
              <a:t>KOH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Электрохимическая система</a:t>
            </a:r>
          </a:p>
          <a:p>
            <a:pPr marL="274320" indent="-27432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(–) </a:t>
            </a:r>
            <a:r>
              <a:rPr lang="en-US" b="1" dirty="0" smtClean="0">
                <a:solidFill>
                  <a:srgbClr val="FF0000"/>
                </a:solidFill>
              </a:rPr>
              <a:t>MH</a:t>
            </a:r>
            <a:r>
              <a:rPr lang="ru-RU" b="1" dirty="0" smtClean="0"/>
              <a:t>| </a:t>
            </a:r>
            <a:r>
              <a:rPr lang="en-US" b="1" dirty="0" smtClean="0"/>
              <a:t>KOH</a:t>
            </a:r>
            <a:r>
              <a:rPr lang="ru-RU" b="1" dirty="0" smtClean="0"/>
              <a:t> | </a:t>
            </a:r>
            <a:r>
              <a:rPr lang="en-US" b="1" dirty="0" err="1" smtClean="0"/>
              <a:t>NiOOH</a:t>
            </a:r>
            <a:r>
              <a:rPr lang="ru-RU" b="1" dirty="0" smtClean="0"/>
              <a:t> (+)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</p:txBody>
      </p:sp>
      <p:sp>
        <p:nvSpPr>
          <p:cNvPr id="2253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E048CF3-544C-4C84-A94B-0BAAE6A41129}" type="slidenum">
              <a:rPr lang="ru-RU">
                <a:latin typeface="Arial" pitchFamily="34" charset="0"/>
              </a:rPr>
              <a:pPr/>
              <a:t>12</a:t>
            </a:fld>
            <a:endParaRPr lang="ru-RU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6453336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hlinkClick r:id="rId2"/>
              </a:rPr>
              <a:t>http://www.youtube.com/watch?v=NV_CBLxIczc</a:t>
            </a:r>
            <a:endParaRPr lang="ru-RU" sz="1000" dirty="0"/>
          </a:p>
        </p:txBody>
      </p:sp>
      <p:pic>
        <p:nvPicPr>
          <p:cNvPr id="28674" name="Picture 2" descr="http://allnokia.ru/hub/f/0/20/Ni-CD_Ni-Mh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55304"/>
            <a:ext cx="2991012" cy="31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Электрохимические процессы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Электродные реакции</a:t>
            </a:r>
          </a:p>
          <a:p>
            <a:pPr marL="0" indent="0">
              <a:buNone/>
            </a:pPr>
            <a:r>
              <a:rPr lang="ru-RU" dirty="0"/>
              <a:t>На положительном </a:t>
            </a:r>
            <a:r>
              <a:rPr lang="ru-RU" dirty="0" smtClean="0"/>
              <a:t>оксидно-никелевом:</a:t>
            </a:r>
            <a:endParaRPr lang="ru-RU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Ni(OH)</a:t>
            </a:r>
            <a:r>
              <a:rPr lang="en-US" baseline="-25000" dirty="0"/>
              <a:t>2</a:t>
            </a:r>
            <a:r>
              <a:rPr lang="en-US" dirty="0"/>
              <a:t> + OH</a:t>
            </a:r>
            <a:r>
              <a:rPr lang="en-US" baseline="30000" dirty="0"/>
              <a:t>-</a:t>
            </a:r>
            <a:r>
              <a:rPr lang="en-US" dirty="0"/>
              <a:t> → </a:t>
            </a:r>
            <a:r>
              <a:rPr lang="en-US" dirty="0" err="1"/>
              <a:t>NiOOH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 + e</a:t>
            </a:r>
            <a:r>
              <a:rPr lang="en-US" baseline="30000" dirty="0"/>
              <a:t>-</a:t>
            </a:r>
            <a:r>
              <a:rPr lang="en-US" dirty="0"/>
              <a:t> (</a:t>
            </a:r>
            <a:r>
              <a:rPr lang="ru-RU" dirty="0"/>
              <a:t>заряд)</a:t>
            </a:r>
            <a:br>
              <a:rPr lang="ru-RU" dirty="0"/>
            </a:br>
            <a:r>
              <a:rPr lang="en-US" dirty="0" err="1"/>
              <a:t>NiOOH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 + e</a:t>
            </a:r>
            <a:r>
              <a:rPr lang="en-US" baseline="30000" dirty="0"/>
              <a:t>-</a:t>
            </a:r>
            <a:r>
              <a:rPr lang="en-US" dirty="0"/>
              <a:t> → Ni(OH)</a:t>
            </a:r>
            <a:r>
              <a:rPr lang="en-US" baseline="-25000" dirty="0"/>
              <a:t>2</a:t>
            </a:r>
            <a:r>
              <a:rPr lang="en-US" dirty="0"/>
              <a:t> + OH</a:t>
            </a:r>
            <a:r>
              <a:rPr lang="en-US" baseline="30000" dirty="0"/>
              <a:t>-</a:t>
            </a:r>
            <a:r>
              <a:rPr lang="en-US" dirty="0"/>
              <a:t> (</a:t>
            </a:r>
            <a:r>
              <a:rPr lang="ru-RU" dirty="0"/>
              <a:t>разряд</a:t>
            </a:r>
            <a:r>
              <a:rPr lang="ru-RU" dirty="0" smtClean="0"/>
              <a:t>) </a:t>
            </a:r>
            <a:r>
              <a:rPr lang="en-US" dirty="0" smtClean="0"/>
              <a:t>(E</a:t>
            </a:r>
            <a:r>
              <a:rPr lang="en-US" baseline="30000" dirty="0" smtClean="0"/>
              <a:t>0</a:t>
            </a:r>
            <a:r>
              <a:rPr lang="en-US" dirty="0" smtClean="0"/>
              <a:t> = 0.49</a:t>
            </a:r>
            <a:r>
              <a:rPr lang="ru-RU" dirty="0" smtClean="0"/>
              <a:t> </a:t>
            </a:r>
            <a:r>
              <a:rPr lang="en-US" dirty="0" smtClean="0"/>
              <a:t>B)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На отрицательном электроде металл с абсорбированным водородом превращается в </a:t>
            </a:r>
            <a:r>
              <a:rPr lang="ru-RU" dirty="0" err="1"/>
              <a:t>металлгидрид</a:t>
            </a:r>
            <a:r>
              <a:rPr lang="ru-RU" dirty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M + H</a:t>
            </a:r>
            <a:r>
              <a:rPr lang="en-US" baseline="-25000" dirty="0"/>
              <a:t>2</a:t>
            </a:r>
            <a:r>
              <a:rPr lang="en-US" dirty="0"/>
              <a:t>O + e</a:t>
            </a:r>
            <a:r>
              <a:rPr lang="en-US" baseline="30000" dirty="0"/>
              <a:t>-</a:t>
            </a:r>
            <a:r>
              <a:rPr lang="en-US" dirty="0"/>
              <a:t> → MH + OH</a:t>
            </a:r>
            <a:r>
              <a:rPr lang="en-US" baseline="30000" dirty="0"/>
              <a:t>-</a:t>
            </a:r>
            <a:r>
              <a:rPr lang="en-US" dirty="0"/>
              <a:t> (</a:t>
            </a:r>
            <a:r>
              <a:rPr lang="ru-RU" dirty="0"/>
              <a:t>заряд)</a:t>
            </a:r>
            <a:br>
              <a:rPr lang="ru-RU" dirty="0"/>
            </a:br>
            <a:r>
              <a:rPr lang="en-US" dirty="0"/>
              <a:t>MH + OH</a:t>
            </a:r>
            <a:r>
              <a:rPr lang="en-US" baseline="30000" dirty="0"/>
              <a:t>-</a:t>
            </a:r>
            <a:r>
              <a:rPr lang="en-US" dirty="0"/>
              <a:t> → M + H</a:t>
            </a:r>
            <a:r>
              <a:rPr lang="en-US" baseline="-25000" dirty="0"/>
              <a:t>2</a:t>
            </a:r>
            <a:r>
              <a:rPr lang="en-US" dirty="0"/>
              <a:t>O + e</a:t>
            </a:r>
            <a:r>
              <a:rPr lang="en-US" baseline="30000" dirty="0"/>
              <a:t>-</a:t>
            </a:r>
            <a:r>
              <a:rPr lang="en-US" dirty="0"/>
              <a:t> (</a:t>
            </a:r>
            <a:r>
              <a:rPr lang="ru-RU" dirty="0"/>
              <a:t>разряд</a:t>
            </a:r>
            <a:r>
              <a:rPr lang="ru-RU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(E</a:t>
            </a: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</a:t>
            </a:r>
            <a:r>
              <a:rPr lang="en-US" dirty="0" smtClean="0">
                <a:solidFill>
                  <a:srgbClr val="FF0000"/>
                </a:solidFill>
              </a:rPr>
              <a:t> -0.9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B)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Суммарная </a:t>
            </a:r>
            <a:r>
              <a:rPr lang="ru-RU" dirty="0" err="1" smtClean="0"/>
              <a:t>токообразующая</a:t>
            </a:r>
            <a:r>
              <a:rPr lang="ru-RU" dirty="0" smtClean="0"/>
              <a:t> реакция</a:t>
            </a:r>
          </a:p>
          <a:p>
            <a:pPr lvl="1">
              <a:buFontTx/>
              <a:buNone/>
            </a:pPr>
            <a:endParaRPr lang="ru-RU" dirty="0" smtClean="0"/>
          </a:p>
          <a:p>
            <a:pPr lvl="1" algn="ctr">
              <a:buFontTx/>
              <a:buNone/>
            </a:pPr>
            <a:r>
              <a:rPr lang="en-US" dirty="0" err="1" smtClean="0"/>
              <a:t>NiOOH</a:t>
            </a:r>
            <a:r>
              <a:rPr lang="en-US" dirty="0" smtClean="0"/>
              <a:t> + MH = Ni(OH)</a:t>
            </a:r>
            <a:r>
              <a:rPr lang="en-US" baseline="-25000" dirty="0" smtClean="0"/>
              <a:t>2</a:t>
            </a:r>
            <a:r>
              <a:rPr lang="en-US" dirty="0" smtClean="0"/>
              <a:t> + M</a:t>
            </a:r>
            <a:endParaRPr lang="en-US" baseline="-25000" dirty="0" smtClean="0"/>
          </a:p>
          <a:p>
            <a:pPr lvl="1" algn="ctr">
              <a:buFontTx/>
              <a:buNone/>
            </a:pPr>
            <a:endParaRPr lang="ru-RU" dirty="0" smtClean="0"/>
          </a:p>
        </p:txBody>
      </p:sp>
      <p:sp>
        <p:nvSpPr>
          <p:cNvPr id="2355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B0689FE-08A6-4B7B-A0A9-4070728ADDC4}" type="slidenum">
              <a:rPr lang="ru-RU">
                <a:latin typeface="Arial" pitchFamily="34" charset="0"/>
              </a:rPr>
              <a:pPr/>
              <a:t>13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работы </a:t>
            </a:r>
            <a:r>
              <a:rPr lang="en-US" dirty="0" smtClean="0"/>
              <a:t>Ni-MH</a:t>
            </a:r>
            <a:r>
              <a:rPr lang="ru-RU" dirty="0" smtClean="0"/>
              <a:t>-аккумулятора </a:t>
            </a:r>
          </a:p>
        </p:txBody>
      </p:sp>
      <p:pic>
        <p:nvPicPr>
          <p:cNvPr id="2458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1340768"/>
            <a:ext cx="7928363" cy="4824536"/>
          </a:xfrm>
          <a:noFill/>
        </p:spPr>
      </p:pic>
      <p:sp>
        <p:nvSpPr>
          <p:cNvPr id="2458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F26C415-2D2B-4F3A-81D7-360F50369DF3}" type="slidenum">
              <a:rPr lang="ru-RU">
                <a:latin typeface="Arial" pitchFamily="34" charset="0"/>
              </a:rPr>
              <a:pPr/>
              <a:t>14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Побочные процессы:</a:t>
            </a:r>
            <a:br>
              <a:rPr lang="ru-RU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перезаряд</a:t>
            </a:r>
            <a:r>
              <a:rPr lang="ru-RU" sz="2800" dirty="0" smtClean="0"/>
              <a:t> аккумулятора</a:t>
            </a:r>
            <a:endParaRPr lang="ru-RU" dirty="0" smtClean="0"/>
          </a:p>
        </p:txBody>
      </p:sp>
      <p:sp>
        <p:nvSpPr>
          <p:cNvPr id="2560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реакция на положительном электроде:</a:t>
            </a:r>
          </a:p>
          <a:p>
            <a:endParaRPr lang="ru-RU" dirty="0" smtClean="0"/>
          </a:p>
          <a:p>
            <a:pPr lvl="1"/>
            <a:r>
              <a:rPr lang="ru-RU" u="sng" dirty="0" smtClean="0"/>
              <a:t>следствие</a:t>
            </a:r>
            <a:r>
              <a:rPr lang="ru-RU" dirty="0" smtClean="0"/>
              <a:t>: </a:t>
            </a:r>
            <a:r>
              <a:rPr lang="ru-RU" b="1" dirty="0" smtClean="0"/>
              <a:t>повышается внутреннее давление</a:t>
            </a:r>
            <a:r>
              <a:rPr lang="ru-RU" dirty="0" smtClean="0"/>
              <a:t>, рабочая температура устройства, высыхает электролит</a:t>
            </a:r>
          </a:p>
          <a:p>
            <a:pPr lvl="1"/>
            <a:endParaRPr lang="ru-RU" dirty="0" smtClean="0"/>
          </a:p>
          <a:p>
            <a:pPr lvl="1"/>
            <a:r>
              <a:rPr lang="ru-RU" u="sng" dirty="0" smtClean="0"/>
              <a:t>как предотвратить</a:t>
            </a:r>
            <a:r>
              <a:rPr lang="ru-RU" dirty="0" smtClean="0"/>
              <a:t>: количество активного материала на отрицательном электроде больше, чем на положительном</a:t>
            </a:r>
          </a:p>
          <a:p>
            <a:pPr lvl="1"/>
            <a:r>
              <a:rPr lang="ru-RU" dirty="0" smtClean="0"/>
              <a:t>при этом выделяющийся на положительном электроде кислород поглощается отрицательным электродом:</a:t>
            </a:r>
          </a:p>
          <a:p>
            <a:pPr algn="ctr">
              <a:buNone/>
            </a:pPr>
            <a:r>
              <a:rPr lang="en-US" sz="2000" dirty="0" smtClean="0"/>
              <a:t>4MH +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4M + 2H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endParaRPr lang="ru-RU" sz="1100" dirty="0" smtClean="0"/>
          </a:p>
          <a:p>
            <a:pPr algn="ctr">
              <a:buNone/>
            </a:pP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+ 2H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+ 4e</a:t>
            </a:r>
            <a:r>
              <a:rPr lang="en-US" sz="2000" baseline="30000" dirty="0" smtClean="0"/>
              <a:t>–</a:t>
            </a:r>
            <a:r>
              <a:rPr lang="en-US" sz="2000" dirty="0" smtClean="0"/>
              <a:t> = 4OH</a:t>
            </a:r>
            <a:r>
              <a:rPr lang="en-US" sz="2000" baseline="30000" dirty="0" smtClean="0"/>
              <a:t>–</a:t>
            </a:r>
            <a:endParaRPr lang="ru-RU" sz="1100" dirty="0" smtClean="0"/>
          </a:p>
          <a:p>
            <a:pPr lvl="1" algn="ctr">
              <a:buNone/>
            </a:pPr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70E734-E350-441E-A61F-510F4AA0CA83}" type="slidenum">
              <a:rPr lang="ru-RU">
                <a:latin typeface="Arial" pitchFamily="34" charset="0"/>
              </a:rPr>
              <a:pPr/>
              <a:t>15</a:t>
            </a:fld>
            <a:endParaRPr lang="ru-RU">
              <a:latin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997165"/>
              </p:ext>
            </p:extLst>
          </p:nvPr>
        </p:nvGraphicFramePr>
        <p:xfrm>
          <a:off x="2825185" y="1988840"/>
          <a:ext cx="349363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Equation" r:id="rId3" imgW="1904174" imgH="266584" progId="Equation.DSMT4">
                  <p:embed/>
                </p:oleObj>
              </mc:Choice>
              <mc:Fallback>
                <p:oleObj name="Equation" r:id="rId3" imgW="1904174" imgH="266584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185" y="1988840"/>
                        <a:ext cx="3493630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Побочные процессы:</a:t>
            </a:r>
            <a:br>
              <a:rPr lang="ru-RU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глубокий разряд </a:t>
            </a:r>
            <a:r>
              <a:rPr lang="ru-RU" sz="2800" dirty="0" smtClean="0"/>
              <a:t>аккумулятора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1) Истощение материала положительного электрода</a:t>
            </a:r>
            <a:endParaRPr lang="ru-RU" dirty="0"/>
          </a:p>
        </p:txBody>
      </p:sp>
      <p:sp>
        <p:nvSpPr>
          <p:cNvPr id="2560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 algn="ctr">
              <a:buNone/>
            </a:pPr>
            <a:endParaRPr lang="en-US" sz="1800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 algn="ctr">
              <a:buNone/>
            </a:pPr>
            <a:endParaRPr lang="en-US" sz="1800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 algn="ctr">
              <a:buNone/>
            </a:pPr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</a:rPr>
              <a:t>NiOOH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 + H</a:t>
            </a:r>
            <a:r>
              <a:rPr lang="en-US" sz="1800" baseline="-25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O + e = Ni(OH)</a:t>
            </a:r>
            <a:r>
              <a:rPr lang="en-US" sz="1800" baseline="-25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 + OH</a:t>
            </a:r>
            <a:r>
              <a:rPr lang="en-US" sz="1800" baseline="30000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endParaRPr lang="ru-RU" sz="1800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 algn="ctr">
              <a:buNone/>
            </a:pPr>
            <a:endParaRPr lang="ru-RU" dirty="0" smtClean="0"/>
          </a:p>
          <a:p>
            <a:pPr lvl="1" algn="ctr">
              <a:buNone/>
            </a:pPr>
            <a:r>
              <a:rPr lang="en-US" b="1" dirty="0" smtClean="0"/>
              <a:t>2H</a:t>
            </a:r>
            <a:r>
              <a:rPr lang="en-US" b="1" baseline="-25000" dirty="0" smtClean="0"/>
              <a:t>2</a:t>
            </a:r>
            <a:r>
              <a:rPr lang="en-US" b="1" dirty="0" smtClean="0"/>
              <a:t>O + 2e</a:t>
            </a:r>
            <a:r>
              <a:rPr lang="en-US" b="1" baseline="30000" dirty="0" smtClean="0"/>
              <a:t>–</a:t>
            </a:r>
            <a:r>
              <a:rPr lang="en-US" b="1" dirty="0" smtClean="0"/>
              <a:t> = 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+ 2OH</a:t>
            </a:r>
            <a:r>
              <a:rPr lang="en-US" b="1" baseline="30000" dirty="0" smtClean="0"/>
              <a:t>–</a:t>
            </a:r>
            <a:endParaRPr lang="ru-RU" b="1" dirty="0" smtClean="0"/>
          </a:p>
          <a:p>
            <a:pPr lvl="1" algn="ctr">
              <a:buNone/>
            </a:pPr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70E734-E350-441E-A61F-510F4AA0CA83}" type="slidenum">
              <a:rPr lang="ru-RU">
                <a:latin typeface="Arial" pitchFamily="34" charset="0"/>
              </a:rPr>
              <a:pPr/>
              <a:t>16</a:t>
            </a:fld>
            <a:endParaRPr lang="ru-RU">
              <a:latin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A0D59-453E-43D1-BC4F-B650933762D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 l="19639" t="8440" r="17522" b="10419"/>
          <a:stretch>
            <a:fillRect/>
          </a:stretch>
        </p:blipFill>
        <p:spPr bwMode="auto">
          <a:xfrm>
            <a:off x="467544" y="443068"/>
            <a:ext cx="8208912" cy="560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Побочные процессы:</a:t>
            </a:r>
            <a:br>
              <a:rPr lang="ru-RU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глубокий разряд </a:t>
            </a:r>
            <a:r>
              <a:rPr lang="ru-RU" sz="2800" dirty="0" smtClean="0"/>
              <a:t>аккумулятора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1) Истощение материала положительного электрода</a:t>
            </a:r>
            <a:endParaRPr lang="ru-RU" dirty="0"/>
          </a:p>
        </p:txBody>
      </p:sp>
      <p:sp>
        <p:nvSpPr>
          <p:cNvPr id="2560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r>
              <a:rPr lang="en-US" sz="1800" dirty="0" err="1" smtClean="0"/>
              <a:t>NiOOH</a:t>
            </a:r>
            <a:r>
              <a:rPr lang="en-US" sz="1800" dirty="0" smtClean="0"/>
              <a:t> + 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 + e = Ni(OH)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+ OH</a:t>
            </a:r>
            <a:r>
              <a:rPr lang="en-US" sz="1800" baseline="30000" dirty="0" smtClean="0"/>
              <a:t>-</a:t>
            </a:r>
            <a:endParaRPr lang="ru-RU" sz="1800" dirty="0" smtClean="0"/>
          </a:p>
          <a:p>
            <a:pPr lvl="1" algn="ctr">
              <a:buNone/>
            </a:pPr>
            <a:endParaRPr lang="ru-RU" dirty="0" smtClean="0"/>
          </a:p>
          <a:p>
            <a:pPr lvl="1" algn="ctr">
              <a:buNone/>
            </a:pPr>
            <a:r>
              <a:rPr lang="en-US" b="1" dirty="0" smtClean="0"/>
              <a:t>2H</a:t>
            </a:r>
            <a:r>
              <a:rPr lang="en-US" b="1" baseline="-25000" dirty="0" smtClean="0"/>
              <a:t>2</a:t>
            </a:r>
            <a:r>
              <a:rPr lang="en-US" b="1" dirty="0" smtClean="0"/>
              <a:t>O + 2e</a:t>
            </a:r>
            <a:r>
              <a:rPr lang="en-US" b="1" baseline="30000" dirty="0" smtClean="0"/>
              <a:t>–</a:t>
            </a:r>
            <a:r>
              <a:rPr lang="en-US" b="1" dirty="0" smtClean="0"/>
              <a:t> = H</a:t>
            </a:r>
            <a:r>
              <a:rPr lang="en-US" b="1" baseline="-25000" dirty="0" smtClean="0"/>
              <a:t>2</a:t>
            </a:r>
            <a:r>
              <a:rPr lang="en-US" b="1" dirty="0" smtClean="0"/>
              <a:t> + 2OH</a:t>
            </a:r>
            <a:r>
              <a:rPr lang="en-US" b="1" baseline="30000" dirty="0" smtClean="0"/>
              <a:t>–</a:t>
            </a:r>
            <a:endParaRPr lang="ru-RU" b="1" dirty="0" smtClean="0"/>
          </a:p>
          <a:p>
            <a:pPr lvl="1" algn="ctr">
              <a:buNone/>
            </a:pPr>
            <a:endParaRPr lang="ru-RU" dirty="0" smtClean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2) Истощение материала отрицательного электрода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n-US" sz="1800" dirty="0" smtClean="0"/>
              <a:t>MH + OH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= M + 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 + e</a:t>
            </a:r>
            <a:r>
              <a:rPr lang="en-US" sz="1800" baseline="30000" dirty="0" smtClean="0"/>
              <a:t>-</a:t>
            </a:r>
            <a:endParaRPr lang="ru-RU" sz="1800" dirty="0" smtClean="0"/>
          </a:p>
          <a:p>
            <a:pPr marL="273050" lvl="1" algn="ctr">
              <a:spcBef>
                <a:spcPts val="600"/>
              </a:spcBef>
              <a:buClr>
                <a:schemeClr val="accent1"/>
              </a:buClr>
              <a:buNone/>
            </a:pPr>
            <a:endParaRPr lang="ru-RU" b="1" dirty="0" smtClean="0"/>
          </a:p>
          <a:p>
            <a:pPr marL="273050" lvl="1" algn="ctr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b="1" dirty="0" smtClean="0"/>
              <a:t>4OH</a:t>
            </a:r>
            <a:r>
              <a:rPr lang="en-US" b="1" baseline="30000" dirty="0" smtClean="0"/>
              <a:t>–</a:t>
            </a:r>
            <a:r>
              <a:rPr lang="en-US" b="1" dirty="0" smtClean="0"/>
              <a:t> = O</a:t>
            </a:r>
            <a:r>
              <a:rPr lang="en-US" b="1" baseline="-25000" dirty="0" smtClean="0"/>
              <a:t>2</a:t>
            </a:r>
            <a:r>
              <a:rPr lang="en-US" b="1" dirty="0" smtClean="0"/>
              <a:t> + 2H</a:t>
            </a:r>
            <a:r>
              <a:rPr lang="en-US" b="1" baseline="-25000" dirty="0" smtClean="0"/>
              <a:t>2</a:t>
            </a:r>
            <a:r>
              <a:rPr lang="en-US" b="1" dirty="0" smtClean="0"/>
              <a:t>O + 4e</a:t>
            </a:r>
            <a:r>
              <a:rPr lang="en-US" b="1" baseline="30000" dirty="0" smtClean="0"/>
              <a:t>–</a:t>
            </a:r>
            <a:endParaRPr lang="ru-RU" b="1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70E734-E350-441E-A61F-510F4AA0CA83}" type="slidenum">
              <a:rPr lang="ru-RU">
                <a:latin typeface="Arial" pitchFamily="34" charset="0"/>
              </a:rPr>
              <a:pPr/>
              <a:t>18</a:t>
            </a:fld>
            <a:endParaRPr lang="ru-RU">
              <a:latin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4869160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Следствия:</a:t>
            </a:r>
          </a:p>
          <a:p>
            <a:pPr algn="ctr"/>
            <a:r>
              <a:rPr lang="ru-RU" dirty="0" smtClean="0"/>
              <a:t>интенсивное </a:t>
            </a:r>
            <a:r>
              <a:rPr lang="ru-RU" dirty="0" err="1" smtClean="0"/>
              <a:t>газовыделение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smtClean="0"/>
              <a:t>электродах,</a:t>
            </a:r>
          </a:p>
          <a:p>
            <a:pPr algn="ctr"/>
            <a:r>
              <a:rPr lang="ru-RU" dirty="0" smtClean="0"/>
              <a:t>резкое повышение внутреннего давления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Саморазряд</a:t>
            </a:r>
          </a:p>
        </p:txBody>
      </p:sp>
      <p:sp>
        <p:nvSpPr>
          <p:cNvPr id="2662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Причины:</a:t>
            </a:r>
          </a:p>
          <a:p>
            <a:pPr lvl="1"/>
            <a:r>
              <a:rPr lang="ru-RU" dirty="0" smtClean="0"/>
              <a:t>коррозия отрицательного электрода</a:t>
            </a:r>
          </a:p>
          <a:p>
            <a:pPr lvl="1"/>
            <a:r>
              <a:rPr lang="ru-RU" dirty="0" smtClean="0"/>
              <a:t>высыхание электролита</a:t>
            </a:r>
          </a:p>
          <a:p>
            <a:pPr lvl="1"/>
            <a:r>
              <a:rPr lang="ru-RU" dirty="0" smtClean="0"/>
              <a:t>рекристаллизация активных масс (эффект памяти)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C3A0B67-C374-4492-9288-40AE15170163}" type="slidenum">
              <a:rPr lang="ru-RU">
                <a:latin typeface="Arial" pitchFamily="34" charset="0"/>
              </a:rPr>
              <a:pPr/>
              <a:t>19</a:t>
            </a:fld>
            <a:endParaRPr lang="ru-RU">
              <a:latin typeface="Arial" pitchFamily="34" charset="0"/>
            </a:endParaRP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800730"/>
            <a:ext cx="4936057" cy="233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Предшественники:</a:t>
            </a:r>
            <a:br>
              <a:rPr lang="ru-RU" dirty="0" smtClean="0"/>
            </a:br>
            <a:r>
              <a:rPr lang="ru-RU" sz="2700" dirty="0" smtClean="0"/>
              <a:t>никель-кадмиевый и </a:t>
            </a:r>
            <a:r>
              <a:rPr lang="ru-RU" sz="2700" dirty="0" err="1" smtClean="0"/>
              <a:t>никель-железный</a:t>
            </a:r>
            <a:r>
              <a:rPr lang="ru-RU" sz="2700" dirty="0" smtClean="0"/>
              <a:t> аккумуляторы</a:t>
            </a:r>
            <a:endParaRPr lang="ru-RU" dirty="0"/>
          </a:p>
        </p:txBody>
      </p:sp>
      <p:sp>
        <p:nvSpPr>
          <p:cNvPr id="14339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1800" smtClean="0"/>
              <a:t>Ni-Cd</a:t>
            </a:r>
            <a:r>
              <a:rPr lang="ru-RU" sz="1800" smtClean="0"/>
              <a:t>; </a:t>
            </a:r>
            <a:r>
              <a:rPr lang="en-US" sz="1800" smtClean="0"/>
              <a:t>Ni - Fe</a:t>
            </a:r>
            <a:endParaRPr lang="ru-RU" sz="1800" smtClean="0"/>
          </a:p>
          <a:p>
            <a:pPr algn="ctr"/>
            <a:r>
              <a:rPr lang="ru-RU" sz="1800" smtClean="0"/>
              <a:t>Вальдемар Юнгнер (Швеция, 1899 г.)</a:t>
            </a:r>
          </a:p>
        </p:txBody>
      </p:sp>
      <p:pic>
        <p:nvPicPr>
          <p:cNvPr id="14343" name="Picture 2" descr="http://upload.wikimedia.org/wikipedia/commons/thumb/3/31/Waldemar_Jungner.png/220px-Waldemar_Jungne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80468" y="2550519"/>
            <a:ext cx="2793651" cy="3200000"/>
          </a:xfrm>
          <a:noFill/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Ni - Fe</a:t>
            </a:r>
            <a:endParaRPr lang="ru-RU" dirty="0" smtClean="0"/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Томас Эдисон (США, 1901 г.)</a:t>
            </a:r>
            <a:endParaRPr lang="ru-RU" dirty="0"/>
          </a:p>
        </p:txBody>
      </p:sp>
      <p:pic>
        <p:nvPicPr>
          <p:cNvPr id="14344" name="Picture 5" descr="Эдисон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95912" y="2626519"/>
            <a:ext cx="2540000" cy="3048000"/>
          </a:xfrm>
          <a:noFill/>
        </p:spPr>
      </p:pic>
      <p:sp>
        <p:nvSpPr>
          <p:cNvPr id="1434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1D7E7D8-5F77-4CC9-AE7C-F7E357DE8FE6}" type="slidenum">
              <a:rPr lang="ru-RU">
                <a:latin typeface="Arial" pitchFamily="34" charset="0"/>
              </a:rPr>
              <a:pPr/>
              <a:t>2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http://strport.ru/sites/default/files/resize/articles/akkumuljator-shurupovert_0-500x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12" y="3212976"/>
            <a:ext cx="2386236" cy="2386236"/>
          </a:xfrm>
          <a:prstGeom prst="rect">
            <a:avLst/>
          </a:prstGeom>
          <a:noFill/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Применение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Аккумуляторы высокой емкости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23528" y="2276872"/>
            <a:ext cx="4038600" cy="4038600"/>
          </a:xfrm>
        </p:spPr>
        <p:txBody>
          <a:bodyPr/>
          <a:lstStyle/>
          <a:p>
            <a:r>
              <a:rPr lang="ru-RU" dirty="0" smtClean="0"/>
              <a:t>устройства с высоким потреблением энергии в течение короткого времени</a:t>
            </a:r>
          </a:p>
          <a:p>
            <a:pPr lvl="1"/>
            <a:r>
              <a:rPr lang="ru-RU" dirty="0" smtClean="0"/>
              <a:t>электроинструмент</a:t>
            </a:r>
          </a:p>
          <a:p>
            <a:pPr lvl="1"/>
            <a:r>
              <a:rPr lang="ru-RU" dirty="0" smtClean="0"/>
              <a:t>фотоаппарат</a:t>
            </a:r>
          </a:p>
          <a:p>
            <a:pPr lvl="1"/>
            <a:r>
              <a:rPr lang="ru-RU" dirty="0" smtClean="0"/>
              <a:t>плеер</a:t>
            </a:r>
          </a:p>
          <a:p>
            <a:pPr lvl="1"/>
            <a:r>
              <a:rPr lang="ru-RU" dirty="0" smtClean="0"/>
              <a:t>радиоуправляемые модели</a:t>
            </a:r>
          </a:p>
          <a:p>
            <a:pPr lvl="1"/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Аккумуляторы низкой емкости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устройства периодического использования</a:t>
            </a:r>
          </a:p>
          <a:p>
            <a:pPr lvl="1"/>
            <a:r>
              <a:rPr lang="ru-RU" dirty="0" smtClean="0"/>
              <a:t>ручные фонари</a:t>
            </a:r>
          </a:p>
          <a:p>
            <a:pPr lvl="1"/>
            <a:r>
              <a:rPr lang="ru-RU" dirty="0" smtClean="0"/>
              <a:t>GPS-навигаторы</a:t>
            </a:r>
          </a:p>
          <a:p>
            <a:pPr lvl="1"/>
            <a:r>
              <a:rPr lang="ru-RU" dirty="0" smtClean="0"/>
              <a:t>игрушки</a:t>
            </a:r>
          </a:p>
          <a:p>
            <a:pPr lvl="1"/>
            <a:r>
              <a:rPr lang="ru-RU" dirty="0" smtClean="0"/>
              <a:t>рации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D8891DC-2842-4EE8-A372-3996879F22E0}" type="slidenum">
              <a:rPr lang="ru-RU">
                <a:latin typeface="Arial" pitchFamily="34" charset="0"/>
              </a:rPr>
              <a:pPr/>
              <a:t>20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A0D59-453E-43D1-BC4F-B650933762D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60648"/>
            <a:ext cx="87849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Правила эксплуатации </a:t>
            </a:r>
            <a:r>
              <a:rPr lang="ru-RU" b="1" dirty="0" err="1"/>
              <a:t>NiCd</a:t>
            </a:r>
            <a:r>
              <a:rPr lang="ru-RU" b="1" dirty="0"/>
              <a:t>/</a:t>
            </a:r>
            <a:r>
              <a:rPr lang="ru-RU" b="1" dirty="0" err="1"/>
              <a:t>NiMh</a:t>
            </a:r>
            <a:r>
              <a:rPr lang="ru-RU" b="1" dirty="0"/>
              <a:t> </a:t>
            </a:r>
            <a:r>
              <a:rPr lang="ru-RU" b="1" dirty="0" smtClean="0"/>
              <a:t>аккумуляторов</a:t>
            </a:r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Старайтесь использовать только штатные зарядные устройства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 использовании неавтоматических зарядных устройств, не заряжайте аккумулятор больше времени, указанного в инструкции. Перезаряд значительно ускоряет процесс старения аккумулятора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 оставляйте разряженный аккумулятор во включенной аппаратуре. Дальнейший бесконтрольный разряд* полностью выводит аккумулятор из строя.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Избегайте зарядки не полностью разряженного аккумулятора.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Каждые 3-4 недели производите полную разрядку* аккумулятора в аппаратуре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Соблюдайте температурный диапазон эксплуатации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Перед хранением более 1 месяца </a:t>
            </a:r>
            <a:r>
              <a:rPr lang="ru-RU" dirty="0" err="1"/>
              <a:t>NiCd</a:t>
            </a:r>
            <a:r>
              <a:rPr lang="ru-RU" dirty="0"/>
              <a:t> аккумулятор необходимо разрядить*. </a:t>
            </a:r>
            <a:r>
              <a:rPr lang="ru-RU" dirty="0" err="1"/>
              <a:t>NiMh</a:t>
            </a:r>
            <a:r>
              <a:rPr lang="ru-RU" dirty="0"/>
              <a:t> аккумулятор хранить при 30-50% уровне заряда. Храните при температуре +5°С...+20°С. Срок хранения - до 4 лет.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Каждые 6 месяцев для </a:t>
            </a:r>
            <a:r>
              <a:rPr lang="ru-RU" dirty="0" err="1"/>
              <a:t>NiMh</a:t>
            </a:r>
            <a:r>
              <a:rPr lang="ru-RU" dirty="0"/>
              <a:t> и 12 месяцев для </a:t>
            </a:r>
            <a:r>
              <a:rPr lang="ru-RU" dirty="0" err="1"/>
              <a:t>NiCd</a:t>
            </a:r>
            <a:r>
              <a:rPr lang="ru-RU" dirty="0"/>
              <a:t> хранения рекомендуется сделать не менее 3 циклов заряда-разряда в стандартном режиме.</a:t>
            </a:r>
          </a:p>
          <a:p>
            <a:r>
              <a:rPr lang="ru-RU" dirty="0"/>
              <a:t>*Примечание: Аккумулятор является полностью разряженным, когда его напряжение падает до 83% от номинального. Например, аккумулятор с номиналом 1,2В будет полностью разряжен, когда при работающей аппаратуре напряжение на нем станет равным 1 В. Обычно этот уровень напряжения совпадает с порогом отключения аппаратуры. </a:t>
            </a:r>
          </a:p>
        </p:txBody>
      </p:sp>
    </p:spTree>
    <p:extLst>
      <p:ext uri="{BB962C8B-B14F-4D97-AF65-F5344CB8AC3E}">
        <p14:creationId xmlns:p14="http://schemas.microsoft.com/office/powerpoint/2010/main" val="13993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Компоненты НК- и </a:t>
            </a:r>
            <a:r>
              <a:rPr lang="ru-RU" dirty="0" err="1" smtClean="0"/>
              <a:t>НЖ-аккумуляторов</a:t>
            </a:r>
            <a:endParaRPr lang="ru-RU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Положительный электрод</a:t>
            </a:r>
            <a:r>
              <a:rPr lang="en-US" dirty="0" smtClean="0"/>
              <a:t> – </a:t>
            </a:r>
            <a:r>
              <a:rPr lang="en-US" dirty="0" err="1" smtClean="0"/>
              <a:t>NiOOH</a:t>
            </a:r>
            <a:endParaRPr lang="ru-RU" dirty="0" smtClean="0"/>
          </a:p>
          <a:p>
            <a:pPr lvl="1"/>
            <a:r>
              <a:rPr lang="ru-RU" dirty="0" smtClean="0"/>
              <a:t>с добавкой графита</a:t>
            </a:r>
          </a:p>
          <a:p>
            <a:r>
              <a:rPr lang="ru-RU" dirty="0" smtClean="0"/>
              <a:t>Отрицательный электрод</a:t>
            </a:r>
            <a:r>
              <a:rPr lang="en-US" dirty="0" smtClean="0"/>
              <a:t> – </a:t>
            </a:r>
            <a:r>
              <a:rPr lang="en-US" dirty="0" err="1" smtClean="0"/>
              <a:t>Cd</a:t>
            </a:r>
            <a:r>
              <a:rPr lang="en-US" dirty="0" smtClean="0"/>
              <a:t> </a:t>
            </a:r>
            <a:r>
              <a:rPr lang="ru-RU" dirty="0" smtClean="0"/>
              <a:t>или</a:t>
            </a:r>
            <a:r>
              <a:rPr lang="en-US" dirty="0" smtClean="0"/>
              <a:t> Fe</a:t>
            </a:r>
            <a:endParaRPr lang="ru-RU" dirty="0" smtClean="0"/>
          </a:p>
          <a:p>
            <a:pPr lvl="1"/>
            <a:r>
              <a:rPr lang="ru-RU" dirty="0" smtClean="0"/>
              <a:t>в отличие от кадмия железо подвергается коррозии</a:t>
            </a:r>
          </a:p>
          <a:p>
            <a:r>
              <a:rPr lang="ru-RU" dirty="0" smtClean="0"/>
              <a:t>Электролит</a:t>
            </a:r>
          </a:p>
          <a:p>
            <a:pPr lvl="1"/>
            <a:r>
              <a:rPr lang="ru-RU" dirty="0" smtClean="0"/>
              <a:t>20-22% водный раствор </a:t>
            </a:r>
            <a:r>
              <a:rPr lang="en-US" dirty="0" smtClean="0"/>
              <a:t>KOH</a:t>
            </a:r>
          </a:p>
          <a:p>
            <a:endParaRPr lang="ru-RU" dirty="0" smtClean="0"/>
          </a:p>
          <a:p>
            <a:r>
              <a:rPr lang="ru-RU" dirty="0" smtClean="0"/>
              <a:t>Электрохимическая система</a:t>
            </a:r>
          </a:p>
          <a:p>
            <a:pPr algn="ctr">
              <a:buFont typeface="Wingdings 3" pitchFamily="18" charset="2"/>
              <a:buNone/>
            </a:pPr>
            <a:r>
              <a:rPr lang="ru-RU" b="1" dirty="0" smtClean="0"/>
              <a:t>(–) </a:t>
            </a:r>
            <a:r>
              <a:rPr lang="en-US" b="1" dirty="0" err="1" smtClean="0"/>
              <a:t>Cd</a:t>
            </a:r>
            <a:r>
              <a:rPr lang="ru-RU" b="1" dirty="0" smtClean="0"/>
              <a:t> или </a:t>
            </a:r>
            <a:r>
              <a:rPr lang="en-US" b="1" dirty="0" smtClean="0"/>
              <a:t>Fe</a:t>
            </a:r>
            <a:r>
              <a:rPr lang="ru-RU" b="1" dirty="0" smtClean="0"/>
              <a:t> | </a:t>
            </a:r>
            <a:r>
              <a:rPr lang="en-US" b="1" dirty="0" smtClean="0"/>
              <a:t>KOH</a:t>
            </a:r>
            <a:r>
              <a:rPr lang="ru-RU" b="1" dirty="0" smtClean="0"/>
              <a:t> | </a:t>
            </a:r>
            <a:r>
              <a:rPr lang="en-US" b="1" dirty="0" err="1" smtClean="0"/>
              <a:t>NiOOH</a:t>
            </a:r>
            <a:r>
              <a:rPr lang="ru-RU" b="1" dirty="0" smtClean="0"/>
              <a:t> (+)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1536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F3BEF36-AA8E-4FDF-8CBE-16FB995F4E8F}" type="slidenum">
              <a:rPr lang="ru-RU">
                <a:latin typeface="Arial" pitchFamily="34" charset="0"/>
              </a:rPr>
              <a:pPr/>
              <a:t>3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Электрохимические процессы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Электродные реакции:</a:t>
            </a:r>
          </a:p>
          <a:p>
            <a:pPr marL="548640" lvl="1" indent="-274320"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положительном оксидно-никелевом </a:t>
            </a:r>
            <a:r>
              <a:rPr lang="ru-RU" dirty="0" smtClean="0"/>
              <a:t>электроде:</a:t>
            </a:r>
            <a:endParaRPr lang="ru-RU" dirty="0"/>
          </a:p>
          <a:p>
            <a:pPr marL="273050" lvl="1">
              <a:spcBef>
                <a:spcPts val="600"/>
              </a:spcBef>
              <a:buClr>
                <a:schemeClr val="accent1"/>
              </a:buClr>
            </a:pPr>
            <a:r>
              <a:rPr lang="ru-RU" dirty="0" err="1"/>
              <a:t>Ni</a:t>
            </a:r>
            <a:r>
              <a:rPr lang="ru-RU" dirty="0"/>
              <a:t>(OH)</a:t>
            </a:r>
            <a:r>
              <a:rPr lang="ru-RU" baseline="-25000" dirty="0"/>
              <a:t>2</a:t>
            </a:r>
            <a:r>
              <a:rPr lang="ru-RU" dirty="0"/>
              <a:t> + OH</a:t>
            </a:r>
            <a:r>
              <a:rPr lang="ru-RU" baseline="30000" dirty="0"/>
              <a:t>-</a:t>
            </a:r>
            <a:r>
              <a:rPr lang="ru-RU" dirty="0"/>
              <a:t> → </a:t>
            </a:r>
            <a:r>
              <a:rPr lang="ru-RU" dirty="0" err="1"/>
              <a:t>NiOOH</a:t>
            </a:r>
            <a:r>
              <a:rPr lang="ru-RU" dirty="0"/>
              <a:t> + H</a:t>
            </a:r>
            <a:r>
              <a:rPr lang="ru-RU" baseline="-25000" dirty="0"/>
              <a:t>2</a:t>
            </a:r>
            <a:r>
              <a:rPr lang="ru-RU" dirty="0"/>
              <a:t>O + e</a:t>
            </a:r>
            <a:r>
              <a:rPr lang="ru-RU" baseline="30000" dirty="0"/>
              <a:t>-</a:t>
            </a:r>
            <a:r>
              <a:rPr lang="ru-RU" dirty="0"/>
              <a:t> (заряд)</a:t>
            </a:r>
            <a:br>
              <a:rPr lang="ru-RU" dirty="0"/>
            </a:br>
            <a:r>
              <a:rPr lang="ru-RU" dirty="0" err="1"/>
              <a:t>NiOOH</a:t>
            </a:r>
            <a:r>
              <a:rPr lang="ru-RU" dirty="0"/>
              <a:t> + H</a:t>
            </a:r>
            <a:r>
              <a:rPr lang="ru-RU" baseline="-25000" dirty="0"/>
              <a:t>2</a:t>
            </a:r>
            <a:r>
              <a:rPr lang="ru-RU" dirty="0"/>
              <a:t>O + e</a:t>
            </a:r>
            <a:r>
              <a:rPr lang="ru-RU" baseline="30000" dirty="0"/>
              <a:t>-</a:t>
            </a:r>
            <a:r>
              <a:rPr lang="ru-RU" dirty="0"/>
              <a:t> → </a:t>
            </a:r>
            <a:r>
              <a:rPr lang="ru-RU" dirty="0" err="1"/>
              <a:t>Ni</a:t>
            </a:r>
            <a:r>
              <a:rPr lang="ru-RU" dirty="0"/>
              <a:t>(OH)</a:t>
            </a:r>
            <a:r>
              <a:rPr lang="ru-RU" baseline="-25000" dirty="0"/>
              <a:t>2</a:t>
            </a:r>
            <a:r>
              <a:rPr lang="ru-RU" dirty="0"/>
              <a:t> + OH</a:t>
            </a:r>
            <a:r>
              <a:rPr lang="ru-RU" baseline="30000" dirty="0"/>
              <a:t>-</a:t>
            </a:r>
            <a:r>
              <a:rPr lang="ru-RU" dirty="0"/>
              <a:t> (разряд</a:t>
            </a:r>
            <a:r>
              <a:rPr lang="ru-RU" dirty="0" smtClean="0"/>
              <a:t>) </a:t>
            </a:r>
            <a:r>
              <a:rPr lang="en-US" dirty="0"/>
              <a:t>(E</a:t>
            </a:r>
            <a:r>
              <a:rPr lang="en-US" baseline="30000" dirty="0"/>
              <a:t>0</a:t>
            </a:r>
            <a:r>
              <a:rPr lang="en-US" dirty="0"/>
              <a:t> = 0.49</a:t>
            </a:r>
            <a:r>
              <a:rPr lang="ru-RU" dirty="0"/>
              <a:t> </a:t>
            </a:r>
            <a:r>
              <a:rPr lang="en-US" dirty="0"/>
              <a:t>B</a:t>
            </a:r>
            <a:r>
              <a:rPr lang="en-US" dirty="0" smtClean="0"/>
              <a:t>)</a:t>
            </a:r>
            <a:endParaRPr lang="ru-RU" dirty="0"/>
          </a:p>
          <a:p>
            <a:r>
              <a:rPr lang="ru-RU" dirty="0"/>
              <a:t>На отрицательном кадмиевом </a:t>
            </a:r>
            <a:r>
              <a:rPr lang="ru-RU" dirty="0" smtClean="0"/>
              <a:t>электроде:</a:t>
            </a:r>
            <a:endParaRPr lang="ru-RU" dirty="0"/>
          </a:p>
          <a:p>
            <a:pPr marL="273050" lvl="1">
              <a:spcBef>
                <a:spcPts val="600"/>
              </a:spcBef>
              <a:buClr>
                <a:schemeClr val="accent1"/>
              </a:buClr>
            </a:pPr>
            <a:r>
              <a:rPr lang="ru-RU" dirty="0" err="1"/>
              <a:t>Cd</a:t>
            </a:r>
            <a:r>
              <a:rPr lang="ru-RU" dirty="0"/>
              <a:t>(OH)</a:t>
            </a:r>
            <a:r>
              <a:rPr lang="ru-RU" baseline="-25000" dirty="0"/>
              <a:t>2</a:t>
            </a:r>
            <a:r>
              <a:rPr lang="ru-RU" dirty="0"/>
              <a:t> + 2e</a:t>
            </a:r>
            <a:r>
              <a:rPr lang="ru-RU" baseline="30000" dirty="0"/>
              <a:t>-</a:t>
            </a:r>
            <a:r>
              <a:rPr lang="ru-RU" dirty="0"/>
              <a:t> → </a:t>
            </a:r>
            <a:r>
              <a:rPr lang="ru-RU" dirty="0" err="1"/>
              <a:t>Cd</a:t>
            </a:r>
            <a:r>
              <a:rPr lang="ru-RU" dirty="0"/>
              <a:t> + 2OH</a:t>
            </a:r>
            <a:r>
              <a:rPr lang="ru-RU" baseline="30000" dirty="0"/>
              <a:t>-</a:t>
            </a:r>
            <a:r>
              <a:rPr lang="ru-RU" dirty="0"/>
              <a:t> (заряд)</a:t>
            </a:r>
            <a:br>
              <a:rPr lang="ru-RU" dirty="0"/>
            </a:br>
            <a:r>
              <a:rPr lang="ru-RU" dirty="0" err="1"/>
              <a:t>Cd</a:t>
            </a:r>
            <a:r>
              <a:rPr lang="ru-RU" dirty="0"/>
              <a:t> + 2OH</a:t>
            </a:r>
            <a:r>
              <a:rPr lang="ru-RU" baseline="30000" dirty="0"/>
              <a:t>-</a:t>
            </a:r>
            <a:r>
              <a:rPr lang="ru-RU" dirty="0"/>
              <a:t> → </a:t>
            </a:r>
            <a:r>
              <a:rPr lang="ru-RU" dirty="0" err="1"/>
              <a:t>Cd</a:t>
            </a:r>
            <a:r>
              <a:rPr lang="ru-RU" dirty="0"/>
              <a:t>(OH)</a:t>
            </a:r>
            <a:r>
              <a:rPr lang="ru-RU" baseline="-25000" dirty="0"/>
              <a:t>2</a:t>
            </a:r>
            <a:r>
              <a:rPr lang="ru-RU" dirty="0"/>
              <a:t> + 2e</a:t>
            </a:r>
            <a:r>
              <a:rPr lang="ru-RU" baseline="30000" dirty="0"/>
              <a:t>-</a:t>
            </a:r>
            <a:r>
              <a:rPr lang="ru-RU" dirty="0"/>
              <a:t> (разряд</a:t>
            </a:r>
            <a:r>
              <a:rPr lang="ru-RU" dirty="0" smtClean="0"/>
              <a:t>) </a:t>
            </a:r>
            <a:r>
              <a:rPr lang="en-US" dirty="0"/>
              <a:t>(E</a:t>
            </a:r>
            <a:r>
              <a:rPr lang="en-US" baseline="-25000" dirty="0"/>
              <a:t>Cd</a:t>
            </a:r>
            <a:r>
              <a:rPr lang="en-US" baseline="30000" dirty="0"/>
              <a:t>0</a:t>
            </a:r>
            <a:r>
              <a:rPr lang="en-US" dirty="0"/>
              <a:t> = -0.81</a:t>
            </a:r>
            <a:r>
              <a:rPr lang="ru-RU" dirty="0"/>
              <a:t> </a:t>
            </a:r>
            <a:r>
              <a:rPr lang="en-US" dirty="0"/>
              <a:t>B, E</a:t>
            </a:r>
            <a:r>
              <a:rPr lang="en-US" baseline="-25000" dirty="0"/>
              <a:t>Fe</a:t>
            </a:r>
            <a:r>
              <a:rPr lang="en-US" baseline="30000" dirty="0"/>
              <a:t>0</a:t>
            </a:r>
            <a:r>
              <a:rPr lang="en-US" dirty="0"/>
              <a:t> = -0.88</a:t>
            </a:r>
            <a:r>
              <a:rPr lang="ru-RU" dirty="0"/>
              <a:t> </a:t>
            </a:r>
            <a:r>
              <a:rPr lang="en-US" dirty="0"/>
              <a:t>B)</a:t>
            </a:r>
          </a:p>
          <a:p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Суммарная </a:t>
            </a:r>
            <a:r>
              <a:rPr lang="ru-RU" dirty="0" err="1" smtClean="0"/>
              <a:t>токообразующая</a:t>
            </a:r>
            <a:r>
              <a:rPr lang="ru-RU" dirty="0" smtClean="0"/>
              <a:t> реакция</a:t>
            </a:r>
          </a:p>
          <a:p>
            <a:pPr marL="548640" lvl="1" indent="-274320"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marL="548640" lvl="1" indent="-274320" algn="ctr" fontAlgn="auto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2NiOOH + 2H</a:t>
            </a:r>
            <a:r>
              <a:rPr lang="en-US" baseline="-25000" dirty="0" smtClean="0"/>
              <a:t>2</a:t>
            </a:r>
            <a:r>
              <a:rPr lang="en-US" dirty="0" smtClean="0"/>
              <a:t>O + Me = 2Ni(OH)</a:t>
            </a:r>
            <a:r>
              <a:rPr lang="en-US" baseline="-25000" dirty="0" smtClean="0"/>
              <a:t>2</a:t>
            </a:r>
            <a:r>
              <a:rPr lang="en-US" dirty="0" smtClean="0"/>
              <a:t> + Me(OH)</a:t>
            </a:r>
            <a:r>
              <a:rPr lang="en-US" baseline="-25000" dirty="0" smtClean="0"/>
              <a:t>2</a:t>
            </a:r>
          </a:p>
          <a:p>
            <a:pPr marL="548640" lvl="1" indent="-274320" algn="ctr"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marL="548640" lvl="1" indent="-274320" algn="ctr" fontAlgn="auto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Me = </a:t>
            </a:r>
            <a:r>
              <a:rPr lang="en-US" b="1" dirty="0" err="1" smtClean="0"/>
              <a:t>Cd</a:t>
            </a:r>
            <a:r>
              <a:rPr lang="en-US" b="1" dirty="0" smtClean="0"/>
              <a:t> </a:t>
            </a:r>
            <a:r>
              <a:rPr lang="ru-RU" b="1" dirty="0" smtClean="0"/>
              <a:t>или</a:t>
            </a:r>
            <a:r>
              <a:rPr lang="en-US" b="1" dirty="0" smtClean="0"/>
              <a:t> Fe</a:t>
            </a:r>
            <a:endParaRPr lang="ru-RU" b="1" dirty="0" smtClean="0"/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7F5DC52-9661-490D-B598-DEF57FE2D2FD}" type="slidenum">
              <a:rPr lang="ru-RU">
                <a:latin typeface="Arial" pitchFamily="34" charset="0"/>
              </a:rPr>
              <a:pPr/>
              <a:t>4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14" descr="NiCd_vario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332656"/>
            <a:ext cx="5683250" cy="3695700"/>
          </a:xfrm>
          <a:noFill/>
        </p:spPr>
      </p:pic>
      <p:sp>
        <p:nvSpPr>
          <p:cNvPr id="1741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6EA3D07-FD30-4D6E-8896-890BD9773C29}" type="slidenum">
              <a:rPr lang="ru-RU">
                <a:latin typeface="Arial" pitchFamily="34" charset="0"/>
              </a:rPr>
              <a:pPr/>
              <a:t>5</a:t>
            </a:fld>
            <a:endParaRPr lang="ru-RU">
              <a:latin typeface="Arial" pitchFamily="34" charset="0"/>
            </a:endParaRPr>
          </a:p>
        </p:txBody>
      </p:sp>
      <p:pic>
        <p:nvPicPr>
          <p:cNvPr id="26626" name="Picture 2" descr="https://upload.wikimedia.org/wikipedia/commons/c/cc/NKB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63859"/>
            <a:ext cx="2518445" cy="31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s://upload.wikimedia.org/wikipedia/commons/thumb/6/66/%D0%90%D0%BA%D0%BA%D1%83%D0%BC%D1%83%D0%BB%D1%8F%D1%82%D0%BE%D1%80_%D0%94-0%2C26%2C_%D0%94-00%2C6_%D0%B8_%D0%B7%D0%B0%D1%80%D1%8F%D0%B4%D0%BD%D0%BE%D0%B5_%D1%83%D1%81%D1%82%D1%80%D0%BE%D0%B9%D1%81%D1%82%D0%B2%D0%BE_%D0%97%D0%A3-3.jpg/1280px-%D0%90%D0%BA%D0%BA%D1%83%D0%BC%D1%83%D0%BB%D1%8F%D1%82%D0%BE%D1%80_%D0%94-0%2C26%2C_%D0%94-00%2C6_%D0%B8_%D0%B7%D0%B0%D1%80%D1%8F%D0%B4%D0%BD%D0%BE%D0%B5_%D1%83%D1%81%D1%82%D1%80%D0%BE%D0%B9%D1%81%D1%82%D0%B2%D0%BE_%D0%97%D0%A3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4057721"/>
            <a:ext cx="2736304" cy="205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AutoShape 2" descr="Разрядные характеристика никель-кадмиевого аккумулятора (Ni-Cd) при различных токах разряда"/>
          <p:cNvSpPr>
            <a:spLocks noChangeAspect="1" noChangeArrowheads="1"/>
          </p:cNvSpPr>
          <p:nvPr/>
        </p:nvSpPr>
        <p:spPr bwMode="auto">
          <a:xfrm>
            <a:off x="63500" y="-136525"/>
            <a:ext cx="288607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0423" y="196671"/>
            <a:ext cx="86764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altLang="ru-RU" sz="18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Разрядные характеристики никель-кадмиевого аккумулятора (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Ni-Cd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 при различных токах разряда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AutoShape 4" descr="Разрядные характеристика никель-кадмиевого аккумулятора (Ni-Cd) при различных токах разряда"/>
          <p:cNvSpPr>
            <a:spLocks noChangeAspect="1" noChangeArrowheads="1"/>
          </p:cNvSpPr>
          <p:nvPr/>
        </p:nvSpPr>
        <p:spPr bwMode="auto">
          <a:xfrm>
            <a:off x="155575" y="-46038"/>
            <a:ext cx="2886075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Разрядные характеристика никель-кадмиевого аккумулятора (Ni-Cd) при различных токах разряда"/>
          <p:cNvSpPr>
            <a:spLocks noChangeAspect="1" noChangeArrowheads="1"/>
          </p:cNvSpPr>
          <p:nvPr/>
        </p:nvSpPr>
        <p:spPr bwMode="auto">
          <a:xfrm>
            <a:off x="4572000" y="-46038"/>
            <a:ext cx="2886075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Разрядные характеристика никель-кадмиевого аккумулятора (Ni-Cd) при различных токах разряда"/>
          <p:cNvSpPr>
            <a:spLocks noChangeAspect="1" noChangeArrowheads="1"/>
          </p:cNvSpPr>
          <p:nvPr/>
        </p:nvSpPr>
        <p:spPr bwMode="auto">
          <a:xfrm>
            <a:off x="4724400" y="106362"/>
            <a:ext cx="2886075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t="22593" r="21375" b="39815"/>
          <a:stretch/>
        </p:blipFill>
        <p:spPr bwMode="auto">
          <a:xfrm>
            <a:off x="170422" y="1460500"/>
            <a:ext cx="5917215" cy="333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4360" y="4803284"/>
            <a:ext cx="8595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Номинальное напряжение герметичных </a:t>
            </a:r>
            <a:r>
              <a:rPr lang="ru-RU" dirty="0" err="1"/>
              <a:t>Ni-Cd</a:t>
            </a:r>
            <a:r>
              <a:rPr lang="ru-RU" dirty="0"/>
              <a:t> аккумуляторов - 1,2 В. </a:t>
            </a:r>
            <a:br>
              <a:rPr lang="ru-RU" dirty="0"/>
            </a:br>
            <a:r>
              <a:rPr lang="ru-RU" dirty="0"/>
              <a:t>Номинальный (стандартный) режим заряда никель-кадмиевого аккумулятора - током 0,1 С в течение 16 ч. </a:t>
            </a:r>
            <a:br>
              <a:rPr lang="ru-RU" dirty="0"/>
            </a:br>
            <a:r>
              <a:rPr lang="ru-RU" dirty="0"/>
              <a:t>Номинальный режим разряда никель-кадмиевого аккумулятора - током 0,2 С до напряжения 1 В.</a:t>
            </a:r>
          </a:p>
        </p:txBody>
      </p:sp>
    </p:spTree>
    <p:extLst>
      <p:ext uri="{BB962C8B-B14F-4D97-AF65-F5344CB8AC3E}">
        <p14:creationId xmlns:p14="http://schemas.microsoft.com/office/powerpoint/2010/main" val="23421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-26988"/>
            <a:ext cx="7924800" cy="1143001"/>
          </a:xfrm>
        </p:spPr>
        <p:txBody>
          <a:bodyPr/>
          <a:lstStyle/>
          <a:p>
            <a:r>
              <a:rPr lang="ru-RU" sz="3000" smtClean="0"/>
              <a:t>Применение НК-аккумуляторов:</a:t>
            </a:r>
            <a:br>
              <a:rPr lang="ru-RU" sz="3000" smtClean="0"/>
            </a:br>
            <a:r>
              <a:rPr lang="ru-RU" sz="3000" smtClean="0"/>
              <a:t>первые </a:t>
            </a:r>
            <a:r>
              <a:rPr lang="ru-RU" sz="3000" i="1" smtClean="0"/>
              <a:t>компактные компьютеры</a:t>
            </a:r>
          </a:p>
        </p:txBody>
      </p:sp>
      <p:pic>
        <p:nvPicPr>
          <p:cNvPr id="18435" name="Picture 7" descr="2_15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2565400"/>
            <a:ext cx="3770312" cy="2911475"/>
          </a:xfrm>
          <a:noFill/>
        </p:spPr>
      </p:pic>
      <p:pic>
        <p:nvPicPr>
          <p:cNvPr id="18436" name="Picture 8" descr="1_214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43663" y="1341438"/>
            <a:ext cx="2270125" cy="1785937"/>
          </a:xfrm>
          <a:noFill/>
        </p:spPr>
      </p:pic>
      <p:pic>
        <p:nvPicPr>
          <p:cNvPr id="18437" name="Picture 9" descr="3_15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19700" y="3284538"/>
            <a:ext cx="2089150" cy="2900362"/>
          </a:xfrm>
          <a:noFill/>
        </p:spPr>
      </p:pic>
      <p:sp>
        <p:nvSpPr>
          <p:cNvPr id="18438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5744B0B-8110-4478-8C82-A8D3498A2216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539750" y="1360488"/>
            <a:ext cx="47355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Предок нынешних сверхкомпактных</a:t>
            </a:r>
          </a:p>
          <a:p>
            <a:r>
              <a:rPr lang="ru-RU" b="1"/>
              <a:t>персональных компьютеров –</a:t>
            </a:r>
          </a:p>
          <a:p>
            <a:r>
              <a:rPr lang="ru-RU" b="1"/>
              <a:t>Epson HX-20 (1981 г.)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7924800" cy="1143000"/>
          </a:xfrm>
        </p:spPr>
        <p:txBody>
          <a:bodyPr/>
          <a:lstStyle/>
          <a:p>
            <a:r>
              <a:rPr lang="ru-RU" sz="3000" smtClean="0"/>
              <a:t>Применение НК-аккумуляторов:</a:t>
            </a:r>
            <a:br>
              <a:rPr lang="ru-RU" sz="3000" smtClean="0"/>
            </a:br>
            <a:r>
              <a:rPr lang="ru-RU" sz="3000" smtClean="0"/>
              <a:t>первые </a:t>
            </a:r>
            <a:r>
              <a:rPr lang="ru-RU" sz="3000" i="1" smtClean="0"/>
              <a:t>мобильные телефоны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b="1" smtClean="0"/>
              <a:t>Первый «народный» GSM-телефон Nokia 1011 (1992 г.) </a:t>
            </a:r>
          </a:p>
          <a:p>
            <a:endParaRPr lang="ru-RU" sz="2400" smtClean="0"/>
          </a:p>
        </p:txBody>
      </p:sp>
      <p:pic>
        <p:nvPicPr>
          <p:cNvPr id="19460" name="Picture 9" descr="nokia_10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1773238"/>
            <a:ext cx="2011362" cy="3724275"/>
          </a:xfrm>
          <a:noFill/>
        </p:spPr>
      </p:pic>
      <p:sp>
        <p:nvSpPr>
          <p:cNvPr id="19461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DCBB859-757A-4AC3-B51C-C48AE09EA530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Применение НЖ-аккумуляторов</a:t>
            </a:r>
          </a:p>
        </p:txBody>
      </p:sp>
      <p:sp>
        <p:nvSpPr>
          <p:cNvPr id="20483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smtClean="0"/>
              <a:t>Первые электромобили</a:t>
            </a:r>
          </a:p>
          <a:p>
            <a:r>
              <a:rPr lang="en-US" sz="1600" smtClean="0"/>
              <a:t>1915 Detroit Electric Model 61 </a:t>
            </a:r>
            <a:endParaRPr lang="ru-RU" sz="1600" smtClean="0"/>
          </a:p>
        </p:txBody>
      </p:sp>
      <p:pic>
        <p:nvPicPr>
          <p:cNvPr id="204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3432" y="2561636"/>
            <a:ext cx="3847723" cy="3177766"/>
          </a:xfr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Электровозы, </a:t>
            </a:r>
            <a:r>
              <a:rPr lang="ru-RU" dirty="0" err="1" smtClean="0"/>
              <a:t>электропогрузчики</a:t>
            </a:r>
            <a:endParaRPr lang="ru-RU" dirty="0"/>
          </a:p>
        </p:txBody>
      </p:sp>
      <p:pic>
        <p:nvPicPr>
          <p:cNvPr id="20488" name="Picture 8" descr="http://smolensk.smo.raise.ru/pics/used/509668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59138" y="2453652"/>
            <a:ext cx="4013548" cy="3393734"/>
          </a:xfrm>
          <a:noFill/>
        </p:spPr>
      </p:pic>
      <p:sp>
        <p:nvSpPr>
          <p:cNvPr id="204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A2CFAF1-63BF-4424-BE37-95B29906E899}" type="slidenum">
              <a:rPr lang="ru-RU">
                <a:latin typeface="Arial" pitchFamily="34" charset="0"/>
              </a:rPr>
              <a:pPr/>
              <a:t>9</a:t>
            </a:fld>
            <a:endParaRPr lang="ru-RU">
              <a:latin typeface="Arial" pitchFamily="34" charset="0"/>
            </a:endParaRPr>
          </a:p>
        </p:txBody>
      </p:sp>
      <p:pic>
        <p:nvPicPr>
          <p:cNvPr id="20489" name="Picture 10" descr="https://upload.wikimedia.org/wikipedia/ru/b/b0/%D0%AD%D0%BB%D0%B5%D0%BA%D1%82%D1%80%D0%BE%D0%B2%D0%BE%D0%B7_%D0%90%D0%A0%D0%9F8%D0%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492375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</TotalTime>
  <Words>689</Words>
  <Application>Microsoft Office PowerPoint</Application>
  <PresentationFormat>Экран (4:3)</PresentationFormat>
  <Paragraphs>181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Equation</vt:lpstr>
      <vt:lpstr>Никель-металлгидридные (Ni-MH) аккумуляторы</vt:lpstr>
      <vt:lpstr>Предшественники: никель-кадмиевый и никель-железный аккумуляторы</vt:lpstr>
      <vt:lpstr>Компоненты НК- и НЖ-аккумуляторов</vt:lpstr>
      <vt:lpstr>Электрохимические процессы</vt:lpstr>
      <vt:lpstr>Презентация PowerPoint</vt:lpstr>
      <vt:lpstr>Презентация PowerPoint</vt:lpstr>
      <vt:lpstr>Применение НК-аккумуляторов: первые компактные компьютеры</vt:lpstr>
      <vt:lpstr>Применение НК-аккумуляторов: первые мобильные телефоны</vt:lpstr>
      <vt:lpstr>Применение НЖ-аккумуляторов</vt:lpstr>
      <vt:lpstr>Эффект памяти</vt:lpstr>
      <vt:lpstr>Презентация PowerPoint</vt:lpstr>
      <vt:lpstr>Конструкция Ni-MH-аккумулятора</vt:lpstr>
      <vt:lpstr>Электрохимические процессы</vt:lpstr>
      <vt:lpstr>Схема работы Ni-MH-аккумулятора </vt:lpstr>
      <vt:lpstr>Побочные процессы: перезаряд аккумулятора</vt:lpstr>
      <vt:lpstr>Побочные процессы: глубокий разряд аккумулятора</vt:lpstr>
      <vt:lpstr>Презентация PowerPoint</vt:lpstr>
      <vt:lpstr>Побочные процессы: глубокий разряд аккумулятора</vt:lpstr>
      <vt:lpstr>Саморазряд</vt:lpstr>
      <vt:lpstr>Применение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 чистые источники энергии</dc:title>
  <dc:creator>OLEG</dc:creator>
  <cp:lastModifiedBy>Assa</cp:lastModifiedBy>
  <cp:revision>733</cp:revision>
  <cp:lastPrinted>1601-01-01T00:00:00Z</cp:lastPrinted>
  <dcterms:created xsi:type="dcterms:W3CDTF">2008-02-05T11:36:20Z</dcterms:created>
  <dcterms:modified xsi:type="dcterms:W3CDTF">2020-11-24T14:38:36Z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