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78" r:id="rId3"/>
    <p:sldId id="308" r:id="rId4"/>
    <p:sldId id="309" r:id="rId5"/>
    <p:sldId id="310" r:id="rId6"/>
    <p:sldId id="311" r:id="rId7"/>
    <p:sldId id="312" r:id="rId8"/>
    <p:sldId id="257" r:id="rId9"/>
    <p:sldId id="313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9" r:id="rId29"/>
    <p:sldId id="306" r:id="rId30"/>
    <p:sldId id="307" r:id="rId31"/>
    <p:sldId id="27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542D2-3D6B-423E-9523-2E7367AE2ACB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5B31D18-2E1A-413A-9D46-D6E179386420}">
      <dgm:prSet phldrT="[Текст]"/>
      <dgm:spPr/>
      <dgm:t>
        <a:bodyPr/>
        <a:lstStyle/>
        <a:p>
          <a:r>
            <a:rPr lang="ru-RU" b="1" dirty="0" smtClean="0"/>
            <a:t>Потенциальная энергия воды (созданная поднятием уровня воды с помощью плотины)</a:t>
          </a:r>
          <a:endParaRPr lang="ru-RU" b="1" dirty="0"/>
        </a:p>
      </dgm:t>
    </dgm:pt>
    <dgm:pt modelId="{17F269E7-76AD-47E1-B8A1-018BAE8D21DF}" type="parTrans" cxnId="{AB45684D-E5C4-4DE1-AA25-E17FBB46BE0B}">
      <dgm:prSet/>
      <dgm:spPr/>
      <dgm:t>
        <a:bodyPr/>
        <a:lstStyle/>
        <a:p>
          <a:endParaRPr lang="ru-RU" b="1"/>
        </a:p>
      </dgm:t>
    </dgm:pt>
    <dgm:pt modelId="{F75AA061-D79F-41A1-92E4-8E98D07EAE58}" type="sibTrans" cxnId="{AB45684D-E5C4-4DE1-AA25-E17FBB46BE0B}">
      <dgm:prSet/>
      <dgm:spPr/>
      <dgm:t>
        <a:bodyPr/>
        <a:lstStyle/>
        <a:p>
          <a:endParaRPr lang="ru-RU" b="1"/>
        </a:p>
      </dgm:t>
    </dgm:pt>
    <dgm:pt modelId="{438B21D4-360E-41BC-9C04-FFD45540DF6D}">
      <dgm:prSet phldrT="[Текст]"/>
      <dgm:spPr/>
      <dgm:t>
        <a:bodyPr/>
        <a:lstStyle/>
        <a:p>
          <a:r>
            <a:rPr lang="ru-RU" b="1" dirty="0" smtClean="0"/>
            <a:t>Кинетическая энергия падающей воды</a:t>
          </a:r>
          <a:endParaRPr lang="ru-RU" b="1" dirty="0"/>
        </a:p>
      </dgm:t>
    </dgm:pt>
    <dgm:pt modelId="{621F8967-F72A-42A2-951A-5CBF3E554E57}" type="parTrans" cxnId="{3E288F3C-0621-48D2-9DEB-B34819B06129}">
      <dgm:prSet/>
      <dgm:spPr/>
      <dgm:t>
        <a:bodyPr/>
        <a:lstStyle/>
        <a:p>
          <a:endParaRPr lang="ru-RU" b="1"/>
        </a:p>
      </dgm:t>
    </dgm:pt>
    <dgm:pt modelId="{519F4130-84FB-4E4E-A7D0-4456FA7B9135}" type="sibTrans" cxnId="{3E288F3C-0621-48D2-9DEB-B34819B06129}">
      <dgm:prSet/>
      <dgm:spPr/>
      <dgm:t>
        <a:bodyPr/>
        <a:lstStyle/>
        <a:p>
          <a:endParaRPr lang="ru-RU" b="1"/>
        </a:p>
      </dgm:t>
    </dgm:pt>
    <dgm:pt modelId="{317D63AE-0D98-4D09-A994-1674C1CA31FB}">
      <dgm:prSet phldrT="[Текст]"/>
      <dgm:spPr/>
      <dgm:t>
        <a:bodyPr/>
        <a:lstStyle/>
        <a:p>
          <a:r>
            <a:rPr lang="ru-RU" b="1" dirty="0" smtClean="0"/>
            <a:t>Кинетическая энергия вращающейся турбины</a:t>
          </a:r>
          <a:endParaRPr lang="ru-RU" b="1" dirty="0"/>
        </a:p>
      </dgm:t>
    </dgm:pt>
    <dgm:pt modelId="{07D6C6E8-5B78-4C29-9759-BD03A3346BD7}" type="parTrans" cxnId="{277B00D9-7673-4E17-B172-A5662608EF01}">
      <dgm:prSet/>
      <dgm:spPr/>
      <dgm:t>
        <a:bodyPr/>
        <a:lstStyle/>
        <a:p>
          <a:endParaRPr lang="ru-RU" b="1"/>
        </a:p>
      </dgm:t>
    </dgm:pt>
    <dgm:pt modelId="{F9A06BB5-A48A-4DCD-9C5A-A5228D0457CD}" type="sibTrans" cxnId="{277B00D9-7673-4E17-B172-A5662608EF01}">
      <dgm:prSet/>
      <dgm:spPr/>
      <dgm:t>
        <a:bodyPr/>
        <a:lstStyle/>
        <a:p>
          <a:endParaRPr lang="ru-RU" b="1"/>
        </a:p>
      </dgm:t>
    </dgm:pt>
    <dgm:pt modelId="{6DD237BE-8DD2-4948-A36D-D0C880EB5083}">
      <dgm:prSet phldrT="[Текст]"/>
      <dgm:spPr/>
      <dgm:t>
        <a:bodyPr/>
        <a:lstStyle/>
        <a:p>
          <a:r>
            <a:rPr lang="ru-RU" b="1" dirty="0" smtClean="0"/>
            <a:t>Электрогенератор</a:t>
          </a:r>
          <a:endParaRPr lang="ru-RU" b="1" dirty="0"/>
        </a:p>
      </dgm:t>
    </dgm:pt>
    <dgm:pt modelId="{4EEC4AD9-1C61-418F-BE97-8F2971BCA0B5}" type="parTrans" cxnId="{F0C13F9A-FFE9-484B-8E6E-AF0F4DC0283D}">
      <dgm:prSet/>
      <dgm:spPr/>
      <dgm:t>
        <a:bodyPr/>
        <a:lstStyle/>
        <a:p>
          <a:endParaRPr lang="ru-RU" b="1"/>
        </a:p>
      </dgm:t>
    </dgm:pt>
    <dgm:pt modelId="{34F076FD-E3C4-4041-B46A-37647AA65F74}" type="sibTrans" cxnId="{F0C13F9A-FFE9-484B-8E6E-AF0F4DC0283D}">
      <dgm:prSet/>
      <dgm:spPr/>
      <dgm:t>
        <a:bodyPr/>
        <a:lstStyle/>
        <a:p>
          <a:endParaRPr lang="ru-RU" b="1"/>
        </a:p>
      </dgm:t>
    </dgm:pt>
    <dgm:pt modelId="{6C7D13E6-0C6E-4978-BE47-0860E126B999}">
      <dgm:prSet phldrT="[Текст]"/>
      <dgm:spPr/>
      <dgm:t>
        <a:bodyPr/>
        <a:lstStyle/>
        <a:p>
          <a:r>
            <a:rPr lang="ru-RU" b="1" dirty="0" smtClean="0"/>
            <a:t>Электроэнергия</a:t>
          </a:r>
          <a:endParaRPr lang="ru-RU" b="1" dirty="0"/>
        </a:p>
      </dgm:t>
    </dgm:pt>
    <dgm:pt modelId="{20F5FD57-B364-4885-8BAC-6832C95BA321}" type="parTrans" cxnId="{8F8BA89E-8730-404C-A65D-637B8B996656}">
      <dgm:prSet/>
      <dgm:spPr/>
      <dgm:t>
        <a:bodyPr/>
        <a:lstStyle/>
        <a:p>
          <a:endParaRPr lang="ru-RU" b="1"/>
        </a:p>
      </dgm:t>
    </dgm:pt>
    <dgm:pt modelId="{904BFF32-6229-43FB-BC82-F6185B2F92B4}" type="sibTrans" cxnId="{8F8BA89E-8730-404C-A65D-637B8B996656}">
      <dgm:prSet/>
      <dgm:spPr/>
      <dgm:t>
        <a:bodyPr/>
        <a:lstStyle/>
        <a:p>
          <a:endParaRPr lang="ru-RU" b="1"/>
        </a:p>
      </dgm:t>
    </dgm:pt>
    <dgm:pt modelId="{D6107DC0-BBDF-4442-81BB-A6A62936A4B1}" type="pres">
      <dgm:prSet presAssocID="{581542D2-3D6B-423E-9523-2E7367AE2ACB}" presName="linearFlow" presStyleCnt="0">
        <dgm:presLayoutVars>
          <dgm:resizeHandles val="exact"/>
        </dgm:presLayoutVars>
      </dgm:prSet>
      <dgm:spPr/>
    </dgm:pt>
    <dgm:pt modelId="{B4392E66-5DAD-4DEA-ADCA-89768FA05309}" type="pres">
      <dgm:prSet presAssocID="{55B31D18-2E1A-413A-9D46-D6E17938642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8166F-6AAB-4EF7-BF13-B660B130B482}" type="pres">
      <dgm:prSet presAssocID="{F75AA061-D79F-41A1-92E4-8E98D07EAE58}" presName="sibTrans" presStyleLbl="sibTrans2D1" presStyleIdx="0" presStyleCnt="4"/>
      <dgm:spPr/>
    </dgm:pt>
    <dgm:pt modelId="{AD7CB40D-4DDE-4323-A352-1BAEBB8A17B4}" type="pres">
      <dgm:prSet presAssocID="{F75AA061-D79F-41A1-92E4-8E98D07EAE58}" presName="connectorText" presStyleLbl="sibTrans2D1" presStyleIdx="0" presStyleCnt="4"/>
      <dgm:spPr/>
    </dgm:pt>
    <dgm:pt modelId="{13326E0E-7A61-44DC-8D78-3BD4215C58B8}" type="pres">
      <dgm:prSet presAssocID="{438B21D4-360E-41BC-9C04-FFD45540DF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A9D4F-A2B4-4C60-B5FF-856B538F297A}" type="pres">
      <dgm:prSet presAssocID="{519F4130-84FB-4E4E-A7D0-4456FA7B9135}" presName="sibTrans" presStyleLbl="sibTrans2D1" presStyleIdx="1" presStyleCnt="4"/>
      <dgm:spPr/>
    </dgm:pt>
    <dgm:pt modelId="{7F136DC3-94A4-4ED1-9E7D-73525A840F61}" type="pres">
      <dgm:prSet presAssocID="{519F4130-84FB-4E4E-A7D0-4456FA7B9135}" presName="connectorText" presStyleLbl="sibTrans2D1" presStyleIdx="1" presStyleCnt="4"/>
      <dgm:spPr/>
    </dgm:pt>
    <dgm:pt modelId="{D7D5A115-AF58-4A2B-BE06-9FCED4D99C98}" type="pres">
      <dgm:prSet presAssocID="{317D63AE-0D98-4D09-A994-1674C1CA31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D296C-1B60-4BA4-9E40-85954FAF7ECC}" type="pres">
      <dgm:prSet presAssocID="{F9A06BB5-A48A-4DCD-9C5A-A5228D0457CD}" presName="sibTrans" presStyleLbl="sibTrans2D1" presStyleIdx="2" presStyleCnt="4"/>
      <dgm:spPr/>
    </dgm:pt>
    <dgm:pt modelId="{C27D2F0E-6579-4AB3-BA3F-F3F72C2D503C}" type="pres">
      <dgm:prSet presAssocID="{F9A06BB5-A48A-4DCD-9C5A-A5228D0457CD}" presName="connectorText" presStyleLbl="sibTrans2D1" presStyleIdx="2" presStyleCnt="4"/>
      <dgm:spPr/>
    </dgm:pt>
    <dgm:pt modelId="{9DA011C7-9B00-4BB0-ADD0-310ED2227317}" type="pres">
      <dgm:prSet presAssocID="{6DD237BE-8DD2-4948-A36D-D0C880EB508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CBB93-3BFB-458D-ACCF-ED0559F1496D}" type="pres">
      <dgm:prSet presAssocID="{34F076FD-E3C4-4041-B46A-37647AA65F74}" presName="sibTrans" presStyleLbl="sibTrans2D1" presStyleIdx="3" presStyleCnt="4"/>
      <dgm:spPr/>
    </dgm:pt>
    <dgm:pt modelId="{2F7F85E4-300F-4F24-91DE-89DB4E4FFA66}" type="pres">
      <dgm:prSet presAssocID="{34F076FD-E3C4-4041-B46A-37647AA65F74}" presName="connectorText" presStyleLbl="sibTrans2D1" presStyleIdx="3" presStyleCnt="4"/>
      <dgm:spPr/>
    </dgm:pt>
    <dgm:pt modelId="{42A3CF6A-E00E-4960-B2D1-025EE404C094}" type="pres">
      <dgm:prSet presAssocID="{6C7D13E6-0C6E-4978-BE47-0860E126B999}" presName="node" presStyleLbl="node1" presStyleIdx="4" presStyleCnt="5">
        <dgm:presLayoutVars>
          <dgm:bulletEnabled val="1"/>
        </dgm:presLayoutVars>
      </dgm:prSet>
      <dgm:spPr/>
    </dgm:pt>
  </dgm:ptLst>
  <dgm:cxnLst>
    <dgm:cxn modelId="{7E83166C-CADE-4492-8347-0048FE83596B}" type="presOf" srcId="{519F4130-84FB-4E4E-A7D0-4456FA7B9135}" destId="{78EA9D4F-A2B4-4C60-B5FF-856B538F297A}" srcOrd="0" destOrd="0" presId="urn:microsoft.com/office/officeart/2005/8/layout/process2"/>
    <dgm:cxn modelId="{8F8BA89E-8730-404C-A65D-637B8B996656}" srcId="{581542D2-3D6B-423E-9523-2E7367AE2ACB}" destId="{6C7D13E6-0C6E-4978-BE47-0860E126B999}" srcOrd="4" destOrd="0" parTransId="{20F5FD57-B364-4885-8BAC-6832C95BA321}" sibTransId="{904BFF32-6229-43FB-BC82-F6185B2F92B4}"/>
    <dgm:cxn modelId="{BD1B14C0-6420-418E-9AFB-71680DFA0F80}" type="presOf" srcId="{6C7D13E6-0C6E-4978-BE47-0860E126B999}" destId="{42A3CF6A-E00E-4960-B2D1-025EE404C094}" srcOrd="0" destOrd="0" presId="urn:microsoft.com/office/officeart/2005/8/layout/process2"/>
    <dgm:cxn modelId="{277B00D9-7673-4E17-B172-A5662608EF01}" srcId="{581542D2-3D6B-423E-9523-2E7367AE2ACB}" destId="{317D63AE-0D98-4D09-A994-1674C1CA31FB}" srcOrd="2" destOrd="0" parTransId="{07D6C6E8-5B78-4C29-9759-BD03A3346BD7}" sibTransId="{F9A06BB5-A48A-4DCD-9C5A-A5228D0457CD}"/>
    <dgm:cxn modelId="{B5D2103D-F9ED-4236-BACC-43903EAE71F2}" type="presOf" srcId="{6DD237BE-8DD2-4948-A36D-D0C880EB5083}" destId="{9DA011C7-9B00-4BB0-ADD0-310ED2227317}" srcOrd="0" destOrd="0" presId="urn:microsoft.com/office/officeart/2005/8/layout/process2"/>
    <dgm:cxn modelId="{B54BF36B-50E4-4CDF-A3D7-404CA42DE52E}" type="presOf" srcId="{55B31D18-2E1A-413A-9D46-D6E179386420}" destId="{B4392E66-5DAD-4DEA-ADCA-89768FA05309}" srcOrd="0" destOrd="0" presId="urn:microsoft.com/office/officeart/2005/8/layout/process2"/>
    <dgm:cxn modelId="{A6993BC0-C75E-4388-9519-0629433E38E9}" type="presOf" srcId="{581542D2-3D6B-423E-9523-2E7367AE2ACB}" destId="{D6107DC0-BBDF-4442-81BB-A6A62936A4B1}" srcOrd="0" destOrd="0" presId="urn:microsoft.com/office/officeart/2005/8/layout/process2"/>
    <dgm:cxn modelId="{2B1251E1-C8BC-4E61-B094-69493777E234}" type="presOf" srcId="{F75AA061-D79F-41A1-92E4-8E98D07EAE58}" destId="{84D8166F-6AAB-4EF7-BF13-B660B130B482}" srcOrd="0" destOrd="0" presId="urn:microsoft.com/office/officeart/2005/8/layout/process2"/>
    <dgm:cxn modelId="{3E288F3C-0621-48D2-9DEB-B34819B06129}" srcId="{581542D2-3D6B-423E-9523-2E7367AE2ACB}" destId="{438B21D4-360E-41BC-9C04-FFD45540DF6D}" srcOrd="1" destOrd="0" parTransId="{621F8967-F72A-42A2-951A-5CBF3E554E57}" sibTransId="{519F4130-84FB-4E4E-A7D0-4456FA7B9135}"/>
    <dgm:cxn modelId="{9BC8C1AE-2EDC-4911-A031-73B856E273C9}" type="presOf" srcId="{F9A06BB5-A48A-4DCD-9C5A-A5228D0457CD}" destId="{C27D2F0E-6579-4AB3-BA3F-F3F72C2D503C}" srcOrd="1" destOrd="0" presId="urn:microsoft.com/office/officeart/2005/8/layout/process2"/>
    <dgm:cxn modelId="{53C71DE3-8C52-41B9-B543-BF39F147DADF}" type="presOf" srcId="{F75AA061-D79F-41A1-92E4-8E98D07EAE58}" destId="{AD7CB40D-4DDE-4323-A352-1BAEBB8A17B4}" srcOrd="1" destOrd="0" presId="urn:microsoft.com/office/officeart/2005/8/layout/process2"/>
    <dgm:cxn modelId="{AB45684D-E5C4-4DE1-AA25-E17FBB46BE0B}" srcId="{581542D2-3D6B-423E-9523-2E7367AE2ACB}" destId="{55B31D18-2E1A-413A-9D46-D6E179386420}" srcOrd="0" destOrd="0" parTransId="{17F269E7-76AD-47E1-B8A1-018BAE8D21DF}" sibTransId="{F75AA061-D79F-41A1-92E4-8E98D07EAE58}"/>
    <dgm:cxn modelId="{2984A1F2-BF3F-4D0F-82A1-ED3C2B7762C9}" type="presOf" srcId="{34F076FD-E3C4-4041-B46A-37647AA65F74}" destId="{2F7F85E4-300F-4F24-91DE-89DB4E4FFA66}" srcOrd="1" destOrd="0" presId="urn:microsoft.com/office/officeart/2005/8/layout/process2"/>
    <dgm:cxn modelId="{4890F550-4B2F-43BC-A92E-74D01FF454D1}" type="presOf" srcId="{438B21D4-360E-41BC-9C04-FFD45540DF6D}" destId="{13326E0E-7A61-44DC-8D78-3BD4215C58B8}" srcOrd="0" destOrd="0" presId="urn:microsoft.com/office/officeart/2005/8/layout/process2"/>
    <dgm:cxn modelId="{2F62E829-3788-44C6-A5FB-8E36BF8B07DA}" type="presOf" srcId="{34F076FD-E3C4-4041-B46A-37647AA65F74}" destId="{E8BCBB93-3BFB-458D-ACCF-ED0559F1496D}" srcOrd="0" destOrd="0" presId="urn:microsoft.com/office/officeart/2005/8/layout/process2"/>
    <dgm:cxn modelId="{CDEBA3CC-B9B7-4A1C-BBEB-E541422CF752}" type="presOf" srcId="{519F4130-84FB-4E4E-A7D0-4456FA7B9135}" destId="{7F136DC3-94A4-4ED1-9E7D-73525A840F61}" srcOrd="1" destOrd="0" presId="urn:microsoft.com/office/officeart/2005/8/layout/process2"/>
    <dgm:cxn modelId="{F0C13F9A-FFE9-484B-8E6E-AF0F4DC0283D}" srcId="{581542D2-3D6B-423E-9523-2E7367AE2ACB}" destId="{6DD237BE-8DD2-4948-A36D-D0C880EB5083}" srcOrd="3" destOrd="0" parTransId="{4EEC4AD9-1C61-418F-BE97-8F2971BCA0B5}" sibTransId="{34F076FD-E3C4-4041-B46A-37647AA65F74}"/>
    <dgm:cxn modelId="{AFF3FFC0-AB47-4CDB-9369-B2429B14FBD2}" type="presOf" srcId="{F9A06BB5-A48A-4DCD-9C5A-A5228D0457CD}" destId="{AB1D296C-1B60-4BA4-9E40-85954FAF7ECC}" srcOrd="0" destOrd="0" presId="urn:microsoft.com/office/officeart/2005/8/layout/process2"/>
    <dgm:cxn modelId="{CFDB1C4A-9F24-4BAE-8522-1A626A004E9E}" type="presOf" srcId="{317D63AE-0D98-4D09-A994-1674C1CA31FB}" destId="{D7D5A115-AF58-4A2B-BE06-9FCED4D99C98}" srcOrd="0" destOrd="0" presId="urn:microsoft.com/office/officeart/2005/8/layout/process2"/>
    <dgm:cxn modelId="{297BDE12-CC9F-4A15-BADB-F0C55B1A6186}" type="presParOf" srcId="{D6107DC0-BBDF-4442-81BB-A6A62936A4B1}" destId="{B4392E66-5DAD-4DEA-ADCA-89768FA05309}" srcOrd="0" destOrd="0" presId="urn:microsoft.com/office/officeart/2005/8/layout/process2"/>
    <dgm:cxn modelId="{3C6338F5-E1FD-46E2-8221-2AEC054963DF}" type="presParOf" srcId="{D6107DC0-BBDF-4442-81BB-A6A62936A4B1}" destId="{84D8166F-6AAB-4EF7-BF13-B660B130B482}" srcOrd="1" destOrd="0" presId="urn:microsoft.com/office/officeart/2005/8/layout/process2"/>
    <dgm:cxn modelId="{3BDD3D27-BFCF-458B-A678-B360E3F59B1F}" type="presParOf" srcId="{84D8166F-6AAB-4EF7-BF13-B660B130B482}" destId="{AD7CB40D-4DDE-4323-A352-1BAEBB8A17B4}" srcOrd="0" destOrd="0" presId="urn:microsoft.com/office/officeart/2005/8/layout/process2"/>
    <dgm:cxn modelId="{B4CA1C92-5760-4822-953B-D41F70D0AC0A}" type="presParOf" srcId="{D6107DC0-BBDF-4442-81BB-A6A62936A4B1}" destId="{13326E0E-7A61-44DC-8D78-3BD4215C58B8}" srcOrd="2" destOrd="0" presId="urn:microsoft.com/office/officeart/2005/8/layout/process2"/>
    <dgm:cxn modelId="{64208748-307F-414A-84BA-E2579B518125}" type="presParOf" srcId="{D6107DC0-BBDF-4442-81BB-A6A62936A4B1}" destId="{78EA9D4F-A2B4-4C60-B5FF-856B538F297A}" srcOrd="3" destOrd="0" presId="urn:microsoft.com/office/officeart/2005/8/layout/process2"/>
    <dgm:cxn modelId="{9FCB854B-0276-4E53-82B0-5AD6A41A4648}" type="presParOf" srcId="{78EA9D4F-A2B4-4C60-B5FF-856B538F297A}" destId="{7F136DC3-94A4-4ED1-9E7D-73525A840F61}" srcOrd="0" destOrd="0" presId="urn:microsoft.com/office/officeart/2005/8/layout/process2"/>
    <dgm:cxn modelId="{0F97B6C1-F19C-4E0B-9DDA-834318008D4C}" type="presParOf" srcId="{D6107DC0-BBDF-4442-81BB-A6A62936A4B1}" destId="{D7D5A115-AF58-4A2B-BE06-9FCED4D99C98}" srcOrd="4" destOrd="0" presId="urn:microsoft.com/office/officeart/2005/8/layout/process2"/>
    <dgm:cxn modelId="{9F643727-DCCE-453A-BF3C-BB59A33C2115}" type="presParOf" srcId="{D6107DC0-BBDF-4442-81BB-A6A62936A4B1}" destId="{AB1D296C-1B60-4BA4-9E40-85954FAF7ECC}" srcOrd="5" destOrd="0" presId="urn:microsoft.com/office/officeart/2005/8/layout/process2"/>
    <dgm:cxn modelId="{53AC1D86-6287-469C-849D-3EAAAF5AD261}" type="presParOf" srcId="{AB1D296C-1B60-4BA4-9E40-85954FAF7ECC}" destId="{C27D2F0E-6579-4AB3-BA3F-F3F72C2D503C}" srcOrd="0" destOrd="0" presId="urn:microsoft.com/office/officeart/2005/8/layout/process2"/>
    <dgm:cxn modelId="{A6ACFEFD-76AE-4E43-B70F-D77B9F18D704}" type="presParOf" srcId="{D6107DC0-BBDF-4442-81BB-A6A62936A4B1}" destId="{9DA011C7-9B00-4BB0-ADD0-310ED2227317}" srcOrd="6" destOrd="0" presId="urn:microsoft.com/office/officeart/2005/8/layout/process2"/>
    <dgm:cxn modelId="{A216289D-FF8C-4FE1-AF3B-09429B43A809}" type="presParOf" srcId="{D6107DC0-BBDF-4442-81BB-A6A62936A4B1}" destId="{E8BCBB93-3BFB-458D-ACCF-ED0559F1496D}" srcOrd="7" destOrd="0" presId="urn:microsoft.com/office/officeart/2005/8/layout/process2"/>
    <dgm:cxn modelId="{D5A349C1-EBA5-4AE7-9354-F759735D6D46}" type="presParOf" srcId="{E8BCBB93-3BFB-458D-ACCF-ED0559F1496D}" destId="{2F7F85E4-300F-4F24-91DE-89DB4E4FFA66}" srcOrd="0" destOrd="0" presId="urn:microsoft.com/office/officeart/2005/8/layout/process2"/>
    <dgm:cxn modelId="{3A662B10-105D-4220-972A-D5BDC427671C}" type="presParOf" srcId="{D6107DC0-BBDF-4442-81BB-A6A62936A4B1}" destId="{42A3CF6A-E00E-4960-B2D1-025EE404C09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1542D2-3D6B-423E-9523-2E7367AE2ACB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5B31D18-2E1A-413A-9D46-D6E179386420}">
      <dgm:prSet phldrT="[Текст]" custT="1"/>
      <dgm:spPr/>
      <dgm:t>
        <a:bodyPr/>
        <a:lstStyle/>
        <a:p>
          <a:r>
            <a:rPr lang="ru-RU" sz="1800" b="1" dirty="0" smtClean="0"/>
            <a:t>Ядерная энергия деления</a:t>
          </a:r>
          <a:endParaRPr lang="ru-RU" sz="1800" b="1" dirty="0"/>
        </a:p>
      </dgm:t>
    </dgm:pt>
    <dgm:pt modelId="{17F269E7-76AD-47E1-B8A1-018BAE8D21DF}" type="parTrans" cxnId="{AB45684D-E5C4-4DE1-AA25-E17FBB46BE0B}">
      <dgm:prSet/>
      <dgm:spPr/>
      <dgm:t>
        <a:bodyPr/>
        <a:lstStyle/>
        <a:p>
          <a:endParaRPr lang="ru-RU" sz="2000" b="1"/>
        </a:p>
      </dgm:t>
    </dgm:pt>
    <dgm:pt modelId="{F75AA061-D79F-41A1-92E4-8E98D07EAE58}" type="sibTrans" cxnId="{AB45684D-E5C4-4DE1-AA25-E17FBB46BE0B}">
      <dgm:prSet custT="1"/>
      <dgm:spPr/>
      <dgm:t>
        <a:bodyPr/>
        <a:lstStyle/>
        <a:p>
          <a:endParaRPr lang="ru-RU" sz="1200" b="1"/>
        </a:p>
      </dgm:t>
    </dgm:pt>
    <dgm:pt modelId="{438B21D4-360E-41BC-9C04-FFD45540DF6D}">
      <dgm:prSet phldrT="[Текст]" custT="1"/>
      <dgm:spPr/>
      <dgm:t>
        <a:bodyPr/>
        <a:lstStyle/>
        <a:p>
          <a:r>
            <a:rPr lang="ru-RU" sz="1800" b="1" dirty="0" smtClean="0"/>
            <a:t>Реактор </a:t>
          </a:r>
          <a:endParaRPr lang="ru-RU" sz="1800" b="1" dirty="0"/>
        </a:p>
      </dgm:t>
    </dgm:pt>
    <dgm:pt modelId="{621F8967-F72A-42A2-951A-5CBF3E554E57}" type="parTrans" cxnId="{3E288F3C-0621-48D2-9DEB-B34819B06129}">
      <dgm:prSet/>
      <dgm:spPr/>
      <dgm:t>
        <a:bodyPr/>
        <a:lstStyle/>
        <a:p>
          <a:endParaRPr lang="ru-RU" sz="2000" b="1"/>
        </a:p>
      </dgm:t>
    </dgm:pt>
    <dgm:pt modelId="{519F4130-84FB-4E4E-A7D0-4456FA7B9135}" type="sibTrans" cxnId="{3E288F3C-0621-48D2-9DEB-B34819B06129}">
      <dgm:prSet custT="1"/>
      <dgm:spPr/>
      <dgm:t>
        <a:bodyPr/>
        <a:lstStyle/>
        <a:p>
          <a:endParaRPr lang="ru-RU" sz="1200" b="1"/>
        </a:p>
      </dgm:t>
    </dgm:pt>
    <dgm:pt modelId="{317D63AE-0D98-4D09-A994-1674C1CA31FB}">
      <dgm:prSet phldrT="[Текст]" custT="1"/>
      <dgm:spPr/>
      <dgm:t>
        <a:bodyPr/>
        <a:lstStyle/>
        <a:p>
          <a:r>
            <a:rPr lang="ru-RU" sz="1800" b="1" dirty="0" smtClean="0"/>
            <a:t>Тепловая энергия пара</a:t>
          </a:r>
          <a:endParaRPr lang="ru-RU" sz="1800" b="1" dirty="0"/>
        </a:p>
      </dgm:t>
    </dgm:pt>
    <dgm:pt modelId="{07D6C6E8-5B78-4C29-9759-BD03A3346BD7}" type="parTrans" cxnId="{277B00D9-7673-4E17-B172-A5662608EF01}">
      <dgm:prSet/>
      <dgm:spPr/>
      <dgm:t>
        <a:bodyPr/>
        <a:lstStyle/>
        <a:p>
          <a:endParaRPr lang="ru-RU" sz="2000" b="1"/>
        </a:p>
      </dgm:t>
    </dgm:pt>
    <dgm:pt modelId="{F9A06BB5-A48A-4DCD-9C5A-A5228D0457CD}" type="sibTrans" cxnId="{277B00D9-7673-4E17-B172-A5662608EF01}">
      <dgm:prSet custT="1"/>
      <dgm:spPr/>
      <dgm:t>
        <a:bodyPr/>
        <a:lstStyle/>
        <a:p>
          <a:endParaRPr lang="ru-RU" sz="1200" b="1"/>
        </a:p>
      </dgm:t>
    </dgm:pt>
    <dgm:pt modelId="{6DD237BE-8DD2-4948-A36D-D0C880EB5083}">
      <dgm:prSet phldrT="[Текст]" custT="1"/>
      <dgm:spPr/>
      <dgm:t>
        <a:bodyPr/>
        <a:lstStyle/>
        <a:p>
          <a:r>
            <a:rPr lang="ru-RU" sz="1800" b="1" dirty="0" smtClean="0"/>
            <a:t>Паровая турбина</a:t>
          </a:r>
          <a:endParaRPr lang="ru-RU" sz="1800" b="1" dirty="0"/>
        </a:p>
      </dgm:t>
    </dgm:pt>
    <dgm:pt modelId="{4EEC4AD9-1C61-418F-BE97-8F2971BCA0B5}" type="parTrans" cxnId="{F0C13F9A-FFE9-484B-8E6E-AF0F4DC0283D}">
      <dgm:prSet/>
      <dgm:spPr/>
      <dgm:t>
        <a:bodyPr/>
        <a:lstStyle/>
        <a:p>
          <a:endParaRPr lang="ru-RU" sz="2000" b="1"/>
        </a:p>
      </dgm:t>
    </dgm:pt>
    <dgm:pt modelId="{34F076FD-E3C4-4041-B46A-37647AA65F74}" type="sibTrans" cxnId="{F0C13F9A-FFE9-484B-8E6E-AF0F4DC0283D}">
      <dgm:prSet custT="1"/>
      <dgm:spPr/>
      <dgm:t>
        <a:bodyPr/>
        <a:lstStyle/>
        <a:p>
          <a:endParaRPr lang="ru-RU" sz="1200" b="1"/>
        </a:p>
      </dgm:t>
    </dgm:pt>
    <dgm:pt modelId="{6C7D13E6-0C6E-4978-BE47-0860E126B999}">
      <dgm:prSet phldrT="[Текст]" custT="1"/>
      <dgm:spPr/>
      <dgm:t>
        <a:bodyPr/>
        <a:lstStyle/>
        <a:p>
          <a:r>
            <a:rPr lang="ru-RU" sz="1800" b="1" dirty="0" smtClean="0"/>
            <a:t>Механическая энергия</a:t>
          </a:r>
          <a:endParaRPr lang="ru-RU" sz="1800" b="1" dirty="0"/>
        </a:p>
      </dgm:t>
    </dgm:pt>
    <dgm:pt modelId="{20F5FD57-B364-4885-8BAC-6832C95BA321}" type="parTrans" cxnId="{8F8BA89E-8730-404C-A65D-637B8B996656}">
      <dgm:prSet/>
      <dgm:spPr/>
      <dgm:t>
        <a:bodyPr/>
        <a:lstStyle/>
        <a:p>
          <a:endParaRPr lang="ru-RU" sz="2000" b="1"/>
        </a:p>
      </dgm:t>
    </dgm:pt>
    <dgm:pt modelId="{904BFF32-6229-43FB-BC82-F6185B2F92B4}" type="sibTrans" cxnId="{8F8BA89E-8730-404C-A65D-637B8B996656}">
      <dgm:prSet custT="1"/>
      <dgm:spPr/>
      <dgm:t>
        <a:bodyPr/>
        <a:lstStyle/>
        <a:p>
          <a:endParaRPr lang="ru-RU" sz="1200" b="1"/>
        </a:p>
      </dgm:t>
    </dgm:pt>
    <dgm:pt modelId="{F3742401-CEA4-429A-B80B-602478C96CD0}">
      <dgm:prSet phldrT="[Текст]" custT="1"/>
      <dgm:spPr/>
      <dgm:t>
        <a:bodyPr/>
        <a:lstStyle/>
        <a:p>
          <a:r>
            <a:rPr lang="ru-RU" sz="1800" b="1" dirty="0" smtClean="0"/>
            <a:t>Электрогенератор</a:t>
          </a:r>
          <a:endParaRPr lang="ru-RU" sz="1800" b="1" dirty="0"/>
        </a:p>
      </dgm:t>
    </dgm:pt>
    <dgm:pt modelId="{EE78BB70-0FB8-494B-8F0D-10C834AD0B21}" type="parTrans" cxnId="{739AF6CE-5678-46AB-9D61-AA26D34A59BF}">
      <dgm:prSet/>
      <dgm:spPr/>
      <dgm:t>
        <a:bodyPr/>
        <a:lstStyle/>
        <a:p>
          <a:endParaRPr lang="ru-RU" sz="2000"/>
        </a:p>
      </dgm:t>
    </dgm:pt>
    <dgm:pt modelId="{E7C5771B-76DA-4A7D-AB35-0F019B90DE0E}" type="sibTrans" cxnId="{739AF6CE-5678-46AB-9D61-AA26D34A59BF}">
      <dgm:prSet custT="1"/>
      <dgm:spPr/>
      <dgm:t>
        <a:bodyPr/>
        <a:lstStyle/>
        <a:p>
          <a:endParaRPr lang="ru-RU" sz="1200"/>
        </a:p>
      </dgm:t>
    </dgm:pt>
    <dgm:pt modelId="{E13FBACA-D12E-41D7-BF9E-7D63A6F490D9}">
      <dgm:prSet phldrT="[Текст]" custT="1"/>
      <dgm:spPr/>
      <dgm:t>
        <a:bodyPr/>
        <a:lstStyle/>
        <a:p>
          <a:r>
            <a:rPr lang="ru-RU" sz="1800" b="1" dirty="0" smtClean="0"/>
            <a:t>Электроэнергия</a:t>
          </a:r>
          <a:endParaRPr lang="ru-RU" sz="1800" b="1" dirty="0"/>
        </a:p>
      </dgm:t>
    </dgm:pt>
    <dgm:pt modelId="{EB6FA532-7EBD-4A96-8D30-F756E108A45B}" type="parTrans" cxnId="{A01E1231-B744-44AB-AEF0-CA8B10714A03}">
      <dgm:prSet/>
      <dgm:spPr/>
      <dgm:t>
        <a:bodyPr/>
        <a:lstStyle/>
        <a:p>
          <a:endParaRPr lang="ru-RU" sz="2000"/>
        </a:p>
      </dgm:t>
    </dgm:pt>
    <dgm:pt modelId="{E2901F8D-C7ED-40D1-99E8-84C8533A385B}" type="sibTrans" cxnId="{A01E1231-B744-44AB-AEF0-CA8B10714A03}">
      <dgm:prSet/>
      <dgm:spPr/>
      <dgm:t>
        <a:bodyPr/>
        <a:lstStyle/>
        <a:p>
          <a:endParaRPr lang="ru-RU" sz="2000"/>
        </a:p>
      </dgm:t>
    </dgm:pt>
    <dgm:pt modelId="{D6107DC0-BBDF-4442-81BB-A6A62936A4B1}" type="pres">
      <dgm:prSet presAssocID="{581542D2-3D6B-423E-9523-2E7367AE2ACB}" presName="linearFlow" presStyleCnt="0">
        <dgm:presLayoutVars>
          <dgm:resizeHandles val="exact"/>
        </dgm:presLayoutVars>
      </dgm:prSet>
      <dgm:spPr/>
    </dgm:pt>
    <dgm:pt modelId="{B4392E66-5DAD-4DEA-ADCA-89768FA05309}" type="pres">
      <dgm:prSet presAssocID="{55B31D18-2E1A-413A-9D46-D6E17938642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8166F-6AAB-4EF7-BF13-B660B130B482}" type="pres">
      <dgm:prSet presAssocID="{F75AA061-D79F-41A1-92E4-8E98D07EAE58}" presName="sibTrans" presStyleLbl="sibTrans2D1" presStyleIdx="0" presStyleCnt="6"/>
      <dgm:spPr/>
    </dgm:pt>
    <dgm:pt modelId="{AD7CB40D-4DDE-4323-A352-1BAEBB8A17B4}" type="pres">
      <dgm:prSet presAssocID="{F75AA061-D79F-41A1-92E4-8E98D07EAE58}" presName="connectorText" presStyleLbl="sibTrans2D1" presStyleIdx="0" presStyleCnt="6"/>
      <dgm:spPr/>
    </dgm:pt>
    <dgm:pt modelId="{13326E0E-7A61-44DC-8D78-3BD4215C58B8}" type="pres">
      <dgm:prSet presAssocID="{438B21D4-360E-41BC-9C04-FFD45540DF6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A9D4F-A2B4-4C60-B5FF-856B538F297A}" type="pres">
      <dgm:prSet presAssocID="{519F4130-84FB-4E4E-A7D0-4456FA7B9135}" presName="sibTrans" presStyleLbl="sibTrans2D1" presStyleIdx="1" presStyleCnt="6"/>
      <dgm:spPr/>
    </dgm:pt>
    <dgm:pt modelId="{7F136DC3-94A4-4ED1-9E7D-73525A840F61}" type="pres">
      <dgm:prSet presAssocID="{519F4130-84FB-4E4E-A7D0-4456FA7B9135}" presName="connectorText" presStyleLbl="sibTrans2D1" presStyleIdx="1" presStyleCnt="6"/>
      <dgm:spPr/>
    </dgm:pt>
    <dgm:pt modelId="{D7D5A115-AF58-4A2B-BE06-9FCED4D99C98}" type="pres">
      <dgm:prSet presAssocID="{317D63AE-0D98-4D09-A994-1674C1CA31F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D296C-1B60-4BA4-9E40-85954FAF7ECC}" type="pres">
      <dgm:prSet presAssocID="{F9A06BB5-A48A-4DCD-9C5A-A5228D0457CD}" presName="sibTrans" presStyleLbl="sibTrans2D1" presStyleIdx="2" presStyleCnt="6"/>
      <dgm:spPr/>
    </dgm:pt>
    <dgm:pt modelId="{C27D2F0E-6579-4AB3-BA3F-F3F72C2D503C}" type="pres">
      <dgm:prSet presAssocID="{F9A06BB5-A48A-4DCD-9C5A-A5228D0457CD}" presName="connectorText" presStyleLbl="sibTrans2D1" presStyleIdx="2" presStyleCnt="6"/>
      <dgm:spPr/>
    </dgm:pt>
    <dgm:pt modelId="{9DA011C7-9B00-4BB0-ADD0-310ED2227317}" type="pres">
      <dgm:prSet presAssocID="{6DD237BE-8DD2-4948-A36D-D0C880EB50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CBB93-3BFB-458D-ACCF-ED0559F1496D}" type="pres">
      <dgm:prSet presAssocID="{34F076FD-E3C4-4041-B46A-37647AA65F74}" presName="sibTrans" presStyleLbl="sibTrans2D1" presStyleIdx="3" presStyleCnt="6"/>
      <dgm:spPr/>
    </dgm:pt>
    <dgm:pt modelId="{2F7F85E4-300F-4F24-91DE-89DB4E4FFA66}" type="pres">
      <dgm:prSet presAssocID="{34F076FD-E3C4-4041-B46A-37647AA65F74}" presName="connectorText" presStyleLbl="sibTrans2D1" presStyleIdx="3" presStyleCnt="6"/>
      <dgm:spPr/>
    </dgm:pt>
    <dgm:pt modelId="{42A3CF6A-E00E-4960-B2D1-025EE404C094}" type="pres">
      <dgm:prSet presAssocID="{6C7D13E6-0C6E-4978-BE47-0860E126B99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A0E33-0C50-4792-8673-0811CF924E36}" type="pres">
      <dgm:prSet presAssocID="{904BFF32-6229-43FB-BC82-F6185B2F92B4}" presName="sibTrans" presStyleLbl="sibTrans2D1" presStyleIdx="4" presStyleCnt="6"/>
      <dgm:spPr/>
    </dgm:pt>
    <dgm:pt modelId="{FF50104E-3B86-4766-8E00-E832F4BAB39D}" type="pres">
      <dgm:prSet presAssocID="{904BFF32-6229-43FB-BC82-F6185B2F92B4}" presName="connectorText" presStyleLbl="sibTrans2D1" presStyleIdx="4" presStyleCnt="6"/>
      <dgm:spPr/>
    </dgm:pt>
    <dgm:pt modelId="{D35E86B5-FFD3-4932-9983-26081877E477}" type="pres">
      <dgm:prSet presAssocID="{F3742401-CEA4-429A-B80B-602478C96CD0}" presName="node" presStyleLbl="node1" presStyleIdx="5" presStyleCnt="7">
        <dgm:presLayoutVars>
          <dgm:bulletEnabled val="1"/>
        </dgm:presLayoutVars>
      </dgm:prSet>
      <dgm:spPr/>
    </dgm:pt>
    <dgm:pt modelId="{86EFFED0-96BE-4C85-B176-9E15D4C13349}" type="pres">
      <dgm:prSet presAssocID="{E7C5771B-76DA-4A7D-AB35-0F019B90DE0E}" presName="sibTrans" presStyleLbl="sibTrans2D1" presStyleIdx="5" presStyleCnt="6"/>
      <dgm:spPr/>
    </dgm:pt>
    <dgm:pt modelId="{6B7640E0-4AC0-4AB4-9A99-6361F8925931}" type="pres">
      <dgm:prSet presAssocID="{E7C5771B-76DA-4A7D-AB35-0F019B90DE0E}" presName="connectorText" presStyleLbl="sibTrans2D1" presStyleIdx="5" presStyleCnt="6"/>
      <dgm:spPr/>
    </dgm:pt>
    <dgm:pt modelId="{CB070BCF-3C15-4B9A-88A8-5653125318F1}" type="pres">
      <dgm:prSet presAssocID="{E13FBACA-D12E-41D7-BF9E-7D63A6F490D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1846EB-9810-4A6B-ACC2-41FBA70AF310}" type="presOf" srcId="{F75AA061-D79F-41A1-92E4-8E98D07EAE58}" destId="{84D8166F-6AAB-4EF7-BF13-B660B130B482}" srcOrd="0" destOrd="0" presId="urn:microsoft.com/office/officeart/2005/8/layout/process2"/>
    <dgm:cxn modelId="{277B00D9-7673-4E17-B172-A5662608EF01}" srcId="{581542D2-3D6B-423E-9523-2E7367AE2ACB}" destId="{317D63AE-0D98-4D09-A994-1674C1CA31FB}" srcOrd="2" destOrd="0" parTransId="{07D6C6E8-5B78-4C29-9759-BD03A3346BD7}" sibTransId="{F9A06BB5-A48A-4DCD-9C5A-A5228D0457CD}"/>
    <dgm:cxn modelId="{BDF6EB00-D459-443C-9E4B-819FF664F6B7}" type="presOf" srcId="{6DD237BE-8DD2-4948-A36D-D0C880EB5083}" destId="{9DA011C7-9B00-4BB0-ADD0-310ED2227317}" srcOrd="0" destOrd="0" presId="urn:microsoft.com/office/officeart/2005/8/layout/process2"/>
    <dgm:cxn modelId="{AAA199C7-E8E1-4101-B84C-D9DC0782FA10}" type="presOf" srcId="{F3742401-CEA4-429A-B80B-602478C96CD0}" destId="{D35E86B5-FFD3-4932-9983-26081877E477}" srcOrd="0" destOrd="0" presId="urn:microsoft.com/office/officeart/2005/8/layout/process2"/>
    <dgm:cxn modelId="{3975C51D-6AE6-4FA3-8F23-2DE80A20EFE5}" type="presOf" srcId="{317D63AE-0D98-4D09-A994-1674C1CA31FB}" destId="{D7D5A115-AF58-4A2B-BE06-9FCED4D99C98}" srcOrd="0" destOrd="0" presId="urn:microsoft.com/office/officeart/2005/8/layout/process2"/>
    <dgm:cxn modelId="{40384890-BFE6-45C5-87EB-95B85572A278}" type="presOf" srcId="{519F4130-84FB-4E4E-A7D0-4456FA7B9135}" destId="{7F136DC3-94A4-4ED1-9E7D-73525A840F61}" srcOrd="1" destOrd="0" presId="urn:microsoft.com/office/officeart/2005/8/layout/process2"/>
    <dgm:cxn modelId="{739AF6CE-5678-46AB-9D61-AA26D34A59BF}" srcId="{581542D2-3D6B-423E-9523-2E7367AE2ACB}" destId="{F3742401-CEA4-429A-B80B-602478C96CD0}" srcOrd="5" destOrd="0" parTransId="{EE78BB70-0FB8-494B-8F0D-10C834AD0B21}" sibTransId="{E7C5771B-76DA-4A7D-AB35-0F019B90DE0E}"/>
    <dgm:cxn modelId="{6FE7F530-387B-41AB-9550-8C0CA6D98C26}" type="presOf" srcId="{55B31D18-2E1A-413A-9D46-D6E179386420}" destId="{B4392E66-5DAD-4DEA-ADCA-89768FA05309}" srcOrd="0" destOrd="0" presId="urn:microsoft.com/office/officeart/2005/8/layout/process2"/>
    <dgm:cxn modelId="{F0C13F9A-FFE9-484B-8E6E-AF0F4DC0283D}" srcId="{581542D2-3D6B-423E-9523-2E7367AE2ACB}" destId="{6DD237BE-8DD2-4948-A36D-D0C880EB5083}" srcOrd="3" destOrd="0" parTransId="{4EEC4AD9-1C61-418F-BE97-8F2971BCA0B5}" sibTransId="{34F076FD-E3C4-4041-B46A-37647AA65F74}"/>
    <dgm:cxn modelId="{A01E1231-B744-44AB-AEF0-CA8B10714A03}" srcId="{581542D2-3D6B-423E-9523-2E7367AE2ACB}" destId="{E13FBACA-D12E-41D7-BF9E-7D63A6F490D9}" srcOrd="6" destOrd="0" parTransId="{EB6FA532-7EBD-4A96-8D30-F756E108A45B}" sibTransId="{E2901F8D-C7ED-40D1-99E8-84C8533A385B}"/>
    <dgm:cxn modelId="{8F8BA89E-8730-404C-A65D-637B8B996656}" srcId="{581542D2-3D6B-423E-9523-2E7367AE2ACB}" destId="{6C7D13E6-0C6E-4978-BE47-0860E126B999}" srcOrd="4" destOrd="0" parTransId="{20F5FD57-B364-4885-8BAC-6832C95BA321}" sibTransId="{904BFF32-6229-43FB-BC82-F6185B2F92B4}"/>
    <dgm:cxn modelId="{AB45684D-E5C4-4DE1-AA25-E17FBB46BE0B}" srcId="{581542D2-3D6B-423E-9523-2E7367AE2ACB}" destId="{55B31D18-2E1A-413A-9D46-D6E179386420}" srcOrd="0" destOrd="0" parTransId="{17F269E7-76AD-47E1-B8A1-018BAE8D21DF}" sibTransId="{F75AA061-D79F-41A1-92E4-8E98D07EAE58}"/>
    <dgm:cxn modelId="{CF14AEEE-3B24-4AD4-AEE4-263E82DC7955}" type="presOf" srcId="{F9A06BB5-A48A-4DCD-9C5A-A5228D0457CD}" destId="{C27D2F0E-6579-4AB3-BA3F-F3F72C2D503C}" srcOrd="1" destOrd="0" presId="urn:microsoft.com/office/officeart/2005/8/layout/process2"/>
    <dgm:cxn modelId="{E9D38FC9-4F45-4986-9D83-DB9C22BD96F8}" type="presOf" srcId="{904BFF32-6229-43FB-BC82-F6185B2F92B4}" destId="{E7DA0E33-0C50-4792-8673-0811CF924E36}" srcOrd="0" destOrd="0" presId="urn:microsoft.com/office/officeart/2005/8/layout/process2"/>
    <dgm:cxn modelId="{041E95CF-0242-48C0-8136-2EA9D263F159}" type="presOf" srcId="{438B21D4-360E-41BC-9C04-FFD45540DF6D}" destId="{13326E0E-7A61-44DC-8D78-3BD4215C58B8}" srcOrd="0" destOrd="0" presId="urn:microsoft.com/office/officeart/2005/8/layout/process2"/>
    <dgm:cxn modelId="{EFBE051E-78B7-49BC-B98F-EB70ED134B49}" type="presOf" srcId="{6C7D13E6-0C6E-4978-BE47-0860E126B999}" destId="{42A3CF6A-E00E-4960-B2D1-025EE404C094}" srcOrd="0" destOrd="0" presId="urn:microsoft.com/office/officeart/2005/8/layout/process2"/>
    <dgm:cxn modelId="{416A7DAE-31DE-45CF-8A60-D9C9B55847CC}" type="presOf" srcId="{F75AA061-D79F-41A1-92E4-8E98D07EAE58}" destId="{AD7CB40D-4DDE-4323-A352-1BAEBB8A17B4}" srcOrd="1" destOrd="0" presId="urn:microsoft.com/office/officeart/2005/8/layout/process2"/>
    <dgm:cxn modelId="{15756379-DA75-4AA7-93C4-3BF43A406F7A}" type="presOf" srcId="{34F076FD-E3C4-4041-B46A-37647AA65F74}" destId="{E8BCBB93-3BFB-458D-ACCF-ED0559F1496D}" srcOrd="0" destOrd="0" presId="urn:microsoft.com/office/officeart/2005/8/layout/process2"/>
    <dgm:cxn modelId="{22B11F7B-6666-4C10-A606-708BD22AFB44}" type="presOf" srcId="{E13FBACA-D12E-41D7-BF9E-7D63A6F490D9}" destId="{CB070BCF-3C15-4B9A-88A8-5653125318F1}" srcOrd="0" destOrd="0" presId="urn:microsoft.com/office/officeart/2005/8/layout/process2"/>
    <dgm:cxn modelId="{0D612193-BE75-49EB-BF7A-51164DB8B566}" type="presOf" srcId="{F9A06BB5-A48A-4DCD-9C5A-A5228D0457CD}" destId="{AB1D296C-1B60-4BA4-9E40-85954FAF7ECC}" srcOrd="0" destOrd="0" presId="urn:microsoft.com/office/officeart/2005/8/layout/process2"/>
    <dgm:cxn modelId="{8003FA78-CD64-4B97-9895-F9599B64D9DF}" type="presOf" srcId="{581542D2-3D6B-423E-9523-2E7367AE2ACB}" destId="{D6107DC0-BBDF-4442-81BB-A6A62936A4B1}" srcOrd="0" destOrd="0" presId="urn:microsoft.com/office/officeart/2005/8/layout/process2"/>
    <dgm:cxn modelId="{3E288F3C-0621-48D2-9DEB-B34819B06129}" srcId="{581542D2-3D6B-423E-9523-2E7367AE2ACB}" destId="{438B21D4-360E-41BC-9C04-FFD45540DF6D}" srcOrd="1" destOrd="0" parTransId="{621F8967-F72A-42A2-951A-5CBF3E554E57}" sibTransId="{519F4130-84FB-4E4E-A7D0-4456FA7B9135}"/>
    <dgm:cxn modelId="{5972BC20-7AB9-4174-A4F0-AF8B2CD4C9C3}" type="presOf" srcId="{519F4130-84FB-4E4E-A7D0-4456FA7B9135}" destId="{78EA9D4F-A2B4-4C60-B5FF-856B538F297A}" srcOrd="0" destOrd="0" presId="urn:microsoft.com/office/officeart/2005/8/layout/process2"/>
    <dgm:cxn modelId="{2EE38BF8-D83C-4579-A532-7A1C3953602A}" type="presOf" srcId="{904BFF32-6229-43FB-BC82-F6185B2F92B4}" destId="{FF50104E-3B86-4766-8E00-E832F4BAB39D}" srcOrd="1" destOrd="0" presId="urn:microsoft.com/office/officeart/2005/8/layout/process2"/>
    <dgm:cxn modelId="{3886530F-79D4-4B27-A4A5-8F7B2C6211F2}" type="presOf" srcId="{E7C5771B-76DA-4A7D-AB35-0F019B90DE0E}" destId="{6B7640E0-4AC0-4AB4-9A99-6361F8925931}" srcOrd="1" destOrd="0" presId="urn:microsoft.com/office/officeart/2005/8/layout/process2"/>
    <dgm:cxn modelId="{18DC8F20-B197-438D-90B8-E642469B0D0F}" type="presOf" srcId="{34F076FD-E3C4-4041-B46A-37647AA65F74}" destId="{2F7F85E4-300F-4F24-91DE-89DB4E4FFA66}" srcOrd="1" destOrd="0" presId="urn:microsoft.com/office/officeart/2005/8/layout/process2"/>
    <dgm:cxn modelId="{882EF642-A7F6-43DA-88A2-D26CD9A8FEDB}" type="presOf" srcId="{E7C5771B-76DA-4A7D-AB35-0F019B90DE0E}" destId="{86EFFED0-96BE-4C85-B176-9E15D4C13349}" srcOrd="0" destOrd="0" presId="urn:microsoft.com/office/officeart/2005/8/layout/process2"/>
    <dgm:cxn modelId="{A1E758BD-6341-4001-A066-B9394C695716}" type="presParOf" srcId="{D6107DC0-BBDF-4442-81BB-A6A62936A4B1}" destId="{B4392E66-5DAD-4DEA-ADCA-89768FA05309}" srcOrd="0" destOrd="0" presId="urn:microsoft.com/office/officeart/2005/8/layout/process2"/>
    <dgm:cxn modelId="{7C017784-28D4-4ECB-BE52-B39EDF56955F}" type="presParOf" srcId="{D6107DC0-BBDF-4442-81BB-A6A62936A4B1}" destId="{84D8166F-6AAB-4EF7-BF13-B660B130B482}" srcOrd="1" destOrd="0" presId="urn:microsoft.com/office/officeart/2005/8/layout/process2"/>
    <dgm:cxn modelId="{649FC069-F611-4382-9498-13EBE988E9F8}" type="presParOf" srcId="{84D8166F-6AAB-4EF7-BF13-B660B130B482}" destId="{AD7CB40D-4DDE-4323-A352-1BAEBB8A17B4}" srcOrd="0" destOrd="0" presId="urn:microsoft.com/office/officeart/2005/8/layout/process2"/>
    <dgm:cxn modelId="{2DAE1B19-8475-41BF-B8A3-27CB62A5D087}" type="presParOf" srcId="{D6107DC0-BBDF-4442-81BB-A6A62936A4B1}" destId="{13326E0E-7A61-44DC-8D78-3BD4215C58B8}" srcOrd="2" destOrd="0" presId="urn:microsoft.com/office/officeart/2005/8/layout/process2"/>
    <dgm:cxn modelId="{6AA3D571-EB42-482C-BC4A-464BB5ABDBB5}" type="presParOf" srcId="{D6107DC0-BBDF-4442-81BB-A6A62936A4B1}" destId="{78EA9D4F-A2B4-4C60-B5FF-856B538F297A}" srcOrd="3" destOrd="0" presId="urn:microsoft.com/office/officeart/2005/8/layout/process2"/>
    <dgm:cxn modelId="{CFF0B0C6-A923-4F5B-9F29-B33826979660}" type="presParOf" srcId="{78EA9D4F-A2B4-4C60-B5FF-856B538F297A}" destId="{7F136DC3-94A4-4ED1-9E7D-73525A840F61}" srcOrd="0" destOrd="0" presId="urn:microsoft.com/office/officeart/2005/8/layout/process2"/>
    <dgm:cxn modelId="{8BE7591D-C244-49AA-A865-53D853B03A1E}" type="presParOf" srcId="{D6107DC0-BBDF-4442-81BB-A6A62936A4B1}" destId="{D7D5A115-AF58-4A2B-BE06-9FCED4D99C98}" srcOrd="4" destOrd="0" presId="urn:microsoft.com/office/officeart/2005/8/layout/process2"/>
    <dgm:cxn modelId="{DD381CB6-EAF9-409A-B676-EC1A7A4245C3}" type="presParOf" srcId="{D6107DC0-BBDF-4442-81BB-A6A62936A4B1}" destId="{AB1D296C-1B60-4BA4-9E40-85954FAF7ECC}" srcOrd="5" destOrd="0" presId="urn:microsoft.com/office/officeart/2005/8/layout/process2"/>
    <dgm:cxn modelId="{FEB71EF0-8115-442A-BD9F-893A1E324566}" type="presParOf" srcId="{AB1D296C-1B60-4BA4-9E40-85954FAF7ECC}" destId="{C27D2F0E-6579-4AB3-BA3F-F3F72C2D503C}" srcOrd="0" destOrd="0" presId="urn:microsoft.com/office/officeart/2005/8/layout/process2"/>
    <dgm:cxn modelId="{6B99456B-163D-4224-BE29-140DF2D73C17}" type="presParOf" srcId="{D6107DC0-BBDF-4442-81BB-A6A62936A4B1}" destId="{9DA011C7-9B00-4BB0-ADD0-310ED2227317}" srcOrd="6" destOrd="0" presId="urn:microsoft.com/office/officeart/2005/8/layout/process2"/>
    <dgm:cxn modelId="{1CDCA45F-AE12-4EA4-A745-4DEC78B860C0}" type="presParOf" srcId="{D6107DC0-BBDF-4442-81BB-A6A62936A4B1}" destId="{E8BCBB93-3BFB-458D-ACCF-ED0559F1496D}" srcOrd="7" destOrd="0" presId="urn:microsoft.com/office/officeart/2005/8/layout/process2"/>
    <dgm:cxn modelId="{74E82FB0-5FDD-4A60-B279-5FE620AA9A12}" type="presParOf" srcId="{E8BCBB93-3BFB-458D-ACCF-ED0559F1496D}" destId="{2F7F85E4-300F-4F24-91DE-89DB4E4FFA66}" srcOrd="0" destOrd="0" presId="urn:microsoft.com/office/officeart/2005/8/layout/process2"/>
    <dgm:cxn modelId="{F5810BE9-005E-438C-9C00-3D5D4486AA15}" type="presParOf" srcId="{D6107DC0-BBDF-4442-81BB-A6A62936A4B1}" destId="{42A3CF6A-E00E-4960-B2D1-025EE404C094}" srcOrd="8" destOrd="0" presId="urn:microsoft.com/office/officeart/2005/8/layout/process2"/>
    <dgm:cxn modelId="{D66C8FAB-E382-4962-9D05-110245DB2B2D}" type="presParOf" srcId="{D6107DC0-BBDF-4442-81BB-A6A62936A4B1}" destId="{E7DA0E33-0C50-4792-8673-0811CF924E36}" srcOrd="9" destOrd="0" presId="urn:microsoft.com/office/officeart/2005/8/layout/process2"/>
    <dgm:cxn modelId="{06413C68-5C9E-415E-B474-49DAFBA6A547}" type="presParOf" srcId="{E7DA0E33-0C50-4792-8673-0811CF924E36}" destId="{FF50104E-3B86-4766-8E00-E832F4BAB39D}" srcOrd="0" destOrd="0" presId="urn:microsoft.com/office/officeart/2005/8/layout/process2"/>
    <dgm:cxn modelId="{2611A458-DAD7-4C70-9713-5106C9E10887}" type="presParOf" srcId="{D6107DC0-BBDF-4442-81BB-A6A62936A4B1}" destId="{D35E86B5-FFD3-4932-9983-26081877E477}" srcOrd="10" destOrd="0" presId="urn:microsoft.com/office/officeart/2005/8/layout/process2"/>
    <dgm:cxn modelId="{ADB8C00C-4A8B-4DBA-AA21-5C7861604564}" type="presParOf" srcId="{D6107DC0-BBDF-4442-81BB-A6A62936A4B1}" destId="{86EFFED0-96BE-4C85-B176-9E15D4C13349}" srcOrd="11" destOrd="0" presId="urn:microsoft.com/office/officeart/2005/8/layout/process2"/>
    <dgm:cxn modelId="{12194405-EBE8-473E-B219-D39FE3CCDAE5}" type="presParOf" srcId="{86EFFED0-96BE-4C85-B176-9E15D4C13349}" destId="{6B7640E0-4AC0-4AB4-9A99-6361F8925931}" srcOrd="0" destOrd="0" presId="urn:microsoft.com/office/officeart/2005/8/layout/process2"/>
    <dgm:cxn modelId="{000F99F1-2636-44F1-B884-03DE627B1CDA}" type="presParOf" srcId="{D6107DC0-BBDF-4442-81BB-A6A62936A4B1}" destId="{CB070BCF-3C15-4B9A-88A8-5653125318F1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92E66-5DAD-4DEA-ADCA-89768FA05309}">
      <dsp:nvSpPr>
        <dsp:cNvPr id="0" name=""/>
        <dsp:cNvSpPr/>
      </dsp:nvSpPr>
      <dsp:spPr>
        <a:xfrm>
          <a:off x="1150825" y="694"/>
          <a:ext cx="2691284" cy="812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Потенциальная энергия воды (созданная поднятием уровня воды с помощью плотины)</a:t>
          </a:r>
          <a:endParaRPr lang="ru-RU" sz="1500" b="1" kern="1200" dirty="0"/>
        </a:p>
      </dsp:txBody>
      <dsp:txXfrm>
        <a:off x="1174621" y="24490"/>
        <a:ext cx="2643692" cy="764871"/>
      </dsp:txXfrm>
    </dsp:sp>
    <dsp:sp modelId="{84D8166F-6AAB-4EF7-BF13-B660B130B482}">
      <dsp:nvSpPr>
        <dsp:cNvPr id="0" name=""/>
        <dsp:cNvSpPr/>
      </dsp:nvSpPr>
      <dsp:spPr>
        <a:xfrm rot="5400000">
          <a:off x="2344131" y="833469"/>
          <a:ext cx="304673" cy="36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-5400000">
        <a:off x="2386786" y="863936"/>
        <a:ext cx="219364" cy="213271"/>
      </dsp:txXfrm>
    </dsp:sp>
    <dsp:sp modelId="{13326E0E-7A61-44DC-8D78-3BD4215C58B8}">
      <dsp:nvSpPr>
        <dsp:cNvPr id="0" name=""/>
        <dsp:cNvSpPr/>
      </dsp:nvSpPr>
      <dsp:spPr>
        <a:xfrm>
          <a:off x="1150825" y="1219389"/>
          <a:ext cx="2691284" cy="812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Кинетическая энергия падающей воды</a:t>
          </a:r>
          <a:endParaRPr lang="ru-RU" sz="1500" b="1" kern="1200" dirty="0"/>
        </a:p>
      </dsp:txBody>
      <dsp:txXfrm>
        <a:off x="1174621" y="1243185"/>
        <a:ext cx="2643692" cy="764871"/>
      </dsp:txXfrm>
    </dsp:sp>
    <dsp:sp modelId="{78EA9D4F-A2B4-4C60-B5FF-856B538F297A}">
      <dsp:nvSpPr>
        <dsp:cNvPr id="0" name=""/>
        <dsp:cNvSpPr/>
      </dsp:nvSpPr>
      <dsp:spPr>
        <a:xfrm rot="5400000">
          <a:off x="2344131" y="2052164"/>
          <a:ext cx="304673" cy="36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-5400000">
        <a:off x="2386786" y="2082631"/>
        <a:ext cx="219364" cy="213271"/>
      </dsp:txXfrm>
    </dsp:sp>
    <dsp:sp modelId="{D7D5A115-AF58-4A2B-BE06-9FCED4D99C98}">
      <dsp:nvSpPr>
        <dsp:cNvPr id="0" name=""/>
        <dsp:cNvSpPr/>
      </dsp:nvSpPr>
      <dsp:spPr>
        <a:xfrm>
          <a:off x="1150825" y="2438084"/>
          <a:ext cx="2691284" cy="812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Кинетическая энергия вращающейся турбины</a:t>
          </a:r>
          <a:endParaRPr lang="ru-RU" sz="1500" b="1" kern="1200" dirty="0"/>
        </a:p>
      </dsp:txBody>
      <dsp:txXfrm>
        <a:off x="1174621" y="2461880"/>
        <a:ext cx="2643692" cy="764871"/>
      </dsp:txXfrm>
    </dsp:sp>
    <dsp:sp modelId="{AB1D296C-1B60-4BA4-9E40-85954FAF7ECC}">
      <dsp:nvSpPr>
        <dsp:cNvPr id="0" name=""/>
        <dsp:cNvSpPr/>
      </dsp:nvSpPr>
      <dsp:spPr>
        <a:xfrm rot="5400000">
          <a:off x="2344131" y="3270859"/>
          <a:ext cx="304673" cy="36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-5400000">
        <a:off x="2386786" y="3301326"/>
        <a:ext cx="219364" cy="213271"/>
      </dsp:txXfrm>
    </dsp:sp>
    <dsp:sp modelId="{9DA011C7-9B00-4BB0-ADD0-310ED2227317}">
      <dsp:nvSpPr>
        <dsp:cNvPr id="0" name=""/>
        <dsp:cNvSpPr/>
      </dsp:nvSpPr>
      <dsp:spPr>
        <a:xfrm>
          <a:off x="1150825" y="3656779"/>
          <a:ext cx="2691284" cy="812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Электрогенератор</a:t>
          </a:r>
          <a:endParaRPr lang="ru-RU" sz="1500" b="1" kern="1200" dirty="0"/>
        </a:p>
      </dsp:txBody>
      <dsp:txXfrm>
        <a:off x="1174621" y="3680575"/>
        <a:ext cx="2643692" cy="764871"/>
      </dsp:txXfrm>
    </dsp:sp>
    <dsp:sp modelId="{E8BCBB93-3BFB-458D-ACCF-ED0559F1496D}">
      <dsp:nvSpPr>
        <dsp:cNvPr id="0" name=""/>
        <dsp:cNvSpPr/>
      </dsp:nvSpPr>
      <dsp:spPr>
        <a:xfrm rot="5400000">
          <a:off x="2344131" y="4489554"/>
          <a:ext cx="304673" cy="365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-5400000">
        <a:off x="2386786" y="4520021"/>
        <a:ext cx="219364" cy="213271"/>
      </dsp:txXfrm>
    </dsp:sp>
    <dsp:sp modelId="{42A3CF6A-E00E-4960-B2D1-025EE404C094}">
      <dsp:nvSpPr>
        <dsp:cNvPr id="0" name=""/>
        <dsp:cNvSpPr/>
      </dsp:nvSpPr>
      <dsp:spPr>
        <a:xfrm>
          <a:off x="1150825" y="4875474"/>
          <a:ext cx="2691284" cy="8124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Электроэнергия</a:t>
          </a:r>
          <a:endParaRPr lang="ru-RU" sz="1500" b="1" kern="1200" dirty="0"/>
        </a:p>
      </dsp:txBody>
      <dsp:txXfrm>
        <a:off x="1174621" y="4899270"/>
        <a:ext cx="2643692" cy="764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92E66-5DAD-4DEA-ADCA-89768FA05309}">
      <dsp:nvSpPr>
        <dsp:cNvPr id="0" name=""/>
        <dsp:cNvSpPr/>
      </dsp:nvSpPr>
      <dsp:spPr>
        <a:xfrm>
          <a:off x="0" y="3691"/>
          <a:ext cx="2232248" cy="60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Ядерная энергия деления</a:t>
          </a:r>
          <a:endParaRPr lang="ru-RU" sz="1800" b="1" kern="1200" dirty="0"/>
        </a:p>
      </dsp:txBody>
      <dsp:txXfrm>
        <a:off x="17694" y="21385"/>
        <a:ext cx="2196860" cy="568740"/>
      </dsp:txXfrm>
    </dsp:sp>
    <dsp:sp modelId="{84D8166F-6AAB-4EF7-BF13-B660B130B482}">
      <dsp:nvSpPr>
        <dsp:cNvPr id="0" name=""/>
        <dsp:cNvSpPr/>
      </dsp:nvSpPr>
      <dsp:spPr>
        <a:xfrm rot="5400000">
          <a:off x="1002849" y="622923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-5400000">
        <a:off x="1034566" y="645578"/>
        <a:ext cx="163114" cy="158584"/>
      </dsp:txXfrm>
    </dsp:sp>
    <dsp:sp modelId="{13326E0E-7A61-44DC-8D78-3BD4215C58B8}">
      <dsp:nvSpPr>
        <dsp:cNvPr id="0" name=""/>
        <dsp:cNvSpPr/>
      </dsp:nvSpPr>
      <dsp:spPr>
        <a:xfrm>
          <a:off x="0" y="909884"/>
          <a:ext cx="2232248" cy="60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Реактор </a:t>
          </a:r>
          <a:endParaRPr lang="ru-RU" sz="1800" b="1" kern="1200" dirty="0"/>
        </a:p>
      </dsp:txBody>
      <dsp:txXfrm>
        <a:off x="17694" y="927578"/>
        <a:ext cx="2196860" cy="568740"/>
      </dsp:txXfrm>
    </dsp:sp>
    <dsp:sp modelId="{78EA9D4F-A2B4-4C60-B5FF-856B538F297A}">
      <dsp:nvSpPr>
        <dsp:cNvPr id="0" name=""/>
        <dsp:cNvSpPr/>
      </dsp:nvSpPr>
      <dsp:spPr>
        <a:xfrm rot="5400000">
          <a:off x="1002849" y="1529116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-5400000">
        <a:off x="1034566" y="1551771"/>
        <a:ext cx="163114" cy="158584"/>
      </dsp:txXfrm>
    </dsp:sp>
    <dsp:sp modelId="{D7D5A115-AF58-4A2B-BE06-9FCED4D99C98}">
      <dsp:nvSpPr>
        <dsp:cNvPr id="0" name=""/>
        <dsp:cNvSpPr/>
      </dsp:nvSpPr>
      <dsp:spPr>
        <a:xfrm>
          <a:off x="0" y="1816078"/>
          <a:ext cx="2232248" cy="60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Тепловая энергия пара</a:t>
          </a:r>
          <a:endParaRPr lang="ru-RU" sz="1800" b="1" kern="1200" dirty="0"/>
        </a:p>
      </dsp:txBody>
      <dsp:txXfrm>
        <a:off x="17694" y="1833772"/>
        <a:ext cx="2196860" cy="568740"/>
      </dsp:txXfrm>
    </dsp:sp>
    <dsp:sp modelId="{AB1D296C-1B60-4BA4-9E40-85954FAF7ECC}">
      <dsp:nvSpPr>
        <dsp:cNvPr id="0" name=""/>
        <dsp:cNvSpPr/>
      </dsp:nvSpPr>
      <dsp:spPr>
        <a:xfrm rot="5400000">
          <a:off x="1002849" y="2435310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-5400000">
        <a:off x="1034566" y="2457965"/>
        <a:ext cx="163114" cy="158584"/>
      </dsp:txXfrm>
    </dsp:sp>
    <dsp:sp modelId="{9DA011C7-9B00-4BB0-ADD0-310ED2227317}">
      <dsp:nvSpPr>
        <dsp:cNvPr id="0" name=""/>
        <dsp:cNvSpPr/>
      </dsp:nvSpPr>
      <dsp:spPr>
        <a:xfrm>
          <a:off x="0" y="2722271"/>
          <a:ext cx="2232248" cy="60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Паровая турбина</a:t>
          </a:r>
          <a:endParaRPr lang="ru-RU" sz="1800" b="1" kern="1200" dirty="0"/>
        </a:p>
      </dsp:txBody>
      <dsp:txXfrm>
        <a:off x="17694" y="2739965"/>
        <a:ext cx="2196860" cy="568740"/>
      </dsp:txXfrm>
    </dsp:sp>
    <dsp:sp modelId="{E8BCBB93-3BFB-458D-ACCF-ED0559F1496D}">
      <dsp:nvSpPr>
        <dsp:cNvPr id="0" name=""/>
        <dsp:cNvSpPr/>
      </dsp:nvSpPr>
      <dsp:spPr>
        <a:xfrm rot="5400000">
          <a:off x="1002849" y="3341503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-5400000">
        <a:off x="1034566" y="3364158"/>
        <a:ext cx="163114" cy="158584"/>
      </dsp:txXfrm>
    </dsp:sp>
    <dsp:sp modelId="{42A3CF6A-E00E-4960-B2D1-025EE404C094}">
      <dsp:nvSpPr>
        <dsp:cNvPr id="0" name=""/>
        <dsp:cNvSpPr/>
      </dsp:nvSpPr>
      <dsp:spPr>
        <a:xfrm>
          <a:off x="0" y="3628464"/>
          <a:ext cx="2232248" cy="60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Механическая энергия</a:t>
          </a:r>
          <a:endParaRPr lang="ru-RU" sz="1800" b="1" kern="1200" dirty="0"/>
        </a:p>
      </dsp:txBody>
      <dsp:txXfrm>
        <a:off x="17694" y="3646158"/>
        <a:ext cx="2196860" cy="568740"/>
      </dsp:txXfrm>
    </dsp:sp>
    <dsp:sp modelId="{E7DA0E33-0C50-4792-8673-0811CF924E36}">
      <dsp:nvSpPr>
        <dsp:cNvPr id="0" name=""/>
        <dsp:cNvSpPr/>
      </dsp:nvSpPr>
      <dsp:spPr>
        <a:xfrm rot="5400000">
          <a:off x="1002849" y="4247697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/>
        </a:p>
      </dsp:txBody>
      <dsp:txXfrm rot="-5400000">
        <a:off x="1034566" y="4270352"/>
        <a:ext cx="163114" cy="158584"/>
      </dsp:txXfrm>
    </dsp:sp>
    <dsp:sp modelId="{D35E86B5-FFD3-4932-9983-26081877E477}">
      <dsp:nvSpPr>
        <dsp:cNvPr id="0" name=""/>
        <dsp:cNvSpPr/>
      </dsp:nvSpPr>
      <dsp:spPr>
        <a:xfrm>
          <a:off x="0" y="4534658"/>
          <a:ext cx="2232248" cy="60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Электрогенератор</a:t>
          </a:r>
          <a:endParaRPr lang="ru-RU" sz="1800" b="1" kern="1200" dirty="0"/>
        </a:p>
      </dsp:txBody>
      <dsp:txXfrm>
        <a:off x="17694" y="4552352"/>
        <a:ext cx="2196860" cy="568740"/>
      </dsp:txXfrm>
    </dsp:sp>
    <dsp:sp modelId="{86EFFED0-96BE-4C85-B176-9E15D4C13349}">
      <dsp:nvSpPr>
        <dsp:cNvPr id="0" name=""/>
        <dsp:cNvSpPr/>
      </dsp:nvSpPr>
      <dsp:spPr>
        <a:xfrm rot="5400000">
          <a:off x="1002849" y="5153890"/>
          <a:ext cx="226548" cy="271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1034566" y="5176545"/>
        <a:ext cx="163114" cy="158584"/>
      </dsp:txXfrm>
    </dsp:sp>
    <dsp:sp modelId="{CB070BCF-3C15-4B9A-88A8-5653125318F1}">
      <dsp:nvSpPr>
        <dsp:cNvPr id="0" name=""/>
        <dsp:cNvSpPr/>
      </dsp:nvSpPr>
      <dsp:spPr>
        <a:xfrm>
          <a:off x="0" y="5440851"/>
          <a:ext cx="2232248" cy="604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Электроэнергия</a:t>
          </a:r>
          <a:endParaRPr lang="ru-RU" sz="1800" b="1" kern="1200" dirty="0"/>
        </a:p>
      </dsp:txBody>
      <dsp:txXfrm>
        <a:off x="17694" y="5458545"/>
        <a:ext cx="2196860" cy="568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86661-3DFA-442E-8024-A2250FE5968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9FA32-7F72-4607-A9CC-3BB2E1BD8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3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71D2DF-8C48-42AF-A691-F80D4EC9D555}" type="slidenum">
              <a:rPr lang="ru-RU" altLang="en-US">
                <a:solidFill>
                  <a:srgbClr val="000000"/>
                </a:solidFill>
              </a:rPr>
              <a:pPr/>
              <a:t>4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61D1FA0-64FB-4A0C-99A2-EF71E78C2AAB}" type="slidenum">
              <a:rPr lang="ru-RU" altLang="en-US">
                <a:solidFill>
                  <a:srgbClr val="000000"/>
                </a:solidFill>
              </a:rPr>
              <a:pPr/>
              <a:t>5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A6168D4-E96A-4D87-9D9C-9947F607ECF4}" type="slidenum">
              <a:rPr lang="ru-RU" altLang="en-US">
                <a:solidFill>
                  <a:srgbClr val="000000"/>
                </a:solidFill>
              </a:rPr>
              <a:pPr/>
              <a:t>6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889C-95C0-4964-9991-0B4B327137E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36CC-A4A0-466B-8C40-FACCC6C9C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9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889C-95C0-4964-9991-0B4B327137E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36CC-A4A0-466B-8C40-FACCC6C9C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889C-95C0-4964-9991-0B4B327137E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36CC-A4A0-466B-8C40-FACCC6C9C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095A-B883-4695-9232-A93F00A3E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Прямоуг.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.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4396-BF0A-4687-AB0E-1D62EF8FD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.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.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Прямоуг.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3549-98A5-4D5A-8808-9998A2E23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Прямоуг.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.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319C-953A-4717-8384-D6AA8904A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889C-95C0-4964-9991-0B4B327137E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36CC-A4A0-466B-8C40-FACCC6C9C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889C-95C0-4964-9991-0B4B327137E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36CC-A4A0-466B-8C40-FACCC6C9C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0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889C-95C0-4964-9991-0B4B327137E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36CC-A4A0-466B-8C40-FACCC6C9C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889C-95C0-4964-9991-0B4B327137E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36CC-A4A0-466B-8C40-FACCC6C9C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5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889C-95C0-4964-9991-0B4B327137E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36CC-A4A0-466B-8C40-FACCC6C9C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889C-95C0-4964-9991-0B4B327137E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36CC-A4A0-466B-8C40-FACCC6C9C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7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889C-95C0-4964-9991-0B4B327137E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36CC-A4A0-466B-8C40-FACCC6C9C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889C-95C0-4964-9991-0B4B327137E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36CC-A4A0-466B-8C40-FACCC6C9C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889C-95C0-4964-9991-0B4B327137E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36CC-A4A0-466B-8C40-FACCC6C9C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1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kz/url?sa=i&amp;url=http%3A%2F%2Fmasters.donntu.org%2F2013%2Fetf%2Fdmitriev%2Flibrary%2Farticle9.htm&amp;psig=AOvVaw1_yE6WYLuy8gEcm3KihXdM&amp;ust=1606240086254000&amp;source=images&amp;cd=vfe&amp;ved=0CAIQjRxqFwoTCMCNh-ecme0CFQAAAAAdAAAAABAU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opscience.iop.org/0953-8984/6/7/005/pdf/0953-8984_6_7_005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commons.wikimedia.org/wiki/File:Na2S5.png?uselang=r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donald_sadoway_the_missing_link_to_renewable_energy?language=ru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acs.org/doi/abs/10.1021/ja209759s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208;&#152;&#208;&#183;&#208;&#190;&#208;&#177;&#209;&#128;&#208;&#176;&#208;&#182;&#208;&#181;&#208;&#189;&#208;&#184;&#208;&#181;:4-Stroke-Engine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kz/url?sa=i&amp;url=https%3A%2F%2Fvlast.kz%2Fnovosti%2F23746-vopros-stroitelstva-aes-v-kazahstane-resitsa-v-2018-godu.html&amp;psig=AOvVaw2E-rZlO22RU16IaRyZhBtG&amp;ust=1606239594779000&amp;source=images&amp;cd=vfe&amp;ved=0CAIQjRxqFwoTCNjsgvybme0CFQAAAAAdAAAAABAJ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76672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Современные виды накопителей энергии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052856" y="6216699"/>
            <a:ext cx="137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Галеева</a:t>
            </a:r>
            <a:r>
              <a:rPr lang="ru-RU" i="1" dirty="0" smtClean="0"/>
              <a:t> А.К.</a:t>
            </a:r>
            <a:endParaRPr lang="ru-RU" i="1" dirty="0"/>
          </a:p>
        </p:txBody>
      </p:sp>
      <p:pic>
        <p:nvPicPr>
          <p:cNvPr id="2050" name="Picture 2" descr="А.Г. Маслов – Применение SAP в концепции Smart Grid – интеграционное  решение SciMe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44280" cy="447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Автофигура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924800" cy="1143000"/>
          </a:xfrm>
        </p:spPr>
        <p:txBody>
          <a:bodyPr/>
          <a:lstStyle/>
          <a:p>
            <a:r>
              <a:rPr lang="ru-RU" altLang="ru-RU" sz="3200" dirty="0" smtClean="0"/>
              <a:t>Топливный элемент (ТЭ)</a:t>
            </a:r>
          </a:p>
        </p:txBody>
      </p:sp>
      <p:sp>
        <p:nvSpPr>
          <p:cNvPr id="138243" name="Прямоуг.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4092575" cy="4162425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1" dirty="0" smtClean="0"/>
              <a:t>Химический источник тока, в котором электрическая энергия образуется в результате химической реакции между восстановителем и окислителем, непрерывно и раздельно поступающими к электродам ТЭ извне. Продукты реакции непрерывно выводятся из топливного элемента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/>
              <a:t>Анодная реакция: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altLang="ru-RU" sz="1800" dirty="0" smtClean="0"/>
              <a:t>H</a:t>
            </a:r>
            <a:r>
              <a:rPr lang="ru-RU" altLang="ru-RU" sz="1800" baseline="-25000" dirty="0" smtClean="0"/>
              <a:t>2</a:t>
            </a:r>
            <a:r>
              <a:rPr lang="ru-RU" altLang="ru-RU" sz="1800" dirty="0" smtClean="0"/>
              <a:t> – 2е</a:t>
            </a:r>
            <a:r>
              <a:rPr lang="ru-RU" altLang="ru-RU" sz="1800" baseline="30000" dirty="0" smtClean="0"/>
              <a:t>–</a:t>
            </a:r>
            <a:r>
              <a:rPr lang="ru-RU" altLang="ru-RU" sz="1800" dirty="0" smtClean="0"/>
              <a:t> </a:t>
            </a:r>
            <a:r>
              <a:rPr lang="ru-RU" altLang="ru-RU" sz="1800" dirty="0" smtClean="0">
                <a:sym typeface="Symbol" pitchFamily="18" charset="2"/>
              </a:rPr>
              <a:t></a:t>
            </a:r>
            <a:r>
              <a:rPr lang="ru-RU" altLang="ru-RU" sz="1800" dirty="0" smtClean="0"/>
              <a:t> 2</a:t>
            </a:r>
            <a:r>
              <a:rPr lang="pt-BR" altLang="ru-RU" sz="1800" dirty="0" smtClean="0"/>
              <a:t>H</a:t>
            </a:r>
            <a:r>
              <a:rPr lang="ru-RU" altLang="ru-RU" sz="1800" baseline="30000" dirty="0" smtClean="0"/>
              <a:t>+</a:t>
            </a:r>
            <a:r>
              <a:rPr lang="ru-RU" altLang="ru-RU" sz="1800" dirty="0" smtClean="0"/>
              <a:t> (1)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/>
              <a:t>Катодная реакция: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 smtClean="0"/>
              <a:t>½ </a:t>
            </a:r>
            <a:r>
              <a:rPr lang="pt-BR" altLang="ru-RU" sz="1800" dirty="0" smtClean="0"/>
              <a:t>O</a:t>
            </a:r>
            <a:r>
              <a:rPr lang="ru-RU" altLang="ru-RU" sz="1800" baseline="-25000" dirty="0" smtClean="0"/>
              <a:t>2</a:t>
            </a:r>
            <a:r>
              <a:rPr lang="ru-RU" altLang="ru-RU" sz="1800" dirty="0" smtClean="0"/>
              <a:t> + 2</a:t>
            </a:r>
            <a:r>
              <a:rPr lang="pt-BR" altLang="ru-RU" sz="1800" dirty="0" smtClean="0"/>
              <a:t>H</a:t>
            </a:r>
            <a:r>
              <a:rPr lang="ru-RU" altLang="ru-RU" sz="1800" baseline="30000" dirty="0" smtClean="0"/>
              <a:t>+</a:t>
            </a:r>
            <a:r>
              <a:rPr lang="ru-RU" altLang="ru-RU" sz="1800" dirty="0" smtClean="0"/>
              <a:t> + 2е</a:t>
            </a:r>
            <a:r>
              <a:rPr lang="ru-RU" altLang="ru-RU" sz="1800" baseline="30000" dirty="0" smtClean="0"/>
              <a:t>–</a:t>
            </a:r>
            <a:r>
              <a:rPr lang="ru-RU" altLang="ru-RU" sz="1800" dirty="0" smtClean="0"/>
              <a:t> </a:t>
            </a:r>
            <a:r>
              <a:rPr lang="pt-BR" altLang="ru-RU" sz="1800" dirty="0" smtClean="0">
                <a:sym typeface="Symbol" pitchFamily="18" charset="2"/>
              </a:rPr>
              <a:t></a:t>
            </a:r>
            <a:r>
              <a:rPr lang="pt-BR" altLang="ru-RU" sz="1800" dirty="0" smtClean="0"/>
              <a:t> </a:t>
            </a:r>
            <a:r>
              <a:rPr lang="ru-RU" altLang="ru-RU" sz="1800" dirty="0" smtClean="0"/>
              <a:t>Н</a:t>
            </a:r>
            <a:r>
              <a:rPr lang="ru-RU" altLang="ru-RU" sz="1800" baseline="-25000" dirty="0" smtClean="0"/>
              <a:t>2</a:t>
            </a:r>
            <a:r>
              <a:rPr lang="ru-RU" altLang="ru-RU" sz="1800" dirty="0" smtClean="0"/>
              <a:t>О (2)</a:t>
            </a:r>
          </a:p>
          <a:p>
            <a:pPr>
              <a:lnSpc>
                <a:spcPct val="80000"/>
              </a:lnSpc>
            </a:pPr>
            <a:r>
              <a:rPr lang="ru-RU" altLang="ru-RU" sz="1800" dirty="0" err="1" smtClean="0"/>
              <a:t>Токообразующая</a:t>
            </a:r>
            <a:r>
              <a:rPr lang="ru-RU" altLang="ru-RU" sz="1800" dirty="0" smtClean="0"/>
              <a:t> реакция: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pt-BR" altLang="ru-RU" sz="1800" dirty="0" smtClean="0"/>
              <a:t>H</a:t>
            </a:r>
            <a:r>
              <a:rPr lang="ru-RU" altLang="ru-RU" sz="1800" baseline="-25000" dirty="0" smtClean="0"/>
              <a:t>2 </a:t>
            </a:r>
            <a:r>
              <a:rPr lang="ru-RU" altLang="ru-RU" sz="1800" dirty="0" smtClean="0"/>
              <a:t>+ ½ </a:t>
            </a:r>
            <a:r>
              <a:rPr lang="pt-BR" altLang="ru-RU" sz="1800" dirty="0" smtClean="0"/>
              <a:t>O</a:t>
            </a:r>
            <a:r>
              <a:rPr lang="ru-RU" altLang="ru-RU" sz="1800" baseline="-25000" dirty="0" smtClean="0"/>
              <a:t>2</a:t>
            </a:r>
            <a:r>
              <a:rPr lang="ru-RU" altLang="ru-RU" sz="1800" dirty="0" smtClean="0"/>
              <a:t> </a:t>
            </a:r>
            <a:r>
              <a:rPr lang="ru-RU" altLang="ru-RU" sz="1800" dirty="0" smtClean="0">
                <a:sym typeface="Symbol" pitchFamily="18" charset="2"/>
              </a:rPr>
              <a:t></a:t>
            </a:r>
            <a:r>
              <a:rPr lang="ru-RU" altLang="ru-RU" sz="1800" dirty="0" smtClean="0"/>
              <a:t> </a:t>
            </a:r>
            <a:r>
              <a:rPr lang="pt-BR" altLang="ru-RU" sz="1800" dirty="0" smtClean="0"/>
              <a:t>H</a:t>
            </a:r>
            <a:r>
              <a:rPr lang="ru-RU" altLang="ru-RU" sz="1800" baseline="-25000" dirty="0" smtClean="0"/>
              <a:t>2</a:t>
            </a:r>
            <a:r>
              <a:rPr lang="pt-BR" altLang="ru-RU" sz="1800" dirty="0" smtClean="0"/>
              <a:t>O</a:t>
            </a:r>
            <a:r>
              <a:rPr lang="ru-RU" altLang="ru-RU" sz="1800" dirty="0" smtClean="0"/>
              <a:t> (3)</a:t>
            </a:r>
          </a:p>
        </p:txBody>
      </p:sp>
      <p:pic>
        <p:nvPicPr>
          <p:cNvPr id="138246" name="Рисунок 6" descr="мембранный ТЭ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908050"/>
            <a:ext cx="4543425" cy="51736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F80044-2270-4903-8628-FC024B6DADA2}" type="slidenum">
              <a:rPr lang="ru-RU" altLang="ru-RU" sz="1200" smtClean="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Автофигура 2"/>
          <p:cNvSpPr>
            <a:spLocks noGrp="1" noChangeArrowheads="1"/>
          </p:cNvSpPr>
          <p:nvPr>
            <p:ph type="title"/>
          </p:nvPr>
        </p:nvSpPr>
        <p:spPr>
          <a:xfrm>
            <a:off x="630238" y="44450"/>
            <a:ext cx="8208962" cy="1143000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smtClean="0"/>
              <a:t>Топливный элемент: сравнение с гальваническим элементом и аккумулятором</a:t>
            </a:r>
          </a:p>
        </p:txBody>
      </p:sp>
      <p:pic>
        <p:nvPicPr>
          <p:cNvPr id="95239" name="Рисунок 7" descr="батарейка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763" y="1052513"/>
            <a:ext cx="1952625" cy="19129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40" name="Рисунок 8" descr="аккумулятор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2613" y="4292600"/>
            <a:ext cx="2432050" cy="17859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41" name="Рисунок 9" descr="1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916113"/>
            <a:ext cx="4176712" cy="3840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6D48FA-FDAC-4292-A98E-285067310742}" type="slidenum">
              <a:rPr lang="ru-RU" altLang="ru-RU" sz="1200" smtClean="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5242" name="Автофигура 10"/>
          <p:cNvSpPr>
            <a:spLocks noChangeArrowheads="1"/>
          </p:cNvSpPr>
          <p:nvPr/>
        </p:nvSpPr>
        <p:spPr bwMode="auto">
          <a:xfrm>
            <a:off x="684213" y="3213100"/>
            <a:ext cx="3097212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Гальванический элемент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(«батарейка») – работает, пока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не израсходуются реагенты</a:t>
            </a:r>
          </a:p>
        </p:txBody>
      </p:sp>
      <p:sp>
        <p:nvSpPr>
          <p:cNvPr id="95243" name="Автофигура 11"/>
          <p:cNvSpPr>
            <a:spLocks noChangeArrowheads="1"/>
          </p:cNvSpPr>
          <p:nvPr/>
        </p:nvSpPr>
        <p:spPr bwMode="auto">
          <a:xfrm>
            <a:off x="1116013" y="6021388"/>
            <a:ext cx="2881312" cy="5762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Аккумулятор – требует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периодической подзарядки</a:t>
            </a:r>
          </a:p>
        </p:txBody>
      </p:sp>
      <p:sp>
        <p:nvSpPr>
          <p:cNvPr id="95244" name="Автофигура 12"/>
          <p:cNvSpPr>
            <a:spLocks noChangeArrowheads="1"/>
          </p:cNvSpPr>
          <p:nvPr/>
        </p:nvSpPr>
        <p:spPr bwMode="auto">
          <a:xfrm>
            <a:off x="4427538" y="5834063"/>
            <a:ext cx="4465637" cy="9080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может работать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неограниченное время, пока в него подаются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реагенты и отводятся продукты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34687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Автофигура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err="1" smtClean="0"/>
              <a:t>Энергоэффективность</a:t>
            </a:r>
            <a:r>
              <a:rPr lang="ru-RU" altLang="ru-RU" sz="3200" dirty="0" smtClean="0"/>
              <a:t> топливного элемента</a:t>
            </a:r>
          </a:p>
        </p:txBody>
      </p:sp>
      <p:sp>
        <p:nvSpPr>
          <p:cNvPr id="204803" name="Прямоуг.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smtClean="0"/>
              <a:t>Максимальный коэффициент полезного действия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smtClean="0"/>
              <a:t>к.п.д. (макс.) = </a:t>
            </a:r>
            <a:r>
              <a:rPr lang="en-US" altLang="ru-RU" sz="1800" b="1" smtClean="0"/>
              <a:t>W</a:t>
            </a:r>
            <a:r>
              <a:rPr lang="ru-RU" altLang="ru-RU" sz="1800" b="1" baseline="-25000" smtClean="0"/>
              <a:t>макс</a:t>
            </a:r>
            <a:r>
              <a:rPr lang="en-US" altLang="ru-RU" sz="1800" b="1" baseline="-25000" smtClean="0"/>
              <a:t> </a:t>
            </a:r>
            <a:r>
              <a:rPr lang="en-US" altLang="ru-RU" sz="1800" b="1" smtClean="0"/>
              <a:t>/ Q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Электрическая работа топливного элемента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ru-RU" sz="1600" smtClean="0"/>
              <a:t>W</a:t>
            </a:r>
            <a:r>
              <a:rPr lang="ru-RU" altLang="ru-RU" sz="1600" baseline="-25000" smtClean="0"/>
              <a:t>макс</a:t>
            </a:r>
            <a:r>
              <a:rPr lang="ru-RU" altLang="ru-RU" sz="1600" smtClean="0"/>
              <a:t> = </a:t>
            </a:r>
            <a:r>
              <a:rPr lang="en-US" altLang="ru-RU" sz="1600" smtClean="0"/>
              <a:t>Q </a:t>
            </a:r>
            <a:r>
              <a:rPr lang="ru-RU" altLang="ru-RU" sz="1600" smtClean="0"/>
              <a:t>+ </a:t>
            </a:r>
            <a:r>
              <a:rPr lang="en-US" altLang="ru-RU" sz="1600" smtClean="0"/>
              <a:t>T</a:t>
            </a:r>
            <a:r>
              <a:rPr lang="en-US" altLang="ru-RU" sz="1600" smtClean="0">
                <a:sym typeface="Symbol" pitchFamily="18" charset="2"/>
              </a:rPr>
              <a:t></a:t>
            </a:r>
            <a:r>
              <a:rPr lang="en-US" altLang="ru-RU" sz="1600" smtClean="0"/>
              <a:t>S</a:t>
            </a:r>
            <a:endParaRPr lang="ru-RU" altLang="ru-RU" sz="160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ru-RU" sz="1600" smtClean="0"/>
              <a:t>Q – </a:t>
            </a:r>
            <a:r>
              <a:rPr lang="ru-RU" altLang="ru-RU" sz="1600" smtClean="0"/>
              <a:t>теплота сгорания топлива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Т – абсолютная температура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ru-RU" sz="1600" smtClean="0">
                <a:sym typeface="Symbol" pitchFamily="18" charset="2"/>
              </a:rPr>
              <a:t></a:t>
            </a:r>
            <a:r>
              <a:rPr lang="en-US" altLang="ru-RU" sz="1600" smtClean="0"/>
              <a:t>S</a:t>
            </a:r>
            <a:r>
              <a:rPr lang="ru-RU" altLang="ru-RU" sz="1600" smtClean="0"/>
              <a:t> – изменение энтропии при окислении топлива (определяется 		балансом превращения газов, участвующих в 			токообразующей реакции)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smtClean="0"/>
              <a:t>к.п.д. (макс.) = 1 + </a:t>
            </a:r>
            <a:r>
              <a:rPr lang="en-US" altLang="ru-RU" sz="1800" b="1" smtClean="0"/>
              <a:t>T</a:t>
            </a:r>
            <a:r>
              <a:rPr lang="en-US" altLang="ru-RU" sz="1800" b="1" smtClean="0">
                <a:sym typeface="Symbol" pitchFamily="18" charset="2"/>
              </a:rPr>
              <a:t></a:t>
            </a:r>
            <a:r>
              <a:rPr lang="en-US" altLang="ru-RU" sz="1800" b="1" smtClean="0"/>
              <a:t>S </a:t>
            </a:r>
            <a:r>
              <a:rPr lang="en-US" altLang="ru-RU" sz="1800" b="1" baseline="-25000" smtClean="0"/>
              <a:t> </a:t>
            </a:r>
            <a:r>
              <a:rPr lang="en-US" altLang="ru-RU" sz="1800" b="1" smtClean="0"/>
              <a:t>/ Q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ru-RU" altLang="ru-RU" sz="16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В зависимости от знака при </a:t>
            </a:r>
            <a:r>
              <a:rPr lang="ru-RU" altLang="ru-RU" sz="1800" smtClean="0">
                <a:sym typeface="Symbol" pitchFamily="18" charset="2"/>
              </a:rPr>
              <a:t></a:t>
            </a:r>
            <a:r>
              <a:rPr lang="ru-RU" altLang="ru-RU" sz="1800" smtClean="0"/>
              <a:t>S электрохимическим путем можно получить как больше, так и меньше энергии, чем это соответствует тепловому эффекту сгорания топлива</a:t>
            </a:r>
          </a:p>
        </p:txBody>
      </p:sp>
      <p:sp>
        <p:nvSpPr>
          <p:cNvPr id="1024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CAEB96-5D24-48EA-8D73-5BDD48996978}" type="slidenum">
              <a:rPr lang="ru-RU" altLang="ru-RU" sz="1200">
                <a:solidFill>
                  <a:srgbClr val="FFFF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45" name="Прямоуг.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3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Автофигура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/>
              <a:t>Конструкция топливного элемента</a:t>
            </a:r>
          </a:p>
        </p:txBody>
      </p:sp>
      <p:pic>
        <p:nvPicPr>
          <p:cNvPr id="140297" name="Рисунок 9" descr="топливный элемен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484784"/>
            <a:ext cx="5258796" cy="38164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303" name="Рисунок 15" descr="сандвич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2204864"/>
            <a:ext cx="2679700" cy="2235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68A901-5972-4508-B03C-A60A02E9D11F}" type="slidenum">
              <a:rPr lang="ru-RU" altLang="ru-RU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Автофигура 2"/>
          <p:cNvSpPr>
            <a:spLocks noGrp="1" noChangeArrowheads="1"/>
          </p:cNvSpPr>
          <p:nvPr>
            <p:ph type="title" sz="quarter"/>
          </p:nvPr>
        </p:nvSpPr>
        <p:spPr>
          <a:xfrm>
            <a:off x="682625" y="116632"/>
            <a:ext cx="7924800" cy="864394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Открытие топливного элемента</a:t>
            </a:r>
          </a:p>
        </p:txBody>
      </p:sp>
      <p:pic>
        <p:nvPicPr>
          <p:cNvPr id="97288" name="Рисунок 8" descr="grove_19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299368"/>
            <a:ext cx="1712912" cy="21510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9" name="Рисунок 9" descr="grove3afuelce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53"/>
          <a:stretch>
            <a:fillRect/>
          </a:stretch>
        </p:blipFill>
        <p:spPr>
          <a:xfrm>
            <a:off x="2843808" y="1052736"/>
            <a:ext cx="4032448" cy="394545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DE190-7547-4AF2-9E74-E724931D80B5}" type="slidenum">
              <a:rPr lang="ru-RU" altLang="ru-RU" sz="1200" smtClean="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7292" name="Автофигура 12"/>
          <p:cNvSpPr>
            <a:spLocks noChangeArrowheads="1"/>
          </p:cNvSpPr>
          <p:nvPr/>
        </p:nvSpPr>
        <p:spPr bwMode="auto">
          <a:xfrm>
            <a:off x="467544" y="3789040"/>
            <a:ext cx="1800225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itchFamily="34" charset="0"/>
              </a:rPr>
              <a:t>Вильям </a:t>
            </a:r>
            <a:r>
              <a:rPr lang="ru-RU" altLang="ru-RU" sz="1600" dirty="0" err="1">
                <a:latin typeface="Arial" pitchFamily="34" charset="0"/>
              </a:rPr>
              <a:t>Гроув</a:t>
            </a:r>
            <a:endParaRPr lang="ru-RU" altLang="ru-RU" sz="16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itchFamily="34" charset="0"/>
              </a:rPr>
              <a:t>(1811 – 1896)</a:t>
            </a:r>
          </a:p>
        </p:txBody>
      </p:sp>
      <p:sp>
        <p:nvSpPr>
          <p:cNvPr id="97295" name="Автофигура 15"/>
          <p:cNvSpPr>
            <a:spLocks noChangeArrowheads="1"/>
          </p:cNvSpPr>
          <p:nvPr/>
        </p:nvSpPr>
        <p:spPr bwMode="auto">
          <a:xfrm>
            <a:off x="3563888" y="5157192"/>
            <a:ext cx="2736850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itchFamily="34" charset="0"/>
              </a:rPr>
              <a:t>Конструкция топливного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itchFamily="34" charset="0"/>
              </a:rPr>
              <a:t>элемента </a:t>
            </a:r>
            <a:r>
              <a:rPr lang="ru-RU" altLang="ru-RU" sz="1600" dirty="0" err="1">
                <a:latin typeface="Arial" pitchFamily="34" charset="0"/>
              </a:rPr>
              <a:t>В.Гроува</a:t>
            </a:r>
            <a:endParaRPr lang="ru-RU" altLang="ru-RU" sz="1600" dirty="0">
              <a:latin typeface="Arial" pitchFamily="34" charset="0"/>
            </a:endParaRPr>
          </a:p>
        </p:txBody>
      </p:sp>
      <p:sp>
        <p:nvSpPr>
          <p:cNvPr id="12296" name="Поле 18"/>
          <p:cNvSpPr txBox="1">
            <a:spLocks noChangeArrowheads="1"/>
          </p:cNvSpPr>
          <p:nvPr/>
        </p:nvSpPr>
        <p:spPr bwMode="auto">
          <a:xfrm>
            <a:off x="158750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97303" name="Прямоуг. 23"/>
          <p:cNvSpPr>
            <a:spLocks noChangeArrowheads="1"/>
          </p:cNvSpPr>
          <p:nvPr/>
        </p:nvSpPr>
        <p:spPr bwMode="auto">
          <a:xfrm>
            <a:off x="2116460" y="5953919"/>
            <a:ext cx="5346700" cy="61753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 pitchFamily="34" charset="0"/>
              </a:rPr>
              <a:t>2</a:t>
            </a:r>
            <a:r>
              <a:rPr lang="pt-BR" altLang="ru-RU" b="1" dirty="0">
                <a:latin typeface="Arial" pitchFamily="34" charset="0"/>
              </a:rPr>
              <a:t>H</a:t>
            </a:r>
            <a:r>
              <a:rPr lang="ru-RU" altLang="ru-RU" b="1" baseline="-25000" dirty="0">
                <a:latin typeface="Arial" pitchFamily="34" charset="0"/>
              </a:rPr>
              <a:t>2</a:t>
            </a:r>
            <a:r>
              <a:rPr lang="ru-RU" altLang="ru-RU" b="1" dirty="0">
                <a:latin typeface="Arial" pitchFamily="34" charset="0"/>
              </a:rPr>
              <a:t>О </a:t>
            </a:r>
            <a:r>
              <a:rPr lang="ru-RU" altLang="ru-RU" b="1" dirty="0">
                <a:latin typeface="Arial" pitchFamily="34" charset="0"/>
                <a:sym typeface="Symbol" pitchFamily="18" charset="2"/>
              </a:rPr>
              <a:t></a:t>
            </a:r>
            <a:r>
              <a:rPr lang="ru-RU" altLang="ru-RU" b="1" dirty="0">
                <a:latin typeface="Arial" pitchFamily="34" charset="0"/>
              </a:rPr>
              <a:t> 2</a:t>
            </a:r>
            <a:r>
              <a:rPr lang="pt-BR" altLang="ru-RU" b="1" dirty="0">
                <a:latin typeface="Arial" pitchFamily="34" charset="0"/>
                <a:sym typeface="Symbol" pitchFamily="18" charset="2"/>
              </a:rPr>
              <a:t>H</a:t>
            </a:r>
            <a:r>
              <a:rPr lang="ru-RU" altLang="ru-RU" b="1" baseline="-25000" dirty="0">
                <a:latin typeface="Arial" pitchFamily="34" charset="0"/>
                <a:sym typeface="Symbol" pitchFamily="18" charset="2"/>
              </a:rPr>
              <a:t>2 </a:t>
            </a:r>
            <a:r>
              <a:rPr lang="ru-RU" altLang="ru-RU" b="1" dirty="0">
                <a:latin typeface="Arial" pitchFamily="34" charset="0"/>
                <a:sym typeface="Symbol" pitchFamily="18" charset="2"/>
              </a:rPr>
              <a:t>(газ) + </a:t>
            </a:r>
            <a:r>
              <a:rPr lang="pt-BR" altLang="ru-RU" b="1" dirty="0">
                <a:latin typeface="Arial" pitchFamily="34" charset="0"/>
                <a:sym typeface="Symbol" pitchFamily="18" charset="2"/>
              </a:rPr>
              <a:t>O</a:t>
            </a:r>
            <a:r>
              <a:rPr lang="ru-RU" altLang="ru-RU" b="1" baseline="-25000" dirty="0">
                <a:latin typeface="Arial" pitchFamily="34" charset="0"/>
                <a:sym typeface="Symbol" pitchFamily="18" charset="2"/>
              </a:rPr>
              <a:t>2</a:t>
            </a:r>
            <a:r>
              <a:rPr lang="ru-RU" altLang="ru-RU" b="1" dirty="0">
                <a:latin typeface="Arial" pitchFamily="34" charset="0"/>
                <a:sym typeface="Symbol" pitchFamily="18" charset="2"/>
              </a:rPr>
              <a:t>(газ) </a:t>
            </a:r>
          </a:p>
        </p:txBody>
      </p:sp>
    </p:spTree>
    <p:extLst>
      <p:ext uri="{BB962C8B-B14F-4D97-AF65-F5344CB8AC3E}">
        <p14:creationId xmlns:p14="http://schemas.microsoft.com/office/powerpoint/2010/main" val="26801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Автофигура 2"/>
          <p:cNvSpPr>
            <a:spLocks noGrp="1" noChangeArrowheads="1"/>
          </p:cNvSpPr>
          <p:nvPr>
            <p:ph type="title"/>
          </p:nvPr>
        </p:nvSpPr>
        <p:spPr>
          <a:xfrm>
            <a:off x="676275" y="34925"/>
            <a:ext cx="7924800" cy="1143000"/>
          </a:xfrm>
        </p:spPr>
        <p:txBody>
          <a:bodyPr/>
          <a:lstStyle/>
          <a:p>
            <a:r>
              <a:rPr lang="ru-RU" altLang="ru-RU" sz="3200" dirty="0" smtClean="0"/>
              <a:t>Предсказание фантаста (1874 год)</a:t>
            </a:r>
          </a:p>
        </p:txBody>
      </p:sp>
      <p:sp>
        <p:nvSpPr>
          <p:cNvPr id="207876" name="Прямоуг.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5029200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i="1" smtClean="0"/>
              <a:t>«… воду  когда-нибудь будут употреблять как топливо, … водород и кислород, которые входят в ее состав, … явятся неисчерпаемым источником света и тепла, значительно более интенсивным, чем уголь… Вода - уголь будущего." </a:t>
            </a:r>
          </a:p>
          <a:p>
            <a:pPr>
              <a:lnSpc>
                <a:spcPct val="90000"/>
              </a:lnSpc>
            </a:pPr>
            <a:r>
              <a:rPr lang="ru-RU" altLang="ru-RU" sz="2000" smtClean="0"/>
              <a:t>(роман «Таинственный остров», глава «Топливо будущего»)</a:t>
            </a:r>
          </a:p>
        </p:txBody>
      </p:sp>
      <p:pic>
        <p:nvPicPr>
          <p:cNvPr id="207878" name="Рисунок 6" descr="Жюль Вер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412875"/>
            <a:ext cx="2857500" cy="342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AFF914-5537-4D55-B6EF-F73C5FC1AF1C}" type="slidenum">
              <a:rPr lang="ru-RU" altLang="ru-RU" sz="1200" smtClean="0">
                <a:solidFill>
                  <a:srgbClr val="FFFF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7879" name="Автофигура 7"/>
          <p:cNvSpPr>
            <a:spLocks noChangeArrowheads="1"/>
          </p:cNvSpPr>
          <p:nvPr/>
        </p:nvSpPr>
        <p:spPr bwMode="auto">
          <a:xfrm>
            <a:off x="6588125" y="4941888"/>
            <a:ext cx="1800225" cy="5048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3366"/>
                </a:solidFill>
                <a:latin typeface="Arial" pitchFamily="34" charset="0"/>
              </a:rPr>
              <a:t>Жюль Верн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3366"/>
                </a:solidFill>
                <a:latin typeface="Arial" pitchFamily="34" charset="0"/>
              </a:rPr>
              <a:t>(1828 - 1905)</a:t>
            </a:r>
          </a:p>
        </p:txBody>
      </p:sp>
    </p:spTree>
    <p:extLst>
      <p:ext uri="{BB962C8B-B14F-4D97-AF65-F5344CB8AC3E}">
        <p14:creationId xmlns:p14="http://schemas.microsoft.com/office/powerpoint/2010/main" val="143080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Автофигура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Fuel Cell (FC) – </a:t>
            </a:r>
            <a:r>
              <a:rPr lang="ru-RU" altLang="ru-RU" smtClean="0"/>
              <a:t>элемент будущего</a:t>
            </a:r>
          </a:p>
        </p:txBody>
      </p:sp>
      <p:pic>
        <p:nvPicPr>
          <p:cNvPr id="205829" name="Рисунок 5" descr="Мон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30363"/>
            <a:ext cx="2133600" cy="28797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30" name="Рисунок 6" descr="Остваль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639888"/>
            <a:ext cx="2036762" cy="28797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AC74A5-AA80-4612-8E22-345AF14CAC1A}" type="slidenum">
              <a:rPr lang="ru-RU" altLang="ru-RU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5832" name="Автофигура 8"/>
          <p:cNvSpPr>
            <a:spLocks noChangeArrowheads="1"/>
          </p:cNvSpPr>
          <p:nvPr/>
        </p:nvSpPr>
        <p:spPr bwMode="auto">
          <a:xfrm>
            <a:off x="684213" y="4724400"/>
            <a:ext cx="1800225" cy="5048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Людвиг Монд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(1839 – 1909)</a:t>
            </a:r>
          </a:p>
        </p:txBody>
      </p:sp>
      <p:sp>
        <p:nvSpPr>
          <p:cNvPr id="205833" name="Автофигура 9"/>
          <p:cNvSpPr>
            <a:spLocks noChangeArrowheads="1"/>
          </p:cNvSpPr>
          <p:nvPr/>
        </p:nvSpPr>
        <p:spPr bwMode="auto">
          <a:xfrm>
            <a:off x="2987675" y="4725988"/>
            <a:ext cx="2160588" cy="5032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Вильгельм Оствальд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(1853-1932)</a:t>
            </a:r>
          </a:p>
        </p:txBody>
      </p:sp>
      <p:sp>
        <p:nvSpPr>
          <p:cNvPr id="14344" name="Поле 11"/>
          <p:cNvSpPr txBox="1">
            <a:spLocks noChangeArrowheads="1"/>
          </p:cNvSpPr>
          <p:nvPr/>
        </p:nvSpPr>
        <p:spPr bwMode="auto">
          <a:xfrm>
            <a:off x="158750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05839" name="Автофигура 15"/>
          <p:cNvSpPr>
            <a:spLocks noChangeArrowheads="1"/>
          </p:cNvSpPr>
          <p:nvPr/>
        </p:nvSpPr>
        <p:spPr bwMode="auto">
          <a:xfrm>
            <a:off x="5562600" y="1412875"/>
            <a:ext cx="3382963" cy="4176713"/>
          </a:xfrm>
          <a:prstGeom prst="wedgeRoundRectCallout">
            <a:avLst>
              <a:gd name="adj1" fmla="val -57838"/>
              <a:gd name="adj2" fmla="val -16171"/>
              <a:gd name="adj3" fmla="val 16667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i="1">
                <a:latin typeface="Arial" pitchFamily="34" charset="0"/>
              </a:rPr>
              <a:t>«... Если мы будем иметь </a:t>
            </a:r>
            <a:r>
              <a:rPr lang="ru-RU" altLang="ru-RU" sz="1600" b="1" i="1" u="sng">
                <a:latin typeface="Arial" pitchFamily="34" charset="0"/>
              </a:rPr>
              <a:t>элемент, производящий электроэнергию непосредственно из угля и кислорода воздуха</a:t>
            </a:r>
            <a:r>
              <a:rPr lang="ru-RU" altLang="ru-RU" sz="1600" i="1">
                <a:latin typeface="Arial" pitchFamily="34" charset="0"/>
              </a:rPr>
              <a:t> …, то это будет техническим переворотом… Как будет устроен такой гальванический элемент, в настоящее время можно только предполагать... Только подумайте, как изменятся индустриальные районы! Ни дыма, ни сажи, ни паровых машин, никакого огня…"</a:t>
            </a:r>
            <a:r>
              <a:rPr lang="ru-RU" altLang="ru-RU" sz="160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99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Автофигура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924800" cy="720080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Сокрушительные удары для топливных элементов</a:t>
            </a:r>
          </a:p>
        </p:txBody>
      </p:sp>
      <p:sp>
        <p:nvSpPr>
          <p:cNvPr id="175107" name="Прямоуг.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844824"/>
            <a:ext cx="4248472" cy="37242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1800" dirty="0" smtClean="0"/>
              <a:t>1872 год – Ф. фон </a:t>
            </a:r>
            <a:r>
              <a:rPr lang="ru-RU" altLang="ru-RU" sz="1800" dirty="0" err="1" smtClean="0"/>
              <a:t>Хефнер-Альтенек</a:t>
            </a:r>
            <a:r>
              <a:rPr lang="ru-RU" altLang="ru-RU" sz="1800" dirty="0" smtClean="0"/>
              <a:t> сконструировал первый эффективно действующий генератор постоянного тока (электрогенератор)</a:t>
            </a:r>
          </a:p>
          <a:p>
            <a:pPr>
              <a:lnSpc>
                <a:spcPct val="90000"/>
              </a:lnSpc>
            </a:pPr>
            <a:r>
              <a:rPr lang="ru-RU" altLang="ru-RU" sz="1800" dirty="0" smtClean="0"/>
              <a:t>немецкими изобретателями </a:t>
            </a:r>
            <a:r>
              <a:rPr lang="ru-RU" altLang="ru-RU" sz="1800" dirty="0" err="1" smtClean="0"/>
              <a:t>Готлибом</a:t>
            </a:r>
            <a:r>
              <a:rPr lang="ru-RU" altLang="ru-RU" sz="1800" dirty="0" smtClean="0"/>
              <a:t> </a:t>
            </a:r>
            <a:r>
              <a:rPr lang="ru-RU" altLang="ru-RU" sz="1800" dirty="0" err="1" smtClean="0"/>
              <a:t>Даймлером</a:t>
            </a:r>
            <a:r>
              <a:rPr lang="ru-RU" altLang="ru-RU" sz="1800" dirty="0" smtClean="0"/>
              <a:t> в 1883 году и Карлом </a:t>
            </a:r>
            <a:r>
              <a:rPr lang="ru-RU" altLang="ru-RU" sz="1800" dirty="0" err="1" smtClean="0"/>
              <a:t>Бенцем</a:t>
            </a:r>
            <a:r>
              <a:rPr lang="ru-RU" altLang="ru-RU" sz="1800" dirty="0" smtClean="0"/>
              <a:t> в 1884 году построены первые бензиновые двигатели</a:t>
            </a:r>
          </a:p>
          <a:p>
            <a:pPr>
              <a:lnSpc>
                <a:spcPct val="90000"/>
              </a:lnSpc>
            </a:pPr>
            <a:r>
              <a:rPr lang="ru-RU" altLang="ru-RU" sz="1800" dirty="0" smtClean="0"/>
              <a:t>1901 год – Ф. Порше создал одну из первых бензиново-электрических автомашин («Миксте»)</a:t>
            </a:r>
          </a:p>
        </p:txBody>
      </p:sp>
      <p:pic>
        <p:nvPicPr>
          <p:cNvPr id="175110" name="Рисунок 6" descr="Бенц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1340768"/>
            <a:ext cx="2538412" cy="17859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111" name="Рисунок 7" descr="Даймлер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3933056"/>
            <a:ext cx="2520280" cy="19703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3A5A79-28B6-43CD-947C-4D4355A80E3D}" type="slidenum">
              <a:rPr lang="ru-RU" altLang="ru-RU" sz="1200" smtClean="0">
                <a:solidFill>
                  <a:srgbClr val="FFFF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75112" name="Автофигура 8"/>
          <p:cNvSpPr>
            <a:spLocks noChangeArrowheads="1"/>
          </p:cNvSpPr>
          <p:nvPr/>
        </p:nvSpPr>
        <p:spPr bwMode="auto">
          <a:xfrm>
            <a:off x="5004048" y="3167261"/>
            <a:ext cx="3673475" cy="5048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3366"/>
                </a:solidFill>
                <a:latin typeface="Arial" pitchFamily="34" charset="0"/>
              </a:rPr>
              <a:t>Первый в мире выезд Карла </a:t>
            </a:r>
            <a:r>
              <a:rPr lang="ru-RU" altLang="ru-RU" sz="1400" dirty="0" err="1">
                <a:solidFill>
                  <a:srgbClr val="003366"/>
                </a:solidFill>
                <a:latin typeface="Arial" pitchFamily="34" charset="0"/>
              </a:rPr>
              <a:t>Бенца</a:t>
            </a:r>
            <a:endParaRPr lang="ru-RU" altLang="ru-RU" sz="1400" dirty="0">
              <a:solidFill>
                <a:srgbClr val="003366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3366"/>
                </a:solidFill>
                <a:latin typeface="Arial" pitchFamily="34" charset="0"/>
              </a:rPr>
              <a:t>на автомобиле собственной конструкции </a:t>
            </a:r>
          </a:p>
        </p:txBody>
      </p:sp>
      <p:sp>
        <p:nvSpPr>
          <p:cNvPr id="175114" name="Автофигура 10"/>
          <p:cNvSpPr>
            <a:spLocks noChangeArrowheads="1"/>
          </p:cNvSpPr>
          <p:nvPr/>
        </p:nvSpPr>
        <p:spPr bwMode="auto">
          <a:xfrm>
            <a:off x="5184228" y="6093296"/>
            <a:ext cx="3313113" cy="2889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3366"/>
                </a:solidFill>
                <a:latin typeface="Arial" pitchFamily="34" charset="0"/>
              </a:rPr>
              <a:t>Первый мотоцикл Готлиба Даймлера</a:t>
            </a:r>
          </a:p>
        </p:txBody>
      </p:sp>
    </p:spTree>
    <p:extLst>
      <p:ext uri="{BB962C8B-B14F-4D97-AF65-F5344CB8AC3E}">
        <p14:creationId xmlns:p14="http://schemas.microsoft.com/office/powerpoint/2010/main" val="30166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Автофигура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31175" cy="1143000"/>
          </a:xfrm>
        </p:spPr>
        <p:txBody>
          <a:bodyPr/>
          <a:lstStyle/>
          <a:p>
            <a:r>
              <a:rPr lang="ru-RU" altLang="ru-RU" sz="3200" smtClean="0"/>
              <a:t>Водород – идеальное топливо для топливного элемента</a:t>
            </a:r>
          </a:p>
        </p:txBody>
      </p:sp>
      <p:sp>
        <p:nvSpPr>
          <p:cNvPr id="99331" name="Прямоуг.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8054975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200" smtClean="0"/>
              <a:t>химически активный</a:t>
            </a:r>
          </a:p>
          <a:p>
            <a:pPr>
              <a:lnSpc>
                <a:spcPct val="90000"/>
              </a:lnSpc>
            </a:pPr>
            <a:r>
              <a:rPr lang="ru-RU" altLang="ru-RU" sz="2200" smtClean="0"/>
              <a:t>легко подводится в топливный элемент</a:t>
            </a:r>
          </a:p>
          <a:p>
            <a:pPr>
              <a:lnSpc>
                <a:spcPct val="90000"/>
              </a:lnSpc>
            </a:pPr>
            <a:r>
              <a:rPr lang="ru-RU" altLang="ru-RU" sz="2200" smtClean="0"/>
              <a:t>продукт реакции – вода – легко отводится из ТЭ</a:t>
            </a:r>
          </a:p>
          <a:p>
            <a:pPr>
              <a:lnSpc>
                <a:spcPct val="90000"/>
              </a:lnSpc>
            </a:pPr>
            <a:r>
              <a:rPr lang="ru-RU" altLang="ru-RU" sz="2200" smtClean="0"/>
              <a:t>неисчерпаемый источник – вода</a:t>
            </a:r>
          </a:p>
          <a:p>
            <a:pPr>
              <a:lnSpc>
                <a:spcPct val="90000"/>
              </a:lnSpc>
            </a:pPr>
            <a:r>
              <a:rPr lang="ru-RU" altLang="ru-RU" sz="2200" smtClean="0"/>
              <a:t>сейчас водород получают за счет более дешевой переработки природного газа, основным компонентом которого является метан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СН</a:t>
            </a:r>
            <a:r>
              <a:rPr lang="ru-RU" altLang="ru-RU" sz="2000" baseline="-25000" smtClean="0"/>
              <a:t>4</a:t>
            </a:r>
            <a:r>
              <a:rPr lang="ru-RU" altLang="ru-RU" sz="2000" smtClean="0"/>
              <a:t> + Н</a:t>
            </a:r>
            <a:r>
              <a:rPr lang="ru-RU" altLang="ru-RU" sz="2000" baseline="-25000" smtClean="0"/>
              <a:t>2</a:t>
            </a:r>
            <a:r>
              <a:rPr lang="ru-RU" altLang="ru-RU" sz="2000" smtClean="0"/>
              <a:t>О(пар) = 3Н</a:t>
            </a:r>
            <a:r>
              <a:rPr lang="ru-RU" altLang="ru-RU" sz="2000" baseline="-25000" smtClean="0"/>
              <a:t>2</a:t>
            </a:r>
            <a:r>
              <a:rPr lang="ru-RU" altLang="ru-RU" sz="2000" smtClean="0"/>
              <a:t> + СО</a:t>
            </a:r>
          </a:p>
        </p:txBody>
      </p:sp>
      <p:sp>
        <p:nvSpPr>
          <p:cNvPr id="1741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64F7D8-428B-4534-AD53-8CAFC4EC7BB9}" type="slidenum">
              <a:rPr lang="ru-RU" altLang="ru-RU" sz="1200">
                <a:solidFill>
                  <a:srgbClr val="FFFF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Автофигура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770265" cy="576486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/>
              <a:t>Требования к электродам ТЭ</a:t>
            </a:r>
          </a:p>
        </p:txBody>
      </p:sp>
      <p:sp>
        <p:nvSpPr>
          <p:cNvPr id="100356" name="Прямоуг.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052736"/>
            <a:ext cx="3770313" cy="3724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dirty="0" smtClean="0"/>
              <a:t>обеспечение условий для большой скорости </a:t>
            </a:r>
            <a:r>
              <a:rPr lang="ru-RU" altLang="ru-RU" sz="2000" dirty="0" err="1" smtClean="0"/>
              <a:t>токообразующей</a:t>
            </a:r>
            <a:r>
              <a:rPr lang="ru-RU" altLang="ru-RU" sz="2000" dirty="0" smtClean="0"/>
              <a:t> химической реакции в ТЭ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/>
              <a:t>пористые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/>
              <a:t>каталитически активные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/>
              <a:t>универсальный материал - платина </a:t>
            </a:r>
            <a:r>
              <a:rPr lang="en-US" altLang="ru-RU" sz="2000" dirty="0" smtClean="0"/>
              <a:t>Pt</a:t>
            </a:r>
            <a:endParaRPr lang="ru-RU" altLang="ru-RU" sz="2000" dirty="0" smtClean="0"/>
          </a:p>
          <a:p>
            <a:pPr lvl="1">
              <a:lnSpc>
                <a:spcPct val="80000"/>
              </a:lnSpc>
            </a:pPr>
            <a:r>
              <a:rPr lang="ru-RU" altLang="ru-RU" sz="2000" dirty="0" smtClean="0"/>
              <a:t>высокоактивна</a:t>
            </a:r>
          </a:p>
          <a:p>
            <a:pPr lvl="1">
              <a:lnSpc>
                <a:spcPct val="80000"/>
              </a:lnSpc>
            </a:pPr>
            <a:r>
              <a:rPr lang="ru-RU" altLang="ru-RU" sz="2000" dirty="0" smtClean="0"/>
              <a:t>долговечна</a:t>
            </a:r>
          </a:p>
          <a:p>
            <a:pPr lvl="1">
              <a:lnSpc>
                <a:spcPct val="80000"/>
              </a:lnSpc>
            </a:pPr>
            <a:r>
              <a:rPr lang="ru-RU" altLang="ru-RU" sz="2000" dirty="0" smtClean="0"/>
              <a:t>устойчива к коррозии и компонентам электролита.</a:t>
            </a:r>
          </a:p>
        </p:txBody>
      </p:sp>
      <p:pic>
        <p:nvPicPr>
          <p:cNvPr id="100360" name="Рисунок 8" descr="пористый электрод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0332" y="1135559"/>
            <a:ext cx="2232025" cy="1689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8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CE4F66-7E90-4F68-800F-0A2E6B98B1FA}" type="slidenum">
              <a:rPr lang="ru-RU" altLang="ru-RU" sz="1200" smtClean="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0362" name="Автофигура 10"/>
          <p:cNvSpPr>
            <a:spLocks noChangeArrowheads="1"/>
          </p:cNvSpPr>
          <p:nvPr/>
        </p:nvSpPr>
        <p:spPr bwMode="auto">
          <a:xfrm>
            <a:off x="5940152" y="1008559"/>
            <a:ext cx="2592387" cy="1943100"/>
          </a:xfrm>
          <a:prstGeom prst="wedgeRoundRectCallout">
            <a:avLst>
              <a:gd name="adj1" fmla="val -202848"/>
              <a:gd name="adj2" fmla="val 1650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216" y="821257"/>
            <a:ext cx="5616624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Тепловые электростанции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Работают на органическом топливе – мазут, уголь, торф, газ, сланцы. Размещаются ТЭС, главным образом, в том регионе, где присутствуют природные ресурсы и вблизи крупных нефтеперерабатывающих предприятий. 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Гидроэлектростанции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Возводятся в местах, где большие реки перекрываются плотиной, и благодаря энергии падающей воды вращаются турбины электрогенератора. Получение электроэнергии таким методом считается самым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экологичным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за счет того, что не происходит сжигание различных видов топлива, следовательно, отсутствуют вредные отходы.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Атомные электростанции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Для нагрева воды требуется энергия тепла, которая выделяется в результате ядерной реакции. А в остальном она схожа с тепловой электростанцией. 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ТЭ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82239"/>
            <a:ext cx="2661662" cy="182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Гидроэлектростан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54" y="2636912"/>
            <a:ext cx="2661662" cy="197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томная электростан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24" y="4725144"/>
            <a:ext cx="2692322" cy="17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325378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Источники 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электрической </a:t>
            </a:r>
            <a:r>
              <a:rPr lang="ru-RU" alt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энергии </a:t>
            </a:r>
            <a:endParaRPr lang="ru-RU" alt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Автофигура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924800" cy="1143000"/>
          </a:xfrm>
        </p:spPr>
        <p:txBody>
          <a:bodyPr/>
          <a:lstStyle/>
          <a:p>
            <a:r>
              <a:rPr lang="ru-RU" altLang="ru-RU" sz="3200" smtClean="0"/>
              <a:t>Первый автомобиль на топливных элементах (1959 г.)</a:t>
            </a:r>
          </a:p>
        </p:txBody>
      </p:sp>
      <p:sp>
        <p:nvSpPr>
          <p:cNvPr id="212996" name="Прямоуг.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89138"/>
            <a:ext cx="4165600" cy="3724275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000" dirty="0" smtClean="0"/>
              <a:t>Английский инженер </a:t>
            </a:r>
            <a:r>
              <a:rPr lang="ru-RU" altLang="ru-RU" sz="2000" b="1" dirty="0" err="1" smtClean="0"/>
              <a:t>Фрэнсис</a:t>
            </a:r>
            <a:r>
              <a:rPr lang="ru-RU" altLang="ru-RU" sz="2000" b="1" dirty="0" smtClean="0"/>
              <a:t> Томас Бэкон</a:t>
            </a:r>
            <a:r>
              <a:rPr lang="ru-RU" altLang="ru-RU" sz="2000" dirty="0" smtClean="0"/>
              <a:t> сконструировал и построил батарею из 40 топливных элементов общей мощностью в 6 киловатт (</a:t>
            </a:r>
            <a:r>
              <a:rPr lang="ru-RU" altLang="ru-RU" sz="2000" dirty="0" err="1" smtClean="0"/>
              <a:t>к.п.д</a:t>
            </a:r>
            <a:r>
              <a:rPr lang="ru-RU" altLang="ru-RU" sz="2000" dirty="0" smtClean="0"/>
              <a:t>. = 80%). Батарея Бэкона могла приводить в действие электрокар, циркульную пилу и сварочный аппарат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000" dirty="0" smtClean="0"/>
              <a:t>В США представителям печати и общественности был продемонстрирован электротрактор на топливных элементах, спроектированный по патенту Бэкона и построенный фирмой «</a:t>
            </a:r>
            <a:r>
              <a:rPr lang="ru-RU" altLang="ru-RU" sz="2000" dirty="0" err="1" smtClean="0"/>
              <a:t>Аллис-Чалмерс</a:t>
            </a:r>
            <a:r>
              <a:rPr lang="ru-RU" altLang="ru-RU" sz="2000" dirty="0" smtClean="0"/>
              <a:t>». </a:t>
            </a:r>
          </a:p>
        </p:txBody>
      </p:sp>
      <p:pic>
        <p:nvPicPr>
          <p:cNvPr id="212998" name="Рисунок 6" descr="allis-chalmers-fc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779713"/>
            <a:ext cx="3660775" cy="28813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49785E-7E12-4B6B-BFF8-8600EE192FB5}" type="slidenum">
              <a:rPr lang="ru-RU" altLang="ru-RU" sz="1200" smtClean="0">
                <a:solidFill>
                  <a:srgbClr val="FFFF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Автофигура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Минусы водородных автомобилей на топливных элементах</a:t>
            </a:r>
          </a:p>
        </p:txBody>
      </p:sp>
      <p:sp>
        <p:nvSpPr>
          <p:cNvPr id="216067" name="Прямоуг.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Symbol" pitchFamily="18" charset="2"/>
              <a:buChar char="-"/>
            </a:pPr>
            <a:r>
              <a:rPr lang="ru-RU" altLang="ru-RU" sz="2400" smtClean="0"/>
              <a:t>соотношение массы автомобиля к его мощности слишком велико;</a:t>
            </a:r>
          </a:p>
          <a:p>
            <a:pPr marL="533400" indent="-533400">
              <a:buFont typeface="Symbol" pitchFamily="18" charset="2"/>
              <a:buChar char="-"/>
            </a:pPr>
            <a:r>
              <a:rPr lang="ru-RU" altLang="ru-RU" sz="2400" smtClean="0"/>
              <a:t>топливная батарея эффективно работает только на чистом водороде;</a:t>
            </a:r>
          </a:p>
          <a:p>
            <a:pPr marL="533400" indent="-533400">
              <a:buFont typeface="Symbol" pitchFamily="18" charset="2"/>
              <a:buChar char="-"/>
            </a:pPr>
            <a:r>
              <a:rPr lang="ru-RU" altLang="ru-RU" sz="2400" smtClean="0"/>
              <a:t>платиновые электроды отравляются под воздействием примесей, неизбежно присутствующих в дешевых топливах-источниках водорода</a:t>
            </a:r>
          </a:p>
          <a:p>
            <a:pPr marL="533400" indent="-533400">
              <a:buFont typeface="Symbol" pitchFamily="18" charset="2"/>
              <a:buChar char="-"/>
            </a:pPr>
            <a:r>
              <a:rPr lang="ru-RU" altLang="ru-RU" sz="2400" smtClean="0"/>
              <a:t>высокая стоимость и дефицит платины</a:t>
            </a:r>
          </a:p>
        </p:txBody>
      </p:sp>
      <p:sp>
        <p:nvSpPr>
          <p:cNvPr id="2048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76B9F5-E564-42D0-B287-0573F7F6EDFB}" type="slidenum">
              <a:rPr lang="ru-RU" altLang="ru-RU" sz="1200">
                <a:solidFill>
                  <a:srgbClr val="FFFF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Автофигура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924800" cy="1143000"/>
          </a:xfrm>
        </p:spPr>
        <p:txBody>
          <a:bodyPr/>
          <a:lstStyle/>
          <a:p>
            <a:r>
              <a:rPr lang="ru-RU" altLang="ru-RU" sz="3200" smtClean="0"/>
              <a:t>Низкотемпературные щелочные ТЭ</a:t>
            </a:r>
          </a:p>
        </p:txBody>
      </p:sp>
      <p:sp>
        <p:nvSpPr>
          <p:cNvPr id="101380" name="Прямоуг. 4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557338"/>
            <a:ext cx="3816350" cy="460216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smtClean="0"/>
              <a:t>Электролит - жидкий раствор щелочи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Материал электродов – никель (устойчив в щелочных растворах)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Катализатор – платина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Применение –космические и военные программы ("Аполлон", "Шаттл", "Буран")</a:t>
            </a:r>
          </a:p>
          <a:p>
            <a:pPr>
              <a:lnSpc>
                <a:spcPct val="80000"/>
              </a:lnSpc>
            </a:pPr>
            <a:endParaRPr lang="ru-RU" altLang="ru-RU" sz="2000" b="1" smtClean="0"/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Коммерческое применение ограничено из-за использования платины и чистых водорода и кислорода.</a:t>
            </a:r>
            <a:r>
              <a:rPr lang="ru-RU" altLang="ru-RU" sz="2000" smtClean="0"/>
              <a:t> </a:t>
            </a:r>
          </a:p>
        </p:txBody>
      </p:sp>
      <p:pic>
        <p:nvPicPr>
          <p:cNvPr id="101383" name="Рисунок 7" descr="для Буран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836613"/>
            <a:ext cx="2446337" cy="17859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84" name="Рисунок 8" descr="Шаттл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25" y="3644900"/>
            <a:ext cx="2381250" cy="17859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8F79EE-E899-4FB4-86AE-AB0345C83CE4}" type="slidenum">
              <a:rPr lang="ru-RU" altLang="ru-RU" sz="1200" smtClean="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20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1385" name="Автофигура 9"/>
          <p:cNvSpPr>
            <a:spLocks noChangeArrowheads="1"/>
          </p:cNvSpPr>
          <p:nvPr/>
        </p:nvSpPr>
        <p:spPr bwMode="auto">
          <a:xfrm>
            <a:off x="5303838" y="2708275"/>
            <a:ext cx="3600450" cy="720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Батарея щелочных топливных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элементов космического корабля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«Буран» (СССР)</a:t>
            </a:r>
          </a:p>
        </p:txBody>
      </p:sp>
      <p:sp>
        <p:nvSpPr>
          <p:cNvPr id="101386" name="Автофигура 10"/>
          <p:cNvSpPr>
            <a:spLocks noChangeArrowheads="1"/>
          </p:cNvSpPr>
          <p:nvPr/>
        </p:nvSpPr>
        <p:spPr bwMode="auto">
          <a:xfrm>
            <a:off x="5070475" y="5732463"/>
            <a:ext cx="3816350" cy="793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Космический корабль «Шаттл» (США),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системы обеспечения которого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работали на щелочных ТЭ</a:t>
            </a:r>
          </a:p>
        </p:txBody>
      </p:sp>
    </p:spTree>
    <p:extLst>
      <p:ext uri="{BB962C8B-B14F-4D97-AF65-F5344CB8AC3E}">
        <p14:creationId xmlns:p14="http://schemas.microsoft.com/office/powerpoint/2010/main" val="20817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Автофигура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984702" cy="792510"/>
          </a:xfrm>
        </p:spPr>
        <p:txBody>
          <a:bodyPr/>
          <a:lstStyle/>
          <a:p>
            <a:r>
              <a:rPr lang="ru-RU" altLang="ru-RU" sz="3200" dirty="0" smtClean="0"/>
              <a:t>Низкотемпературные кислотные ТЭ</a:t>
            </a:r>
          </a:p>
        </p:txBody>
      </p:sp>
      <p:sp>
        <p:nvSpPr>
          <p:cNvPr id="102409" name="Прямоуг. 9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3816350" cy="403225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1800" dirty="0" smtClean="0"/>
              <a:t>Электролит - жидкий раствор кислоты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/>
              <a:t>Окислителем может служить кислород воздуха, так как компоненты воздуха химически не взаимодействуют с кислотным электролитом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/>
              <a:t>Материал электродов – графит (устойчив в кислотных растворах)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/>
              <a:t>Катализатор – платина и ее сплавы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/>
              <a:t>Применение – в стационарных </a:t>
            </a:r>
            <a:r>
              <a:rPr lang="ru-RU" altLang="ru-RU" sz="1800" dirty="0" err="1" smtClean="0"/>
              <a:t>электрогенераторных</a:t>
            </a:r>
            <a:r>
              <a:rPr lang="ru-RU" altLang="ru-RU" sz="1800" dirty="0" smtClean="0"/>
              <a:t> устройствах в зданиях, гостиницах, больницах, аэропортах и электростанциях</a:t>
            </a:r>
          </a:p>
          <a:p>
            <a:pPr>
              <a:lnSpc>
                <a:spcPct val="80000"/>
              </a:lnSpc>
            </a:pPr>
            <a:endParaRPr lang="ru-RU" altLang="ru-RU" sz="1800" b="1" dirty="0" smtClean="0"/>
          </a:p>
          <a:p>
            <a:pPr>
              <a:lnSpc>
                <a:spcPct val="80000"/>
              </a:lnSpc>
            </a:pPr>
            <a:r>
              <a:rPr lang="ru-RU" altLang="ru-RU" sz="1800" b="1" dirty="0" smtClean="0"/>
              <a:t>Коммерческое применение ограничено из-за использования </a:t>
            </a:r>
            <a:r>
              <a:rPr lang="ru-RU" altLang="ru-RU" sz="1800" b="1" u="sng" dirty="0" smtClean="0"/>
              <a:t>платины и чистого водорода</a:t>
            </a:r>
          </a:p>
        </p:txBody>
      </p:sp>
      <p:pic>
        <p:nvPicPr>
          <p:cNvPr id="102407" name="Рисунок 7" descr="здание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8475" y="1772816"/>
            <a:ext cx="2809875" cy="17764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2" name="Рисунок 12" descr="здание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3238" y="3580979"/>
            <a:ext cx="2843212" cy="17859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650492-0FFF-4DE0-847D-D929173BA563}" type="slidenum">
              <a:rPr lang="ru-RU" altLang="ru-RU" sz="1200" smtClean="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20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2410" name="Автофигура 10"/>
          <p:cNvSpPr>
            <a:spLocks noChangeArrowheads="1"/>
          </p:cNvSpPr>
          <p:nvPr/>
        </p:nvSpPr>
        <p:spPr bwMode="auto">
          <a:xfrm>
            <a:off x="5292081" y="1484784"/>
            <a:ext cx="3384376" cy="4248150"/>
          </a:xfrm>
          <a:prstGeom prst="wedgeRoundRectCallout">
            <a:avLst>
              <a:gd name="adj1" fmla="val -80179"/>
              <a:gd name="adj2" fmla="val 21336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3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8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Автофигура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924800" cy="1143000"/>
          </a:xfrm>
        </p:spPr>
        <p:txBody>
          <a:bodyPr/>
          <a:lstStyle/>
          <a:p>
            <a:r>
              <a:rPr lang="ru-RU" altLang="ru-RU" sz="3200" smtClean="0"/>
              <a:t>Мембранный электролит</a:t>
            </a:r>
          </a:p>
        </p:txBody>
      </p:sp>
      <p:sp>
        <p:nvSpPr>
          <p:cNvPr id="23555" name="Прямоуг.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00213"/>
            <a:ext cx="3770312" cy="3724275"/>
          </a:xfrm>
        </p:spPr>
        <p:txBody>
          <a:bodyPr/>
          <a:lstStyle/>
          <a:p>
            <a:r>
              <a:rPr lang="ru-RU" altLang="ru-RU" sz="2000" smtClean="0"/>
              <a:t>Полимерная мембрана Nafion, применяемая в твердополимерных топливных элементах, в США и Канаде производится фирмой «Дюпон»</a:t>
            </a:r>
          </a:p>
          <a:p>
            <a:r>
              <a:rPr lang="ru-RU" altLang="ru-RU" sz="2000" smtClean="0"/>
              <a:t>в России аналогичные мембраны МФ-4СК выпускает фирма «Пластполимер»</a:t>
            </a:r>
          </a:p>
        </p:txBody>
      </p:sp>
      <p:pic>
        <p:nvPicPr>
          <p:cNvPr id="23556" name="Рисунок 7" descr="мембран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916113"/>
            <a:ext cx="4097337" cy="15589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Рисунок 8" descr="membran плен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3644900"/>
            <a:ext cx="2376488" cy="2032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A17C13-2EB4-43BF-9AF4-E69DF354DA40}" type="slidenum">
              <a:rPr lang="ru-RU" altLang="ru-RU" sz="1200" smtClean="0">
                <a:solidFill>
                  <a:srgbClr val="FFFFFF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2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Автофигура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924800" cy="792162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800" smtClean="0"/>
              <a:t>ТЭ с твердополимерным электролитом</a:t>
            </a:r>
          </a:p>
        </p:txBody>
      </p:sp>
      <p:sp>
        <p:nvSpPr>
          <p:cNvPr id="103433" name="Прямоуг. 9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981075"/>
            <a:ext cx="5256213" cy="489585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smtClean="0"/>
              <a:t>Электролит – твердая полимерная </a:t>
            </a:r>
            <a:r>
              <a:rPr lang="ru-RU" altLang="ru-RU" sz="1800" b="1" smtClean="0"/>
              <a:t>ионообменная</a:t>
            </a:r>
            <a:r>
              <a:rPr lang="ru-RU" altLang="ru-RU" sz="1800" smtClean="0"/>
              <a:t> мембрана</a:t>
            </a:r>
          </a:p>
          <a:p>
            <a:pPr lvl="1">
              <a:lnSpc>
                <a:spcPct val="80000"/>
              </a:lnSpc>
            </a:pPr>
            <a:r>
              <a:rPr lang="ru-RU" altLang="ru-RU" sz="1600" smtClean="0"/>
              <a:t>упрощается герметизация элемента</a:t>
            </a:r>
          </a:p>
          <a:p>
            <a:pPr lvl="1">
              <a:lnSpc>
                <a:spcPct val="80000"/>
              </a:lnSpc>
            </a:pPr>
            <a:r>
              <a:rPr lang="ru-RU" altLang="ru-RU" sz="1600" smtClean="0"/>
              <a:t>уменьшается коррозия</a:t>
            </a:r>
          </a:p>
          <a:p>
            <a:pPr lvl="1">
              <a:lnSpc>
                <a:spcPct val="80000"/>
              </a:lnSpc>
            </a:pPr>
            <a:r>
              <a:rPr lang="ru-RU" altLang="ru-RU" sz="1600" smtClean="0"/>
              <a:t>возрастает срок службы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Материал электродов – графит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Катализатор – платина и ее сплавы</a:t>
            </a:r>
          </a:p>
          <a:p>
            <a:pPr>
              <a:lnSpc>
                <a:spcPct val="80000"/>
              </a:lnSpc>
            </a:pPr>
            <a:r>
              <a:rPr lang="ru-RU" altLang="ru-RU" sz="1800" b="1" smtClean="0"/>
              <a:t>Восстановителем (топливом)  может служить метанол</a:t>
            </a:r>
            <a:r>
              <a:rPr lang="ru-RU" altLang="ru-RU" sz="1800" smtClean="0"/>
              <a:t>, который предварительно конвертируется в водород по реакции</a:t>
            </a:r>
            <a:endParaRPr lang="en-US" altLang="ru-RU" sz="1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/>
              <a:t>	</a:t>
            </a:r>
            <a:r>
              <a:rPr lang="en-US" altLang="ru-RU" sz="1800" smtClean="0"/>
              <a:t>CH</a:t>
            </a:r>
            <a:r>
              <a:rPr lang="ru-RU" altLang="ru-RU" sz="1800" baseline="-25000" smtClean="0"/>
              <a:t>3</a:t>
            </a:r>
            <a:r>
              <a:rPr lang="en-US" altLang="ru-RU" sz="1800" smtClean="0"/>
              <a:t>OH</a:t>
            </a:r>
            <a:r>
              <a:rPr lang="ru-RU" altLang="ru-RU" sz="1800" smtClean="0"/>
              <a:t> + </a:t>
            </a:r>
            <a:r>
              <a:rPr lang="en-US" altLang="ru-RU" sz="1800" smtClean="0"/>
              <a:t>H</a:t>
            </a:r>
            <a:r>
              <a:rPr lang="ru-RU" altLang="ru-RU" sz="1800" baseline="-25000" smtClean="0"/>
              <a:t>2</a:t>
            </a:r>
            <a:r>
              <a:rPr lang="en-US" altLang="ru-RU" sz="1800" smtClean="0"/>
              <a:t>O </a:t>
            </a:r>
            <a:r>
              <a:rPr lang="en-US" altLang="ru-RU" sz="1800" smtClean="0">
                <a:sym typeface="Symbol" pitchFamily="18" charset="2"/>
              </a:rPr>
              <a:t></a:t>
            </a:r>
            <a:r>
              <a:rPr lang="en-US" altLang="ru-RU" sz="1800" smtClean="0"/>
              <a:t> CO</a:t>
            </a:r>
            <a:r>
              <a:rPr lang="ru-RU" altLang="ru-RU" sz="1800" baseline="-25000" smtClean="0"/>
              <a:t>2</a:t>
            </a:r>
            <a:r>
              <a:rPr lang="ru-RU" altLang="ru-RU" sz="1800" smtClean="0"/>
              <a:t> + 3</a:t>
            </a:r>
            <a:r>
              <a:rPr lang="en-US" altLang="ru-RU" sz="1800" smtClean="0"/>
              <a:t>H</a:t>
            </a:r>
            <a:r>
              <a:rPr lang="ru-RU" altLang="ru-RU" sz="1800" baseline="-25000" smtClean="0"/>
              <a:t>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/>
              <a:t>	либо напрямую электроокисляется на аноде:</a:t>
            </a:r>
            <a:endParaRPr lang="it-IT" altLang="ru-RU" sz="1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/>
              <a:t>	</a:t>
            </a:r>
            <a:r>
              <a:rPr lang="it-IT" altLang="ru-RU" sz="1800" smtClean="0"/>
              <a:t>CH</a:t>
            </a:r>
            <a:r>
              <a:rPr lang="it-IT" altLang="ru-RU" sz="1800" baseline="-25000" smtClean="0"/>
              <a:t>3</a:t>
            </a:r>
            <a:r>
              <a:rPr lang="it-IT" altLang="ru-RU" sz="1800" smtClean="0"/>
              <a:t>OH + H</a:t>
            </a:r>
            <a:r>
              <a:rPr lang="it-IT" altLang="ru-RU" sz="1800" baseline="-25000" smtClean="0"/>
              <a:t>2</a:t>
            </a:r>
            <a:r>
              <a:rPr lang="it-IT" altLang="ru-RU" sz="1800" smtClean="0"/>
              <a:t>O – 6e</a:t>
            </a:r>
            <a:r>
              <a:rPr lang="it-IT" altLang="ru-RU" sz="1800" baseline="30000" smtClean="0"/>
              <a:t>–</a:t>
            </a:r>
            <a:r>
              <a:rPr lang="it-IT" altLang="ru-RU" sz="1800" smtClean="0"/>
              <a:t> </a:t>
            </a:r>
            <a:r>
              <a:rPr lang="ru-RU" altLang="ru-RU" sz="1800" smtClean="0">
                <a:sym typeface="Symbol" pitchFamily="18" charset="2"/>
              </a:rPr>
              <a:t></a:t>
            </a:r>
            <a:r>
              <a:rPr lang="it-IT" altLang="ru-RU" sz="1800" smtClean="0"/>
              <a:t> CO</a:t>
            </a:r>
            <a:r>
              <a:rPr lang="it-IT" altLang="ru-RU" sz="1800" baseline="-25000" smtClean="0"/>
              <a:t>2</a:t>
            </a:r>
            <a:r>
              <a:rPr lang="it-IT" altLang="ru-RU" sz="1800" smtClean="0"/>
              <a:t> + 6H</a:t>
            </a:r>
            <a:r>
              <a:rPr lang="it-IT" altLang="ru-RU" sz="1800" baseline="30000" smtClean="0"/>
              <a:t>+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Применение – на транспорте и стационарных установках небольшого размера</a:t>
            </a:r>
          </a:p>
          <a:p>
            <a:pPr>
              <a:lnSpc>
                <a:spcPct val="80000"/>
              </a:lnSpc>
            </a:pPr>
            <a:r>
              <a:rPr lang="ru-RU" altLang="ru-RU" sz="1800" b="1" smtClean="0"/>
              <a:t>Коммерческое применение ограничено из-за использования </a:t>
            </a:r>
            <a:r>
              <a:rPr lang="ru-RU" altLang="ru-RU" sz="1800" b="1" u="sng" smtClean="0"/>
              <a:t>платины и высокой стоимости ионообменных мембран</a:t>
            </a:r>
          </a:p>
        </p:txBody>
      </p:sp>
      <p:pic>
        <p:nvPicPr>
          <p:cNvPr id="103438" name="Рисунок 14" descr="топливный элемен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052513"/>
            <a:ext cx="2460625" cy="17859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32" name="Рисунок 8" descr="auto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2997200"/>
            <a:ext cx="2592387" cy="1774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E16F6B-A70D-4EF9-9416-041BE2C0EF13}" type="slidenum">
              <a:rPr lang="ru-RU" altLang="ru-RU" sz="1200" smtClean="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20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3434" name="Автофигура 10"/>
          <p:cNvSpPr>
            <a:spLocks noChangeArrowheads="1"/>
          </p:cNvSpPr>
          <p:nvPr/>
        </p:nvSpPr>
        <p:spPr bwMode="auto">
          <a:xfrm>
            <a:off x="6877050" y="1412875"/>
            <a:ext cx="358775" cy="1152525"/>
          </a:xfrm>
          <a:prstGeom prst="wedgeRoundRectCallout">
            <a:avLst>
              <a:gd name="adj1" fmla="val -830088"/>
              <a:gd name="adj2" fmla="val -57852"/>
              <a:gd name="adj3" fmla="val 16667"/>
            </a:avLst>
          </a:prstGeom>
          <a:solidFill>
            <a:srgbClr val="CCFFFF">
              <a:alpha val="30196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pic>
        <p:nvPicPr>
          <p:cNvPr id="103439" name="Рисунок 15" descr="6bf4d280a447b526e56ba176b171bd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724400"/>
            <a:ext cx="2341563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9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Автофигура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Недостатки платиновых катализаторов</a:t>
            </a:r>
          </a:p>
        </p:txBody>
      </p:sp>
      <p:sp>
        <p:nvSpPr>
          <p:cNvPr id="104451" name="Прямоуг.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высокая стоимость</a:t>
            </a:r>
          </a:p>
          <a:p>
            <a:r>
              <a:rPr lang="ru-RU" altLang="ru-RU" smtClean="0"/>
              <a:t>дефицит природных запасов платины</a:t>
            </a:r>
          </a:p>
          <a:p>
            <a:r>
              <a:rPr lang="ru-RU" altLang="ru-RU" smtClean="0"/>
              <a:t>платиновые электроды резко снижают свою активность ("отравляются") под воздействием примесей – каталитических ядов (например, монооксида углерода и соединений серы)</a:t>
            </a:r>
          </a:p>
        </p:txBody>
      </p:sp>
      <p:sp>
        <p:nvSpPr>
          <p:cNvPr id="2560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036B6D-A811-42CB-BD97-6FFD18EB4E28}" type="slidenum">
              <a:rPr lang="ru-RU" altLang="ru-RU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20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Автофигура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Биотопливный элемент</a:t>
            </a:r>
          </a:p>
        </p:txBody>
      </p:sp>
      <p:sp>
        <p:nvSpPr>
          <p:cNvPr id="105476" name="Прямоуг.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smtClean="0"/>
              <a:t>Принцип – использование природных катализаторов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Ферменты-гидрогеназы, ответственные за окисление и образование водорода, являются уникальными эффективными неплатиновыми катализаторами для этих процессов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Недостатки: малый срок службы и небольшая мощность</a:t>
            </a:r>
          </a:p>
        </p:txBody>
      </p:sp>
      <p:pic>
        <p:nvPicPr>
          <p:cNvPr id="105479" name="Рисунок 7" descr="биотопливны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463" y="2532063"/>
            <a:ext cx="1828800" cy="1447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0" name="Рисунок 8" descr="цифровые час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3100" y="4300538"/>
            <a:ext cx="1785938" cy="17859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DD8B9-0A0A-4344-8831-C9AEE44FEA3B}" type="slidenum">
              <a:rPr lang="ru-RU" altLang="ru-RU" sz="1200" smtClean="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20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3C2-76AA-4E2F-BF92-3A6CF0AB344F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28675" name="Rectangle 2"/>
          <p:cNvSpPr>
            <a:spLocks noGrp="1" noChangeArrowheads="1"/>
          </p:cNvSpPr>
          <p:nvPr/>
        </p:nvSpPr>
        <p:spPr bwMode="auto">
          <a:xfrm>
            <a:off x="839788" y="260648"/>
            <a:ext cx="7620000" cy="81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/>
              <a:t>Различные типы топливных элементов</a:t>
            </a:r>
          </a:p>
        </p:txBody>
      </p:sp>
      <p:pic>
        <p:nvPicPr>
          <p:cNvPr id="28676" name="table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1196752"/>
            <a:ext cx="870138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5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Автофигура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Преимущества топливных элементов</a:t>
            </a:r>
          </a:p>
        </p:txBody>
      </p:sp>
      <p:sp>
        <p:nvSpPr>
          <p:cNvPr id="107523" name="Прямоуг.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высокий коэффициент полезного действия</a:t>
            </a:r>
          </a:p>
          <a:p>
            <a:r>
              <a:rPr lang="ru-RU" altLang="ru-RU" sz="2400" smtClean="0"/>
              <a:t>экологическая чистота</a:t>
            </a:r>
          </a:p>
          <a:p>
            <a:r>
              <a:rPr lang="ru-RU" altLang="ru-RU" sz="2400" smtClean="0"/>
              <a:t>бесшумность</a:t>
            </a:r>
          </a:p>
          <a:p>
            <a:r>
              <a:rPr lang="ru-RU" altLang="ru-RU" sz="2400" smtClean="0"/>
              <a:t>широкий диапазон мощностей и применяемого топлива</a:t>
            </a:r>
          </a:p>
          <a:p>
            <a:r>
              <a:rPr lang="ru-RU" altLang="ru-RU" sz="2400" smtClean="0"/>
              <a:t>возможность параллельной генерации тепла</a:t>
            </a:r>
          </a:p>
          <a:p>
            <a:r>
              <a:rPr lang="ru-RU" altLang="ru-RU" sz="2400" smtClean="0"/>
              <a:t>при необходимости можно использовать воду, которая является продуктом химической реакции</a:t>
            </a:r>
          </a:p>
        </p:txBody>
      </p:sp>
      <p:sp>
        <p:nvSpPr>
          <p:cNvPr id="3584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99D890-C357-434B-A557-94B9D8B9521B}" type="slidenum">
              <a:rPr lang="ru-RU" altLang="ru-RU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20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40285" y="116632"/>
            <a:ext cx="5480992" cy="564436"/>
          </a:xfrm>
        </p:spPr>
        <p:txBody>
          <a:bodyPr>
            <a:normAutofit fontScale="90000"/>
          </a:bodyPr>
          <a:lstStyle/>
          <a:p>
            <a:r>
              <a:rPr lang="ru-RU" altLang="en-US" sz="3200" dirty="0" smtClean="0"/>
              <a:t>Нетрадиционные источники</a:t>
            </a:r>
          </a:p>
        </p:txBody>
      </p:sp>
      <p:pic>
        <p:nvPicPr>
          <p:cNvPr id="79878" name="Picture 10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4" y="2523017"/>
            <a:ext cx="3581400" cy="155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18" descr="image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91" y="2509787"/>
            <a:ext cx="3594721" cy="16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3" name="Rectangle 19"/>
          <p:cNvSpPr>
            <a:spLocks noChangeArrowheads="1"/>
          </p:cNvSpPr>
          <p:nvPr/>
        </p:nvSpPr>
        <p:spPr bwMode="auto">
          <a:xfrm>
            <a:off x="5073649" y="2043113"/>
            <a:ext cx="3541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en-US" b="1" dirty="0"/>
              <a:t>Приливные </a:t>
            </a:r>
            <a:r>
              <a:rPr lang="ru-RU" altLang="en-US" b="1" dirty="0" smtClean="0"/>
              <a:t>электростанции</a:t>
            </a:r>
            <a:r>
              <a:rPr lang="ru-RU" altLang="en-US" dirty="0" smtClean="0"/>
              <a:t> </a:t>
            </a:r>
            <a:endParaRPr lang="ru-RU" altLang="en-US" dirty="0"/>
          </a:p>
        </p:txBody>
      </p:sp>
      <p:sp>
        <p:nvSpPr>
          <p:cNvPr id="79884" name="Rectangle 20"/>
          <p:cNvSpPr>
            <a:spLocks noChangeArrowheads="1"/>
          </p:cNvSpPr>
          <p:nvPr/>
        </p:nvSpPr>
        <p:spPr bwMode="auto">
          <a:xfrm>
            <a:off x="486569" y="2043113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en-US" b="1" dirty="0"/>
              <a:t>Ветряные электростанции</a:t>
            </a:r>
            <a:r>
              <a:rPr lang="ru-RU" altLang="en-US" dirty="0"/>
              <a:t> </a:t>
            </a:r>
          </a:p>
        </p:txBody>
      </p:sp>
      <p:sp>
        <p:nvSpPr>
          <p:cNvPr id="79885" name="Rectangle 21"/>
          <p:cNvSpPr>
            <a:spLocks noChangeArrowheads="1"/>
          </p:cNvSpPr>
          <p:nvPr/>
        </p:nvSpPr>
        <p:spPr bwMode="auto">
          <a:xfrm>
            <a:off x="114300" y="4150469"/>
            <a:ext cx="4027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en-US" b="1" dirty="0"/>
              <a:t>Геотермальные </a:t>
            </a:r>
            <a:r>
              <a:rPr lang="ru-RU" altLang="en-US" b="1" dirty="0" smtClean="0"/>
              <a:t>электростанции</a:t>
            </a:r>
            <a:r>
              <a:rPr lang="ru-RU" altLang="en-US" dirty="0" smtClean="0"/>
              <a:t> </a:t>
            </a:r>
            <a:endParaRPr lang="ru-RU" altLang="en-US" dirty="0"/>
          </a:p>
        </p:txBody>
      </p:sp>
      <p:pic>
        <p:nvPicPr>
          <p:cNvPr id="79888" name="Picture 28" descr="image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4" y="4581128"/>
            <a:ext cx="3581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9" name="Rectangle 29"/>
          <p:cNvSpPr>
            <a:spLocks noChangeArrowheads="1"/>
          </p:cNvSpPr>
          <p:nvPr/>
        </p:nvSpPr>
        <p:spPr bwMode="auto">
          <a:xfrm>
            <a:off x="5118100" y="4129038"/>
            <a:ext cx="3452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en-US" b="1" dirty="0"/>
              <a:t>Солнечные электростанции</a:t>
            </a:r>
            <a:r>
              <a:rPr lang="ru-RU" altLang="en-US" dirty="0"/>
              <a:t> </a:t>
            </a:r>
          </a:p>
        </p:txBody>
      </p:sp>
      <p:pic>
        <p:nvPicPr>
          <p:cNvPr id="79893" name="Picture 37" descr="image0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76" y="4543375"/>
            <a:ext cx="3810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811" y="764704"/>
            <a:ext cx="8583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Нетрадиционные источники энергии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 ним относятся ветер, солнце, тепло земных турбин и океанические приливы.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Ученые утверждают, что к 2050 году нетрадиционные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энергоисточники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станут основными, а обычные потеряют свое значение. </a:t>
            </a:r>
            <a:endParaRPr kumimoji="0" lang="ru-RU" altLang="ru-RU" sz="2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Автофигура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Проблемы коммерциализации ТЭ</a:t>
            </a:r>
          </a:p>
        </p:txBody>
      </p:sp>
      <p:sp>
        <p:nvSpPr>
          <p:cNvPr id="108547" name="Прямоуг.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z="3600" smtClean="0"/>
          </a:p>
          <a:p>
            <a:r>
              <a:rPr lang="ru-RU" altLang="ru-RU" sz="3600" smtClean="0"/>
              <a:t>высокая стоимость по сравнению с традиционными установками</a:t>
            </a:r>
          </a:p>
          <a:p>
            <a:endParaRPr lang="ru-RU" altLang="ru-RU" sz="3600" smtClean="0"/>
          </a:p>
          <a:p>
            <a:r>
              <a:rPr lang="ru-RU" altLang="ru-RU" sz="3600" smtClean="0"/>
              <a:t>недостаточный срок службы</a:t>
            </a:r>
          </a:p>
        </p:txBody>
      </p:sp>
      <p:sp>
        <p:nvSpPr>
          <p:cNvPr id="3686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B2E42-BBFA-4AED-AF73-3671E8DAEDB9}" type="slidenum">
              <a:rPr lang="ru-RU" altLang="ru-RU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20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Жидкие аккумуляторы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редокс</a:t>
            </a:r>
            <a:r>
              <a:rPr lang="ru-RU" dirty="0" smtClean="0"/>
              <a:t>-аккумуляторы)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9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Натрий-серный</a:t>
            </a:r>
            <a:r>
              <a:rPr lang="ru-RU" dirty="0" smtClean="0"/>
              <a:t> аккумулятор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504055"/>
          </a:xfrm>
        </p:spPr>
        <p:txBody>
          <a:bodyPr/>
          <a:lstStyle/>
          <a:p>
            <a:r>
              <a:rPr lang="ru-RU" dirty="0" smtClean="0"/>
              <a:t>Схема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3275856" y="1196752"/>
            <a:ext cx="5414119" cy="504056"/>
          </a:xfrm>
        </p:spPr>
        <p:txBody>
          <a:bodyPr/>
          <a:lstStyle/>
          <a:p>
            <a:pPr algn="ctr"/>
            <a:r>
              <a:rPr lang="ru-RU" dirty="0" smtClean="0"/>
              <a:t>Электрохимическая ячейка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2987824" y="1628800"/>
            <a:ext cx="5976664" cy="4543400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(–) </a:t>
            </a:r>
            <a:r>
              <a:rPr lang="en-US" sz="2000" b="1" dirty="0" smtClean="0"/>
              <a:t>Na</a:t>
            </a:r>
            <a:r>
              <a:rPr lang="ru-RU" sz="2000" b="1" dirty="0" smtClean="0"/>
              <a:t> | </a:t>
            </a:r>
            <a:r>
              <a:rPr lang="en-US" sz="2000" b="1" dirty="0" smtClean="0"/>
              <a:t>β</a:t>
            </a:r>
            <a:r>
              <a:rPr lang="ru-RU" sz="2000" b="1" dirty="0" smtClean="0"/>
              <a:t>-</a:t>
            </a:r>
            <a:r>
              <a:rPr lang="en-US" sz="2000" b="1" dirty="0" smtClean="0"/>
              <a:t>Al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3</a:t>
            </a:r>
            <a:r>
              <a:rPr lang="ru-RU" sz="2000" b="1" dirty="0" smtClean="0"/>
              <a:t> | </a:t>
            </a:r>
            <a:r>
              <a:rPr lang="en-US" sz="2000" b="1" dirty="0" smtClean="0"/>
              <a:t>S</a:t>
            </a:r>
            <a:r>
              <a:rPr lang="ru-RU" sz="2000" b="1" dirty="0" smtClean="0"/>
              <a:t> (+)</a:t>
            </a:r>
          </a:p>
          <a:p>
            <a:pPr algn="ctr"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Анод:</a:t>
            </a:r>
          </a:p>
          <a:p>
            <a:pPr>
              <a:buNone/>
            </a:pPr>
            <a:r>
              <a:rPr lang="ru-RU" sz="2000" b="1" dirty="0" smtClean="0"/>
              <a:t>расплав натрия </a:t>
            </a:r>
            <a:r>
              <a:rPr lang="ru-RU" sz="2000" dirty="0" smtClean="0"/>
              <a:t>(</a:t>
            </a:r>
            <a:r>
              <a:rPr lang="en-US" sz="2000" dirty="0" smtClean="0"/>
              <a:t>t</a:t>
            </a:r>
            <a:r>
              <a:rPr lang="ru-RU" sz="2000" baseline="-25000" dirty="0" err="1" smtClean="0"/>
              <a:t>пл</a:t>
            </a:r>
            <a:r>
              <a:rPr lang="ru-RU" sz="2000" dirty="0" smtClean="0"/>
              <a:t> = 98 °С)</a:t>
            </a:r>
          </a:p>
          <a:p>
            <a:pPr algn="r">
              <a:buNone/>
            </a:pPr>
            <a:r>
              <a:rPr lang="ru-RU" sz="2000" dirty="0" smtClean="0"/>
              <a:t>Катод:</a:t>
            </a:r>
          </a:p>
          <a:p>
            <a:pPr algn="r">
              <a:buNone/>
            </a:pPr>
            <a:r>
              <a:rPr lang="ru-RU" sz="2000" b="1" dirty="0" smtClean="0"/>
              <a:t>расплав серы </a:t>
            </a:r>
            <a:r>
              <a:rPr lang="ru-RU" sz="2000" dirty="0" smtClean="0"/>
              <a:t>(</a:t>
            </a:r>
            <a:r>
              <a:rPr lang="en-US" sz="2000" dirty="0" smtClean="0"/>
              <a:t>t</a:t>
            </a:r>
            <a:r>
              <a:rPr lang="ru-RU" sz="2000" baseline="-25000" dirty="0" err="1" smtClean="0"/>
              <a:t>пл</a:t>
            </a:r>
            <a:r>
              <a:rPr lang="ru-RU" sz="2000" dirty="0" smtClean="0"/>
              <a:t> = 115 °С)</a:t>
            </a:r>
            <a:endParaRPr lang="ru-RU" sz="2000" b="1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Керамический сепаратор = твердый электролит:</a:t>
            </a:r>
          </a:p>
          <a:p>
            <a:pPr algn="ctr">
              <a:buNone/>
            </a:pPr>
            <a:r>
              <a:rPr lang="ru-RU" sz="2000" b="1" dirty="0" smtClean="0"/>
              <a:t>бета-глинозем</a:t>
            </a:r>
            <a:r>
              <a:rPr lang="ru-RU" sz="2000" dirty="0" smtClean="0"/>
              <a:t> (</a:t>
            </a:r>
            <a:r>
              <a:rPr lang="en-US" sz="2000" dirty="0" smtClean="0"/>
              <a:t>t</a:t>
            </a:r>
            <a:r>
              <a:rPr lang="ru-RU" sz="2000" baseline="-25000" dirty="0" err="1" smtClean="0"/>
              <a:t>пл</a:t>
            </a:r>
            <a:r>
              <a:rPr lang="ru-RU" sz="2000" dirty="0" smtClean="0"/>
              <a:t> = 2072 °С)</a:t>
            </a:r>
            <a:endParaRPr lang="en-US" sz="2000" b="1" dirty="0" smtClean="0"/>
          </a:p>
          <a:p>
            <a:pPr algn="ctr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Рабочая температура </a:t>
            </a:r>
            <a:r>
              <a:rPr lang="en-US" sz="2000" dirty="0" smtClean="0">
                <a:solidFill>
                  <a:srgbClr val="FF0000"/>
                </a:solidFill>
              </a:rPr>
              <a:t>t = </a:t>
            </a:r>
            <a:r>
              <a:rPr lang="ru-RU" sz="2000" dirty="0" smtClean="0">
                <a:solidFill>
                  <a:srgbClr val="FF0000"/>
                </a:solidFill>
              </a:rPr>
              <a:t>300-400 °С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96404"/>
            <a:ext cx="2736304" cy="471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25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Ионный перенос через твердый электролит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A0D59-453E-43D1-BC4F-B650933762DB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773880" cy="309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4048" y="1763524"/>
            <a:ext cx="3384376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11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 </a:t>
            </a:r>
            <a:r>
              <a:rPr lang="en-US" dirty="0" smtClean="0"/>
              <a:t>- x Na</a:t>
            </a:r>
            <a:r>
              <a:rPr lang="en-US" baseline="-25000" dirty="0" smtClean="0"/>
              <a:t>2</a:t>
            </a:r>
            <a:r>
              <a:rPr lang="en-US" dirty="0" smtClean="0"/>
              <a:t>O (x = 1.0 - 1.6)</a:t>
            </a:r>
            <a:endParaRPr lang="ru-RU" dirty="0"/>
          </a:p>
        </p:txBody>
      </p:sp>
      <p:pic>
        <p:nvPicPr>
          <p:cNvPr id="16386" name="Picture 2" descr="http://www.ifm.liu.se/compchem/former/moviegif/nba.gif"/>
          <p:cNvPicPr>
            <a:picLocks noChangeAspect="1" noChangeArrowheads="1"/>
          </p:cNvPicPr>
          <p:nvPr/>
        </p:nvPicPr>
        <p:blipFill>
          <a:blip r:embed="rId3" cstate="print"/>
          <a:srcRect l="10336" t="6748" r="11763" b="7773"/>
          <a:stretch>
            <a:fillRect/>
          </a:stretch>
        </p:blipFill>
        <p:spPr bwMode="auto">
          <a:xfrm>
            <a:off x="5148064" y="2492896"/>
            <a:ext cx="3096344" cy="2736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508104" y="5517232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hlinkClick r:id="rId4"/>
              </a:rPr>
              <a:t>http://iopscience.iop.org/0953-8984/6/7/005/pdf/0953-8984_6_7_005.pdf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8424" y="42930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Na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424" y="27089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Al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8424" y="364502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Электродные процессы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(–)	</a:t>
            </a:r>
            <a:r>
              <a:rPr lang="en-US" b="1" dirty="0" smtClean="0"/>
              <a:t>Na</a:t>
            </a:r>
            <a:r>
              <a:rPr lang="ru-RU" b="1" dirty="0" smtClean="0"/>
              <a:t> (ж)  =</a:t>
            </a:r>
            <a:r>
              <a:rPr lang="en-US" b="1" dirty="0" smtClean="0"/>
              <a:t> Na</a:t>
            </a:r>
            <a:r>
              <a:rPr lang="ru-RU" b="1" baseline="30000" dirty="0" smtClean="0"/>
              <a:t>+</a:t>
            </a:r>
            <a:r>
              <a:rPr lang="ru-RU" b="1" dirty="0" smtClean="0"/>
              <a:t> (сепаратор) + </a:t>
            </a:r>
            <a:r>
              <a:rPr lang="en-US" b="1" dirty="0" smtClean="0"/>
              <a:t>e</a:t>
            </a:r>
            <a:r>
              <a:rPr lang="ru-RU" b="1" baseline="30000" dirty="0" smtClean="0"/>
              <a:t>–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en-US" b="1" dirty="0" smtClean="0"/>
              <a:t>(+)	2Na</a:t>
            </a:r>
            <a:r>
              <a:rPr lang="en-US" b="1" baseline="30000" dirty="0" smtClean="0"/>
              <a:t>+</a:t>
            </a:r>
            <a:r>
              <a:rPr lang="en-US" b="1" dirty="0" smtClean="0"/>
              <a:t> (</a:t>
            </a:r>
            <a:r>
              <a:rPr lang="ru-RU" b="1" dirty="0" smtClean="0"/>
              <a:t>сепаратор</a:t>
            </a:r>
            <a:r>
              <a:rPr lang="en-US" b="1" dirty="0" smtClean="0"/>
              <a:t>) + 5S (</a:t>
            </a:r>
            <a:r>
              <a:rPr lang="ru-RU" b="1" dirty="0" smtClean="0"/>
              <a:t>ж</a:t>
            </a:r>
            <a:r>
              <a:rPr lang="en-US" b="1" dirty="0" smtClean="0"/>
              <a:t>) + 2e</a:t>
            </a:r>
            <a:r>
              <a:rPr lang="en-US" b="1" baseline="30000" dirty="0" smtClean="0"/>
              <a:t>–</a:t>
            </a:r>
            <a:r>
              <a:rPr lang="en-US" b="1" dirty="0" smtClean="0"/>
              <a:t>  </a:t>
            </a:r>
            <a:r>
              <a:rPr lang="ru-RU" b="1" dirty="0" smtClean="0"/>
              <a:t>= </a:t>
            </a:r>
            <a:r>
              <a:rPr lang="en-US" b="1" dirty="0" smtClean="0"/>
              <a:t>Na</a:t>
            </a:r>
            <a:r>
              <a:rPr lang="en-US" b="1" baseline="-25000" dirty="0" smtClean="0"/>
              <a:t>2</a:t>
            </a:r>
            <a:r>
              <a:rPr lang="en-US" b="1" dirty="0" smtClean="0"/>
              <a:t>S</a:t>
            </a:r>
            <a:r>
              <a:rPr lang="en-US" b="1" baseline="-25000" dirty="0" smtClean="0"/>
              <a:t>5</a:t>
            </a:r>
            <a:r>
              <a:rPr lang="en-US" b="1" dirty="0" smtClean="0"/>
              <a:t> (</a:t>
            </a:r>
            <a:r>
              <a:rPr lang="ru-RU" b="1" dirty="0" smtClean="0"/>
              <a:t>ж</a:t>
            </a:r>
            <a:r>
              <a:rPr lang="en-US" b="1" dirty="0" smtClean="0"/>
              <a:t>)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Первоначальная </a:t>
            </a:r>
            <a:r>
              <a:rPr lang="ru-RU" dirty="0" err="1" smtClean="0"/>
              <a:t>токообразующая</a:t>
            </a:r>
            <a:r>
              <a:rPr lang="ru-RU" dirty="0" smtClean="0"/>
              <a:t> реакция:</a:t>
            </a:r>
          </a:p>
          <a:p>
            <a:pPr algn="ctr">
              <a:buNone/>
            </a:pPr>
            <a:r>
              <a:rPr lang="ru-RU" b="1" dirty="0" smtClean="0"/>
              <a:t>2</a:t>
            </a:r>
            <a:r>
              <a:rPr lang="en-US" b="1" dirty="0" smtClean="0"/>
              <a:t>Na</a:t>
            </a:r>
            <a:r>
              <a:rPr lang="ru-RU" b="1" dirty="0" smtClean="0"/>
              <a:t>(ж) + 5</a:t>
            </a:r>
            <a:r>
              <a:rPr lang="en-US" b="1" dirty="0" smtClean="0"/>
              <a:t>S</a:t>
            </a:r>
            <a:r>
              <a:rPr lang="ru-RU" b="1" dirty="0" smtClean="0"/>
              <a:t>(ж) = </a:t>
            </a:r>
            <a:r>
              <a:rPr lang="en-US" b="1" dirty="0" smtClean="0"/>
              <a:t>Na</a:t>
            </a:r>
            <a:r>
              <a:rPr lang="ru-RU" b="1" baseline="-25000" dirty="0" smtClean="0"/>
              <a:t>2</a:t>
            </a:r>
            <a:r>
              <a:rPr lang="en-US" b="1" dirty="0" smtClean="0"/>
              <a:t>S</a:t>
            </a:r>
            <a:r>
              <a:rPr lang="ru-RU" b="1" baseline="-25000" dirty="0" smtClean="0"/>
              <a:t>5</a:t>
            </a:r>
            <a:r>
              <a:rPr lang="ru-RU" b="1" dirty="0" smtClean="0"/>
              <a:t>(ж)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Напряжение 2.08 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15362" name="Picture 2" descr="Na2S5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84984"/>
            <a:ext cx="2859736" cy="500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8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Дополнительная </a:t>
            </a:r>
            <a:r>
              <a:rPr lang="ru-RU" dirty="0" err="1" smtClean="0"/>
              <a:t>токообразующая</a:t>
            </a:r>
            <a:r>
              <a:rPr lang="ru-RU" dirty="0" smtClean="0"/>
              <a:t> реакция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Козадеров О.А. 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0" y="1628800"/>
            <a:ext cx="9094650" cy="88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1520" y="2714437"/>
            <a:ext cx="8669425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формирования Na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разряд аккумулятора следует прекратить,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как если будут сформированы Na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Na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S, они могут кристаллизоваться,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нарушит работу устройства.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024336" cy="27317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Аккумулятор ZEBRA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err="1" smtClean="0"/>
              <a:t>ZEolite</a:t>
            </a:r>
            <a:r>
              <a:rPr lang="en-US" dirty="0" smtClean="0"/>
              <a:t> Battery Research Africa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Устройство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Электрохимическая ячейка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347864" y="2133600"/>
            <a:ext cx="5544616" cy="4038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000" b="1" dirty="0" smtClean="0"/>
              <a:t>(–) </a:t>
            </a:r>
            <a:r>
              <a:rPr lang="en-US" sz="2000" b="1" dirty="0" smtClean="0"/>
              <a:t>Na</a:t>
            </a:r>
            <a:r>
              <a:rPr lang="ru-RU" sz="2000" b="1" dirty="0" smtClean="0"/>
              <a:t> | </a:t>
            </a:r>
            <a:r>
              <a:rPr lang="en-US" sz="2000" b="1" dirty="0" smtClean="0"/>
              <a:t>β</a:t>
            </a:r>
            <a:r>
              <a:rPr lang="ru-RU" sz="2000" b="1" dirty="0" smtClean="0"/>
              <a:t>-</a:t>
            </a:r>
            <a:r>
              <a:rPr lang="en-US" sz="2000" b="1" dirty="0" smtClean="0"/>
              <a:t>Al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3</a:t>
            </a:r>
            <a:r>
              <a:rPr lang="ru-RU" sz="2000" b="1" dirty="0" smtClean="0"/>
              <a:t> | </a:t>
            </a:r>
            <a:r>
              <a:rPr lang="en-US" sz="2000" b="1" dirty="0" err="1" smtClean="0"/>
              <a:t>NaAlCl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, </a:t>
            </a:r>
            <a:r>
              <a:rPr lang="en-US" sz="2000" b="1" dirty="0" smtClean="0"/>
              <a:t>NiCl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NaCl</a:t>
            </a:r>
            <a:r>
              <a:rPr lang="en-US" sz="2000" b="1" dirty="0" smtClean="0"/>
              <a:t>, Ni</a:t>
            </a:r>
            <a:r>
              <a:rPr lang="ru-RU" sz="2000" b="1" dirty="0" smtClean="0"/>
              <a:t> (+)</a:t>
            </a:r>
          </a:p>
          <a:p>
            <a:pPr>
              <a:buNone/>
            </a:pPr>
            <a:r>
              <a:rPr lang="ru-RU" sz="2000" dirty="0" smtClean="0"/>
              <a:t>Анод:</a:t>
            </a:r>
          </a:p>
          <a:p>
            <a:pPr>
              <a:buNone/>
            </a:pPr>
            <a:r>
              <a:rPr lang="ru-RU" sz="2000" b="1" dirty="0" smtClean="0"/>
              <a:t>расплав натрия</a:t>
            </a:r>
          </a:p>
          <a:p>
            <a:pPr algn="r">
              <a:buNone/>
            </a:pPr>
            <a:r>
              <a:rPr lang="ru-RU" sz="2000" dirty="0" smtClean="0"/>
              <a:t>Катод:</a:t>
            </a:r>
          </a:p>
          <a:p>
            <a:pPr algn="r">
              <a:buNone/>
            </a:pPr>
            <a:r>
              <a:rPr lang="ru-RU" sz="2000" b="1" dirty="0" smtClean="0"/>
              <a:t>смесь порошка никеля, хлоридов, алюминиевой пудры и расплавленного </a:t>
            </a:r>
            <a:r>
              <a:rPr lang="ru-RU" sz="2000" b="1" dirty="0" err="1" smtClean="0"/>
              <a:t>хлороалюмината</a:t>
            </a:r>
            <a:endParaRPr lang="ru-RU" sz="2000" b="1" dirty="0" smtClean="0"/>
          </a:p>
          <a:p>
            <a:pPr algn="ctr">
              <a:buNone/>
            </a:pPr>
            <a:r>
              <a:rPr lang="ru-RU" sz="2000" dirty="0" smtClean="0"/>
              <a:t>Сепаратор = твердый электролит:</a:t>
            </a:r>
          </a:p>
          <a:p>
            <a:pPr algn="ctr">
              <a:buNone/>
            </a:pPr>
            <a:r>
              <a:rPr lang="ru-RU" sz="2000" b="1" dirty="0" smtClean="0"/>
              <a:t>бета-глинозем</a:t>
            </a:r>
            <a:endParaRPr lang="en-US" sz="2000" b="1" dirty="0" smtClean="0"/>
          </a:p>
          <a:p>
            <a:pPr algn="ctr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 = </a:t>
            </a:r>
            <a:r>
              <a:rPr lang="ru-RU" sz="2000" dirty="0" smtClean="0">
                <a:solidFill>
                  <a:srgbClr val="FF0000"/>
                </a:solidFill>
              </a:rPr>
              <a:t>250 °С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Рабочее напряжение и процессы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A0D59-453E-43D1-BC4F-B650933762DB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74748"/>
            <a:ext cx="8136904" cy="431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86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Жидкометаллический</a:t>
            </a:r>
            <a:br>
              <a:rPr lang="ru-RU" dirty="0" smtClean="0"/>
            </a:br>
            <a:r>
              <a:rPr lang="ru-RU" dirty="0" err="1" smtClean="0"/>
              <a:t>магний-сурьмяной</a:t>
            </a:r>
            <a:r>
              <a:rPr lang="ru-RU" dirty="0" smtClean="0"/>
              <a:t> аккумулятор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</a:p>
          <a:p>
            <a:r>
              <a:rPr lang="en-US" dirty="0" smtClean="0">
                <a:hlinkClick r:id="rId2"/>
              </a:rPr>
              <a:t>http://www.ted.com/talks/donald_sadoway_the_missing_link_to_renewable_energy?language=ru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Жидкометаллический </a:t>
            </a:r>
            <a:r>
              <a:rPr lang="ru-RU" sz="2400" dirty="0" err="1" smtClean="0"/>
              <a:t>магний-сурьмяной</a:t>
            </a:r>
            <a:r>
              <a:rPr lang="ru-RU" sz="2400" dirty="0" smtClean="0"/>
              <a:t> аккумулятор: опытный образец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30722" name="Picture 2" descr="http://www.membrana.ru/storage/img/v/v2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4572000" cy="44862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6021288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50" dirty="0" smtClean="0"/>
              <a:t>dx.doi.org/10.1021/ja209759s | J. Am. </a:t>
            </a:r>
            <a:r>
              <a:rPr lang="en-GB" sz="1050" dirty="0" err="1" smtClean="0"/>
              <a:t>Chem.Soc</a:t>
            </a:r>
            <a:r>
              <a:rPr lang="en-GB" sz="1050" dirty="0" smtClean="0"/>
              <a:t>. 2012, 134, 1895−1897</a:t>
            </a:r>
            <a:endParaRPr lang="ru-RU" sz="10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94886" y="3337247"/>
            <a:ext cx="45613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dirty="0" smtClean="0"/>
              <a:t>соли </a:t>
            </a:r>
            <a:r>
              <a:rPr lang="en-GB" sz="1400" dirty="0" smtClean="0"/>
              <a:t>MgCl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−KCl−NaCl</a:t>
            </a:r>
            <a:r>
              <a:rPr lang="ru-RU" sz="1400" dirty="0" smtClean="0"/>
              <a:t> (</a:t>
            </a:r>
            <a:r>
              <a:rPr lang="en-GB" sz="1400" dirty="0" smtClean="0"/>
              <a:t>50:30:20 </a:t>
            </a:r>
            <a:r>
              <a:rPr lang="ru-RU" sz="1400" dirty="0" smtClean="0"/>
              <a:t>мол</a:t>
            </a:r>
            <a:r>
              <a:rPr lang="en-GB" sz="1400" dirty="0" smtClean="0"/>
              <a:t> %)</a:t>
            </a:r>
            <a:r>
              <a:rPr lang="ru-RU" sz="1400" dirty="0" smtClean="0"/>
              <a:t>, </a:t>
            </a:r>
            <a:r>
              <a:rPr lang="en-US" sz="1400" dirty="0" smtClean="0"/>
              <a:t>t</a:t>
            </a:r>
            <a:r>
              <a:rPr lang="ru-RU" sz="1400" baseline="-25000" dirty="0" err="1" smtClean="0"/>
              <a:t>пл</a:t>
            </a:r>
            <a:r>
              <a:rPr lang="ru-RU" sz="1400" dirty="0" smtClean="0"/>
              <a:t> = 396 </a:t>
            </a:r>
            <a:r>
              <a:rPr lang="en-GB" sz="1400" dirty="0" smtClean="0"/>
              <a:t>°C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2708920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ru-RU" baseline="-25000" dirty="0" err="1" smtClean="0"/>
              <a:t>пл</a:t>
            </a:r>
            <a:r>
              <a:rPr lang="ru-RU" dirty="0" smtClean="0"/>
              <a:t> = 396 </a:t>
            </a:r>
            <a:r>
              <a:rPr lang="en-GB" dirty="0" smtClean="0"/>
              <a:t>°C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3861048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ru-RU" baseline="-25000" dirty="0" err="1" smtClean="0"/>
              <a:t>пл</a:t>
            </a:r>
            <a:r>
              <a:rPr lang="ru-RU" dirty="0" smtClean="0"/>
              <a:t> = 396 </a:t>
            </a:r>
            <a:r>
              <a:rPr lang="en-GB" dirty="0" smtClean="0"/>
              <a:t>°C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5589240"/>
            <a:ext cx="4572000" cy="33855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Рабочая температура устройства – </a:t>
            </a:r>
            <a:r>
              <a:rPr lang="ru-RU" sz="1600" dirty="0" smtClean="0">
                <a:solidFill>
                  <a:srgbClr val="FF0000"/>
                </a:solidFill>
              </a:rPr>
              <a:t>700 </a:t>
            </a:r>
            <a:r>
              <a:rPr lang="ru-RU" sz="1600" dirty="0" smtClean="0">
                <a:solidFill>
                  <a:srgbClr val="FF0000"/>
                </a:solidFill>
                <a:latin typeface="+mn-ea"/>
              </a:rPr>
              <a:t>°С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7750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9848" y="188640"/>
            <a:ext cx="2160240" cy="936104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ГЭС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en-US" smtClean="0"/>
              <a:t>  </a:t>
            </a:r>
          </a:p>
        </p:txBody>
      </p:sp>
      <p:pic>
        <p:nvPicPr>
          <p:cNvPr id="76806" name="Picture 7" descr="image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323968" cy="276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91262391"/>
              </p:ext>
            </p:extLst>
          </p:nvPr>
        </p:nvGraphicFramePr>
        <p:xfrm>
          <a:off x="-108520" y="620688"/>
          <a:ext cx="49929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185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Жидкометаллический </a:t>
            </a:r>
            <a:r>
              <a:rPr lang="ru-RU" sz="2400" dirty="0" err="1" smtClean="0"/>
              <a:t>магний-сурьмяной</a:t>
            </a:r>
            <a:r>
              <a:rPr lang="ru-RU" sz="2400" dirty="0" smtClean="0"/>
              <a:t> аккумулятор: процессы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1026" name="Picture 2" descr="http://www.membrana.ru/storage/img/v/v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561251" cy="29072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422108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http://pubs.acs.org/doi/abs/10.1021/ja209759s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8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Жидкометаллический </a:t>
            </a:r>
            <a:r>
              <a:rPr lang="ru-RU" sz="2400" dirty="0" err="1" smtClean="0"/>
              <a:t>магний-сурьмяной</a:t>
            </a:r>
            <a:r>
              <a:rPr lang="ru-RU" sz="2400" dirty="0" smtClean="0"/>
              <a:t> аккумулятор: процессы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1026" name="Picture 2" descr="http://www.membrana.ru/storage/img/v/v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561251" cy="2907258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22935"/>
            <a:ext cx="4228813" cy="214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135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Проточные аккумуляторы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Проточный аккумулятор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это электрохимическое устройство, которое преобразует химическую энергию </a:t>
            </a:r>
            <a:r>
              <a:rPr lang="ru-RU" dirty="0" err="1" smtClean="0"/>
              <a:t>электрохимически</a:t>
            </a:r>
            <a:r>
              <a:rPr lang="ru-RU" dirty="0" smtClean="0"/>
              <a:t> активных веществ непосредственно в электрическую энергию, подобно обычному аккумулятору.</a:t>
            </a:r>
          </a:p>
          <a:p>
            <a:endParaRPr lang="ru-RU" dirty="0" smtClean="0"/>
          </a:p>
          <a:p>
            <a:pPr algn="just"/>
            <a:r>
              <a:rPr lang="ru-RU" dirty="0" err="1" smtClean="0"/>
              <a:t>Электрохимически</a:t>
            </a:r>
            <a:r>
              <a:rPr lang="ru-RU" dirty="0" smtClean="0"/>
              <a:t> активные вещества в проточном аккумуляторе хранятся, в основном, </a:t>
            </a:r>
            <a:r>
              <a:rPr lang="ru-RU" b="1" dirty="0" smtClean="0"/>
              <a:t>вне устройства </a:t>
            </a:r>
            <a:r>
              <a:rPr lang="ru-RU" dirty="0" smtClean="0"/>
              <a:t>и вводятся в него </a:t>
            </a:r>
            <a:r>
              <a:rPr lang="ru-RU" b="1" dirty="0" smtClean="0"/>
              <a:t>с электролитом </a:t>
            </a:r>
            <a:r>
              <a:rPr lang="ru-RU" dirty="0" smtClean="0"/>
              <a:t>только во время работы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Проточный аккумулятор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Схема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12695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Процессы</a:t>
            </a:r>
            <a:endParaRPr lang="en-US" dirty="0" smtClean="0"/>
          </a:p>
          <a:p>
            <a:pPr algn="ctr"/>
            <a:r>
              <a:rPr lang="ru-RU" dirty="0" smtClean="0"/>
              <a:t>разряда </a:t>
            </a:r>
            <a:r>
              <a:rPr lang="ru-RU" dirty="0" smtClean="0">
                <a:latin typeface="Times New Roman"/>
                <a:cs typeface="Times New Roman"/>
              </a:rPr>
              <a:t>→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/>
            <a:r>
              <a:rPr lang="ru-RU" dirty="0" smtClean="0"/>
              <a:t>и заряда </a:t>
            </a:r>
            <a:r>
              <a:rPr lang="ru-RU" dirty="0" smtClean="0">
                <a:latin typeface="Times New Roman"/>
                <a:cs typeface="Times New Roman"/>
              </a:rPr>
              <a:t>←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8200" y="2924944"/>
            <a:ext cx="4038600" cy="324725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(-)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ne ↔ Ox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(+) Ox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ne ↔ Red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Токообразующая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реакция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Red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↔ Red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Ox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27324"/>
            <a:ext cx="4038600" cy="385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24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проточных аккумуляторов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Редокс-аккумулятор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Гибридный аккумулятор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система, в которой все </a:t>
            </a:r>
            <a:r>
              <a:rPr lang="ru-RU" dirty="0" err="1" smtClean="0"/>
              <a:t>электрохимически</a:t>
            </a:r>
            <a:r>
              <a:rPr lang="ru-RU" dirty="0" smtClean="0"/>
              <a:t> активные вещества растворены в жидком электролите</a:t>
            </a:r>
            <a:endParaRPr lang="ru-RU" b="1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система, в которой один или более </a:t>
            </a:r>
            <a:r>
              <a:rPr lang="ru-RU" dirty="0" err="1" smtClean="0"/>
              <a:t>электроактивных</a:t>
            </a:r>
            <a:r>
              <a:rPr lang="ru-RU" dirty="0" smtClean="0"/>
              <a:t> компонентов хранятся внутри устройства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Схема </a:t>
            </a:r>
            <a:r>
              <a:rPr lang="ru-RU" sz="3600" dirty="0" err="1" smtClean="0"/>
              <a:t>редокс-аккумулятора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4098" name="Picture 2" descr="http://tech-24.ru/img/03-2014/redoks_akkumuljato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23756"/>
            <a:ext cx="5040560" cy="48695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609329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http://tech-24.ru/img/03-2014/redoks_akkumuljator.jpg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340768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Ванадиевая </a:t>
            </a:r>
            <a:r>
              <a:rPr lang="ru-RU" b="1" dirty="0" err="1" smtClean="0"/>
              <a:t>редокс-батарея</a:t>
            </a:r>
            <a:r>
              <a:rPr lang="ru-RU" b="1" dirty="0" smtClean="0"/>
              <a:t> </a:t>
            </a:r>
            <a:r>
              <a:rPr lang="ru-RU" dirty="0" smtClean="0"/>
              <a:t>– наиболее распространенный тип перезаряжаемой проточной </a:t>
            </a:r>
          </a:p>
          <a:p>
            <a:r>
              <a:rPr lang="ru-RU" dirty="0" smtClean="0"/>
              <a:t>батареи, которая использует ионы ванадия в различных степенях </a:t>
            </a:r>
          </a:p>
          <a:p>
            <a:r>
              <a:rPr lang="ru-RU" dirty="0" smtClean="0"/>
              <a:t>окисления для хранения химической энергии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Ванадиевый </a:t>
            </a:r>
            <a:r>
              <a:rPr lang="ru-RU" sz="3200" dirty="0" err="1" smtClean="0"/>
              <a:t>редокс-аккумулятор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/>
              <a:t>процессы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pic>
        <p:nvPicPr>
          <p:cNvPr id="4106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8809870" cy="209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775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200" dirty="0" smtClean="0"/>
              <a:t>Ионообменная мембрана - </a:t>
            </a:r>
            <a:r>
              <a:rPr lang="ru-RU" sz="3200" dirty="0" err="1" smtClean="0"/>
              <a:t>твердополимерный</a:t>
            </a:r>
            <a:r>
              <a:rPr lang="ru-RU" sz="3200" dirty="0" smtClean="0"/>
              <a:t> электролит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C7A7551-19A3-49F8-ACFB-8457F2AD7A6B}" type="slidenum">
              <a:rPr lang="ru-RU" smtClean="0"/>
              <a:pPr/>
              <a:t>48</a:t>
            </a:fld>
            <a:endParaRPr lang="ru-RU" smtClean="0"/>
          </a:p>
        </p:txBody>
      </p:sp>
      <p:pic>
        <p:nvPicPr>
          <p:cNvPr id="33796" name="Picture 2" descr="http://www.intechopen.com/source/html/43443/media/image5_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84313"/>
            <a:ext cx="4271962" cy="2376487"/>
          </a:xfrm>
          <a:noFill/>
        </p:spPr>
      </p:pic>
      <p:pic>
        <p:nvPicPr>
          <p:cNvPr id="33797" name="Picture 4" descr="https://www.chemie.uni-osnabrueck.de/uploads/pics/006-membranes-figure0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12759" r="17758"/>
          <a:stretch>
            <a:fillRect/>
          </a:stretch>
        </p:blipFill>
        <p:spPr>
          <a:xfrm>
            <a:off x="4859338" y="1341438"/>
            <a:ext cx="3816350" cy="4119562"/>
          </a:xfrm>
          <a:noFill/>
        </p:spPr>
      </p:pic>
      <p:pic>
        <p:nvPicPr>
          <p:cNvPr id="33798" name="Picture 6" descr="http://fuelcellsetc.com/store/image/cache/data/Products/Nafion%20and%20Catalysts/Nafion-500x500.png"/>
          <p:cNvPicPr>
            <a:picLocks noChangeAspect="1" noChangeArrowheads="1"/>
          </p:cNvPicPr>
          <p:nvPr/>
        </p:nvPicPr>
        <p:blipFill>
          <a:blip r:embed="rId4" cstate="print"/>
          <a:srcRect l="14532" t="20435" r="11382" b="20598"/>
          <a:stretch>
            <a:fillRect/>
          </a:stretch>
        </p:blipFill>
        <p:spPr bwMode="auto">
          <a:xfrm>
            <a:off x="1331913" y="4221163"/>
            <a:ext cx="259238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5661025"/>
            <a:ext cx="39592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23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Гибридный проточный аккумулятор</a:t>
            </a:r>
            <a:br>
              <a:rPr lang="ru-RU" sz="3600" dirty="0" smtClean="0"/>
            </a:br>
            <a:r>
              <a:rPr lang="ru-RU" sz="2400" dirty="0" smtClean="0"/>
              <a:t>система цинк-бром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pic>
        <p:nvPicPr>
          <p:cNvPr id="31748" name="Picture 4" descr="http://www.joule-watt.com/wp-content/uploads/2013/08/cinkbromid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375" y="1219200"/>
            <a:ext cx="7605250" cy="4937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4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ДВС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dirty="0" smtClean="0"/>
              <a:t> </a:t>
            </a:r>
            <a:r>
              <a:rPr lang="ru-RU" altLang="en-US" sz="2000" dirty="0" smtClean="0"/>
              <a:t>КПД  двигателей внутреннего сгорания с наддувом  — 40-50% 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791200" y="5505450"/>
            <a:ext cx="403225" cy="890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>
                <a:solidFill>
                  <a:srgbClr val="000000"/>
                </a:solidFill>
                <a:hlinkClick r:id="rId3" tooltip="Схема работы четырехтактного цилиндра двигателя, цикл Отто1. впуск2. сжатие3. рабочий цикл4. выпуск"/>
              </a:rPr>
              <a:t>  </a:t>
            </a:r>
            <a:r>
              <a:rPr lang="ru-RU" altLang="en-US" sz="20000">
                <a:solidFill>
                  <a:srgbClr val="000000"/>
                </a:solidFill>
              </a:rPr>
              <a:t> </a:t>
            </a:r>
            <a:r>
              <a:rPr lang="ru-RU" altLang="en-US">
                <a:solidFill>
                  <a:srgbClr val="000000"/>
                </a:solidFill>
              </a:rPr>
              <a:t> </a:t>
            </a:r>
          </a:p>
          <a:p>
            <a:pPr algn="ctr" eaLnBrk="1" hangingPunct="1"/>
            <a:r>
              <a:rPr lang="ru-RU" altLang="en-US">
                <a:solidFill>
                  <a:srgbClr val="000000"/>
                </a:solidFill>
              </a:rPr>
              <a:t>                       </a:t>
            </a:r>
          </a:p>
          <a:p>
            <a:pPr algn="ctr"/>
            <a:r>
              <a:rPr lang="ru-RU" altLang="en-US">
                <a:solidFill>
                  <a:srgbClr val="000000"/>
                </a:solidFill>
              </a:rPr>
              <a:t>Схема работы </a:t>
            </a:r>
          </a:p>
        </p:txBody>
      </p:sp>
      <p:pic>
        <p:nvPicPr>
          <p:cNvPr id="77829" name="Picture 5" descr="Схема работы четырехтактного цилиндра двигателя, цикл Отто1. впуск2. сжатие3. рабочий цикл4. выпуск">
            <a:hlinkClick r:id="rId3" tooltip="Схема работы четырехтактного цилиндра двигателя, цикл Отто1. впуск2. сжатие3. рабочий цикл4. выпуск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73313"/>
            <a:ext cx="228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-217488" y="2430463"/>
            <a:ext cx="9578976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>
                <a:solidFill>
                  <a:srgbClr val="333366"/>
                </a:solidFill>
              </a:rPr>
              <a:t>  </a:t>
            </a:r>
            <a:r>
              <a:rPr lang="ru-RU" altLang="en-US" sz="10700">
                <a:solidFill>
                  <a:srgbClr val="333366"/>
                </a:solidFill>
              </a:rPr>
              <a:t> </a:t>
            </a:r>
            <a:r>
              <a:rPr lang="ru-RU" altLang="en-US">
                <a:solidFill>
                  <a:srgbClr val="333366"/>
                </a:solidFill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ru-RU" altLang="en-US">
              <a:solidFill>
                <a:srgbClr val="000000"/>
              </a:solidFill>
            </a:endParaRPr>
          </a:p>
          <a:p>
            <a:pPr algn="ctr"/>
            <a:r>
              <a:rPr lang="ru-RU" altLang="en-US">
                <a:solidFill>
                  <a:srgbClr val="333366"/>
                </a:solidFill>
              </a:rPr>
              <a:t>Составные части дизельного</a:t>
            </a:r>
          </a:p>
        </p:txBody>
      </p:sp>
      <p:pic>
        <p:nvPicPr>
          <p:cNvPr id="77831" name="Picture 7" descr="Составные части электроагрегата - рама, двигатель, генератор, топливный бак, амортиза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5638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9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Гибридный проточный аккумулятор</a:t>
            </a:r>
            <a:br>
              <a:rPr lang="ru-RU" sz="3600" dirty="0" smtClean="0"/>
            </a:br>
            <a:r>
              <a:rPr lang="ru-RU" sz="2400" dirty="0" smtClean="0"/>
              <a:t>система </a:t>
            </a:r>
            <a:r>
              <a:rPr lang="ru-RU" sz="2400" dirty="0" err="1" smtClean="0"/>
              <a:t>цинк-иод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pic>
        <p:nvPicPr>
          <p:cNvPr id="33794" name="Picture 2" descr="http://www.joule-watt.com/wp-content/uploads/2015/03/ncomms7303-f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701" y="1219200"/>
            <a:ext cx="4926598" cy="4937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93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5365" y="188640"/>
            <a:ext cx="1728192" cy="936104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АЭС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en-US" dirty="0" smtClean="0"/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94245075"/>
              </p:ext>
            </p:extLst>
          </p:nvPr>
        </p:nvGraphicFramePr>
        <p:xfrm>
          <a:off x="323528" y="476672"/>
          <a:ext cx="223224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915816" y="2285281"/>
            <a:ext cx="1368152" cy="604128"/>
            <a:chOff x="1600054" y="1816078"/>
            <a:chExt cx="2416515" cy="60412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00054" y="1816078"/>
              <a:ext cx="2416515" cy="6041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617748" y="1833772"/>
              <a:ext cx="2381127" cy="568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Тепло для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обогрева</a:t>
              </a:r>
              <a:endParaRPr lang="ru-RU" sz="1800" b="1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408909" y="105273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три вероятные площадки для возведения АЭС:</a:t>
            </a:r>
          </a:p>
          <a:p>
            <a:r>
              <a:rPr lang="ru-RU" sz="1600" dirty="0"/>
              <a:t>– юг Казахстана, озеро </a:t>
            </a:r>
            <a:r>
              <a:rPr lang="ru-RU" sz="1600" dirty="0" smtClean="0"/>
              <a:t>Балхаш</a:t>
            </a:r>
            <a:endParaRPr lang="ru-RU" sz="1600" dirty="0"/>
          </a:p>
          <a:p>
            <a:r>
              <a:rPr lang="ru-RU" sz="1600" dirty="0" smtClean="0"/>
              <a:t>– </a:t>
            </a:r>
            <a:r>
              <a:rPr lang="ru-RU" sz="1600" dirty="0"/>
              <a:t>запад Казахстана, г. Актау, </a:t>
            </a:r>
            <a:r>
              <a:rPr lang="ru-RU" sz="1600" dirty="0" smtClean="0"/>
              <a:t>(с </a:t>
            </a:r>
            <a:r>
              <a:rPr lang="ru-RU" sz="1600" dirty="0"/>
              <a:t>1973 по 1999 годы на местном </a:t>
            </a:r>
            <a:r>
              <a:rPr lang="ru-RU" sz="1600" dirty="0" err="1"/>
              <a:t>энергокомбинате</a:t>
            </a:r>
            <a:r>
              <a:rPr lang="ru-RU" sz="1600" dirty="0"/>
              <a:t> действовал атомный реактор на быстрых нейтронах </a:t>
            </a:r>
            <a:r>
              <a:rPr lang="ru-RU" sz="1600" dirty="0" smtClean="0"/>
              <a:t>БН-350).</a:t>
            </a:r>
          </a:p>
          <a:p>
            <a:r>
              <a:rPr lang="ru-RU" sz="1600" dirty="0" smtClean="0"/>
              <a:t>– </a:t>
            </a:r>
            <a:r>
              <a:rPr lang="ru-RU" sz="1600" dirty="0"/>
              <a:t>г. Курчатов, Восточно-Казахстанская </a:t>
            </a:r>
            <a:r>
              <a:rPr lang="ru-RU" sz="1600" dirty="0" smtClean="0"/>
              <a:t>область (наличие </a:t>
            </a:r>
            <a:r>
              <a:rPr lang="ru-RU" sz="1600" dirty="0"/>
              <a:t>атомного кластера в бывшем центре Семипалатинского ядерного </a:t>
            </a:r>
            <a:r>
              <a:rPr lang="ru-RU" sz="1600" dirty="0" smtClean="0"/>
              <a:t>полигона).</a:t>
            </a:r>
            <a:endParaRPr lang="ru-RU" sz="1600" dirty="0"/>
          </a:p>
        </p:txBody>
      </p:sp>
      <p:grpSp>
        <p:nvGrpSpPr>
          <p:cNvPr id="10" name="Группа 9"/>
          <p:cNvGrpSpPr/>
          <p:nvPr/>
        </p:nvGrpSpPr>
        <p:grpSpPr>
          <a:xfrm rot="16200000">
            <a:off x="2572036" y="2435156"/>
            <a:ext cx="271858" cy="304378"/>
            <a:chOff x="1295383" y="2457965"/>
            <a:chExt cx="271858" cy="226548"/>
          </a:xfrm>
        </p:grpSpPr>
        <p:sp>
          <p:nvSpPr>
            <p:cNvPr id="11" name="Стрелка вправо 10"/>
            <p:cNvSpPr/>
            <p:nvPr/>
          </p:nvSpPr>
          <p:spPr>
            <a:xfrm rot="5400000">
              <a:off x="1318038" y="2435310"/>
              <a:ext cx="226548" cy="2718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 вправо 4"/>
            <p:cNvSpPr/>
            <p:nvPr/>
          </p:nvSpPr>
          <p:spPr>
            <a:xfrm>
              <a:off x="1349755" y="2457965"/>
              <a:ext cx="163114" cy="158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/>
            </a:p>
          </p:txBody>
        </p:sp>
      </p:grpSp>
      <p:pic>
        <p:nvPicPr>
          <p:cNvPr id="1026" name="Picture 2" descr="Вопрос строительства АЭС в Казахстане решится в 2018 году - Аналитический  интернет-журнал Vласть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 bwMode="auto">
          <a:xfrm>
            <a:off x="3599892" y="3263086"/>
            <a:ext cx="5268650" cy="32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6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sz="4000" smtClean="0"/>
              <a:t>Схема путей преобразования химической энергии в электрическую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en-US" smtClean="0"/>
              <a:t>        </a:t>
            </a:r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2889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0901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8281987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5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904" y="1916832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механические накопители электроэнергии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гидроаккумуляторы</a:t>
            </a:r>
            <a:r>
              <a:rPr lang="ru-RU" sz="2400" dirty="0"/>
              <a:t> (ГА)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пневмоаккумуляторы</a:t>
            </a:r>
            <a:r>
              <a:rPr lang="ru-RU" sz="2400" dirty="0"/>
              <a:t> (ПА)</a:t>
            </a:r>
          </a:p>
          <a:p>
            <a:r>
              <a:rPr lang="ru-RU" sz="2400" dirty="0"/>
              <a:t>- супер маховики (СМА)</a:t>
            </a:r>
          </a:p>
          <a:p>
            <a:r>
              <a:rPr lang="ru-RU" sz="2400" dirty="0"/>
              <a:t>2. электрохимические накопители электроэнергии</a:t>
            </a:r>
          </a:p>
          <a:p>
            <a:r>
              <a:rPr lang="ru-RU" sz="2400" dirty="0"/>
              <a:t>- аккумуляторные батареи (АБ)</a:t>
            </a:r>
          </a:p>
          <a:p>
            <a:r>
              <a:rPr lang="ru-RU" sz="2400" dirty="0"/>
              <a:t>- водородные накопители (ВН)</a:t>
            </a:r>
          </a:p>
          <a:p>
            <a:r>
              <a:rPr lang="ru-RU" sz="2400" dirty="0"/>
              <a:t>- проточные </a:t>
            </a:r>
            <a:r>
              <a:rPr lang="ru-RU" sz="2400" dirty="0" err="1"/>
              <a:t>редокс</a:t>
            </a:r>
            <a:r>
              <a:rPr lang="ru-RU" sz="2400" dirty="0"/>
              <a:t>-аккумуляторы (ПРА)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суперконденсаторы</a:t>
            </a:r>
            <a:r>
              <a:rPr lang="ru-RU" sz="2400" dirty="0"/>
              <a:t> (СКО)</a:t>
            </a:r>
          </a:p>
          <a:p>
            <a:r>
              <a:rPr lang="ru-RU" sz="2400" dirty="0"/>
              <a:t>3. электромагнитные накопители электроэнергии</a:t>
            </a:r>
          </a:p>
          <a:p>
            <a:r>
              <a:rPr lang="ru-RU" sz="2400" dirty="0"/>
              <a:t>- индуктивные сверхпроводящие накопители (СПИН)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7667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Источник электрической энергии (</a:t>
            </a:r>
            <a:r>
              <a:rPr lang="ru-RU" b="1" dirty="0" err="1"/>
              <a:t>Electric</a:t>
            </a:r>
            <a:r>
              <a:rPr lang="ru-RU" b="1" dirty="0"/>
              <a:t> </a:t>
            </a:r>
            <a:r>
              <a:rPr lang="ru-RU" b="1" dirty="0" err="1"/>
              <a:t>energy</a:t>
            </a:r>
            <a:r>
              <a:rPr lang="ru-RU" b="1" dirty="0"/>
              <a:t> </a:t>
            </a:r>
            <a:r>
              <a:rPr lang="ru-RU" b="1" dirty="0" err="1"/>
              <a:t>source</a:t>
            </a:r>
            <a:r>
              <a:rPr lang="ru-RU" b="1" dirty="0"/>
              <a:t>)</a:t>
            </a:r>
            <a:r>
              <a:rPr lang="ru-RU" dirty="0"/>
              <a:t>  - электротехническое изделие (устройство), преобразующее различные виды энергии в электрическую энергию (ГОСТ 18311-80).</a:t>
            </a:r>
          </a:p>
        </p:txBody>
      </p:sp>
    </p:spTree>
    <p:extLst>
      <p:ext uri="{BB962C8B-B14F-4D97-AF65-F5344CB8AC3E}">
        <p14:creationId xmlns:p14="http://schemas.microsoft.com/office/powerpoint/2010/main" val="32099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втофигура 2"/>
          <p:cNvSpPr>
            <a:spLocks noGrp="1" noChangeArrowheads="1"/>
          </p:cNvSpPr>
          <p:nvPr>
            <p:ph type="title"/>
          </p:nvPr>
        </p:nvSpPr>
        <p:spPr>
          <a:xfrm>
            <a:off x="611560" y="2276872"/>
            <a:ext cx="7924800" cy="1143000"/>
          </a:xfrm>
        </p:spPr>
        <p:txBody>
          <a:bodyPr/>
          <a:lstStyle/>
          <a:p>
            <a:r>
              <a:rPr lang="ru-RU" altLang="ru-RU" sz="3200" dirty="0" smtClean="0"/>
              <a:t>Топливный элемент (ТЭ)</a:t>
            </a:r>
          </a:p>
        </p:txBody>
      </p:sp>
    </p:spTree>
    <p:extLst>
      <p:ext uri="{BB962C8B-B14F-4D97-AF65-F5344CB8AC3E}">
        <p14:creationId xmlns:p14="http://schemas.microsoft.com/office/powerpoint/2010/main" val="194383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1660</Words>
  <Application>Microsoft Office PowerPoint</Application>
  <PresentationFormat>Экран (4:3)</PresentationFormat>
  <Paragraphs>334</Paragraphs>
  <Slides>50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Презентация PowerPoint</vt:lpstr>
      <vt:lpstr>Нетрадиционные источники</vt:lpstr>
      <vt:lpstr>ГЭС</vt:lpstr>
      <vt:lpstr>ДВС</vt:lpstr>
      <vt:lpstr>АЭС</vt:lpstr>
      <vt:lpstr>Схема путей преобразования химической энергии в электрическую</vt:lpstr>
      <vt:lpstr>Презентация PowerPoint</vt:lpstr>
      <vt:lpstr>Топливный элемент (ТЭ)</vt:lpstr>
      <vt:lpstr>Топливный элемент (ТЭ)</vt:lpstr>
      <vt:lpstr>Топливный элемент: сравнение с гальваническим элементом и аккумулятором</vt:lpstr>
      <vt:lpstr>Энергоэффективность топливного элемента</vt:lpstr>
      <vt:lpstr>Конструкция топливного элемента</vt:lpstr>
      <vt:lpstr>Открытие топливного элемента</vt:lpstr>
      <vt:lpstr>Предсказание фантаста (1874 год)</vt:lpstr>
      <vt:lpstr>Fuel Cell (FC) – элемент будущего</vt:lpstr>
      <vt:lpstr>Сокрушительные удары для топливных элементов</vt:lpstr>
      <vt:lpstr>Водород – идеальное топливо для топливного элемента</vt:lpstr>
      <vt:lpstr>Требования к электродам ТЭ</vt:lpstr>
      <vt:lpstr>Первый автомобиль на топливных элементах (1959 г.)</vt:lpstr>
      <vt:lpstr>Минусы водородных автомобилей на топливных элементах</vt:lpstr>
      <vt:lpstr>Низкотемпературные щелочные ТЭ</vt:lpstr>
      <vt:lpstr>Низкотемпературные кислотные ТЭ</vt:lpstr>
      <vt:lpstr>Мембранный электролит</vt:lpstr>
      <vt:lpstr>ТЭ с твердополимерным электролитом</vt:lpstr>
      <vt:lpstr>Недостатки платиновых катализаторов</vt:lpstr>
      <vt:lpstr>Биотопливный элемент</vt:lpstr>
      <vt:lpstr>Презентация PowerPoint</vt:lpstr>
      <vt:lpstr>Преимущества топливных элементов</vt:lpstr>
      <vt:lpstr>Проблемы коммерциализации ТЭ</vt:lpstr>
      <vt:lpstr>Жидкие аккумуляторы  (редокс-аккумуляторы)</vt:lpstr>
      <vt:lpstr>Натрий-серный аккумулятор</vt:lpstr>
      <vt:lpstr>Ионный перенос через твердый электролит</vt:lpstr>
      <vt:lpstr>Электродные процессы</vt:lpstr>
      <vt:lpstr>Дополнительная токообразующая реакция</vt:lpstr>
      <vt:lpstr>Аккумулятор ZEBRA (ZEolite Battery Research Africa)</vt:lpstr>
      <vt:lpstr>Рабочее напряжение и процессы</vt:lpstr>
      <vt:lpstr>Жидкометаллический магний-сурьмяной аккумулятор</vt:lpstr>
      <vt:lpstr>Жидкометаллический магний-сурьмяной аккумулятор: опытный образец</vt:lpstr>
      <vt:lpstr>Жидкометаллический магний-сурьмяной аккумулятор: процессы</vt:lpstr>
      <vt:lpstr>Жидкометаллический магний-сурьмяной аккумулятор: процессы</vt:lpstr>
      <vt:lpstr>Проточные аккумуляторы</vt:lpstr>
      <vt:lpstr>Проточный аккумулятор </vt:lpstr>
      <vt:lpstr>Проточный аккумулятор</vt:lpstr>
      <vt:lpstr>Типы проточных аккумуляторов</vt:lpstr>
      <vt:lpstr>Схема редокс-аккумулятора</vt:lpstr>
      <vt:lpstr>Ванадиевый редокс-аккумулятор: процессы</vt:lpstr>
      <vt:lpstr>Ионообменная мембрана - твердополимерный электролит</vt:lpstr>
      <vt:lpstr>Гибридный проточный аккумулятор система цинк-бром</vt:lpstr>
      <vt:lpstr>Гибридный проточный аккумулятор система цинк-иод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Assa</dc:creator>
  <cp:lastModifiedBy>Assa</cp:lastModifiedBy>
  <cp:revision>9</cp:revision>
  <dcterms:created xsi:type="dcterms:W3CDTF">2020-04-16T04:24:34Z</dcterms:created>
  <dcterms:modified xsi:type="dcterms:W3CDTF">2020-11-23T18:11:40Z</dcterms:modified>
</cp:coreProperties>
</file>