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35"/>
  </p:notesMasterIdLst>
  <p:sldIdLst>
    <p:sldId id="276" r:id="rId2"/>
    <p:sldId id="324" r:id="rId3"/>
    <p:sldId id="314" r:id="rId4"/>
    <p:sldId id="315" r:id="rId5"/>
    <p:sldId id="313" r:id="rId6"/>
    <p:sldId id="317" r:id="rId7"/>
    <p:sldId id="318" r:id="rId8"/>
    <p:sldId id="340" r:id="rId9"/>
    <p:sldId id="349" r:id="rId10"/>
    <p:sldId id="341" r:id="rId11"/>
    <p:sldId id="343" r:id="rId12"/>
    <p:sldId id="342" r:id="rId13"/>
    <p:sldId id="320" r:id="rId14"/>
    <p:sldId id="338" r:id="rId15"/>
    <p:sldId id="325" r:id="rId16"/>
    <p:sldId id="321" r:id="rId17"/>
    <p:sldId id="326" r:id="rId18"/>
    <p:sldId id="327" r:id="rId19"/>
    <p:sldId id="328" r:id="rId20"/>
    <p:sldId id="329" r:id="rId21"/>
    <p:sldId id="337" r:id="rId22"/>
    <p:sldId id="336" r:id="rId23"/>
    <p:sldId id="335" r:id="rId24"/>
    <p:sldId id="330" r:id="rId25"/>
    <p:sldId id="331" r:id="rId26"/>
    <p:sldId id="332" r:id="rId27"/>
    <p:sldId id="334" r:id="rId28"/>
    <p:sldId id="305" r:id="rId29"/>
    <p:sldId id="344" r:id="rId30"/>
    <p:sldId id="348" r:id="rId31"/>
    <p:sldId id="345" r:id="rId32"/>
    <p:sldId id="346" r:id="rId33"/>
    <p:sldId id="34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60" autoAdjust="0"/>
  </p:normalViewPr>
  <p:slideViewPr>
    <p:cSldViewPr>
      <p:cViewPr>
        <p:scale>
          <a:sx n="90" d="100"/>
          <a:sy n="90" d="100"/>
        </p:scale>
        <p:origin x="-1013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7B30594C-4EBE-4E6D-98D5-49CD9078F8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5F7BE632-5C15-4FB2-9C4F-BF0BA57680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8007D1EE-CC36-4868-84A0-9A14F07E59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xmlns="" id="{CFEAD1EE-7A44-4617-8392-B8EBB247F9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xmlns="" id="{116B2F16-ED1B-46CD-8807-775871EACC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xmlns="" id="{2BECB196-77E5-4E31-894B-2C445BA92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5DE5EF-1B6A-4563-B295-B09C34C188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6631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88700-8912-4072-A0C0-255F8E36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B0D2E-3298-4769-8D8C-20373E32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9248A8-58EE-43E3-B44C-15C9968F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29962-4959-4502-91FF-2C02DFA14B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33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120686-064A-4857-8CE8-6B4D970B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5E774A-04A0-43A1-998E-E38AB771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7C2074-511D-4215-BF9B-45C10D19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F54CA-9472-445A-B5F2-C3497B08CF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686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E6BF2B-F5EC-4262-907F-AA8984FA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85FB75-5AA7-4DDC-941B-15AFF38C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0C2965-CFC5-4B67-823F-0CAC8413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6F1B-A15E-4D12-A797-E73B3E5B6E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39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5DBC4D12-4A05-446E-B6B2-48BC4089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1CEDAE7-D6AE-4486-B006-C9957660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168E1A2-EAE0-4441-96DF-380BF431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00EB706-628B-432A-B504-D46E583A6B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6735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2F69C2-0D29-41BA-8A99-FE943AB3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79D758-9762-4133-9BB0-04CF6BD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1D79BD-F464-462F-BF5E-08EDA01D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C2C6BD41-B65F-40EE-97BE-4510496C10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80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C537F1-7B5E-49F8-8DB9-FF7C3989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45F9BF-73DD-456A-BB0B-F773C6C8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10660-D689-4577-8D5C-4ECD2B40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D647-5C63-412C-BBD5-191772354A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05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69A6A5-134B-412B-A8DA-37A534E8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28387D-0381-46ED-A05B-E5A2D072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3B314E-08A4-4572-B1B8-D37169C9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D970-ECBE-427B-AE15-8C30A3BB10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57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9F98742-BAAC-4572-85D4-8FC58553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0EBFA6F-AAFA-44D8-AC93-CABEBD90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58870B0-A3F9-4D06-9F23-CC6D244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20C2-9976-4014-ABD4-A714E2649F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90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3B5B5EB-514D-483F-8F05-EB281E5B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EDCB6F4-5336-476D-AE1F-3B450041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F686C66-7B9A-4C9D-85A4-822AE404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DC7D-FC50-4C26-904D-57C1615A41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87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6F66B02B-832C-4615-8F84-B97E2020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84FFA3E-5492-4833-AD39-7331DCD7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315B992-10CE-4CB5-BEFE-65BF7AB2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E4AF-88F1-4BEE-8EAA-FD6C6C59A0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89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0112FB5C-A314-4551-8651-EF79CE39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7AFF24DB-C0E1-4124-AC61-E1C34B3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48CC0D9-B0E8-4AF1-9425-E4DE31F2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0C22-1C0E-4B05-86DC-DC3A890ABF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38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CAB4899-B82E-4077-969D-58A2C170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E1FB095-C78C-4723-A0BB-7FEE0460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C6365E4-24A7-4EC4-9270-F1077CE2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3E1B-00D2-4E44-AE43-8ED1F1B66E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10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7AC31CA-35B2-48D4-91EA-5C932472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1409C4B-6763-461F-A8C0-01B86916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7C79B6-D8D3-4A28-8911-4782E403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78FF-A41A-4BFB-9353-CAB551E21E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176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E047C510-8121-4B5C-94C8-AF29B8EAC0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D841FEDB-9F76-44E5-80DC-B5BBB3DDF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3EED05-3A41-4A36-9191-AA75C834D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B087D-EC07-46AC-9478-AA753FC59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CB580C-C6F2-4B51-AD95-6E0390565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CE1C646-77FA-4214-ADDA-D13690BD9F2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kz/url?sa=i&amp;rct=j&amp;q=&amp;esrc=s&amp;source=images&amp;cd=&amp;cad=rja&amp;uact=8&amp;ved=0CAcQjRxqFQoTCJHr-9qbo8gCFQLzcgodc5UPww&amp;url=http://saratov.all.biz/batarei-litievye-pervichnye-bdn-524-g1021660&amp;bvm=bv.104317490,d.bGQ&amp;psig=AFQjCNFDgUROS5OK-47Ht5R1alu0oUx4fQ&amp;ust=1443855631771218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kz/url?sa=i&amp;rct=j&amp;q=&amp;esrc=s&amp;source=images&amp;cd=&amp;cad=rja&amp;uact=8&amp;ved=&amp;url=http://morportal.ru/?attachment_id%3D544&amp;bvm=bv.104317490,d.bGQ&amp;psig=AFQjCNFDgUROS5OK-47Ht5R1alu0oUx4fQ&amp;ust=144385563177121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autotesla.ru/wp-content/uploads/2015/03/tesla-model-x-data-vyhod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autotesla.ru/wp-content/uploads/2015/05/akkumulyator-tesla-model-s-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www.telegraph21.com/wp-content/uploads/2014/04/Lithium-Ion-battery.jpg">
            <a:extLst>
              <a:ext uri="{FF2B5EF4-FFF2-40B4-BE49-F238E27FC236}">
                <a16:creationId xmlns:a16="http://schemas.microsoft.com/office/drawing/2014/main" xmlns="" id="{9CBF6700-5C83-425A-B718-63E2E79A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5469" r="9280" b="9773"/>
          <a:stretch>
            <a:fillRect/>
          </a:stretch>
        </p:blipFill>
        <p:spPr bwMode="auto">
          <a:xfrm>
            <a:off x="323850" y="4275138"/>
            <a:ext cx="2592388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Li-Ion аккумулятор для сотового телефона Partner ПР024645 HTC BA-S530">
            <a:extLst>
              <a:ext uri="{FF2B5EF4-FFF2-40B4-BE49-F238E27FC236}">
                <a16:creationId xmlns:a16="http://schemas.microsoft.com/office/drawing/2014/main" xmlns="" id="{06065DB4-F79F-400F-86D0-0393A43BEE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1927225" cy="2205037"/>
          </a:xfrm>
        </p:spPr>
      </p:pic>
      <p:pic>
        <p:nvPicPr>
          <p:cNvPr id="4100" name="Picture 14" descr="Li-ion battery / cylindrical 3.6 - 3.7 V, 0.68 - 3.25 Ah | NCR - UR series  Panasonic Automotive &amp; Industrial Systems Europe G">
            <a:extLst>
              <a:ext uri="{FF2B5EF4-FFF2-40B4-BE49-F238E27FC236}">
                <a16:creationId xmlns:a16="http://schemas.microsoft.com/office/drawing/2014/main" xmlns="" id="{E08C4B22-3D09-45EE-8402-40E713CA81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341438"/>
            <a:ext cx="3924300" cy="3924300"/>
          </a:xfrm>
        </p:spPr>
      </p:pic>
      <p:pic>
        <p:nvPicPr>
          <p:cNvPr id="4102" name="Picture 18" descr="http://news.doddleme.com/wp-content/uploads/2013/12/sony-lithium-ion-battery.jpg">
            <a:extLst>
              <a:ext uri="{FF2B5EF4-FFF2-40B4-BE49-F238E27FC236}">
                <a16:creationId xmlns:a16="http://schemas.microsoft.com/office/drawing/2014/main" xmlns="" id="{F5F12903-2C12-477F-8FE3-525DF15E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30388"/>
            <a:ext cx="22701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 descr="https://upload.wikimedia.org/wikipedia/commons/thumb/9/99/Lithium-Ionen-Accumulator.jpg/800px-Lithium-Ionen-Accumulator.jpg">
            <a:extLst>
              <a:ext uri="{FF2B5EF4-FFF2-40B4-BE49-F238E27FC236}">
                <a16:creationId xmlns:a16="http://schemas.microsoft.com/office/drawing/2014/main" xmlns="" id="{D478766E-16ED-4B89-A74B-A626C701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68813"/>
            <a:ext cx="23558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3">
            <a:extLst>
              <a:ext uri="{FF2B5EF4-FFF2-40B4-BE49-F238E27FC236}">
                <a16:creationId xmlns:a16="http://schemas.microsoft.com/office/drawing/2014/main" xmlns="" id="{022DB7FB-C360-48F2-BA1D-48B2D197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76250"/>
            <a:ext cx="576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ЛИТИЕВЫЕ ИСТОЧНИКИ ТОКА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280" y="6014309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B0AD34-DFEB-4761-B577-CCEF521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19762E-E70D-4BEE-9C50-0CDE170BBAD4}" type="slidenum">
              <a:rPr lang="ru-RU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xmlns="" id="{CECA014A-A830-480B-B7C3-6B47390D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25130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xmlns="" id="{0547684B-5ED0-448E-9FE6-CFCD32AE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42957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morportal.ru/wp-content/uploads/2012/09/LTB-2-battery-pack.jpg">
            <a:hlinkClick r:id="rId4"/>
            <a:extLst>
              <a:ext uri="{FF2B5EF4-FFF2-40B4-BE49-F238E27FC236}">
                <a16:creationId xmlns:a16="http://schemas.microsoft.com/office/drawing/2014/main" xmlns="" id="{47758C76-45D9-46FC-8E28-A7A4DCD7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2367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ttp://www.ru.all.biz/img/ru/catalog/1021660.jpeg">
            <a:hlinkClick r:id="rId6"/>
            <a:extLst>
              <a:ext uri="{FF2B5EF4-FFF2-40B4-BE49-F238E27FC236}">
                <a16:creationId xmlns:a16="http://schemas.microsoft.com/office/drawing/2014/main" xmlns="" id="{CE830735-2A78-4445-8DDE-5CAB7B21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81263"/>
            <a:ext cx="17287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>
            <a:extLst>
              <a:ext uri="{FF2B5EF4-FFF2-40B4-BE49-F238E27FC236}">
                <a16:creationId xmlns:a16="http://schemas.microsoft.com/office/drawing/2014/main" xmlns="" id="{8826B1C0-AC0F-4DC4-BF5F-571AC9C7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19026" r="7014" b="15186"/>
          <a:stretch>
            <a:fillRect/>
          </a:stretch>
        </p:blipFill>
        <p:spPr bwMode="auto">
          <a:xfrm>
            <a:off x="528638" y="4524375"/>
            <a:ext cx="34877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DE67EB91-B3DE-42B7-B4EC-DD5FF3CDA8AE}"/>
              </a:ext>
            </a:extLst>
          </p:cNvPr>
          <p:cNvSpPr/>
          <p:nvPr/>
        </p:nvSpPr>
        <p:spPr>
          <a:xfrm>
            <a:off x="847725" y="1557338"/>
            <a:ext cx="3527425" cy="34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F875D7-3E68-48CE-A514-3BEBD509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A05020-A1ED-455D-8C3C-430F7059ED74}" type="slidenum">
              <a:rPr lang="ru-RU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6D955167-1D10-40E9-B3D5-953FD956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>
            <a:fillRect/>
          </a:stretch>
        </p:blipFill>
        <p:spPr bwMode="auto">
          <a:xfrm>
            <a:off x="179388" y="549275"/>
            <a:ext cx="84058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36DABF-618A-4EDB-9C78-2C62E520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22B847-76D8-4C34-9697-FA474147804D}" type="slidenum">
              <a:rPr lang="ru-RU" altLang="en-US">
                <a:solidFill>
                  <a:srgbClr val="898989"/>
                </a:solidFill>
              </a:rPr>
              <a:pPr eaLnBrk="1" hangingPunct="1"/>
              <a:t>12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xmlns="" id="{8426FB19-5DAE-45F4-91BC-C287D86A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>
            <a:fillRect/>
          </a:stretch>
        </p:blipFill>
        <p:spPr bwMode="auto">
          <a:xfrm>
            <a:off x="179388" y="549275"/>
            <a:ext cx="84058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xmlns="" id="{D61F002F-B4FC-4B75-88EF-792D3F96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/>
          <a:stretch>
            <a:fillRect/>
          </a:stretch>
        </p:blipFill>
        <p:spPr bwMode="auto">
          <a:xfrm>
            <a:off x="1835150" y="549275"/>
            <a:ext cx="67675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Автофигура 2">
            <a:extLst>
              <a:ext uri="{FF2B5EF4-FFF2-40B4-BE49-F238E27FC236}">
                <a16:creationId xmlns:a16="http://schemas.microsoft.com/office/drawing/2014/main" xmlns="" id="{C06A6D83-E0D9-4EFF-B264-79D8A45C7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err="1"/>
              <a:t>Циклирование</a:t>
            </a:r>
            <a:r>
              <a:rPr lang="ru-RU" altLang="ru-RU" dirty="0"/>
              <a:t> аккумулятора:</a:t>
            </a:r>
            <a:br>
              <a:rPr lang="ru-RU" altLang="ru-RU" dirty="0"/>
            </a:br>
            <a:r>
              <a:rPr lang="ru-RU" altLang="ru-RU" dirty="0"/>
              <a:t>проблема </a:t>
            </a:r>
            <a:r>
              <a:rPr lang="ru-RU" altLang="ru-RU" dirty="0" err="1"/>
              <a:t>дендритообразования</a:t>
            </a:r>
            <a:endParaRPr lang="ru-RU" altLang="ru-RU" dirty="0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B20C40CF-221D-410D-9283-D1EC26B15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2789238"/>
            <a:ext cx="4076700" cy="2147887"/>
          </a:xfrm>
        </p:spPr>
      </p:pic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xmlns="" id="{CBED6745-FB7A-46F9-9925-B2A193F1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F94127-F25F-4749-B50C-344D8273339E}" type="slidenum">
              <a:rPr lang="ru-RU" altLang="en-US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EFC8B2F-C108-4DCB-A992-3A13CC49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Внутреннее короткое замыкание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xmlns="" id="{58C34EB3-8DAC-45B1-A875-490D708DD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63" y="2278063"/>
            <a:ext cx="4435475" cy="3170237"/>
          </a:xfrm>
        </p:spPr>
      </p:pic>
      <p:sp>
        <p:nvSpPr>
          <p:cNvPr id="22532" name="Номер слайда 4">
            <a:extLst>
              <a:ext uri="{FF2B5EF4-FFF2-40B4-BE49-F238E27FC236}">
                <a16:creationId xmlns:a16="http://schemas.microsoft.com/office/drawing/2014/main" xmlns="" id="{0689E072-A237-45E8-920D-13C4126F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24FB5-DB55-486B-9FA0-D1F4522F4C6F}" type="slidenum">
              <a:rPr lang="ru-RU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17413" name="Прямоугольник 6">
            <a:extLst>
              <a:ext uri="{FF2B5EF4-FFF2-40B4-BE49-F238E27FC236}">
                <a16:creationId xmlns:a16="http://schemas.microsoft.com/office/drawing/2014/main" xmlns="" id="{33954F26-CD43-47C7-A0E4-B6C6C9C6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75350"/>
            <a:ext cx="8569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>
                <a:latin typeface="Arial" panose="020B0604020202020204" pitchFamily="34" charset="0"/>
              </a:rPr>
              <a:t>M. Winter, Symposium on Large Lithium Ion Battery Technology and Application (AABC-06), Tutorial B, Baltimore, May 15, 2006</a:t>
            </a:r>
            <a:endParaRPr lang="ru-RU" altLang="ru-RU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xmlns="" id="{DE9324AE-0213-45D7-AC91-1291D6DEB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18487" cy="981075"/>
          </a:xfrm>
        </p:spPr>
        <p:txBody>
          <a:bodyPr/>
          <a:lstStyle/>
          <a:p>
            <a:pPr eaLnBrk="1" hangingPunct="1"/>
            <a:r>
              <a:rPr lang="ru-RU" altLang="ru-RU" sz="2800"/>
              <a:t>Решение проблемы –</a:t>
            </a:r>
            <a:br>
              <a:rPr lang="ru-RU" altLang="ru-RU" sz="2800"/>
            </a:br>
            <a:r>
              <a:rPr lang="ru-RU" altLang="ru-RU" sz="2800"/>
              <a:t>интеркаляция на обоих электродах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xmlns="" id="{65F067C0-FC0B-41AC-8C39-D2DB7DBC1D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3384550" cy="3024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/>
              <a:t>Отрицательный электрод</a:t>
            </a:r>
            <a:r>
              <a:rPr lang="en-US" altLang="ru-RU" sz="2400"/>
              <a:t> –</a:t>
            </a:r>
            <a:endParaRPr lang="ru-RU" altLang="ru-RU" sz="240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sz="2400"/>
              <a:t>	углеродная матрица, в которую ионы лития внедряются при заряде и извлекаются обратно при разряде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xmlns="" id="{34942715-3D47-4BB2-A8D9-DA747F5D41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41438"/>
            <a:ext cx="5097462" cy="4392612"/>
          </a:xfrm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xmlns="" id="{B26C0F25-108A-4535-B2D6-2E5B777B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6734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1">
            <a:extLst>
              <a:ext uri="{FF2B5EF4-FFF2-40B4-BE49-F238E27FC236}">
                <a16:creationId xmlns:a16="http://schemas.microsoft.com/office/drawing/2014/main" xmlns="" id="{DF46F2EC-1234-4C97-848B-73F0434F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8769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литий-кобальтовые - LiCoO</a:t>
            </a:r>
            <a:r>
              <a:rPr lang="ru-RU" altLang="en-US" baseline="-25000"/>
              <a:t>2</a:t>
            </a:r>
            <a:r>
              <a:rPr lang="ru-RU" altLang="en-US"/>
              <a:t> + 6xC → Li</a:t>
            </a:r>
            <a:r>
              <a:rPr lang="ru-RU" altLang="en-US" baseline="-25000"/>
              <a:t>1-x</a:t>
            </a:r>
            <a:r>
              <a:rPr lang="ru-RU" altLang="en-US"/>
              <a:t>CoO</a:t>
            </a:r>
            <a:r>
              <a:rPr lang="ru-RU" altLang="en-US" baseline="-25000"/>
              <a:t>2</a:t>
            </a:r>
            <a:r>
              <a:rPr lang="ru-RU" altLang="en-US"/>
              <a:t> + xLi+C</a:t>
            </a:r>
            <a:r>
              <a:rPr lang="ru-RU" altLang="en-US" baseline="-25000"/>
              <a:t>6</a:t>
            </a:r>
          </a:p>
          <a:p>
            <a:pPr eaLnBrk="1" hangingPunct="1"/>
            <a:r>
              <a:rPr lang="ru-RU" altLang="en-US"/>
              <a:t>литий-ферро-фосфатные - LiFePO</a:t>
            </a:r>
            <a:r>
              <a:rPr lang="ru-RU" altLang="en-US" baseline="-25000"/>
              <a:t>4</a:t>
            </a:r>
            <a:r>
              <a:rPr lang="ru-RU" altLang="en-US"/>
              <a:t> + 6xC → Li</a:t>
            </a:r>
            <a:r>
              <a:rPr lang="ru-RU" altLang="en-US" baseline="-25000"/>
              <a:t>1-x</a:t>
            </a:r>
            <a:r>
              <a:rPr lang="ru-RU" altLang="en-US"/>
              <a:t>FePO</a:t>
            </a:r>
            <a:r>
              <a:rPr lang="ru-RU" altLang="en-US" baseline="-25000"/>
              <a:t>4</a:t>
            </a:r>
            <a:r>
              <a:rPr lang="ru-RU" altLang="en-US"/>
              <a:t> + xLi+C</a:t>
            </a:r>
            <a:r>
              <a:rPr lang="ru-RU" altLang="en-US" baseline="-25000"/>
              <a:t>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Автофигура 2">
            <a:extLst>
              <a:ext uri="{FF2B5EF4-FFF2-40B4-BE49-F238E27FC236}">
                <a16:creationId xmlns:a16="http://schemas.microsoft.com/office/drawing/2014/main" xmlns="" id="{9D2DED19-174C-46CC-AE77-C6F6564A8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Литий-ионный аккумулятор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xmlns="" id="{52E20258-3E3C-4F3D-9DC7-B3C73844D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8229600" cy="3297238"/>
          </a:xfrm>
        </p:spPr>
      </p:pic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xmlns="" id="{E470A9C4-C20D-4B37-889C-597B7A81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29BA2A-B613-408D-8B02-FC072B47048C}" type="slidenum">
              <a:rPr lang="ru-RU" altLang="en-US">
                <a:solidFill>
                  <a:srgbClr val="898989"/>
                </a:solidFill>
              </a:rPr>
              <a:pPr eaLnBrk="1" hangingPunct="1"/>
              <a:t>16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19461" name="Прямоугольник 4">
            <a:extLst>
              <a:ext uri="{FF2B5EF4-FFF2-40B4-BE49-F238E27FC236}">
                <a16:creationId xmlns:a16="http://schemas.microsoft.com/office/drawing/2014/main" xmlns="" id="{9B9C4689-82A4-488F-81F0-3E17B2C7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32463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Выпуск ЛИА - 1990 г. </a:t>
            </a:r>
          </a:p>
          <a:p>
            <a:pPr eaLnBrk="1" hangingPunct="1"/>
            <a:r>
              <a:rPr lang="ru-RU" altLang="en-US"/>
              <a:t>«SonyEnergytecInc.» и «MoliEnergyLtd» </a:t>
            </a:r>
          </a:p>
          <a:p>
            <a:pPr eaLnBrk="1" hangingPunct="1"/>
            <a:r>
              <a:rPr lang="ru-RU" altLang="en-US"/>
              <a:t>основаны на системе углерод / LiCoO2 и углерод / LiNiO2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Автофигура 2">
            <a:extLst>
              <a:ext uri="{FF2B5EF4-FFF2-40B4-BE49-F238E27FC236}">
                <a16:creationId xmlns:a16="http://schemas.microsoft.com/office/drawing/2014/main" xmlns="" id="{AE007EE0-866D-41B4-87CE-9E02FD54F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Электрохимическая ячейка и реакции</a:t>
            </a:r>
          </a:p>
        </p:txBody>
      </p:sp>
      <p:sp>
        <p:nvSpPr>
          <p:cNvPr id="20483" name="Содержимое 7">
            <a:extLst>
              <a:ext uri="{FF2B5EF4-FFF2-40B4-BE49-F238E27FC236}">
                <a16:creationId xmlns:a16="http://schemas.microsoft.com/office/drawing/2014/main" xmlns="" id="{4FC1EFC4-E3FD-4DD1-A295-E9DD5FA0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altLang="ru-RU" sz="2800" b="1"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altLang="ru-RU" sz="2800" b="1" baseline="-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 неводный электролит | </a:t>
            </a:r>
            <a:r>
              <a:rPr lang="en-US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ru-RU" altLang="ru-RU" sz="2800" b="1" baseline="-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altLang="ru-RU" sz="2800" b="1" baseline="-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ru-RU" altLang="ru-RU" sz="2800" b="1" baseline="-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(+)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отрицательный электрод: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ru-RU" altLang="ru-R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положительный электрод: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токообразующая реакция (перекачка ионов </a:t>
            </a:r>
            <a:r>
              <a:rPr lang="en-US" altLang="ru-R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altLang="ru-RU" sz="2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altLang="ru-R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7" name="Номер слайда 6">
            <a:extLst>
              <a:ext uri="{FF2B5EF4-FFF2-40B4-BE49-F238E27FC236}">
                <a16:creationId xmlns:a16="http://schemas.microsoft.com/office/drawing/2014/main" xmlns="" id="{95FE8FEE-1DEA-4EB9-A029-6A802AC4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7B654A-71C9-4785-B195-581732BDE3D5}" type="slidenum">
              <a:rPr lang="ru-RU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xmlns="" id="{CF1ED233-7F31-4999-8799-A441C18B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3190875" cy="685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xmlns="" id="{566C45C4-EC8B-497F-8E29-556D6E56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729037" cy="6508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4">
            <a:extLst>
              <a:ext uri="{FF2B5EF4-FFF2-40B4-BE49-F238E27FC236}">
                <a16:creationId xmlns:a16="http://schemas.microsoft.com/office/drawing/2014/main" xmlns="" id="{0B649860-D3E4-4F4C-9735-8C96E8CF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5805488"/>
            <a:ext cx="4800600" cy="762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5E4A8E4A-84DF-41C9-9469-81B72E39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Электродные материалы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xmlns="" id="{E2113B81-DF02-4D44-9518-E6023BFE5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Анод</a:t>
            </a:r>
          </a:p>
          <a:p>
            <a:pPr lvl="1" eaLnBrk="1" hangingPunct="1"/>
            <a:r>
              <a:rPr lang="ru-RU" altLang="ru-RU"/>
              <a:t>графит, кокс</a:t>
            </a:r>
          </a:p>
          <a:p>
            <a:pPr eaLnBrk="1" hangingPunct="1"/>
            <a:endParaRPr lang="ru-RU" altLang="ru-RU"/>
          </a:p>
        </p:txBody>
      </p:sp>
      <p:sp>
        <p:nvSpPr>
          <p:cNvPr id="26629" name="Номер слайда 4">
            <a:extLst>
              <a:ext uri="{FF2B5EF4-FFF2-40B4-BE49-F238E27FC236}">
                <a16:creationId xmlns:a16="http://schemas.microsoft.com/office/drawing/2014/main" xmlns="" id="{88A62619-EB3F-4904-825A-4928468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B8C486-ED26-43C4-B4E0-4021842777AA}" type="slidenum">
              <a:rPr lang="ru-RU" altLang="en-US">
                <a:solidFill>
                  <a:srgbClr val="898989"/>
                </a:solidFill>
              </a:rPr>
              <a:pPr eaLnBrk="1" hangingPunct="1"/>
              <a:t>18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xmlns="" id="{44785481-646F-4CCD-AD86-E9DAD53C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12022" r="7895" b="8984"/>
          <a:stretch>
            <a:fillRect/>
          </a:stretch>
        </p:blipFill>
        <p:spPr bwMode="auto">
          <a:xfrm>
            <a:off x="3851275" y="2565400"/>
            <a:ext cx="41544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572EAD8A-762D-4BBF-B86C-B6BD423D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Электродные материалы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xmlns="" id="{6D78FB65-82E0-4893-8EE7-DEDEBDCD0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6202363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/>
              <a:t>Катод</a:t>
            </a:r>
            <a:endParaRPr lang="en-US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err="1"/>
              <a:t>литированные</a:t>
            </a:r>
            <a:r>
              <a:rPr lang="ru-RU" altLang="ru-RU" sz="2400" dirty="0"/>
              <a:t> оксиды металлов</a:t>
            </a:r>
            <a:endParaRPr lang="en-US" alt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литий-кобальт-оксид (</a:t>
            </a:r>
            <a:r>
              <a:rPr lang="ru-RU" altLang="ru-RU" sz="2000" dirty="0" err="1"/>
              <a:t>кобальтат</a:t>
            </a:r>
            <a:r>
              <a:rPr lang="ru-RU" altLang="ru-RU" sz="2000" dirty="0"/>
              <a:t> лития) LiCoO</a:t>
            </a:r>
            <a:r>
              <a:rPr lang="ru-RU" altLang="ru-RU" sz="2000" baseline="-25000" dirty="0"/>
              <a:t>2</a:t>
            </a:r>
            <a:endParaRPr lang="en-US" altLang="ru-RU" sz="2000" baseline="-25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литий-никель-оксид (</a:t>
            </a:r>
            <a:r>
              <a:rPr lang="ru-RU" altLang="ru-RU" sz="2000" dirty="0" err="1"/>
              <a:t>никелат</a:t>
            </a:r>
            <a:r>
              <a:rPr lang="ru-RU" altLang="ru-RU" sz="2000" dirty="0"/>
              <a:t> лития) LiNiO</a:t>
            </a:r>
            <a:r>
              <a:rPr lang="ru-RU" altLang="ru-RU" sz="2000" baseline="-25000" dirty="0"/>
              <a:t>2</a:t>
            </a:r>
            <a:endParaRPr lang="en-US" altLang="ru-RU" sz="2000" baseline="-25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литий-марганец-оксид (манганит лития) LiMnO</a:t>
            </a:r>
            <a:r>
              <a:rPr lang="ru-RU" altLang="ru-RU" sz="2000" baseline="-25000" dirty="0"/>
              <a:t>2</a:t>
            </a:r>
            <a:r>
              <a:rPr lang="en-US" altLang="ru-RU" sz="2000" dirty="0"/>
              <a:t>, </a:t>
            </a:r>
            <a:r>
              <a:rPr lang="ru-RU" altLang="ru-RU" sz="2000" dirty="0" err="1"/>
              <a:t>LiMn</a:t>
            </a:r>
            <a:r>
              <a:rPr lang="en-US" altLang="ru-RU" sz="2000" baseline="-25000" dirty="0"/>
              <a:t>2</a:t>
            </a:r>
            <a:r>
              <a:rPr lang="ru-RU" altLang="ru-RU" sz="2000" dirty="0"/>
              <a:t>O</a:t>
            </a:r>
            <a:r>
              <a:rPr lang="en-US" altLang="ru-RU" sz="2000" baseline="-25000" dirty="0"/>
              <a:t>4</a:t>
            </a:r>
            <a:endParaRPr lang="en-US" altLang="ru-RU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литий-фосфат железа</a:t>
            </a:r>
            <a:r>
              <a:rPr lang="en-US" altLang="ru-RU" sz="2400" dirty="0"/>
              <a:t> </a:t>
            </a:r>
            <a:r>
              <a:rPr lang="ru-RU" altLang="ru-RU" sz="2400" dirty="0"/>
              <a:t>LiFePO</a:t>
            </a:r>
            <a:r>
              <a:rPr lang="ru-RU" altLang="ru-RU" sz="2400" baseline="-25000" dirty="0"/>
              <a:t>4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xmlns="" id="{065822F3-F93D-4420-8679-36486828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1BB870-4947-4F98-AC6E-65C86BD38E47}" type="slidenum">
              <a:rPr lang="ru-RU" altLang="en-US">
                <a:solidFill>
                  <a:srgbClr val="898989"/>
                </a:solidFill>
              </a:rPr>
              <a:pPr eaLnBrk="1" hangingPunct="1"/>
              <a:t>19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xmlns="" id="{879E115C-47D1-4D6C-8906-DD7DB7DC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2420938"/>
            <a:ext cx="3600450" cy="708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LiCoO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80-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90% рынка</a:t>
            </a:r>
            <a:b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</a:br>
            <a:endParaRPr lang="ru-RU" altLang="ru-RU" sz="2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9B9C822-E14B-43E0-ADFA-8B949232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573463"/>
            <a:ext cx="3600450" cy="708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LiCo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1-x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x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5-7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% рынка.</a:t>
            </a:r>
            <a:endParaRPr lang="en-US" altLang="ru-RU" sz="20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8000"/>
                </a:solidFill>
                <a:latin typeface="Arial" panose="020B0604020202020204" pitchFamily="34" charset="0"/>
              </a:rPr>
              <a:t>M = Ni, Mn, Al,…</a:t>
            </a:r>
            <a:endParaRPr lang="ru-RU" altLang="ru-RU" sz="2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530C9A5-C80C-4984-B3C4-61E77904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652963"/>
            <a:ext cx="3671887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LiMn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4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5-7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%</a:t>
            </a:r>
            <a:r>
              <a:rPr lang="ru-RU" altLang="ru-RU" sz="2000">
                <a:latin typeface="Arial" panose="020B0604020202020204" pitchFamily="34" charset="0"/>
              </a:rPr>
              <a:t> 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рынка.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2623201-877F-411C-B658-E96E8F20A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5451475"/>
            <a:ext cx="3671887" cy="7064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LiFePO</a:t>
            </a:r>
            <a:r>
              <a:rPr lang="en-US" altLang="ru-RU" sz="2000" b="1" baseline="-25000">
                <a:solidFill>
                  <a:srgbClr val="008000"/>
                </a:solidFill>
                <a:latin typeface="Arial" panose="020B0604020202020204" pitchFamily="34" charset="0"/>
              </a:rPr>
              <a:t>4</a:t>
            </a:r>
            <a:r>
              <a:rPr lang="ru-RU" altLang="ru-RU" sz="2000" b="1">
                <a:solidFill>
                  <a:srgbClr val="008000"/>
                </a:solidFill>
                <a:latin typeface="Arial" panose="020B0604020202020204" pitchFamily="34" charset="0"/>
              </a:rPr>
              <a:t>: рынок зарождается.</a:t>
            </a:r>
            <a:endParaRPr lang="ru-RU" altLang="ru-RU" sz="2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B8B4AD06-70A2-479E-9808-79A17161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Литиевый анод: преимущества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xmlns="" id="{59BB2DF0-D4DB-4EE4-9C9D-3D8C1E8A2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z="24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/>
              <a:t>литий обладает самым отрицательным электродным потенциалом среди всех металлов: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/>
              <a:t>	–3.055 В в воде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/>
              <a:t>	–2.887 В в пропиленкарбонате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4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/>
              <a:t>литий характеризуется высокой удельной энергией: 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2100"/>
              <a:t>	11760 Вт·ч/кг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3200"/>
          </a:p>
        </p:txBody>
      </p:sp>
      <p:pic>
        <p:nvPicPr>
          <p:cNvPr id="5124" name="Picture 9">
            <a:extLst>
              <a:ext uri="{FF2B5EF4-FFF2-40B4-BE49-F238E27FC236}">
                <a16:creationId xmlns:a16="http://schemas.microsoft.com/office/drawing/2014/main" xmlns="" id="{5173BAA9-3DDF-4434-85FF-4E9AE0626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63" y="1998663"/>
            <a:ext cx="3775075" cy="3729037"/>
          </a:xfrm>
        </p:spPr>
      </p:pic>
      <p:sp>
        <p:nvSpPr>
          <p:cNvPr id="14341" name="Номер слайда 5">
            <a:extLst>
              <a:ext uri="{FF2B5EF4-FFF2-40B4-BE49-F238E27FC236}">
                <a16:creationId xmlns:a16="http://schemas.microsoft.com/office/drawing/2014/main" xmlns="" id="{47F349BC-7B3F-4DD4-ADCE-A237FA1D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09B5F-4A70-4AA7-99F7-733949E580D3}" type="slidenum">
              <a:rPr lang="ru-RU" altLang="en-US">
                <a:solidFill>
                  <a:srgbClr val="898989"/>
                </a:solidFill>
              </a:rPr>
              <a:pPr eaLnBrk="1" hangingPunct="1"/>
              <a:t>2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5126" name="Picture 8" descr="http://dl.schoolnet.by:81/file.php/62/9/Topic_728f1759d5b20b5d9fbf3a1311701065/Theme_158538470469f33384c8c036eaeeebf6/images/theory_7.jpg">
            <a:extLst>
              <a:ext uri="{FF2B5EF4-FFF2-40B4-BE49-F238E27FC236}">
                <a16:creationId xmlns:a16="http://schemas.microsoft.com/office/drawing/2014/main" xmlns="" id="{B2DCF51C-1FB8-4A3E-A9E8-01518A3E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4846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7D878AF3-2DCD-4AFB-8078-1C6C53FC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Структуры катодных материалов</a:t>
            </a:r>
          </a:p>
        </p:txBody>
      </p:sp>
      <p:pic>
        <p:nvPicPr>
          <p:cNvPr id="23555" name="Picture 2" descr="http://www.mdpi.com/inorganics/inorganics-02-00132/article_deploy/html/images/inorganics-02-00132-g002-1024.png">
            <a:extLst>
              <a:ext uri="{FF2B5EF4-FFF2-40B4-BE49-F238E27FC236}">
                <a16:creationId xmlns:a16="http://schemas.microsoft.com/office/drawing/2014/main" xmlns="" id="{80EA39BA-AB3F-43B3-8668-D4DB6EA7F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484313"/>
            <a:ext cx="7331075" cy="4537075"/>
          </a:xfrm>
        </p:spPr>
      </p:pic>
      <p:sp>
        <p:nvSpPr>
          <p:cNvPr id="28676" name="Номер слайда 4">
            <a:extLst>
              <a:ext uri="{FF2B5EF4-FFF2-40B4-BE49-F238E27FC236}">
                <a16:creationId xmlns:a16="http://schemas.microsoft.com/office/drawing/2014/main" xmlns="" id="{D4CC3C07-49E3-4942-A8AD-9A3569C2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7CA4E9-6849-417E-B91B-4EC305C9E70F}" type="slidenum">
              <a:rPr lang="ru-RU" altLang="en-US">
                <a:solidFill>
                  <a:srgbClr val="898989"/>
                </a:solidFill>
              </a:rPr>
              <a:pPr eaLnBrk="1" hangingPunct="1"/>
              <a:t>20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2a3a.ru/wp-content/uploads/2011/11/li-ion_004.jpg">
            <a:extLst>
              <a:ext uri="{FF2B5EF4-FFF2-40B4-BE49-F238E27FC236}">
                <a16:creationId xmlns:a16="http://schemas.microsoft.com/office/drawing/2014/main" xmlns="" id="{DC028FFC-E046-4BB7-AB53-B2E672939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8032750" cy="5329238"/>
          </a:xfrm>
        </p:spPr>
      </p:pic>
      <p:sp>
        <p:nvSpPr>
          <p:cNvPr id="29699" name="Номер слайда 4">
            <a:extLst>
              <a:ext uri="{FF2B5EF4-FFF2-40B4-BE49-F238E27FC236}">
                <a16:creationId xmlns:a16="http://schemas.microsoft.com/office/drawing/2014/main" xmlns="" id="{03A6B821-3CED-4C9F-9A15-1B085802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B18CD-31FA-4012-84CD-045310E20690}" type="slidenum">
              <a:rPr lang="ru-RU" altLang="en-US">
                <a:solidFill>
                  <a:srgbClr val="898989"/>
                </a:solidFill>
              </a:rPr>
              <a:pPr eaLnBrk="1" hangingPunct="1"/>
              <a:t>21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2D9C6F75-8914-40BD-AC0F-8133E20D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Электролит</a:t>
            </a: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xmlns="" id="{0BBD7BE0-CF5A-4FC4-9032-8841D050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Жидкий раствор комплексной соли лития в неводном растворителе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Этиленкарбонат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Пропиленкарбонат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Диметилкарбонат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Диэтилкарбонат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Этилметилкарбонат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Диметоксиэтан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Полимерный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Сухой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Гель-полимерный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 sz="2000"/>
              <a:t>Микропористый</a:t>
            </a:r>
          </a:p>
        </p:txBody>
      </p:sp>
      <p:sp>
        <p:nvSpPr>
          <p:cNvPr id="30725" name="Номер слайда 4">
            <a:extLst>
              <a:ext uri="{FF2B5EF4-FFF2-40B4-BE49-F238E27FC236}">
                <a16:creationId xmlns:a16="http://schemas.microsoft.com/office/drawing/2014/main" xmlns="" id="{227F32F9-3D57-4A3F-91D8-8CE43A5C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610C2E-8BA9-4021-AD2D-ED1119BF472A}" type="slidenum">
              <a:rPr lang="ru-RU" altLang="en-US">
                <a:solidFill>
                  <a:srgbClr val="898989"/>
                </a:solidFill>
              </a:rPr>
              <a:pPr eaLnBrk="1" hangingPunct="1"/>
              <a:t>22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5">
            <a:extLst>
              <a:ext uri="{FF2B5EF4-FFF2-40B4-BE49-F238E27FC236}">
                <a16:creationId xmlns:a16="http://schemas.microsoft.com/office/drawing/2014/main" xmlns="" id="{7A331F5D-AF34-4276-9EF4-A381F4F1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Устройство аккумулятора</a:t>
            </a:r>
          </a:p>
        </p:txBody>
      </p:sp>
      <p:pic>
        <p:nvPicPr>
          <p:cNvPr id="26627" name="Picture 7">
            <a:extLst>
              <a:ext uri="{FF2B5EF4-FFF2-40B4-BE49-F238E27FC236}">
                <a16:creationId xmlns:a16="http://schemas.microsoft.com/office/drawing/2014/main" xmlns="" id="{598F2A69-9C4E-46DD-B404-8F54F1431E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95887" cy="2830513"/>
          </a:xfrm>
          <a:noFill/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xmlns="" id="{53E86D1F-BA0E-4518-A6F5-C7C9772E1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349500"/>
            <a:ext cx="2633663" cy="3221038"/>
          </a:xfrm>
        </p:spPr>
      </p:pic>
      <p:sp>
        <p:nvSpPr>
          <p:cNvPr id="31748" name="Номер слайда 4">
            <a:extLst>
              <a:ext uri="{FF2B5EF4-FFF2-40B4-BE49-F238E27FC236}">
                <a16:creationId xmlns:a16="http://schemas.microsoft.com/office/drawing/2014/main" xmlns="" id="{0832FC12-3185-4B2E-90AB-4049FE7E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767704-EE41-42CD-B633-1F328D18E5F4}" type="slidenum">
              <a:rPr lang="ru-RU" altLang="en-US">
                <a:solidFill>
                  <a:srgbClr val="898989"/>
                </a:solidFill>
              </a:rPr>
              <a:pPr eaLnBrk="1" hangingPunct="1"/>
              <a:t>23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6">
            <a:extLst>
              <a:ext uri="{FF2B5EF4-FFF2-40B4-BE49-F238E27FC236}">
                <a16:creationId xmlns:a16="http://schemas.microsoft.com/office/drawing/2014/main" xmlns="" id="{F7E375BB-5B12-4ADF-A175-E8F0B36C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Преимущества </a:t>
            </a:r>
            <a:r>
              <a:rPr lang="en-US" altLang="ru-RU"/>
              <a:t>Li-</a:t>
            </a:r>
            <a:r>
              <a:rPr lang="ru-RU" altLang="ru-RU"/>
              <a:t>ионных аккумуляторов</a:t>
            </a:r>
          </a:p>
        </p:txBody>
      </p:sp>
      <p:sp>
        <p:nvSpPr>
          <p:cNvPr id="33795" name="Содержимое 7">
            <a:extLst>
              <a:ext uri="{FF2B5EF4-FFF2-40B4-BE49-F238E27FC236}">
                <a16:creationId xmlns:a16="http://schemas.microsoft.com/office/drawing/2014/main" xmlns="" id="{0BB89126-23FD-42FB-8396-C5358494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000"/>
              <a:t>высокое напряжение в диапазоне 2.5-4.2 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000"/>
              <a:t>ресурс 500-1000 циклов и более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000"/>
              <a:t>высокая удельная энергия и мощность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000"/>
              <a:t>низкий уровень саморазряда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000"/>
              <a:t>отсутствие эффекта памяти</a:t>
            </a:r>
            <a:r>
              <a:rPr lang="en-US" altLang="ru-RU" sz="3000"/>
              <a:t> (*)</a:t>
            </a:r>
            <a:endParaRPr lang="ru-RU" altLang="ru-RU" sz="3000"/>
          </a:p>
          <a:p>
            <a:pPr eaLnBrk="1" hangingPunct="1">
              <a:lnSpc>
                <a:spcPct val="90000"/>
              </a:lnSpc>
            </a:pPr>
            <a:r>
              <a:rPr lang="ru-RU" altLang="ru-RU" sz="3000"/>
              <a:t>возможность эксплуатации в широком диапазоне температур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600"/>
              <a:t>заряд при </a:t>
            </a:r>
            <a:r>
              <a:rPr lang="en-US" altLang="ru-RU" sz="2600"/>
              <a:t>t</a:t>
            </a:r>
            <a:r>
              <a:rPr lang="ru-RU" altLang="ru-RU" sz="2600"/>
              <a:t> от 20 до 60 °С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600"/>
              <a:t>разряд при </a:t>
            </a:r>
            <a:r>
              <a:rPr lang="en-US" altLang="ru-RU" sz="2600"/>
              <a:t>t</a:t>
            </a:r>
            <a:r>
              <a:rPr lang="ru-RU" altLang="ru-RU" sz="2600"/>
              <a:t> от -40 до +65 °С</a:t>
            </a:r>
          </a:p>
        </p:txBody>
      </p:sp>
      <p:sp>
        <p:nvSpPr>
          <p:cNvPr id="32773" name="Номер слайда 5">
            <a:extLst>
              <a:ext uri="{FF2B5EF4-FFF2-40B4-BE49-F238E27FC236}">
                <a16:creationId xmlns:a16="http://schemas.microsoft.com/office/drawing/2014/main" xmlns="" id="{E00458CE-D174-4774-840E-6504854A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5732F8-677C-4253-B583-4DCD9810B4F5}" type="slidenum">
              <a:rPr lang="ru-RU" altLang="en-US">
                <a:solidFill>
                  <a:srgbClr val="898989"/>
                </a:solidFill>
              </a:rPr>
              <a:pPr eaLnBrk="1" hangingPunct="1"/>
              <a:t>24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xmlns="" id="{5D97C2E0-F284-4B45-8200-6872DB0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Перезаряд</a:t>
            </a: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xmlns="" id="{DD4ABAE5-6E7A-4E36-AE8C-9BB7B20A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отрицательный электрод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/>
              <a:t>ионы Li</a:t>
            </a:r>
            <a:r>
              <a:rPr lang="ru-RU" altLang="ru-RU" baseline="30000"/>
              <a:t>+</a:t>
            </a:r>
            <a:r>
              <a:rPr lang="ru-RU" altLang="ru-RU"/>
              <a:t> восстанавливаются с образованием металлического лития, формируются дендриты, рост которых может привести к короткому замыканию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положительный электрод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altLang="ru-RU"/>
              <a:t>выделяется газообразный кислород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altLang="ru-RU"/>
              <a:t>повышается внутреннее давление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altLang="ru-RU"/>
              <a:t>электролит окисляется кислородом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33797" name="Номер слайда 4">
            <a:extLst>
              <a:ext uri="{FF2B5EF4-FFF2-40B4-BE49-F238E27FC236}">
                <a16:creationId xmlns:a16="http://schemas.microsoft.com/office/drawing/2014/main" xmlns="" id="{BB891FFC-E230-45D3-BAB5-A676FC72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3346DE-43CF-4852-9EAA-CF2F836A1D1D}" type="slidenum">
              <a:rPr lang="ru-RU" altLang="en-US">
                <a:solidFill>
                  <a:srgbClr val="898989"/>
                </a:solidFill>
              </a:rPr>
              <a:pPr eaLnBrk="1" hangingPunct="1"/>
              <a:t>25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3D18C6E2-8750-403C-9D15-8CB239BD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Переразряд</a:t>
            </a: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xmlns="" id="{817419C0-6B44-4B69-AC39-994DCA9D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270250"/>
          </a:xfrm>
        </p:spPr>
        <p:txBody>
          <a:bodyPr/>
          <a:lstStyle/>
          <a:p>
            <a:pPr eaLnBrk="1" hangingPunct="1"/>
            <a:r>
              <a:rPr lang="ru-RU" altLang="ru-RU"/>
              <a:t>на положительных электродах могут быть сформированы неактивные фазы катодного материала, тем самым уменьшится содержание активных веществ и снизится мощность устройства</a:t>
            </a:r>
            <a:endParaRPr lang="en-US" altLang="ru-RU"/>
          </a:p>
          <a:p>
            <a:pPr lvl="1" eaLnBrk="1" hangingPunct="1"/>
            <a:r>
              <a:rPr lang="ru-RU" altLang="ru-RU"/>
              <a:t>эффект памяти</a:t>
            </a:r>
          </a:p>
        </p:txBody>
      </p:sp>
      <p:sp>
        <p:nvSpPr>
          <p:cNvPr id="34821" name="Номер слайда 4">
            <a:extLst>
              <a:ext uri="{FF2B5EF4-FFF2-40B4-BE49-F238E27FC236}">
                <a16:creationId xmlns:a16="http://schemas.microsoft.com/office/drawing/2014/main" xmlns="" id="{62C77F05-53DB-4E5E-B618-516BEDEB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289051-0E82-446C-B264-5E9B5905A504}" type="slidenum">
              <a:rPr lang="ru-RU" altLang="en-US">
                <a:solidFill>
                  <a:srgbClr val="898989"/>
                </a:solidFill>
              </a:rPr>
              <a:pPr eaLnBrk="1" hangingPunct="1"/>
              <a:t>26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9D39059A-3B04-483F-80B6-36C9CEEA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Электронный контроллер</a:t>
            </a:r>
          </a:p>
        </p:txBody>
      </p:sp>
      <p:sp>
        <p:nvSpPr>
          <p:cNvPr id="36867" name="Содержимое 2">
            <a:extLst>
              <a:ext uri="{FF2B5EF4-FFF2-40B4-BE49-F238E27FC236}">
                <a16:creationId xmlns:a16="http://schemas.microsoft.com/office/drawing/2014/main" xmlns="" id="{843D8006-C4C6-455F-AE7F-C9A5EF777B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защищает аккумулятор от превышения напряжения заряда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контролирует температуру аккумулятора, отключая его при перегреве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ограничивает глубину разряда </a:t>
            </a:r>
          </a:p>
        </p:txBody>
      </p:sp>
      <p:pic>
        <p:nvPicPr>
          <p:cNvPr id="30724" name="Picture 2" descr="http://greenberets.in.ua/wp-content/uploads/2009/03/ris-1.jpg">
            <a:extLst>
              <a:ext uri="{FF2B5EF4-FFF2-40B4-BE49-F238E27FC236}">
                <a16:creationId xmlns:a16="http://schemas.microsoft.com/office/drawing/2014/main" xmlns="" id="{DAAE138C-B160-4A5D-AFDF-D18EF6FDFA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55913"/>
            <a:ext cx="4038600" cy="2014537"/>
          </a:xfrm>
        </p:spPr>
      </p:pic>
      <p:sp>
        <p:nvSpPr>
          <p:cNvPr id="35845" name="Номер слайда 5">
            <a:extLst>
              <a:ext uri="{FF2B5EF4-FFF2-40B4-BE49-F238E27FC236}">
                <a16:creationId xmlns:a16="http://schemas.microsoft.com/office/drawing/2014/main" xmlns="" id="{F8549041-AA99-4CF4-A9B0-36DA712F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76FCA6-A379-48DD-A68C-0A58A99FF28B}" type="slidenum">
              <a:rPr lang="ru-RU" altLang="en-US">
                <a:solidFill>
                  <a:srgbClr val="898989"/>
                </a:solidFill>
              </a:rPr>
              <a:pPr eaLnBrk="1" hangingPunct="1"/>
              <a:t>27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xmlns="" id="{4CE38262-1BC2-4AA6-AD50-6E7BC91A2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Применение и перспективы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75003954-0736-4343-A70C-0C8D5C001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3671887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/>
              <a:t>Электропитание портативной электроники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/>
              <a:t>сотовых телефонов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/>
              <a:t>видео- аудио- фототехники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/>
              <a:t>ноутбуков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/>
              <a:t>беспроводного электроинструмента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/>
          </a:p>
          <a:p>
            <a:pPr eaLnBrk="1" hangingPunct="1">
              <a:lnSpc>
                <a:spcPct val="80000"/>
              </a:lnSpc>
            </a:pPr>
            <a:r>
              <a:rPr lang="ru-RU" altLang="ru-RU" sz="2400" b="1"/>
              <a:t>Автомобильный транспорт</a:t>
            </a: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22409135-289E-4EE5-B277-85ACE3D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21F88A-4DE8-4CBF-AE2F-B40592B96CDA}" type="slidenum">
              <a:rPr lang="ru-RU" altLang="en-US">
                <a:solidFill>
                  <a:srgbClr val="898989"/>
                </a:solidFill>
              </a:rPr>
              <a:pPr eaLnBrk="1" hangingPunct="1"/>
              <a:t>28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31749" name="Picture 7" descr="Mahindra Reva E2O India interior and exterior (20)">
            <a:extLst>
              <a:ext uri="{FF2B5EF4-FFF2-40B4-BE49-F238E27FC236}">
                <a16:creationId xmlns:a16="http://schemas.microsoft.com/office/drawing/2014/main" xmlns="" id="{E7E632EB-E499-44AD-B116-BB49411D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2143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0" descr="https://upload.wikimedia.org/wikipedia/commons/thumb/9/99/Lithium-Ionen-Accumulator.jpg/800px-Lithium-Ionen-Accumulator.jpg">
            <a:extLst>
              <a:ext uri="{FF2B5EF4-FFF2-40B4-BE49-F238E27FC236}">
                <a16:creationId xmlns:a16="http://schemas.microsoft.com/office/drawing/2014/main" xmlns="" id="{19E6C5AB-53FB-4BC6-B5C0-B4F75B53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12731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:\Users\olegkozaderov\Documents\Козадеров\Стэпик\рисунки\в чем используется литий-ионный аккумулятор.jpg">
            <a:extLst>
              <a:ext uri="{FF2B5EF4-FFF2-40B4-BE49-F238E27FC236}">
                <a16:creationId xmlns:a16="http://schemas.microsoft.com/office/drawing/2014/main" xmlns="" id="{E844827C-E756-4141-B746-ADA21D3C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424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https://www.menards.com/main/store/20090519001/items/media/Hardware/Black001_new/ProductLarge/SSL20SB_2.jpg">
            <a:extLst>
              <a:ext uri="{FF2B5EF4-FFF2-40B4-BE49-F238E27FC236}">
                <a16:creationId xmlns:a16="http://schemas.microsoft.com/office/drawing/2014/main" xmlns="" id="{BE8CC2A7-C76B-4537-ADA4-AFA85B40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76700"/>
            <a:ext cx="169386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232E23-0031-4322-B841-B09EA2B5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5225D7-AA7D-4CB8-AC0B-BADB9E94A983}" type="slidenum">
              <a:rPr lang="ru-RU" altLang="en-US">
                <a:solidFill>
                  <a:srgbClr val="898989"/>
                </a:solidFill>
              </a:rPr>
              <a:pPr eaLnBrk="1" hangingPunct="1"/>
              <a:t>29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0F76F70-C412-4786-9202-3B0315DD4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/>
              <a:t>Рынок военной, космической и спец. техники.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xmlns="" id="{87D8AEC3-12F4-4D22-8DCD-5CB67BF95FFD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595688"/>
            <a:ext cx="2736850" cy="2568575"/>
            <a:chOff x="3923" y="2568"/>
            <a:chExt cx="1724" cy="1618"/>
          </a:xfrm>
        </p:grpSpPr>
        <p:pic>
          <p:nvPicPr>
            <p:cNvPr id="32780" name="Picture 4">
              <a:extLst>
                <a:ext uri="{FF2B5EF4-FFF2-40B4-BE49-F238E27FC236}">
                  <a16:creationId xmlns:a16="http://schemas.microsoft.com/office/drawing/2014/main" xmlns="" id="{B4AE2B88-6526-4A77-876B-CEBBA8A7F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067"/>
              <a:ext cx="1008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Text Box 5">
              <a:extLst>
                <a:ext uri="{FF2B5EF4-FFF2-40B4-BE49-F238E27FC236}">
                  <a16:creationId xmlns:a16="http://schemas.microsoft.com/office/drawing/2014/main" xmlns="" id="{62BA4625-8B85-4776-926E-7E9421372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568"/>
              <a:ext cx="172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500" i="1">
                  <a:latin typeface="Arial" panose="020B0604020202020204" pitchFamily="34" charset="0"/>
                </a:rPr>
                <a:t>Батарея из 100  </a:t>
              </a:r>
              <a:r>
                <a:rPr lang="en-US" altLang="ru-RU" sz="1500" i="1">
                  <a:latin typeface="Arial" panose="020B0604020202020204" pitchFamily="34" charset="0"/>
                </a:rPr>
                <a:t>DD </a:t>
              </a:r>
              <a:r>
                <a:rPr lang="ru-RU" altLang="ru-RU" sz="1500" i="1">
                  <a:latin typeface="Arial" panose="020B0604020202020204" pitchFamily="34" charset="0"/>
                </a:rPr>
                <a:t>ячеек</a:t>
              </a:r>
              <a:r>
                <a:rPr lang="en-US" altLang="ru-RU" sz="1500" i="1">
                  <a:latin typeface="Arial" panose="020B0604020202020204" pitchFamily="34" charset="0"/>
                </a:rPr>
                <a:t> (</a:t>
              </a:r>
              <a:r>
                <a:rPr lang="ru-RU" altLang="ru-RU" sz="1500" i="1">
                  <a:latin typeface="Arial" panose="020B0604020202020204" pitchFamily="34" charset="0"/>
                </a:rPr>
                <a:t>по</a:t>
              </a:r>
              <a:r>
                <a:rPr lang="en-US" altLang="ru-RU" sz="1500" i="1">
                  <a:latin typeface="Arial" panose="020B0604020202020204" pitchFamily="34" charset="0"/>
                </a:rPr>
                <a:t> 7.5A</a:t>
              </a:r>
              <a:r>
                <a:rPr lang="ru-RU" altLang="ru-RU" sz="1500" i="1">
                  <a:latin typeface="Arial" panose="020B0604020202020204" pitchFamily="34" charset="0"/>
                </a:rPr>
                <a:t>ч, 320г.</a:t>
              </a:r>
              <a:r>
                <a:rPr lang="en-US" altLang="ru-RU" sz="1500" i="1">
                  <a:latin typeface="Arial" panose="020B0604020202020204" pitchFamily="34" charset="0"/>
                </a:rPr>
                <a:t>)</a:t>
              </a:r>
              <a:r>
                <a:rPr lang="ru-RU" altLang="ru-RU" sz="1500" i="1">
                  <a:latin typeface="Arial" panose="020B0604020202020204" pitchFamily="34" charset="0"/>
                </a:rPr>
                <a:t>:</a:t>
              </a:r>
              <a:br>
                <a:rPr lang="ru-RU" altLang="ru-RU" sz="1500" i="1">
                  <a:latin typeface="Arial" panose="020B0604020202020204" pitchFamily="34" charset="0"/>
                </a:rPr>
              </a:br>
              <a:r>
                <a:rPr lang="ru-RU" altLang="ru-RU" sz="1500" i="1">
                  <a:latin typeface="Arial" panose="020B0604020202020204" pitchFamily="34" charset="0"/>
                </a:rPr>
                <a:t>360В, 500А импульсы.</a:t>
              </a:r>
            </a:p>
          </p:txBody>
        </p:sp>
        <p:sp>
          <p:nvSpPr>
            <p:cNvPr id="32782" name="Text Box 6">
              <a:extLst>
                <a:ext uri="{FF2B5EF4-FFF2-40B4-BE49-F238E27FC236}">
                  <a16:creationId xmlns:a16="http://schemas.microsoft.com/office/drawing/2014/main" xmlns="" id="{9A57D104-6CBC-40BA-B3B5-726A1B4EA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974"/>
              <a:ext cx="10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chemeClr val="accent2"/>
                  </a:solidFill>
                  <a:latin typeface="Arial" panose="020B0604020202020204" pitchFamily="34" charset="0"/>
                </a:rPr>
                <a:t>военные цели</a:t>
              </a:r>
            </a:p>
          </p:txBody>
        </p:sp>
      </p:grpSp>
      <p:pic>
        <p:nvPicPr>
          <p:cNvPr id="32773" name="Picture 8">
            <a:extLst>
              <a:ext uri="{FF2B5EF4-FFF2-40B4-BE49-F238E27FC236}">
                <a16:creationId xmlns:a16="http://schemas.microsoft.com/office/drawing/2014/main" xmlns="" id="{1B7A4FF5-4C38-4DD4-B0F4-1A15ADA3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34575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9">
            <a:extLst>
              <a:ext uri="{FF2B5EF4-FFF2-40B4-BE49-F238E27FC236}">
                <a16:creationId xmlns:a16="http://schemas.microsoft.com/office/drawing/2014/main" xmlns="" id="{AA8C5CB4-B529-4284-9D75-E735F0B3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81300"/>
            <a:ext cx="28082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Батарея для </a:t>
            </a: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подводной техники</a:t>
            </a:r>
            <a:r>
              <a:rPr lang="ru-RU" altLang="ru-RU" sz="1800">
                <a:latin typeface="Arial" panose="020B0604020202020204" pitchFamily="34" charset="0"/>
              </a:rPr>
              <a:t>: 924 ЛИА.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989865AF-17C6-4186-A1F4-D453389B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14954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1B847180-D925-4AAF-A791-41A83132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5430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Text Box 12">
            <a:extLst>
              <a:ext uri="{FF2B5EF4-FFF2-40B4-BE49-F238E27FC236}">
                <a16:creationId xmlns:a16="http://schemas.microsoft.com/office/drawing/2014/main" xmlns="" id="{1572569E-F506-42B4-A99B-54181B59F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8931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Широко распространена практика сборки батареи из сотен малых ЛИА (например, «18650» экономически целесообразно, безопасно).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u="sng">
                <a:latin typeface="Arial" panose="020B0604020202020204" pitchFamily="34" charset="0"/>
              </a:rPr>
              <a:t>Примеры: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xmlns="" id="{5A6CEDC0-7280-41BF-888C-4F05474F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868863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Батареи для </a:t>
            </a: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космических аппаратов</a:t>
            </a:r>
            <a:r>
              <a:rPr lang="ru-RU" altLang="ru-RU" sz="1800">
                <a:latin typeface="Arial" panose="020B0604020202020204" pitchFamily="34" charset="0"/>
              </a:rPr>
              <a:t>: 8 ЛИА по 2 Ач.</a:t>
            </a:r>
          </a:p>
        </p:txBody>
      </p:sp>
      <p:pic>
        <p:nvPicPr>
          <p:cNvPr id="32779" name="Picture 14">
            <a:extLst>
              <a:ext uri="{FF2B5EF4-FFF2-40B4-BE49-F238E27FC236}">
                <a16:creationId xmlns:a16="http://schemas.microsoft.com/office/drawing/2014/main" xmlns="" id="{6A99FC74-0B8A-499E-BEA0-C38452BA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22320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Автофигура 2">
            <a:extLst>
              <a:ext uri="{FF2B5EF4-FFF2-40B4-BE49-F238E27FC236}">
                <a16:creationId xmlns:a16="http://schemas.microsoft.com/office/drawing/2014/main" xmlns="" id="{3BD4676F-FB1B-4675-AB2B-D93800E9E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Литий – очень активный металл</a:t>
            </a:r>
          </a:p>
        </p:txBody>
      </p:sp>
      <p:sp>
        <p:nvSpPr>
          <p:cNvPr id="15363" name="Прямоуг. 3">
            <a:extLst>
              <a:ext uri="{FF2B5EF4-FFF2-40B4-BE49-F238E27FC236}">
                <a16:creationId xmlns:a16="http://schemas.microsoft.com/office/drawing/2014/main" xmlns="" id="{CACBF344-43A4-46FA-BBA8-7AC40C9B3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8494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термодинамические расчеты показывают принципиальную возможность восстановления литием </a:t>
            </a:r>
            <a:r>
              <a:rPr lang="ru-RU" altLang="ru-RU" b="1"/>
              <a:t>ВСЕХ</a:t>
            </a:r>
            <a:r>
              <a:rPr lang="ru-RU" altLang="ru-RU"/>
              <a:t> мыслимых веществ, которые могли бы использоваться в качестве растворителя электролита</a:t>
            </a:r>
          </a:p>
        </p:txBody>
      </p:sp>
      <p:sp>
        <p:nvSpPr>
          <p:cNvPr id="15368" name="Номер слайда 7">
            <a:extLst>
              <a:ext uri="{FF2B5EF4-FFF2-40B4-BE49-F238E27FC236}">
                <a16:creationId xmlns:a16="http://schemas.microsoft.com/office/drawing/2014/main" xmlns="" id="{BF0E401B-D8D9-4885-86B2-F01208AA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A57FCD-BD87-467C-B339-1F20C61AA4A7}" type="slidenum">
              <a:rPr lang="ru-RU" altLang="en-US">
                <a:solidFill>
                  <a:srgbClr val="898989"/>
                </a:solidFill>
              </a:rPr>
              <a:pPr eaLnBrk="1" hangingPunct="1"/>
              <a:t>3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4" name="Прямоуг. 17">
            <a:extLst>
              <a:ext uri="{FF2B5EF4-FFF2-40B4-BE49-F238E27FC236}">
                <a16:creationId xmlns:a16="http://schemas.microsoft.com/office/drawing/2014/main" xmlns="" id="{3C049540-D254-49A7-9949-53B2803F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377031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реакция с водой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реакция с </a:t>
            </a:r>
            <a:r>
              <a:rPr lang="ru-RU" sz="2400" dirty="0" err="1">
                <a:latin typeface="+mn-lt"/>
                <a:cs typeface="+mn-cs"/>
              </a:rPr>
              <a:t>пропиленкарбонатом</a:t>
            </a:r>
            <a:endParaRPr lang="ru-RU" sz="2400" dirty="0">
              <a:latin typeface="+mn-lt"/>
              <a:cs typeface="+mn-cs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реакция с </a:t>
            </a:r>
            <a:r>
              <a:rPr lang="ru-RU" sz="2400" dirty="0" err="1">
                <a:latin typeface="+mn-lt"/>
                <a:cs typeface="+mn-cs"/>
              </a:rPr>
              <a:t>этиленкарбонатом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6150" name="Рисунок 10">
            <a:extLst>
              <a:ext uri="{FF2B5EF4-FFF2-40B4-BE49-F238E27FC236}">
                <a16:creationId xmlns:a16="http://schemas.microsoft.com/office/drawing/2014/main" xmlns="" id="{0DD437D3-EC72-45E6-8831-DFB05E62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47513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5">
            <a:extLst>
              <a:ext uri="{FF2B5EF4-FFF2-40B4-BE49-F238E27FC236}">
                <a16:creationId xmlns:a16="http://schemas.microsoft.com/office/drawing/2014/main" xmlns="" id="{3E60760B-DC0C-4756-8DFD-E57D511C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084763"/>
            <a:ext cx="44783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6">
            <a:extLst>
              <a:ext uri="{FF2B5EF4-FFF2-40B4-BE49-F238E27FC236}">
                <a16:creationId xmlns:a16="http://schemas.microsoft.com/office/drawing/2014/main" xmlns="" id="{B5FD26D6-4B85-4033-80DA-800E53ED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997200"/>
            <a:ext cx="307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Li + H</a:t>
            </a:r>
            <a:r>
              <a:rPr lang="en-US" altLang="ru-RU" sz="1800" baseline="-25000">
                <a:latin typeface="Arial" panose="020B0604020202020204" pitchFamily="34" charset="0"/>
              </a:rPr>
              <a:t>2</a:t>
            </a:r>
            <a:r>
              <a:rPr lang="en-US" altLang="ru-RU" sz="1800">
                <a:latin typeface="Arial" panose="020B0604020202020204" pitchFamily="34" charset="0"/>
              </a:rPr>
              <a:t>O = Li</a:t>
            </a:r>
            <a:r>
              <a:rPr lang="en-US" altLang="ru-RU" sz="1800" baseline="30000">
                <a:latin typeface="Arial" panose="020B0604020202020204" pitchFamily="34" charset="0"/>
              </a:rPr>
              <a:t>+</a:t>
            </a:r>
            <a:r>
              <a:rPr lang="en-US" altLang="ru-RU" sz="1800">
                <a:latin typeface="Arial" panose="020B0604020202020204" pitchFamily="34" charset="0"/>
              </a:rPr>
              <a:t> + OH</a:t>
            </a:r>
            <a:r>
              <a:rPr lang="en-US" altLang="ru-RU" sz="1800" baseline="30000">
                <a:latin typeface="Arial" panose="020B0604020202020204" pitchFamily="34" charset="0"/>
              </a:rPr>
              <a:t>-</a:t>
            </a:r>
            <a:r>
              <a:rPr lang="en-US" altLang="ru-RU" sz="1800">
                <a:latin typeface="Arial" panose="020B0604020202020204" pitchFamily="34" charset="0"/>
              </a:rPr>
              <a:t> + </a:t>
            </a:r>
            <a:r>
              <a:rPr lang="ru-RU" altLang="ru-RU" sz="1800">
                <a:latin typeface="Arial" panose="020B0604020202020204" pitchFamily="34" charset="0"/>
              </a:rPr>
              <a:t>½</a:t>
            </a:r>
            <a:r>
              <a:rPr lang="en-US" altLang="ru-RU" sz="1800">
                <a:latin typeface="Arial" panose="020B0604020202020204" pitchFamily="34" charset="0"/>
              </a:rPr>
              <a:t>H</a:t>
            </a:r>
            <a:r>
              <a:rPr lang="en-US" altLang="ru-RU" sz="1800" baseline="-25000">
                <a:latin typeface="Arial" panose="020B0604020202020204" pitchFamily="34" charset="0"/>
              </a:rPr>
              <a:t>2</a:t>
            </a:r>
            <a:r>
              <a:rPr lang="en-US" altLang="ru-RU" sz="1800">
                <a:latin typeface="Arial" panose="020B0604020202020204" pitchFamily="34" charset="0"/>
              </a:rPr>
              <a:t>↑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D72FAA-C684-4629-878A-DBAB8A96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D7662F-496B-4B1B-8612-085D4F34DC27}" type="slidenum">
              <a:rPr lang="ru-RU" altLang="en-US">
                <a:solidFill>
                  <a:srgbClr val="898989"/>
                </a:solidFill>
              </a:rPr>
              <a:pPr eaLnBrk="1" hangingPunct="1"/>
              <a:t>30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33795" name="Picture 2" descr="Дата выхода Tesla Model X">
            <a:hlinkClick r:id="rId2"/>
            <a:extLst>
              <a:ext uri="{FF2B5EF4-FFF2-40B4-BE49-F238E27FC236}">
                <a16:creationId xmlns:a16="http://schemas.microsoft.com/office/drawing/2014/main" xmlns="" id="{9BB0EC5A-1C92-4B04-8DB8-130611B7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789363"/>
            <a:ext cx="46799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Tesla Model S">
            <a:extLst>
              <a:ext uri="{FF2B5EF4-FFF2-40B4-BE49-F238E27FC236}">
                <a16:creationId xmlns:a16="http://schemas.microsoft.com/office/drawing/2014/main" xmlns="" id="{D623F95D-EFAA-49B6-84DD-26D80B6E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692150"/>
            <a:ext cx="46799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http://autotesla.ru/wp-content/uploads/2015/05/electrocars.jpg">
            <a:extLst>
              <a:ext uri="{FF2B5EF4-FFF2-40B4-BE49-F238E27FC236}">
                <a16:creationId xmlns:a16="http://schemas.microsoft.com/office/drawing/2014/main" xmlns="" id="{65628A3C-8063-408A-9022-CF63BC3C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51704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34F460-F6BB-48BE-AE90-621EDD36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4F6EDC-8DF2-48C8-B9DA-47E62E71CD69}" type="slidenum">
              <a:rPr lang="ru-RU" altLang="en-US">
                <a:solidFill>
                  <a:srgbClr val="898989"/>
                </a:solidFill>
              </a:rPr>
              <a:pPr eaLnBrk="1" hangingPunct="1"/>
              <a:t>31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34819" name="Picture 2" descr="http://autotesla.ru/wp-content/uploads/2015/05/akkumulyator-tesla-model-s-5-700x394.jpg">
            <a:hlinkClick r:id="rId2"/>
            <a:extLst>
              <a:ext uri="{FF2B5EF4-FFF2-40B4-BE49-F238E27FC236}">
                <a16:creationId xmlns:a16="http://schemas.microsoft.com/office/drawing/2014/main" xmlns="" id="{32E65A76-780B-4023-85F9-3D7615BA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8304" r="3268" b="6795"/>
          <a:stretch>
            <a:fillRect/>
          </a:stretch>
        </p:blipFill>
        <p:spPr bwMode="auto">
          <a:xfrm>
            <a:off x="323850" y="620713"/>
            <a:ext cx="84597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>
            <a:extLst>
              <a:ext uri="{FF2B5EF4-FFF2-40B4-BE49-F238E27FC236}">
                <a16:creationId xmlns:a16="http://schemas.microsoft.com/office/drawing/2014/main" xmlns="" id="{812F9F3F-A33F-46E7-918C-29435F4B956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29338" y="501332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12000</a:t>
            </a:r>
            <a:r>
              <a:rPr lang="en-US" altLang="ru-RU" sz="1800">
                <a:latin typeface="Arial" panose="020B0604020202020204" pitchFamily="34" charset="0"/>
              </a:rPr>
              <a:t> USD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C76D51-A89A-40CF-86FE-701051F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72CB73-1900-4273-983A-C8D636E48B5F}" type="slidenum">
              <a:rPr lang="ru-RU" altLang="en-US">
                <a:solidFill>
                  <a:srgbClr val="898989"/>
                </a:solidFill>
              </a:rPr>
              <a:pPr eaLnBrk="1" hangingPunct="1"/>
              <a:t>32</a:t>
            </a:fld>
            <a:endParaRPr lang="ru-RU" altLang="en-US">
              <a:solidFill>
                <a:srgbClr val="898989"/>
              </a:solidFill>
            </a:endParaRPr>
          </a:p>
        </p:txBody>
      </p:sp>
      <p:pic>
        <p:nvPicPr>
          <p:cNvPr id="35843" name="Picture 2" descr="Вскрытие аккумулятора Tesla Model S">
            <a:extLst>
              <a:ext uri="{FF2B5EF4-FFF2-40B4-BE49-F238E27FC236}">
                <a16:creationId xmlns:a16="http://schemas.microsoft.com/office/drawing/2014/main" xmlns="" id="{D134F69F-0E60-4CE4-9299-262168E5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572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881B0E-329D-43A8-87F0-5C37DC00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3F8091-2F83-4149-9A2E-88FEA987CF00}" type="slidenum">
              <a:rPr lang="ru-RU" altLang="en-US">
                <a:solidFill>
                  <a:srgbClr val="898989"/>
                </a:solidFill>
              </a:rPr>
              <a:pPr eaLnBrk="1" hangingPunct="1"/>
              <a:t>33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36867" name="Прямоугольник 1">
            <a:extLst>
              <a:ext uri="{FF2B5EF4-FFF2-40B4-BE49-F238E27FC236}">
                <a16:creationId xmlns:a16="http://schemas.microsoft.com/office/drawing/2014/main" xmlns="" id="{8A105BC7-EB29-4B88-AEC3-22B0B186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45125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Самый мощный из имеющихся аккумуляторов (85 кВт*ч) состоит из 7104 подобных батарей.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Вес - порядка 540 кг,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Габариты - 210 см в длину, 150 см в ширину и 15 см в толщину.</a:t>
            </a:r>
          </a:p>
        </p:txBody>
      </p:sp>
      <p:pic>
        <p:nvPicPr>
          <p:cNvPr id="36868" name="Picture 2" descr="Микросхемы аккумулятора Tesla">
            <a:extLst>
              <a:ext uri="{FF2B5EF4-FFF2-40B4-BE49-F238E27FC236}">
                <a16:creationId xmlns:a16="http://schemas.microsoft.com/office/drawing/2014/main" xmlns="" id="{18ACD09A-1E3F-4B09-9D1D-822A16DB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547688"/>
            <a:ext cx="43608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autotesla.ru/wp-content/uploads/2015/05/batariya-tesla-model-s-6.jpg">
            <a:extLst>
              <a:ext uri="{FF2B5EF4-FFF2-40B4-BE49-F238E27FC236}">
                <a16:creationId xmlns:a16="http://schemas.microsoft.com/office/drawing/2014/main" xmlns="" id="{50B4AFB2-2FDD-495B-A606-70CECF15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349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Аккумуляторы Panasonic от Tesla">
            <a:extLst>
              <a:ext uri="{FF2B5EF4-FFF2-40B4-BE49-F238E27FC236}">
                <a16:creationId xmlns:a16="http://schemas.microsoft.com/office/drawing/2014/main" xmlns="" id="{9CD84C1F-53D6-487C-8D41-ECFEBB31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98738"/>
            <a:ext cx="307022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Автофигура 2">
            <a:extLst>
              <a:ext uri="{FF2B5EF4-FFF2-40B4-BE49-F238E27FC236}">
                <a16:creationId xmlns:a16="http://schemas.microsoft.com/office/drawing/2014/main" xmlns="" id="{8ED8C968-B8D7-4CFD-B95D-A9D10D7F9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26988"/>
            <a:ext cx="7924800" cy="1143001"/>
          </a:xfrm>
        </p:spPr>
        <p:txBody>
          <a:bodyPr/>
          <a:lstStyle/>
          <a:p>
            <a:pPr eaLnBrk="1" hangingPunct="1"/>
            <a:r>
              <a:rPr lang="ru-RU" altLang="ru-RU" sz="2800"/>
              <a:t>Пассивная пленка в неводных растворителях</a:t>
            </a:r>
          </a:p>
        </p:txBody>
      </p:sp>
      <p:sp>
        <p:nvSpPr>
          <p:cNvPr id="16387" name="Текст 5">
            <a:extLst>
              <a:ext uri="{FF2B5EF4-FFF2-40B4-BE49-F238E27FC236}">
                <a16:creationId xmlns:a16="http://schemas.microsoft.com/office/drawing/2014/main" xmlns="" id="{27457DEF-7379-4B87-81E9-0442F6FC15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16113"/>
            <a:ext cx="3770313" cy="37242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на поверхности лития образуется защитная пленка из нерастворимых продуктов взаимодействия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оксид лития Li</a:t>
            </a:r>
            <a:r>
              <a:rPr lang="ru-RU" altLang="ru-RU" baseline="-25000"/>
              <a:t>2</a:t>
            </a:r>
            <a:r>
              <a:rPr lang="ru-RU" altLang="ru-RU"/>
              <a:t>O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карбонат лития Li</a:t>
            </a:r>
            <a:r>
              <a:rPr lang="ru-RU" altLang="ru-RU" baseline="-25000"/>
              <a:t>2</a:t>
            </a:r>
            <a:r>
              <a:rPr lang="ru-RU" altLang="ru-RU"/>
              <a:t>CO</a:t>
            </a:r>
            <a:r>
              <a:rPr lang="ru-RU" altLang="ru-RU" baseline="-25000"/>
              <a:t>3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галогениды лития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другие соли лития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16388" name="Прямоуг. 3">
            <a:extLst>
              <a:ext uri="{FF2B5EF4-FFF2-40B4-BE49-F238E27FC236}">
                <a16:creationId xmlns:a16="http://schemas.microsoft.com/office/drawing/2014/main" xmlns="" id="{D1C99E8C-D528-4E37-9E1D-791E7E98FF1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643438" y="1916113"/>
            <a:ext cx="4249737" cy="17859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/>
              <a:t>пленка нанометровой толщины обладает заметной ионной электропроводностью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xmlns="" id="{E6DF62AF-2DF8-4E36-BAAE-DBA66B250E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7713" y="3573463"/>
            <a:ext cx="4478337" cy="2636837"/>
          </a:xfrm>
        </p:spPr>
      </p:pic>
      <p:sp>
        <p:nvSpPr>
          <p:cNvPr id="16390" name="Номер слайда 5">
            <a:extLst>
              <a:ext uri="{FF2B5EF4-FFF2-40B4-BE49-F238E27FC236}">
                <a16:creationId xmlns:a16="http://schemas.microsoft.com/office/drawing/2014/main" xmlns="" id="{EB643EA2-821C-46D9-8A8D-0BFE772F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665777-7396-412B-8C32-71E45AC55F9A}" type="slidenum">
              <a:rPr lang="ru-RU" altLang="en-US">
                <a:solidFill>
                  <a:srgbClr val="898989"/>
                </a:solidFill>
              </a:rPr>
              <a:pPr eaLnBrk="1" hangingPunct="1"/>
              <a:t>4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211D5D0C-B8D0-401B-ABC1-AD600C90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Требования к неводным растворителям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xmlns="" id="{612B79C8-B790-4128-83BA-9B68C71C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 b="1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b="1"/>
              <a:t>Устойчивость</a:t>
            </a:r>
            <a:r>
              <a:rPr lang="ru-RU" altLang="ru-RU"/>
              <a:t> лития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/>
              <a:t>Способность образовывать</a:t>
            </a:r>
          </a:p>
          <a:p>
            <a:pPr marL="914400" lvl="1" indent="-514350" eaLnBrk="1" hangingPunct="1">
              <a:buFontTx/>
              <a:buNone/>
            </a:pPr>
            <a:r>
              <a:rPr lang="ru-RU" altLang="ru-RU"/>
              <a:t>А) </a:t>
            </a:r>
            <a:r>
              <a:rPr lang="ru-RU" altLang="ru-RU" b="1"/>
              <a:t>концентрированные</a:t>
            </a:r>
          </a:p>
          <a:p>
            <a:pPr marL="914400" lvl="1" indent="-514350" eaLnBrk="1" hangingPunct="1">
              <a:buFontTx/>
              <a:buNone/>
            </a:pPr>
            <a:r>
              <a:rPr lang="ru-RU" altLang="ru-RU"/>
              <a:t>Б) </a:t>
            </a:r>
            <a:r>
              <a:rPr lang="ru-RU" altLang="ru-RU" b="1"/>
              <a:t>высокоэлектропроводные</a:t>
            </a:r>
            <a:endParaRPr lang="ru-RU" altLang="ru-RU"/>
          </a:p>
          <a:p>
            <a:pPr marL="914400" lvl="1" indent="-514350" eaLnBrk="1" hangingPunct="1">
              <a:buFontTx/>
              <a:buNone/>
            </a:pPr>
            <a:r>
              <a:rPr lang="ru-RU" altLang="ru-RU"/>
              <a:t>растворы литиевых солей</a:t>
            </a: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C0C4757D-8760-4FB3-BC4A-ADA2485A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1AD29-E300-44E0-A660-01E2FE0A6824}" type="slidenum">
              <a:rPr lang="ru-RU" altLang="en-US">
                <a:solidFill>
                  <a:srgbClr val="898989"/>
                </a:solidFill>
              </a:rPr>
              <a:pPr eaLnBrk="1" hangingPunct="1"/>
              <a:t>5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Автофигура 2">
            <a:extLst>
              <a:ext uri="{FF2B5EF4-FFF2-40B4-BE49-F238E27FC236}">
                <a16:creationId xmlns:a16="http://schemas.microsoft.com/office/drawing/2014/main" xmlns="" id="{730AD935-66AC-480A-96DF-E922590F9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Неводные растворители:</a:t>
            </a:r>
            <a:br>
              <a:rPr lang="ru-RU" altLang="ru-RU"/>
            </a:br>
            <a:r>
              <a:rPr lang="ru-RU" altLang="ru-RU"/>
              <a:t>проблема растворимости</a:t>
            </a:r>
          </a:p>
        </p:txBody>
      </p:sp>
      <p:sp>
        <p:nvSpPr>
          <p:cNvPr id="18435" name="Прямоуг. 3">
            <a:extLst>
              <a:ext uri="{FF2B5EF4-FFF2-40B4-BE49-F238E27FC236}">
                <a16:creationId xmlns:a16="http://schemas.microsoft.com/office/drawing/2014/main" xmlns="" id="{122D3D08-6282-40EE-B4A1-647F88659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i="1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i="1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i="1"/>
              <a:t>Простые</a:t>
            </a:r>
            <a:r>
              <a:rPr lang="ru-RU" altLang="ru-RU"/>
              <a:t> литиевые соли и основание (LiOH, </a:t>
            </a:r>
            <a:r>
              <a:rPr lang="en-US" altLang="ru-RU"/>
              <a:t>LiNO</a:t>
            </a:r>
            <a:r>
              <a:rPr lang="ru-RU" altLang="ru-RU" baseline="-25000"/>
              <a:t>3</a:t>
            </a:r>
            <a:r>
              <a:rPr lang="ru-RU" altLang="ru-RU"/>
              <a:t> и др.) не растворяются в неводных растворителях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/>
          </a:p>
          <a:p>
            <a:pPr marL="91440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/>
          </a:p>
          <a:p>
            <a:pPr marL="91440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/>
              <a:t>РЕШЕНИЕ ПРОБЛЕМЫ: применение </a:t>
            </a:r>
            <a:r>
              <a:rPr lang="ru-RU" altLang="ru-RU" b="1" i="1"/>
              <a:t>комплексных</a:t>
            </a:r>
            <a:r>
              <a:rPr lang="ru-RU" altLang="ru-RU"/>
              <a:t> солей (LiBH</a:t>
            </a:r>
            <a:r>
              <a:rPr lang="ru-RU" altLang="ru-RU" baseline="-25000"/>
              <a:t>4</a:t>
            </a:r>
            <a:r>
              <a:rPr lang="ru-RU" altLang="ru-RU"/>
              <a:t>, LiPF</a:t>
            </a:r>
            <a:r>
              <a:rPr lang="ru-RU" altLang="ru-RU" baseline="-25000"/>
              <a:t>6</a:t>
            </a:r>
            <a:r>
              <a:rPr lang="ru-RU" altLang="ru-RU"/>
              <a:t>, LiAsF</a:t>
            </a:r>
            <a:r>
              <a:rPr lang="ru-RU" altLang="ru-RU" baseline="-25000"/>
              <a:t>6</a:t>
            </a:r>
            <a:r>
              <a:rPr lang="ru-RU" altLang="ru-RU"/>
              <a:t>, LiClAl</a:t>
            </a:r>
            <a:r>
              <a:rPr lang="ru-RU" altLang="ru-RU" baseline="-25000"/>
              <a:t>4</a:t>
            </a:r>
            <a:r>
              <a:rPr lang="ru-RU" altLang="ru-RU"/>
              <a:t>)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xmlns="" id="{467B8DC9-8CB7-488E-841E-85897629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D48B9D-AD5D-4606-9E6C-67CBAC763A89}" type="slidenum">
              <a:rPr lang="ru-RU" altLang="en-US">
                <a:solidFill>
                  <a:srgbClr val="898989"/>
                </a:solidFill>
              </a:rPr>
              <a:pPr eaLnBrk="1" hangingPunct="1"/>
              <a:t>6</a:t>
            </a:fld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Автофигура 2">
            <a:extLst>
              <a:ext uri="{FF2B5EF4-FFF2-40B4-BE49-F238E27FC236}">
                <a16:creationId xmlns:a16="http://schemas.microsoft.com/office/drawing/2014/main" xmlns="" id="{9BEE7AF5-FCD9-4B26-8BA3-6C6388489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Неводные растворители:</a:t>
            </a:r>
            <a:br>
              <a:rPr lang="ru-RU" altLang="ru-RU" sz="2800"/>
            </a:br>
            <a:r>
              <a:rPr lang="ru-RU" altLang="ru-RU" sz="2800"/>
              <a:t>проблема низкой электропроводности</a:t>
            </a:r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xmlns="" id="{4AB5488F-4759-4F7A-B621-975212EE8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628775"/>
            <a:ext cx="3770313" cy="3443288"/>
          </a:xfrm>
        </p:spPr>
        <p:txBody>
          <a:bodyPr rtlCol="0">
            <a:normAutofit lnSpcReduction="10000"/>
          </a:bodyPr>
          <a:lstStyle/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err="1"/>
              <a:t>Пропиленкарбонат</a:t>
            </a:r>
            <a:r>
              <a:rPr lang="ru-RU" sz="2400" b="1" dirty="0"/>
              <a:t>, </a:t>
            </a:r>
            <a:r>
              <a:rPr lang="ru-RU" sz="2400" b="1" dirty="0" err="1"/>
              <a:t>этиленкарбонат</a:t>
            </a:r>
            <a:r>
              <a:rPr lang="ru-RU" sz="2400" b="1" dirty="0"/>
              <a:t>: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(+) Высокая диэлектрическая проницаемость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		соли хорошо 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диссоциируют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(-) Большая вязкость</a:t>
            </a:r>
          </a:p>
          <a:p>
            <a:pPr marL="819150" lvl="1" indent="-304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rgbClr val="FF0000"/>
                </a:solidFill>
              </a:rPr>
              <a:t>	электропроводность очень низкая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xmlns="" id="{AFEF0833-8BD5-4F61-9A4B-EC629265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475" y="1628775"/>
            <a:ext cx="3770313" cy="3082925"/>
          </a:xfrm>
        </p:spPr>
        <p:txBody>
          <a:bodyPr rtlCol="0">
            <a:normAutofit lnSpcReduction="10000"/>
          </a:bodyPr>
          <a:lstStyle/>
          <a:p>
            <a:pPr marL="800100" lvl="1" indent="-342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err="1"/>
              <a:t>Диметоксиэтан</a:t>
            </a:r>
            <a:r>
              <a:rPr lang="ru-RU" b="1" dirty="0"/>
              <a:t>: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(-) Низкая диэлектрическая проницаемость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		соли 	</a:t>
            </a:r>
            <a:r>
              <a:rPr lang="ru-RU" sz="2400" dirty="0" err="1">
                <a:solidFill>
                  <a:srgbClr val="FF0000"/>
                </a:solidFill>
              </a:rPr>
              <a:t>диссоциируют</a:t>
            </a:r>
            <a:r>
              <a:rPr lang="ru-RU" sz="2400" dirty="0">
                <a:solidFill>
                  <a:srgbClr val="FF0000"/>
                </a:solidFill>
              </a:rPr>
              <a:t> 	плохо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(+) Низкая вязкость</a:t>
            </a:r>
          </a:p>
          <a:p>
            <a:pPr marL="819150" lvl="1" indent="-3048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dirty="0"/>
              <a:t>	</a:t>
            </a:r>
            <a:endParaRPr lang="ru-RU" dirty="0"/>
          </a:p>
        </p:txBody>
      </p:sp>
      <p:sp>
        <p:nvSpPr>
          <p:cNvPr id="19463" name="Номер слайда 8">
            <a:extLst>
              <a:ext uri="{FF2B5EF4-FFF2-40B4-BE49-F238E27FC236}">
                <a16:creationId xmlns:a16="http://schemas.microsoft.com/office/drawing/2014/main" xmlns="" id="{B0EB52EE-5D05-4B40-8FD5-15E37877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2D1D41-EA31-460F-AB1C-18FA6AF2A122}" type="slidenum">
              <a:rPr lang="ru-RU" altLang="en-US">
                <a:solidFill>
                  <a:srgbClr val="898989"/>
                </a:solidFill>
              </a:rPr>
              <a:pPr eaLnBrk="1" hangingPunct="1"/>
              <a:t>7</a:t>
            </a:fld>
            <a:endParaRPr lang="ru-RU" altLang="en-US">
              <a:solidFill>
                <a:srgbClr val="898989"/>
              </a:solidFill>
            </a:endParaRP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xmlns="" id="{2B889714-249E-4512-A8E9-CA7F522A6F5C}"/>
              </a:ext>
            </a:extLst>
          </p:cNvPr>
          <p:cNvSpPr/>
          <p:nvPr/>
        </p:nvSpPr>
        <p:spPr>
          <a:xfrm rot="16200000">
            <a:off x="4254500" y="1633538"/>
            <a:ext cx="650875" cy="7835900"/>
          </a:xfrm>
          <a:prstGeom prst="leftBrac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TextBox 12">
            <a:extLst>
              <a:ext uri="{FF2B5EF4-FFF2-40B4-BE49-F238E27FC236}">
                <a16:creationId xmlns:a16="http://schemas.microsoft.com/office/drawing/2014/main" xmlns="" id="{9D312CAF-DF5F-44E4-818B-BA7D573B2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37238"/>
            <a:ext cx="831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РЕШЕНИЕ ПРОБЛЕМЫ: применение </a:t>
            </a:r>
            <a:r>
              <a:rPr lang="ru-RU" altLang="ru-RU" sz="2000" b="1" u="sng">
                <a:latin typeface="Arial" panose="020B0604020202020204" pitchFamily="34" charset="0"/>
              </a:rPr>
              <a:t>смешанных</a:t>
            </a:r>
            <a:r>
              <a:rPr lang="ru-RU" altLang="ru-RU" sz="2000" b="1">
                <a:latin typeface="Arial" panose="020B0604020202020204" pitchFamily="34" charset="0"/>
              </a:rPr>
              <a:t> растворителей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EB03C0-A12F-4F79-A099-CF8AD8F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F90CAB-2290-4BBE-BC79-E7BB6912F449}" type="slidenum">
              <a:rPr lang="ru-RU" altLang="en-US">
                <a:solidFill>
                  <a:srgbClr val="898989"/>
                </a:solidFill>
              </a:rPr>
              <a:pPr eaLnBrk="1" hangingPunct="1"/>
              <a:t>8</a:t>
            </a:fld>
            <a:endParaRPr lang="ru-RU" altLang="en-US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C4EED5E-82AA-4518-B8EC-7C0DF87F1D3B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1412875"/>
          <a:ext cx="7775575" cy="434925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388483692"/>
                    </a:ext>
                  </a:extLst>
                </a:gridCol>
                <a:gridCol w="992187">
                  <a:extLst>
                    <a:ext uri="{9D8B030D-6E8A-4147-A177-3AD203B41FA5}">
                      <a16:colId xmlns:a16="http://schemas.microsoft.com/office/drawing/2014/main" xmlns="" val="270772975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5595463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588915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94622173"/>
                    </a:ext>
                  </a:extLst>
                </a:gridCol>
                <a:gridCol w="992188">
                  <a:extLst>
                    <a:ext uri="{9D8B030D-6E8A-4147-A177-3AD203B41FA5}">
                      <a16:colId xmlns:a16="http://schemas.microsoft.com/office/drawing/2014/main" xmlns="" val="103046139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696461614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Характеристики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Li/MnO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Li/SO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Li/SOCl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Li/CFx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Li/CuO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Li/I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702766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НРЦ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3,5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3,67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3,3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1,6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2,8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419332"/>
                  </a:ext>
                </a:extLst>
              </a:tr>
              <a:tr h="5000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Рабочее напряжение, В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2,6-2,9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3,3-3,5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1,2-1,5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514261"/>
                  </a:ext>
                </a:extLst>
              </a:tr>
              <a:tr h="5000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Конечное напряжение, В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0,9-1,0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663927"/>
                  </a:ext>
                </a:extLst>
              </a:tr>
              <a:tr h="595313"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Удельная энергия: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Весовая, Втч/кг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Объемная, Втч/л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 250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300-340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 600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189508"/>
                  </a:ext>
                </a:extLst>
              </a:tr>
              <a:tr h="477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500-560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 1100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 1000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870935"/>
                  </a:ext>
                </a:extLst>
              </a:tr>
              <a:tr h="10604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Диапазон рабочих температур, °С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-20 - +55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-60 - +70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-50 - +70 (до 130)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-20 - +60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-10 - +70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-10 - +60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198790"/>
                  </a:ext>
                </a:extLst>
              </a:tr>
              <a:tr h="36195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Саморазряд, % в год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2-2,5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1-2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1,5-2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1-2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1-2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6465" marR="6465" marT="6465" marB="6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880004"/>
                  </a:ext>
                </a:extLst>
              </a:tr>
            </a:tbl>
          </a:graphicData>
        </a:graphic>
      </p:graphicFrame>
      <p:sp>
        <p:nvSpPr>
          <p:cNvPr id="11340" name="Rectangle 1">
            <a:extLst>
              <a:ext uri="{FF2B5EF4-FFF2-40B4-BE49-F238E27FC236}">
                <a16:creationId xmlns:a16="http://schemas.microsoft.com/office/drawing/2014/main" xmlns="" id="{162DE675-BEA0-428A-8DB5-7BBC2639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25463"/>
            <a:ext cx="7127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Литиевые элементы различных электрохимических систем </a:t>
            </a:r>
            <a:r>
              <a:rPr lang="en-US" altLang="ru-RU" sz="1800">
                <a:latin typeface="Arial" panose="020B0604020202020204" pitchFamily="34" charset="0"/>
              </a:rPr>
              <a:t/>
            </a:r>
            <a:br>
              <a:rPr lang="en-US" altLang="ru-RU" sz="1800">
                <a:latin typeface="Arial" panose="020B0604020202020204" pitchFamily="34" charset="0"/>
              </a:rPr>
            </a:br>
            <a:endParaRPr lang="en-US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C5401B-C451-4B10-A319-B8E6EF73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2546A6-F380-443A-BCEC-E3E00DA3A411}" type="slidenum">
              <a:rPr lang="ru-RU" altLang="en-US">
                <a:solidFill>
                  <a:srgbClr val="898989"/>
                </a:solidFill>
              </a:rPr>
              <a:pPr eaLnBrk="1" hangingPunct="1"/>
              <a:t>9</a:t>
            </a:fld>
            <a:endParaRPr lang="ru-RU" altLang="en-US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1646A87-61E5-435D-A5CD-886A5B03F938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620713"/>
          <a:ext cx="8229600" cy="600837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307527730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Производители литиевых первичных батарей</a:t>
                      </a:r>
                    </a:p>
                  </a:txBody>
                  <a:tcPr marL="48895" marR="48895" marT="48895" marB="488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56337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SAFT (Франция)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598718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Durasel (США)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84464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Energazer (США)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76097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Varta (Германия)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43714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Tadiran (Sonnenschein Lithium)</a:t>
                      </a:r>
                      <a:b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(Германия)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6715036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Greatbatch Ltd. (США)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225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Minamoto (Япония)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02438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Kodak (США)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96298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Great Power (GP) (Китай)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684161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Renata (Швейцария)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7004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EEMB (Китай) </a:t>
                      </a:r>
                      <a:endParaRPr kumimoji="0" lang="ru-RU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10" marR="16510" marT="16510" marB="16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9055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814</Words>
  <Application>Microsoft Office PowerPoint</Application>
  <PresentationFormat>Экран (4:3)</PresentationFormat>
  <Paragraphs>254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Литиевый анод: преимущества</vt:lpstr>
      <vt:lpstr>Литий – очень активный металл</vt:lpstr>
      <vt:lpstr>Пассивная пленка в неводных растворителях</vt:lpstr>
      <vt:lpstr>Требования к неводным растворителям</vt:lpstr>
      <vt:lpstr>Неводные растворители: проблема растворимости</vt:lpstr>
      <vt:lpstr>Неводные растворители: проблема низкой электропроводности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Циклирование аккумулятора: проблема дендритообразования</vt:lpstr>
      <vt:lpstr>Внутреннее короткое замыкание</vt:lpstr>
      <vt:lpstr>Решение проблемы – интеркаляция на обоих электродах</vt:lpstr>
      <vt:lpstr>Литий-ионный аккумулятор</vt:lpstr>
      <vt:lpstr>Электрохимическая ячейка и реакции</vt:lpstr>
      <vt:lpstr>Электродные материалы</vt:lpstr>
      <vt:lpstr>Электродные материалы</vt:lpstr>
      <vt:lpstr>Структуры катодных материалов</vt:lpstr>
      <vt:lpstr>Презентация PowerPoint</vt:lpstr>
      <vt:lpstr>Электролит</vt:lpstr>
      <vt:lpstr>Устройство аккумулятора</vt:lpstr>
      <vt:lpstr>Преимущества Li-ионных аккумуляторов</vt:lpstr>
      <vt:lpstr>Перезаряд</vt:lpstr>
      <vt:lpstr>Переразряд</vt:lpstr>
      <vt:lpstr>Электронный контроллер</vt:lpstr>
      <vt:lpstr>Применение и перспективы</vt:lpstr>
      <vt:lpstr>Рынок военной, космической и спец. техники.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 чистые источники энергии</dc:title>
  <dc:creator>OLEG</dc:creator>
  <cp:lastModifiedBy>Assa</cp:lastModifiedBy>
  <cp:revision>847</cp:revision>
  <cp:lastPrinted>1601-01-01T00:00:00Z</cp:lastPrinted>
  <dcterms:created xsi:type="dcterms:W3CDTF">2008-02-05T11:36:20Z</dcterms:created>
  <dcterms:modified xsi:type="dcterms:W3CDTF">2020-11-23T19:35:54Z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