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71" r:id="rId4"/>
    <p:sldId id="256" r:id="rId5"/>
    <p:sldId id="257" r:id="rId6"/>
    <p:sldId id="258" r:id="rId7"/>
    <p:sldId id="259" r:id="rId8"/>
    <p:sldId id="260" r:id="rId9"/>
    <p:sldId id="262" r:id="rId10"/>
    <p:sldId id="266" r:id="rId11"/>
    <p:sldId id="278" r:id="rId12"/>
    <p:sldId id="267" r:id="rId13"/>
    <p:sldId id="268" r:id="rId14"/>
    <p:sldId id="269" r:id="rId15"/>
    <p:sldId id="276" r:id="rId16"/>
    <p:sldId id="279" r:id="rId17"/>
    <p:sldId id="274" r:id="rId18"/>
    <p:sldId id="273" r:id="rId19"/>
    <p:sldId id="275" r:id="rId20"/>
    <p:sldId id="277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1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6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9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5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6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1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2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3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3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4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7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8B53-80C4-42D6-9608-FD8F8F3DCAB6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7239-6B38-426A-9171-1233F6A6C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kz/url?sa=i&amp;url=http://kszhur.narod.ru/IWA.htm&amp;psig=AOvVaw2EfJNNw3aTC3zRZ_6FoHc4&amp;ust=1606253679066000&amp;source=images&amp;cd=vfe&amp;ved=0CAIQjRxqFwoTCJDHxLLPme0CFQAAAAAdAAAAABAQ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google.kz/url?sa=i&amp;url=https://dspace.spbu.ru/bitstream/11701/5035/1/st024715.pdf&amp;psig=AOvVaw2EfJNNw3aTC3zRZ_6FoHc4&amp;ust=1606253679066000&amp;source=images&amp;cd=vfe&amp;ved=0CAIQjRxqFwoTCJDHxLLPme0CFQAAAAAdAAAAABA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kz/url?sa=i&amp;rct=j&amp;q=&amp;esrc=s&amp;source=images&amp;cd=&amp;cad=rja&amp;uact=8&amp;ved=0CAcQjRxqFQoTCNq349D0h8gCFYIGLAodnJYI3Q&amp;url=http://www.ijcambria-webshop.com/mall/ppage3.aspx&amp;bvm=bv.103073922,d.bGQ&amp;psig=AFQjCNEpLGJBEddrRyynqsLEi2zGZIqa0w&amp;ust=144291743866341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google.kz/url?sa=i&amp;rct=j&amp;q=&amp;esrc=s&amp;source=images&amp;cd=&amp;cad=rja&amp;uact=8&amp;ved=2ahUKEwjIpq6qtIHZAhUphaYKHf5nASIQjRx6BAgAEAY&amp;url=http://pubs.rsc.org/-/content/articlehtml/2014/an/c3an02050a&amp;psig=AOvVaw0nTggf0A2OUOI4Cy8AiFji&amp;ust=1517460836802327" TargetMode="External"/><Relationship Id="rId7" Type="http://schemas.openxmlformats.org/officeDocument/2006/relationships/hyperlink" Target="https://www.google.kz/url?sa=i&amp;rct=j&amp;q=&amp;esrc=s&amp;source=images&amp;cd=&amp;cad=rja&amp;uact=8&amp;ved=2ahUKEwj9kdr3tIHZAhUCEywKHdFxDhMQjRx6BAgAEAY&amp;url=https://iorodeo.com/products/cheapstat-screen-printed-electrode-adapters&amp;psig=AOvVaw0nTggf0A2OUOI4Cy8AiFji&amp;ust=151746083680232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google.kz/url?sa=i&amp;rct=j&amp;q=&amp;esrc=s&amp;source=images&amp;cd=&amp;cad=rja&amp;uact=8&amp;ved=2ahUKEwi9z9rRtIHZAhVB1SwKHUwcATQQjRx6BAgAEAY&amp;url=http://www.instruments4chem.com/page6/page17/&amp;psig=AOvVaw0nTggf0A2OUOI4Cy8AiFji&amp;ust=1517460836802327" TargetMode="Externa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kz/url?sa=i&amp;rct=j&amp;q=&amp;esrc=s&amp;source=images&amp;cd=&amp;cad=rja&amp;uact=8&amp;ved=2ahUKEwi8xcLLuYHZAhVEkSwKHX_lB58QjRx6BAgAEAY&amp;url=http://www.findpatent.ru/patent/247/2476853.html&amp;psig=AOvVaw3g1uzUxatKpR2cb_MvcEjT&amp;ust=151746224376088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google.kz/url?sa=i&amp;rct=j&amp;q=&amp;esrc=s&amp;source=images&amp;cd=&amp;cad=rja&amp;uact=8&amp;ved=0CAcQjRxqFQoTCIDThbrz4cgCFcLcLAodE-ECPg&amp;url=https://nplus1.ru/news/2015/09/24/sodium-ion&amp;psig=AFQjCNENr8XDq6Qn7fIiX4lrrLKhx_wFOQ&amp;ust=14460092713352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kz/url?sa=i&amp;rct=j&amp;q=&amp;esrc=s&amp;source=images&amp;cd=&amp;cad=rja&amp;uact=8&amp;ved=2ahUKEwj71-ujuoHZAhXFWiwKHTYdD7QQjRx6BAgAEAY&amp;url=https://ppt-online.org/287735&amp;psig=AOvVaw0BqitvxP6zflmxvuJ1L50B&amp;ust=151746240520893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Heyrovsky_Jaroslav_crop.jpg?uselang=r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908" y="908720"/>
            <a:ext cx="7772400" cy="1470025"/>
          </a:xfrm>
        </p:spPr>
        <p:txBody>
          <a:bodyPr/>
          <a:lstStyle/>
          <a:p>
            <a:r>
              <a:rPr lang="ru-RU" dirty="0" err="1"/>
              <a:t>Вольтамперометрические</a:t>
            </a:r>
            <a:r>
              <a:rPr lang="ru-RU" dirty="0"/>
              <a:t> методы анализа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00192" y="5949280"/>
            <a:ext cx="210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/>
              <a:t>Галеева</a:t>
            </a:r>
            <a:r>
              <a:rPr lang="ru-RU" sz="2800" b="1" i="1" dirty="0"/>
              <a:t> А.К.</a:t>
            </a:r>
          </a:p>
        </p:txBody>
      </p:sp>
      <p:pic>
        <p:nvPicPr>
          <p:cNvPr id="2050" name="Picture 2" descr="Инверсионная вольтамперометри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" y="2924944"/>
            <a:ext cx="5122540" cy="219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налитические возможности электродов, модифицированных нанострукту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924944"/>
            <a:ext cx="4105106" cy="219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8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61912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вольтамперометрии</a:t>
            </a:r>
            <a:r>
              <a:rPr lang="ru-RU" dirty="0"/>
              <a:t> используют два электрода – </a:t>
            </a:r>
            <a:r>
              <a:rPr lang="ru-RU" i="1" dirty="0"/>
              <a:t>рабочий</a:t>
            </a:r>
            <a:r>
              <a:rPr lang="ru-RU" dirty="0"/>
              <a:t> поляризуемый электрод с малой поверхностью (индикаторный </a:t>
            </a:r>
            <a:r>
              <a:rPr lang="ru-RU" dirty="0" err="1"/>
              <a:t>микроэлектрод</a:t>
            </a:r>
            <a:r>
              <a:rPr lang="ru-RU" dirty="0"/>
              <a:t>) и </a:t>
            </a:r>
            <a:r>
              <a:rPr lang="ru-RU" dirty="0" err="1"/>
              <a:t>неполяризуемый</a:t>
            </a:r>
            <a:r>
              <a:rPr lang="ru-RU" dirty="0"/>
              <a:t> электрод с большой поверхностью (электрод сравнения). </a:t>
            </a:r>
          </a:p>
          <a:p>
            <a:endParaRPr lang="ru-RU" dirty="0"/>
          </a:p>
          <a:p>
            <a:r>
              <a:rPr lang="ru-RU" dirty="0"/>
              <a:t>Рабочими электродами служат </a:t>
            </a:r>
            <a:r>
              <a:rPr lang="ru-RU" dirty="0" err="1"/>
              <a:t>микроэлектроды</a:t>
            </a:r>
            <a:r>
              <a:rPr lang="ru-RU" dirty="0"/>
              <a:t> из ртути (ртутный капающий электрод, РКЭ), платины (ПЭ) и других токопроводящих материалов (металлы, графит, </a:t>
            </a:r>
            <a:r>
              <a:rPr lang="ru-RU" dirty="0" err="1"/>
              <a:t>стеклоуглерод</a:t>
            </a:r>
            <a:r>
              <a:rPr lang="ru-RU" dirty="0"/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6878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 – </a:t>
            </a:r>
            <a:r>
              <a:rPr lang="en-US" dirty="0"/>
              <a:t>WE - </a:t>
            </a:r>
            <a:r>
              <a:rPr lang="ru-RU" dirty="0"/>
              <a:t>ИЭ – индикаторный электрод (рабочий)</a:t>
            </a:r>
          </a:p>
          <a:p>
            <a:r>
              <a:rPr lang="ru-RU" dirty="0"/>
              <a:t>3 – </a:t>
            </a:r>
            <a:r>
              <a:rPr lang="en-US" dirty="0"/>
              <a:t>RE - </a:t>
            </a:r>
            <a:r>
              <a:rPr lang="ru-RU" dirty="0"/>
              <a:t>ЭС – электрод сравнения; </a:t>
            </a:r>
          </a:p>
          <a:p>
            <a:r>
              <a:rPr lang="ru-RU" dirty="0"/>
              <a:t>2 – </a:t>
            </a:r>
            <a:r>
              <a:rPr lang="en-US" dirty="0"/>
              <a:t>CE - </a:t>
            </a:r>
            <a:r>
              <a:rPr lang="ru-RU" dirty="0"/>
              <a:t>ВЭ – вспомогательный электрод</a:t>
            </a:r>
          </a:p>
          <a:p>
            <a:r>
              <a:rPr lang="ru-RU" dirty="0"/>
              <a:t>4 – электролит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059668"/>
            <a:ext cx="277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электролитическая ячейка</a:t>
            </a:r>
          </a:p>
        </p:txBody>
      </p:sp>
      <p:pic>
        <p:nvPicPr>
          <p:cNvPr id="9" name="Content Placeholder 3" descr="Three_electrode_setu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24" y="3205264"/>
            <a:ext cx="3962400" cy="2971800"/>
          </a:xfrm>
        </p:spPr>
      </p:pic>
      <p:sp>
        <p:nvSpPr>
          <p:cNvPr id="8" name="TextBox 7"/>
          <p:cNvSpPr txBox="1"/>
          <p:nvPr/>
        </p:nvSpPr>
        <p:spPr>
          <a:xfrm>
            <a:off x="3478560" y="598993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58052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9160" y="59899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54603" y="561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6538" y="6378014"/>
            <a:ext cx="97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5617" y="6389682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759" y="6393328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88616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ольтамперограмма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288"/>
            <a:ext cx="8702104" cy="65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0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jcambria-webshop.com/mall/working_electro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7128792" cy="58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3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VS Electrod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5742" r="3348" b="4224"/>
          <a:stretch/>
        </p:blipFill>
        <p:spPr bwMode="auto">
          <a:xfrm>
            <a:off x="215900" y="152400"/>
            <a:ext cx="5308600" cy="50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Screen Printed Electro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3356992"/>
            <a:ext cx="28227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831825" cy="28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Screen Printed Electrod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74" y="4995812"/>
            <a:ext cx="2400802" cy="18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4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7704" y="332656"/>
            <a:ext cx="5184576" cy="1152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Типы </a:t>
            </a:r>
            <a:r>
              <a:rPr lang="ru-RU" dirty="0" err="1"/>
              <a:t>вольтамперометрии</a:t>
            </a:r>
            <a:endParaRPr lang="en-US" dirty="0"/>
          </a:p>
        </p:txBody>
      </p:sp>
      <p:pic>
        <p:nvPicPr>
          <p:cNvPr id="6" name="Content Placeholder 3" descr="400px-Linear_Potential_Swee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052736"/>
            <a:ext cx="3097120" cy="222150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9728" y="3068960"/>
            <a:ext cx="3916288" cy="28704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07504" y="1196752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Полярография. </a:t>
            </a:r>
          </a:p>
          <a:p>
            <a:r>
              <a:rPr lang="ru-RU" sz="2400" dirty="0"/>
              <a:t>Линейная </a:t>
            </a:r>
            <a:r>
              <a:rPr lang="ru-RU" sz="2400" dirty="0" err="1"/>
              <a:t>вольтамперометрия</a:t>
            </a:r>
            <a:r>
              <a:rPr lang="ru-RU" sz="2400" dirty="0"/>
              <a:t>.</a:t>
            </a:r>
          </a:p>
          <a:p>
            <a:r>
              <a:rPr lang="ru-RU" sz="2400" dirty="0"/>
              <a:t>Циклическая </a:t>
            </a:r>
            <a:r>
              <a:rPr lang="ru-RU" sz="2400" dirty="0" err="1"/>
              <a:t>вольтамперометрия</a:t>
            </a:r>
            <a:r>
              <a:rPr lang="ru-RU" sz="2400" dirty="0"/>
              <a:t>.</a:t>
            </a:r>
          </a:p>
          <a:p>
            <a:r>
              <a:rPr lang="ru-RU" sz="2400" dirty="0"/>
              <a:t>Квадратно-волновая </a:t>
            </a:r>
            <a:r>
              <a:rPr lang="ru-RU" sz="2400" dirty="0" err="1"/>
              <a:t>вольтамперометрия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Переменнотоковая</a:t>
            </a:r>
            <a:r>
              <a:rPr lang="ru-RU" sz="2400" dirty="0"/>
              <a:t> </a:t>
            </a:r>
            <a:r>
              <a:rPr lang="ru-RU" sz="2400" dirty="0" err="1"/>
              <a:t>вольтамперометрия</a:t>
            </a:r>
            <a:r>
              <a:rPr lang="ru-RU" sz="2400" dirty="0"/>
              <a:t>. </a:t>
            </a:r>
            <a:r>
              <a:rPr lang="ru-RU" sz="2400" dirty="0" err="1"/>
              <a:t>Вольтамперометрия</a:t>
            </a:r>
            <a:r>
              <a:rPr lang="ru-RU" sz="2400" dirty="0"/>
              <a:t> с вращающимся ДЭ. Нормальная импульсная </a:t>
            </a:r>
            <a:r>
              <a:rPr lang="ru-RU" sz="2400" dirty="0" err="1"/>
              <a:t>вольтамперометрия</a:t>
            </a:r>
            <a:r>
              <a:rPr lang="ru-RU" sz="2400" dirty="0"/>
              <a:t>. </a:t>
            </a:r>
          </a:p>
          <a:p>
            <a:r>
              <a:rPr lang="ru-RU" sz="2400" dirty="0"/>
              <a:t>Дифференциальная импульсная </a:t>
            </a:r>
            <a:r>
              <a:rPr lang="ru-RU" sz="2400" dirty="0" err="1"/>
              <a:t>вольтамперометрия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Хроновольтамперометрия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586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рямая вольтамперометри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464496" cy="58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2543910"/>
            <a:ext cx="2238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Линейная (прямая) </a:t>
            </a:r>
          </a:p>
          <a:p>
            <a:r>
              <a:rPr lang="ru-RU" dirty="0" err="1"/>
              <a:t>вольтамперометрия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13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Циклическая вольтамперограмма платинового электрода в фоновом растворе серной кисл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43388"/>
            <a:ext cx="8964488" cy="67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8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vdon.ru/system/art_images/n1y2013/IVD_45_zotov_clip_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838454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503" y="116632"/>
            <a:ext cx="347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Циклическая </a:t>
            </a:r>
            <a:r>
              <a:rPr lang="ru-RU" dirty="0" err="1"/>
              <a:t>вольтамперометрия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75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plus1.ru/images/2015/09/24/ec179f0572a0bcd3df509e042e5fc99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272808" cy="565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503" y="116632"/>
            <a:ext cx="3478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Циклическая </a:t>
            </a:r>
            <a:r>
              <a:rPr lang="ru-RU" dirty="0" err="1"/>
              <a:t>вольтамперометрия</a:t>
            </a:r>
            <a:endParaRPr lang="ru-RU" dirty="0"/>
          </a:p>
        </p:txBody>
      </p:sp>
      <p:sp>
        <p:nvSpPr>
          <p:cNvPr id="2" name="AutoShape 2" descr="Похожее изображение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2033588"/>
            <a:ext cx="566737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7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410445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7" y="404664"/>
            <a:ext cx="360045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66227" y="3127222"/>
            <a:ext cx="4977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Разновидность линейной </a:t>
            </a:r>
            <a:r>
              <a:rPr lang="ru-RU" dirty="0" err="1"/>
              <a:t>вольтамперометрии</a:t>
            </a:r>
            <a:r>
              <a:rPr lang="ru-RU" dirty="0"/>
              <a:t> – </a:t>
            </a:r>
          </a:p>
          <a:p>
            <a:r>
              <a:rPr lang="ru-RU" dirty="0"/>
              <a:t>инверсионная </a:t>
            </a:r>
            <a:r>
              <a:rPr lang="ru-RU" dirty="0" err="1"/>
              <a:t>вольтамперометрия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06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 t="18633" r="25000" b="8547"/>
          <a:stretch/>
        </p:blipFill>
        <p:spPr bwMode="auto">
          <a:xfrm>
            <a:off x="1043607" y="476672"/>
            <a:ext cx="680560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0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вадратно-волновая переменнотоковая вольтампероме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6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76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фференциальная импульсная вольтампероме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52965" cy="65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77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980728"/>
            <a:ext cx="5734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7189" y="169303"/>
            <a:ext cx="35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Screen-Printed </a:t>
            </a:r>
            <a:r>
              <a:rPr lang="ru-RU" sz="2400" dirty="0"/>
              <a:t>Электроды</a:t>
            </a:r>
          </a:p>
        </p:txBody>
      </p:sp>
    </p:spTree>
    <p:extLst>
      <p:ext uri="{BB962C8B-B14F-4D97-AF65-F5344CB8AC3E}">
        <p14:creationId xmlns:p14="http://schemas.microsoft.com/office/powerpoint/2010/main" val="77668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3" y="392832"/>
            <a:ext cx="873466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920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1576"/>
            <a:ext cx="8892480" cy="308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72514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Schematic diagram of (A) electrochemical redox behavior of a laccase biosensor for catechol detection and (B) a homemade batch injection analysis-SPE electrochemical cell. </a:t>
            </a:r>
            <a:endParaRPr lang="ru-RU" dirty="0"/>
          </a:p>
          <a:p>
            <a:endParaRPr lang="ru-RU" b="1" dirty="0"/>
          </a:p>
          <a:p>
            <a:r>
              <a:rPr lang="en-US" b="1" dirty="0"/>
              <a:t>Current Opinion in Electrochemistry </a:t>
            </a:r>
            <a:r>
              <a:rPr lang="en-US" dirty="0"/>
              <a:t>2017, </a:t>
            </a:r>
            <a:r>
              <a:rPr lang="en-US" b="1" dirty="0"/>
              <a:t>3 </a:t>
            </a:r>
            <a:r>
              <a:rPr lang="en-US" dirty="0"/>
              <a:t>:137–143 www.sciencedirect.com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57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0" t="18056" r="24576" b="7361"/>
          <a:stretch/>
        </p:blipFill>
        <p:spPr bwMode="auto">
          <a:xfrm>
            <a:off x="971600" y="362620"/>
            <a:ext cx="7056784" cy="632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85102"/>
            <a:ext cx="437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Вольтамперометрический</a:t>
            </a:r>
            <a:r>
              <a:rPr lang="ru-RU" b="1" dirty="0"/>
              <a:t> метод анализа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225" y="1017601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Вольтамперометрический</a:t>
            </a:r>
            <a:r>
              <a:rPr lang="ru-RU" b="1" dirty="0"/>
              <a:t> метод </a:t>
            </a:r>
          </a:p>
          <a:p>
            <a:r>
              <a:rPr lang="ru-RU" b="1" dirty="0"/>
              <a:t>анализа основан на расшифровке</a:t>
            </a:r>
          </a:p>
          <a:p>
            <a:r>
              <a:rPr lang="ru-RU" b="1" dirty="0"/>
              <a:t>поляризационных (вольтамперных) кривых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66470"/>
            <a:ext cx="5112568" cy="43028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83438" y="3933056"/>
            <a:ext cx="32804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Вольтамперограмма</a:t>
            </a:r>
            <a:r>
              <a:rPr lang="ru-RU" dirty="0"/>
              <a:t>,</a:t>
            </a:r>
          </a:p>
          <a:p>
            <a:r>
              <a:rPr lang="ru-RU" dirty="0"/>
              <a:t>Вольтамперная кривая,</a:t>
            </a:r>
          </a:p>
          <a:p>
            <a:r>
              <a:rPr lang="ru-RU" dirty="0"/>
              <a:t>Вольтамперная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314513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прохождении постоянного тока через электролитическую ячейку процесс характеризуется соотношением (закон Ома для раствора электролита): </a:t>
            </a:r>
          </a:p>
          <a:p>
            <a:r>
              <a:rPr lang="ru-RU" dirty="0"/>
              <a:t> </a:t>
            </a:r>
          </a:p>
          <a:p>
            <a:pPr algn="ctr"/>
            <a:r>
              <a:rPr lang="ru-RU" i="1" dirty="0"/>
              <a:t>Е = </a:t>
            </a:r>
            <a:r>
              <a:rPr lang="ru-RU" i="1" dirty="0" err="1"/>
              <a:t>Ea</a:t>
            </a:r>
            <a:r>
              <a:rPr lang="ru-RU" i="1" dirty="0"/>
              <a:t> – </a:t>
            </a:r>
            <a:r>
              <a:rPr lang="ru-RU" i="1" dirty="0" err="1"/>
              <a:t>Eк</a:t>
            </a:r>
            <a:r>
              <a:rPr lang="ru-RU" i="1" dirty="0"/>
              <a:t> + IR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где </a:t>
            </a:r>
            <a:r>
              <a:rPr lang="ru-RU" i="1" dirty="0"/>
              <a:t>Е</a:t>
            </a:r>
            <a:r>
              <a:rPr lang="ru-RU" dirty="0"/>
              <a:t> – приложенное внешнее напряжение; </a:t>
            </a:r>
            <a:r>
              <a:rPr lang="ru-RU" i="1" dirty="0" err="1"/>
              <a:t>Еа</a:t>
            </a:r>
            <a:r>
              <a:rPr lang="ru-RU" dirty="0"/>
              <a:t> – потенциал анода;  </a:t>
            </a:r>
            <a:r>
              <a:rPr lang="ru-RU" i="1" dirty="0" err="1"/>
              <a:t>Ек</a:t>
            </a:r>
            <a:r>
              <a:rPr lang="ru-RU" dirty="0"/>
              <a:t> – потенциал катода; </a:t>
            </a:r>
            <a:r>
              <a:rPr lang="ru-RU" i="1" dirty="0"/>
              <a:t>I</a:t>
            </a:r>
            <a:r>
              <a:rPr lang="ru-RU" dirty="0"/>
              <a:t> – ток в цепи; </a:t>
            </a:r>
            <a:r>
              <a:rPr lang="ru-RU" i="1" dirty="0"/>
              <a:t>R</a:t>
            </a:r>
            <a:r>
              <a:rPr lang="ru-RU" dirty="0"/>
              <a:t> – внутреннее сопротивление электролитической ячейки.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068960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 </a:t>
            </a:r>
            <a:r>
              <a:rPr lang="ru-RU" dirty="0" err="1"/>
              <a:t>вольтамперометрии</a:t>
            </a:r>
            <a:r>
              <a:rPr lang="ru-RU" dirty="0"/>
              <a:t>, в котором рабочим </a:t>
            </a:r>
            <a:r>
              <a:rPr lang="ru-RU" dirty="0" err="1"/>
              <a:t>микроэлектродом</a:t>
            </a:r>
            <a:r>
              <a:rPr lang="ru-RU" dirty="0"/>
              <a:t> служит РКЭ называют </a:t>
            </a:r>
            <a:r>
              <a:rPr lang="ru-RU" i="1" dirty="0"/>
              <a:t>полярографией</a:t>
            </a:r>
            <a:r>
              <a:rPr lang="ru-RU" dirty="0"/>
              <a:t>, в честь чешского электрохимика </a:t>
            </a:r>
            <a:r>
              <a:rPr lang="ru-RU" dirty="0" err="1"/>
              <a:t>Я.Гейровского</a:t>
            </a:r>
            <a:r>
              <a:rPr lang="ru-RU" dirty="0"/>
              <a:t>, предложившего этот метод в 1922 году. </a:t>
            </a:r>
            <a:endParaRPr lang="en-US" dirty="0"/>
          </a:p>
          <a:p>
            <a:endParaRPr lang="en-US" dirty="0"/>
          </a:p>
          <a:p>
            <a:r>
              <a:rPr lang="ru-RU" dirty="0" err="1"/>
              <a:t>Вольтамперограммы</a:t>
            </a:r>
            <a:r>
              <a:rPr lang="ru-RU" dirty="0"/>
              <a:t>, полученные в ячейке с ртутным капающим электродом, называют </a:t>
            </a:r>
            <a:r>
              <a:rPr lang="ru-RU" i="1" dirty="0" err="1"/>
              <a:t>полярограммами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" name="Picture 2" descr="Heyrovsky Jaroslav 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5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10-~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09"/>
          <a:stretch>
            <a:fillRect/>
          </a:stretch>
        </p:blipFill>
        <p:spPr bwMode="auto">
          <a:xfrm>
            <a:off x="179512" y="692696"/>
            <a:ext cx="3323792" cy="3583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1340768"/>
            <a:ext cx="481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стеклянный капилляр; 2 – полиэтиленовый шланг; 3 – груша с металлической ртутью; 4 – стеклянная  трубочка с оттянутым концом для ввода азота; 5 – воронка для смены раствора; 6 – донная ртуть (</a:t>
            </a:r>
            <a:r>
              <a:rPr lang="en-US" dirty="0"/>
              <a:t>Hg</a:t>
            </a:r>
            <a:r>
              <a:rPr lang="ru-RU" dirty="0"/>
              <a:t>-анод); 7 – полиэтиленовая крышка с отверстиями; 8 – короткая стеклянная трубочка для вывода азота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1758" y="133744"/>
            <a:ext cx="4100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Простейшая </a:t>
            </a:r>
            <a:r>
              <a:rPr lang="ru-RU" dirty="0" err="1"/>
              <a:t>полярографическая</a:t>
            </a:r>
            <a:r>
              <a:rPr lang="ru-RU" dirty="0"/>
              <a:t> ячейка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Ртутный капающий электрод </a:t>
            </a:r>
            <a:r>
              <a:rPr lang="en-US" dirty="0"/>
              <a:t>- </a:t>
            </a:r>
            <a:r>
              <a:rPr lang="ru-RU" dirty="0"/>
              <a:t>идеально поляризуемый в широком диапазоне потенциалов. Это позволяет изучать и определять на РКЭ вещества, </a:t>
            </a:r>
            <a:r>
              <a:rPr lang="ru-RU" dirty="0" err="1"/>
              <a:t>восстанавливающиеся</a:t>
            </a:r>
            <a:r>
              <a:rPr lang="ru-RU" dirty="0"/>
              <a:t> при очень высоких отрицательных потенциалах, что невозможно на электродах из других материалов. </a:t>
            </a:r>
          </a:p>
        </p:txBody>
      </p:sp>
    </p:spTree>
    <p:extLst>
      <p:ext uri="{BB962C8B-B14F-4D97-AF65-F5344CB8AC3E}">
        <p14:creationId xmlns:p14="http://schemas.microsoft.com/office/powerpoint/2010/main" val="252094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7158"/>
            <a:ext cx="5008899" cy="34701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476672"/>
            <a:ext cx="2997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Классическая </a:t>
            </a:r>
            <a:r>
              <a:rPr lang="ru-RU" dirty="0" err="1"/>
              <a:t>полярограмма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072" y="5284658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Диффузионный ток:</a:t>
            </a:r>
          </a:p>
          <a:p>
            <a:r>
              <a:rPr lang="ru-RU" dirty="0" err="1"/>
              <a:t>I</a:t>
            </a:r>
            <a:r>
              <a:rPr lang="ru-RU" baseline="-25000" dirty="0" err="1"/>
              <a:t>d</a:t>
            </a:r>
            <a:r>
              <a:rPr lang="ru-RU" dirty="0"/>
              <a:t> = 605nD</a:t>
            </a:r>
            <a:r>
              <a:rPr lang="ru-RU" baseline="30000" dirty="0"/>
              <a:t>1/2</a:t>
            </a:r>
            <a:r>
              <a:rPr lang="ru-RU" dirty="0"/>
              <a:t>m</a:t>
            </a:r>
            <a:r>
              <a:rPr lang="ru-RU" baseline="30000" dirty="0"/>
              <a:t>2/3</a:t>
            </a:r>
            <a:r>
              <a:rPr lang="ru-RU" dirty="0">
                <a:sym typeface="Symbol"/>
              </a:rPr>
              <a:t></a:t>
            </a:r>
            <a:r>
              <a:rPr lang="ru-RU" baseline="30000" dirty="0"/>
              <a:t>1/6</a:t>
            </a:r>
            <a:r>
              <a:rPr lang="ru-RU" dirty="0"/>
              <a:t>c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4459" y="4915034"/>
            <a:ext cx="5414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D  – коэффициент диффузии </a:t>
            </a:r>
            <a:r>
              <a:rPr lang="ru-RU" dirty="0" err="1"/>
              <a:t>электроактивного</a:t>
            </a:r>
            <a:r>
              <a:rPr lang="ru-RU" dirty="0"/>
              <a:t> иона; </a:t>
            </a:r>
          </a:p>
          <a:p>
            <a:r>
              <a:rPr lang="ru-RU" dirty="0"/>
              <a:t>n – число электронов, участвующих в реакции; </a:t>
            </a:r>
          </a:p>
          <a:p>
            <a:r>
              <a:rPr lang="ru-RU" dirty="0"/>
              <a:t>m</a:t>
            </a:r>
            <a:r>
              <a:rPr lang="ru-RU" baseline="30000" dirty="0"/>
              <a:t>2/3</a:t>
            </a:r>
            <a:r>
              <a:rPr lang="ru-RU" dirty="0">
                <a:sym typeface="Symbol"/>
              </a:rPr>
              <a:t></a:t>
            </a:r>
            <a:r>
              <a:rPr lang="ru-RU" baseline="30000" dirty="0"/>
              <a:t>1/6</a:t>
            </a:r>
            <a:r>
              <a:rPr lang="ru-RU" dirty="0"/>
              <a:t> – характеристика капилляра, из которого вытекает ртуть; </a:t>
            </a:r>
          </a:p>
          <a:p>
            <a:r>
              <a:rPr lang="ru-RU" dirty="0"/>
              <a:t>с - концентрация определяемого вещества (деполяризатора).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954" y="4869160"/>
            <a:ext cx="240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Уравнение </a:t>
            </a:r>
            <a:r>
              <a:rPr lang="ru-RU" b="1" dirty="0" err="1"/>
              <a:t>Ильковича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2503" y="5949280"/>
            <a:ext cx="73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I</a:t>
            </a:r>
            <a:r>
              <a:rPr lang="ru-RU" baseline="-25000" dirty="0" err="1"/>
              <a:t>d</a:t>
            </a:r>
            <a:r>
              <a:rPr lang="ru-RU" dirty="0"/>
              <a:t> =КС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47945"/>
              </p:ext>
            </p:extLst>
          </p:nvPr>
        </p:nvGraphicFramePr>
        <p:xfrm>
          <a:off x="5076056" y="2104516"/>
          <a:ext cx="3256977" cy="79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5" imgW="1866090" imgH="495085" progId="Equation.3">
                  <p:embed/>
                </p:oleObj>
              </mc:Choice>
              <mc:Fallback>
                <p:oleObj name="Формула" r:id="rId5" imgW="1866090" imgH="49508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104516"/>
                        <a:ext cx="3256977" cy="799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50151" y="29044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 и I – соответственно потенциал и величина тока для данной точки                   </a:t>
            </a:r>
            <a:r>
              <a:rPr lang="ru-RU" dirty="0" err="1"/>
              <a:t>полярографической</a:t>
            </a:r>
            <a:r>
              <a:rPr lang="ru-RU" dirty="0"/>
              <a:t> кривой; </a:t>
            </a:r>
          </a:p>
          <a:p>
            <a:r>
              <a:rPr lang="ru-RU" dirty="0" err="1"/>
              <a:t>Id</a:t>
            </a:r>
            <a:r>
              <a:rPr lang="ru-RU" dirty="0"/>
              <a:t> - величина диффузионного тока; </a:t>
            </a:r>
          </a:p>
          <a:p>
            <a:r>
              <a:rPr lang="ru-RU" dirty="0"/>
              <a:t>Е</a:t>
            </a:r>
            <a:r>
              <a:rPr lang="ru-RU" baseline="-25000" dirty="0"/>
              <a:t>1/2</a:t>
            </a:r>
            <a:r>
              <a:rPr lang="ru-RU" dirty="0"/>
              <a:t> – потенциал полуволны.</a:t>
            </a:r>
          </a:p>
        </p:txBody>
      </p:sp>
    </p:spTree>
    <p:extLst>
      <p:ext uri="{BB962C8B-B14F-4D97-AF65-F5344CB8AC3E}">
        <p14:creationId xmlns:p14="http://schemas.microsoft.com/office/powerpoint/2010/main" val="114847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422" y="3258850"/>
            <a:ext cx="83160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</a:t>
            </a:r>
            <a:r>
              <a:rPr lang="ru-RU" baseline="-25000" dirty="0"/>
              <a:t>1/2</a:t>
            </a:r>
            <a:r>
              <a:rPr lang="ru-RU" dirty="0"/>
              <a:t> - это потенциал, при котором достигается величина тока, равная половине </a:t>
            </a:r>
            <a:r>
              <a:rPr lang="ru-RU" dirty="0" err="1"/>
              <a:t>I</a:t>
            </a:r>
            <a:r>
              <a:rPr lang="ru-RU" baseline="-25000" dirty="0" err="1"/>
              <a:t>d</a:t>
            </a:r>
            <a:r>
              <a:rPr lang="ru-RU" dirty="0"/>
              <a:t>. Он не зависит от концентрации деполяризатора. </a:t>
            </a:r>
          </a:p>
          <a:p>
            <a:r>
              <a:rPr lang="ru-RU" dirty="0"/>
              <a:t>Е</a:t>
            </a:r>
            <a:r>
              <a:rPr lang="ru-RU" baseline="-25000" dirty="0"/>
              <a:t>1/2</a:t>
            </a:r>
            <a:r>
              <a:rPr lang="ru-RU" dirty="0"/>
              <a:t> очень близки к нормальному </a:t>
            </a:r>
            <a:r>
              <a:rPr lang="ru-RU" dirty="0" err="1"/>
              <a:t>редокс</a:t>
            </a:r>
            <a:r>
              <a:rPr lang="ru-RU" dirty="0"/>
              <a:t>-потенциалу системы (</a:t>
            </a:r>
            <a:r>
              <a:rPr lang="ru-RU" dirty="0" err="1"/>
              <a:t>Ео</a:t>
            </a:r>
            <a:r>
              <a:rPr lang="ru-RU" dirty="0"/>
              <a:t>), то есть является качественной характеристикой, определяющейся только природой </a:t>
            </a:r>
            <a:r>
              <a:rPr lang="ru-RU" dirty="0" err="1"/>
              <a:t>восстанавливающихся</a:t>
            </a:r>
            <a:r>
              <a:rPr lang="ru-RU" dirty="0"/>
              <a:t> ионов и по которым можно установить качественный состав анализируемого раствора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84"/>
            <a:ext cx="6264696" cy="312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492126" cy="1871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58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863" y="1174304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Отличие</a:t>
            </a:r>
            <a:r>
              <a:rPr lang="ru-RU" dirty="0"/>
              <a:t> от полярографии -  другой рабочий диапазон поляризации электрода. </a:t>
            </a:r>
          </a:p>
          <a:p>
            <a:endParaRPr lang="ru-RU" dirty="0"/>
          </a:p>
          <a:p>
            <a:r>
              <a:rPr lang="ru-RU" dirty="0"/>
              <a:t>РКЭ - в области высоких отрицательных потенциалов,</a:t>
            </a:r>
          </a:p>
          <a:p>
            <a:r>
              <a:rPr lang="ru-RU" dirty="0"/>
              <a:t>но не может быть </a:t>
            </a:r>
            <a:r>
              <a:rPr lang="ru-RU" dirty="0" err="1"/>
              <a:t>применѐн</a:t>
            </a:r>
            <a:r>
              <a:rPr lang="ru-RU" dirty="0"/>
              <a:t> в области положительных потенциалов (из-за анодного растворения ртути при +0,4 В). </a:t>
            </a:r>
          </a:p>
          <a:p>
            <a:endParaRPr lang="en-US" dirty="0"/>
          </a:p>
          <a:p>
            <a:r>
              <a:rPr lang="ru-RU" dirty="0"/>
              <a:t>Графит и платина - разряд ионов водорода протекает значительно легче, поэтому область их поляризации ограничена значительно более низкими отрицательными потенциалами  (-0,4 и -0,1 В соответственно). </a:t>
            </a:r>
          </a:p>
          <a:p>
            <a:r>
              <a:rPr lang="ru-RU" dirty="0"/>
              <a:t>В то же время в области анодных потенциалов - до потенциала +1,4 В </a:t>
            </a:r>
          </a:p>
          <a:p>
            <a:r>
              <a:rPr lang="ru-RU" dirty="0"/>
              <a:t>(далее начинается электрохимическая реакция окисления кислорода воды 2Н</a:t>
            </a:r>
            <a:r>
              <a:rPr lang="ru-RU" baseline="-25000" dirty="0"/>
              <a:t>2</a:t>
            </a:r>
            <a:r>
              <a:rPr lang="ru-RU" dirty="0"/>
              <a:t>О – 4</a:t>
            </a:r>
            <a:r>
              <a:rPr lang="ru-RU" i="1" dirty="0"/>
              <a:t>е</a:t>
            </a:r>
            <a:r>
              <a:rPr lang="ru-RU" dirty="0"/>
              <a:t> → О</a:t>
            </a:r>
            <a:r>
              <a:rPr lang="ru-RU" baseline="-25000" dirty="0"/>
              <a:t>2</a:t>
            </a:r>
            <a:r>
              <a:rPr lang="ru-RU" dirty="0"/>
              <a:t> + 4Н</a:t>
            </a:r>
            <a:r>
              <a:rPr lang="ru-RU" baseline="30000" dirty="0"/>
              <a:t>+</a:t>
            </a:r>
            <a:r>
              <a:rPr lang="ru-RU" dirty="0"/>
              <a:t>), что делает их пригодными для исследований в диапазоне положительных потенциалов. </a:t>
            </a:r>
          </a:p>
          <a:p>
            <a:endParaRPr lang="en-US" b="1" dirty="0"/>
          </a:p>
          <a:p>
            <a:r>
              <a:rPr lang="ru-RU" b="1" dirty="0"/>
              <a:t>Недостаток </a:t>
            </a:r>
            <a:r>
              <a:rPr lang="ru-RU" dirty="0"/>
              <a:t>- во время регистрации </a:t>
            </a:r>
            <a:r>
              <a:rPr lang="ru-RU" dirty="0" err="1"/>
              <a:t>вольтамперограммы</a:t>
            </a:r>
            <a:r>
              <a:rPr lang="ru-RU" dirty="0"/>
              <a:t> поверхность твердого </a:t>
            </a:r>
            <a:r>
              <a:rPr lang="ru-RU" dirty="0" err="1"/>
              <a:t>микроэлектрода</a:t>
            </a:r>
            <a:r>
              <a:rPr lang="ru-RU" dirty="0"/>
              <a:t> не возобновляется и легко загрязняется продуктами электродной реакции, что приводит к понижению </a:t>
            </a:r>
            <a:r>
              <a:rPr lang="ru-RU" dirty="0" err="1"/>
              <a:t>воспроизводимости</a:t>
            </a:r>
            <a:r>
              <a:rPr lang="ru-RU" dirty="0"/>
              <a:t> и точности результатов, поэтому перед регистрацией каждой </a:t>
            </a:r>
            <a:r>
              <a:rPr lang="ru-RU" dirty="0" err="1"/>
              <a:t>вольтамперограммы</a:t>
            </a:r>
            <a:r>
              <a:rPr lang="ru-RU" dirty="0"/>
              <a:t> следует проводить очистку поверхности электрода.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118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err="1">
                <a:solidFill>
                  <a:prstClr val="black"/>
                </a:solidFill>
              </a:rPr>
              <a:t>Вольтамперометрия</a:t>
            </a:r>
            <a:r>
              <a:rPr lang="ru-RU" b="1" i="1" dirty="0">
                <a:solidFill>
                  <a:prstClr val="black"/>
                </a:solidFill>
              </a:rPr>
              <a:t> с твердыми рабочими электродами </a:t>
            </a:r>
          </a:p>
        </p:txBody>
      </p:sp>
    </p:spTree>
    <p:extLst>
      <p:ext uri="{BB962C8B-B14F-4D97-AF65-F5344CB8AC3E}">
        <p14:creationId xmlns:p14="http://schemas.microsoft.com/office/powerpoint/2010/main" val="29818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683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Тема Office</vt:lpstr>
      <vt:lpstr>Формула</vt:lpstr>
      <vt:lpstr>Вольтамперометрические методы анализа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Alina G.</cp:lastModifiedBy>
  <cp:revision>29</cp:revision>
  <dcterms:created xsi:type="dcterms:W3CDTF">2012-09-25T06:06:53Z</dcterms:created>
  <dcterms:modified xsi:type="dcterms:W3CDTF">2020-12-16T08:26:24Z</dcterms:modified>
</cp:coreProperties>
</file>