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59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51F8C-B0C3-4047-859B-D720CA70E479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FD0B7-49E9-493D-914A-F8425103E7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577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90613" y="933450"/>
            <a:ext cx="4484687" cy="3363913"/>
          </a:xfrm>
        </p:spPr>
      </p:sp>
      <p:sp>
        <p:nvSpPr>
          <p:cNvPr id="378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1031875" y="4624388"/>
            <a:ext cx="4606925" cy="3733800"/>
          </a:xfrm>
          <a:noFill/>
          <a:ln/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090613" y="933450"/>
            <a:ext cx="4484687" cy="33639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031875" y="4624388"/>
            <a:ext cx="4606925" cy="3733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AB8E-8075-4187-89D5-1F022669886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C537-CA40-4A33-A7E3-C6C1F41E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346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AB8E-8075-4187-89D5-1F022669886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C537-CA40-4A33-A7E3-C6C1F41E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03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AB8E-8075-4187-89D5-1F022669886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C537-CA40-4A33-A7E3-C6C1F41E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1859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1513" y="504825"/>
            <a:ext cx="7805737" cy="12715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71513" y="-5014913"/>
            <a:ext cx="7805737" cy="11868151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80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AB8E-8075-4187-89D5-1F022669886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C537-CA40-4A33-A7E3-C6C1F41E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118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AB8E-8075-4187-89D5-1F022669886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C537-CA40-4A33-A7E3-C6C1F41E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594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AB8E-8075-4187-89D5-1F022669886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C537-CA40-4A33-A7E3-C6C1F41E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948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AB8E-8075-4187-89D5-1F022669886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C537-CA40-4A33-A7E3-C6C1F41E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929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AB8E-8075-4187-89D5-1F022669886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C537-CA40-4A33-A7E3-C6C1F41E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259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AB8E-8075-4187-89D5-1F022669886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C537-CA40-4A33-A7E3-C6C1F41E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23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AB8E-8075-4187-89D5-1F022669886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C537-CA40-4A33-A7E3-C6C1F41E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025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AAB8E-8075-4187-89D5-1F022669886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16C537-CA40-4A33-A7E3-C6C1F41E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97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AAB8E-8075-4187-89D5-1F0226698867}" type="datetimeFigureOut">
              <a:rPr lang="ru-RU" smtClean="0"/>
              <a:t>24.11.2020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6C537-CA40-4A33-A7E3-C6C1F41ECC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89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kz/url?sa=i&amp;url=https%3A%2F%2Fdelfin.one%2Fstochnye-vody%2F&amp;psig=AOvVaw13MivpRafz03M6g7-a4qHv&amp;ust=1606244490086000&amp;source=images&amp;cd=vfe&amp;ved=0CAIQjRxqFwoTCNCZ8MKtme0CFQAAAAAdAAAAAB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s://www.google.kz/url?sa=i&amp;url=http%3A%2F%2Fwww.mosvodokanal.ru%2Fpress%2Fsmi%2F7858&amp;psig=AOvVaw13MivpRafz03M6g7-a4qHv&amp;ust=1606244490086000&amp;source=images&amp;cd=vfe&amp;ved=0CAIQjRxqFwoTCNCZ8MKtme0CFQAAAAAdAAAAABAO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google.kz/url?sa=i&amp;url=http%3A%2F%2Fenviropark.ru%2Fcourse%2Fcategory.php%3Fid%3D13&amp;psig=AOvVaw0QjCOarHEjy0FyU_MyQvA1&amp;ust=1606244800525000&amp;source=images&amp;cd=vfe&amp;ved=0CAIQjRxqFwoTCIj847uume0CFQAAAAAdAAAAABAD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kz/url?sa=i&amp;url=https%3A%2F%2Fvskproekt.ru%2Fochistnye-sooruzheniya%2F&amp;psig=AOvVaw0QjCOarHEjy0FyU_MyQvA1&amp;ust=1606244800525000&amp;source=images&amp;cd=vfe&amp;ved=0CAIQjRxqFwoTCIj847uume0CFQAAAAAdAAAAABAJ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YandexDisk\Документы\Кафедра\Преподавание+\2019-2020\ochistka_neftestokov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49" b="7331"/>
          <a:stretch/>
        </p:blipFill>
        <p:spPr bwMode="auto">
          <a:xfrm>
            <a:off x="12576" y="1052736"/>
            <a:ext cx="9118848" cy="496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44008" y="1484784"/>
            <a:ext cx="164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атмосфера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95925" y="5555412"/>
            <a:ext cx="16103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литосфера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6296" y="4005064"/>
            <a:ext cx="1784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гидросфера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357" y="260648"/>
            <a:ext cx="8125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Экологические проблемы электрохимических производств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54911" y="6309320"/>
            <a:ext cx="15581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err="1" smtClean="0"/>
              <a:t>Галеева</a:t>
            </a:r>
            <a:r>
              <a:rPr lang="ru-RU" sz="2000" b="1" i="1" dirty="0" smtClean="0"/>
              <a:t> А.К.</a:t>
            </a: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34984680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b="1"/>
              <a:t>Физические и химические свойства токсических веществ</a:t>
            </a:r>
            <a:r>
              <a:rPr lang="ru-RU" altLang="ru-RU" sz="4000"/>
              <a:t> 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755650" y="1989138"/>
            <a:ext cx="8064500" cy="3887787"/>
          </a:xfrm>
        </p:spPr>
        <p:txBody>
          <a:bodyPr/>
          <a:lstStyle/>
          <a:p>
            <a:pPr>
              <a:buFontTx/>
              <a:buChar char="-"/>
            </a:pPr>
            <a:r>
              <a:rPr lang="ru-RU" altLang="ru-RU" sz="3600"/>
              <a:t>агрегатное состояние;</a:t>
            </a:r>
          </a:p>
          <a:p>
            <a:pPr>
              <a:buFontTx/>
              <a:buChar char="-"/>
            </a:pPr>
            <a:r>
              <a:rPr lang="ru-RU" altLang="ru-RU" sz="3600"/>
              <a:t>растворимость в воде и жирах:</a:t>
            </a:r>
          </a:p>
          <a:p>
            <a:pPr>
              <a:buFontTx/>
              <a:buChar char="-"/>
            </a:pPr>
            <a:r>
              <a:rPr lang="ru-RU" altLang="ru-RU" sz="3600"/>
              <a:t>диссоциация на ионы и т.д.</a:t>
            </a:r>
          </a:p>
          <a:p>
            <a:pPr>
              <a:buFontTx/>
              <a:buChar char="-"/>
            </a:pPr>
            <a:endParaRPr lang="ru-RU" altLang="ru-RU" sz="3600"/>
          </a:p>
          <a:p>
            <a:pPr algn="ctr">
              <a:buFontTx/>
              <a:buNone/>
            </a:pPr>
            <a:r>
              <a:rPr lang="ru-RU" altLang="ru-RU" b="1" i="1"/>
              <a:t>Н</a:t>
            </a:r>
            <a:r>
              <a:rPr lang="en-US" altLang="ru-RU" b="1" i="1"/>
              <a:t>g</a:t>
            </a:r>
            <a:r>
              <a:rPr lang="ru-RU" altLang="ru-RU" b="1" i="1"/>
              <a:t> &lt;Н</a:t>
            </a:r>
            <a:r>
              <a:rPr lang="en-US" altLang="ru-RU" b="1" i="1"/>
              <a:t>g</a:t>
            </a:r>
            <a:r>
              <a:rPr lang="ru-RU" altLang="ru-RU" b="1" i="1" baseline="-25000"/>
              <a:t>2</a:t>
            </a:r>
            <a:r>
              <a:rPr lang="ru-RU" altLang="ru-RU" b="1" i="1"/>
              <a:t>С1</a:t>
            </a:r>
            <a:r>
              <a:rPr lang="ru-RU" altLang="ru-RU" b="1" i="1" baseline="-25000"/>
              <a:t>2 </a:t>
            </a:r>
            <a:r>
              <a:rPr lang="ru-RU" altLang="ru-RU" b="1" i="1"/>
              <a:t>&lt; Н</a:t>
            </a:r>
            <a:r>
              <a:rPr lang="en-US" altLang="ru-RU" b="1" i="1"/>
              <a:t>g</a:t>
            </a:r>
            <a:r>
              <a:rPr lang="ru-RU" altLang="ru-RU" b="1" i="1"/>
              <a:t>С1</a:t>
            </a:r>
            <a:r>
              <a:rPr lang="ru-RU" altLang="ru-RU" b="1" i="1" baseline="-25000"/>
              <a:t>2</a:t>
            </a:r>
            <a:r>
              <a:rPr lang="ru-RU" altLang="ru-RU" b="1" i="1"/>
              <a:t> &lt; СН</a:t>
            </a:r>
            <a:r>
              <a:rPr lang="ru-RU" altLang="ru-RU" b="1" i="1" baseline="-25000"/>
              <a:t>3</a:t>
            </a:r>
            <a:r>
              <a:rPr lang="ru-RU" altLang="ru-RU" b="1" i="1"/>
              <a:t>Н</a:t>
            </a:r>
            <a:r>
              <a:rPr lang="en-US" altLang="ru-RU" b="1" i="1"/>
              <a:t>g</a:t>
            </a:r>
            <a:r>
              <a:rPr lang="ru-RU" altLang="ru-RU" b="1" i="1" baseline="30000"/>
              <a:t>+</a:t>
            </a:r>
            <a:r>
              <a:rPr lang="ru-RU" altLang="ru-RU" b="1" i="1"/>
              <a:t> &lt; (СН</a:t>
            </a:r>
            <a:r>
              <a:rPr lang="ru-RU" altLang="ru-RU" b="1" i="1" baseline="-25000"/>
              <a:t>3</a:t>
            </a:r>
            <a:r>
              <a:rPr lang="ru-RU" altLang="ru-RU" b="1" i="1"/>
              <a:t>)</a:t>
            </a:r>
            <a:r>
              <a:rPr lang="ru-RU" altLang="ru-RU" b="1" i="1" baseline="-25000"/>
              <a:t>2</a:t>
            </a:r>
            <a:r>
              <a:rPr lang="ru-RU" altLang="ru-RU" b="1" i="1"/>
              <a:t>Н</a:t>
            </a:r>
            <a:r>
              <a:rPr lang="en-US" altLang="ru-RU" b="1" i="1"/>
              <a:t>g</a:t>
            </a:r>
            <a:endParaRPr lang="ru-RU" altLang="ru-RU" b="1" i="1"/>
          </a:p>
        </p:txBody>
      </p:sp>
    </p:spTree>
    <p:extLst>
      <p:ext uri="{BB962C8B-B14F-4D97-AF65-F5344CB8AC3E}">
        <p14:creationId xmlns:p14="http://schemas.microsoft.com/office/powerpoint/2010/main" val="3127608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b="1" dirty="0"/>
              <a:t>Влияние </a:t>
            </a:r>
            <a:r>
              <a:rPr lang="ru-RU" altLang="ru-RU" sz="4000" b="1" dirty="0" smtClean="0"/>
              <a:t>гендерных </a:t>
            </a:r>
            <a:r>
              <a:rPr lang="ru-RU" altLang="ru-RU" sz="4000" b="1" dirty="0"/>
              <a:t>особенностей</a:t>
            </a:r>
            <a:r>
              <a:rPr lang="ru-RU" altLang="ru-RU" sz="4000" i="1" dirty="0"/>
              <a:t> </a:t>
            </a:r>
            <a:r>
              <a:rPr lang="ru-RU" altLang="ru-RU" sz="4000" b="1" dirty="0"/>
              <a:t>организма</a:t>
            </a:r>
            <a:r>
              <a:rPr lang="ru-RU" altLang="ru-RU" sz="4000" dirty="0"/>
              <a:t> 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547813" y="2205038"/>
            <a:ext cx="7921625" cy="216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 hangingPunct="0">
              <a:lnSpc>
                <a:spcPct val="95000"/>
              </a:lnSpc>
              <a:defRPr sz="4400">
                <a:solidFill>
                  <a:srgbClr val="000000"/>
                </a:solidFill>
                <a:latin typeface="Times New Roman" pitchFamily="18" charset="0"/>
              </a:defRPr>
            </a:lvl1pPr>
            <a:lvl2pPr algn="ctr" hangingPunct="0">
              <a:lnSpc>
                <a:spcPct val="95000"/>
              </a:lnSpc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ctr" hangingPunct="0">
              <a:lnSpc>
                <a:spcPct val="95000"/>
              </a:lnSpc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ctr" hangingPunct="0">
              <a:lnSpc>
                <a:spcPct val="95000"/>
              </a:lnSpc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ctr" hangingPunct="0">
              <a:lnSpc>
                <a:spcPct val="95000"/>
              </a:lnSpc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l"/>
            <a:endParaRPr lang="ru-RU" altLang="ru-RU" sz="3600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662360" y="2060848"/>
            <a:ext cx="7848600" cy="30469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3200" dirty="0">
                <a:solidFill>
                  <a:schemeClr val="tx1"/>
                </a:solidFill>
              </a:rPr>
              <a:t>Влияние пола на формирование токсического эффекта установлено, но к одним </a:t>
            </a:r>
            <a:r>
              <a:rPr lang="ru-RU" altLang="ru-RU" sz="3200" dirty="0" err="1">
                <a:solidFill>
                  <a:schemeClr val="tx1"/>
                </a:solidFill>
              </a:rPr>
              <a:t>токсикантам</a:t>
            </a:r>
            <a:r>
              <a:rPr lang="ru-RU" altLang="ru-RU" sz="3200" dirty="0">
                <a:solidFill>
                  <a:schemeClr val="tx1"/>
                </a:solidFill>
              </a:rPr>
              <a:t> более чувствительны мужчины </a:t>
            </a:r>
            <a:r>
              <a:rPr lang="ru-RU" altLang="ru-RU" sz="3200" i="1" dirty="0">
                <a:solidFill>
                  <a:schemeClr val="tx1"/>
                </a:solidFill>
              </a:rPr>
              <a:t>(ФОС, никотин, инсулин и др.)</a:t>
            </a:r>
            <a:r>
              <a:rPr lang="ru-RU" altLang="ru-RU" sz="3200" dirty="0">
                <a:solidFill>
                  <a:schemeClr val="tx1"/>
                </a:solidFill>
              </a:rPr>
              <a:t>, </a:t>
            </a:r>
            <a:endParaRPr lang="ru-RU" altLang="ru-RU" sz="3200" dirty="0" smtClean="0">
              <a:solidFill>
                <a:schemeClr val="tx1"/>
              </a:solidFill>
            </a:endParaRPr>
          </a:p>
          <a:p>
            <a:pPr algn="just"/>
            <a:r>
              <a:rPr lang="ru-RU" altLang="ru-RU" sz="3200" dirty="0" smtClean="0">
                <a:solidFill>
                  <a:schemeClr val="tx1"/>
                </a:solidFill>
              </a:rPr>
              <a:t>к </a:t>
            </a:r>
            <a:r>
              <a:rPr lang="ru-RU" altLang="ru-RU" sz="3200" dirty="0">
                <a:solidFill>
                  <a:schemeClr val="tx1"/>
                </a:solidFill>
              </a:rPr>
              <a:t>другим — женщины </a:t>
            </a:r>
            <a:r>
              <a:rPr lang="ru-RU" altLang="ru-RU" sz="3200" i="1" dirty="0">
                <a:solidFill>
                  <a:schemeClr val="tx1"/>
                </a:solidFill>
              </a:rPr>
              <a:t>(окись углерода, морфин, </a:t>
            </a:r>
            <a:r>
              <a:rPr lang="ru-RU" altLang="ru-RU" sz="3200" i="1" dirty="0" err="1">
                <a:solidFill>
                  <a:schemeClr val="tx1"/>
                </a:solidFill>
              </a:rPr>
              <a:t>барбитал</a:t>
            </a:r>
            <a:r>
              <a:rPr lang="ru-RU" altLang="ru-RU" sz="3200" i="1" dirty="0">
                <a:solidFill>
                  <a:schemeClr val="tx1"/>
                </a:solidFill>
              </a:rPr>
              <a:t> и др</a:t>
            </a:r>
            <a:r>
              <a:rPr lang="ru-RU" altLang="ru-RU" sz="3200" dirty="0">
                <a:solidFill>
                  <a:schemeClr val="tx1"/>
                </a:solidFill>
              </a:rPr>
              <a:t>.). </a:t>
            </a:r>
          </a:p>
        </p:txBody>
      </p:sp>
    </p:spTree>
    <p:extLst>
      <p:ext uri="{BB962C8B-B14F-4D97-AF65-F5344CB8AC3E}">
        <p14:creationId xmlns:p14="http://schemas.microsoft.com/office/powerpoint/2010/main" val="1940238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188640"/>
            <a:ext cx="7805738" cy="1271588"/>
          </a:xfrm>
        </p:spPr>
        <p:txBody>
          <a:bodyPr/>
          <a:lstStyle/>
          <a:p>
            <a:r>
              <a:rPr lang="ru-RU" altLang="ru-RU" b="1" dirty="0"/>
              <a:t>Влияние возраста</a:t>
            </a:r>
            <a:r>
              <a:rPr lang="ru-RU" altLang="ru-RU" dirty="0"/>
              <a:t> 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80920" cy="4752975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dirty="0"/>
              <a:t>Молодые и старые животные значительно чаще - более чувствительны к токсическому воздействию, чем половозрелые, взрослые животные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altLang="ru-RU" dirty="0"/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altLang="ru-RU" dirty="0"/>
              <a:t>При старении организма - ослабление интенсивности компенсаторных процессов, что ограничивает возможность пожилого организма адаптироваться к изменениям окружающей среды, в результате чего повышается уязвимость организма, легче развиваются патологические процессы  (по В.В. </a:t>
            </a:r>
            <a:r>
              <a:rPr lang="ru-RU" altLang="ru-RU" dirty="0" err="1"/>
              <a:t>Фролькису</a:t>
            </a:r>
            <a:r>
              <a:rPr lang="ru-RU" alt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58378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671513" y="720725"/>
            <a:ext cx="7808912" cy="1080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550"/>
              </a:spcBef>
            </a:pPr>
            <a:r>
              <a:rPr lang="ru-RU" altLang="ru-RU" sz="3200" b="1" i="1" dirty="0">
                <a:solidFill>
                  <a:srgbClr val="000000"/>
                </a:solidFill>
                <a:latin typeface="+mj-lt"/>
              </a:rPr>
              <a:t>Параметры токсичности и опасности вредных химических веществ</a:t>
            </a: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26035"/>
            <a:ext cx="3877766" cy="3558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6" name="Picture 2" descr="Госдума может разрешить закачивать промышленные сточные воды и отходы под  землю » Veg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0848"/>
            <a:ext cx="4252441" cy="267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966362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3060700" y="360363"/>
            <a:ext cx="5418138" cy="1465262"/>
          </a:xfrm>
          <a:ln/>
        </p:spPr>
        <p:txBody>
          <a:bodyPr lIns="90000" tIns="46800" rIns="90000" bIns="46800"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ru-RU" sz="2400"/>
              <a:t>При оценке </a:t>
            </a:r>
            <a:r>
              <a:rPr lang="ru-RU" altLang="ru-RU" sz="2400" b="1"/>
              <a:t>хронической экотоксичности</a:t>
            </a:r>
            <a:r>
              <a:rPr lang="ru-RU" altLang="ru-RU" sz="2400"/>
              <a:t> необходимо учитывать следующие обстоятельства: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95536" y="2160588"/>
            <a:ext cx="8424936" cy="4500562"/>
          </a:xfrm>
          <a:ln/>
        </p:spPr>
        <p:txBody>
          <a:bodyPr lIns="90000" tIns="46800" rIns="90000" bIns="46800"/>
          <a:lstStyle/>
          <a:p>
            <a:pPr marL="530225" indent="-530225">
              <a:spcBef>
                <a:spcPts val="0"/>
              </a:spcBef>
              <a:buClr>
                <a:srgbClr val="0078F0"/>
              </a:buClr>
              <a:buSzPct val="85000"/>
              <a:buFont typeface="Wingdings" pitchFamily="2" charset="2"/>
              <a:buChar char=""/>
              <a:tabLst>
                <a:tab pos="5302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</a:pPr>
            <a:r>
              <a:rPr lang="ru-RU" altLang="ru-RU" sz="2000" dirty="0"/>
              <a:t>В условиях лаборатории пороговые концентрации  хронического действия </a:t>
            </a:r>
            <a:r>
              <a:rPr lang="ru-RU" altLang="ru-RU" sz="2000" dirty="0" err="1"/>
              <a:t>токсикантов</a:t>
            </a:r>
            <a:r>
              <a:rPr lang="ru-RU" altLang="ru-RU" sz="2000" dirty="0"/>
              <a:t> определяют, оценивая показатели летальности и репродуктивных способностей группы. Изучение других последствий хронического действия веществ может привести к иным числовым характеристикам.</a:t>
            </a:r>
          </a:p>
          <a:p>
            <a:pPr marL="530225" indent="-530225">
              <a:spcBef>
                <a:spcPts val="0"/>
              </a:spcBef>
              <a:buClr>
                <a:srgbClr val="0078F0"/>
              </a:buClr>
              <a:buSzPct val="85000"/>
              <a:buFont typeface="Wingdings" pitchFamily="2" charset="2"/>
              <a:buChar char=""/>
              <a:tabLst>
                <a:tab pos="5302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</a:pPr>
            <a:r>
              <a:rPr lang="ru-RU" altLang="ru-RU" sz="2000" dirty="0"/>
              <a:t>Исследования токсичности проводят на животных, пригодных для содержания в условиях лаборатории. Получаемые при этом результаты нельзя рассматривать как абсолютные. </a:t>
            </a:r>
            <a:r>
              <a:rPr lang="ru-RU" altLang="ru-RU" sz="2000" dirty="0" err="1"/>
              <a:t>Токсиканты</a:t>
            </a:r>
            <a:r>
              <a:rPr lang="ru-RU" altLang="ru-RU" sz="2000" dirty="0"/>
              <a:t> могут вызывать хронические эффекты у одних видов, и не вызывать – у других.</a:t>
            </a:r>
          </a:p>
          <a:p>
            <a:pPr marL="530225" indent="-530225">
              <a:spcBef>
                <a:spcPts val="0"/>
              </a:spcBef>
              <a:buClr>
                <a:srgbClr val="0078F0"/>
              </a:buClr>
              <a:buSzPct val="85000"/>
              <a:buFont typeface="Wingdings" pitchFamily="2" charset="2"/>
              <a:buChar char=""/>
              <a:tabLst>
                <a:tab pos="530225" algn="l"/>
                <a:tab pos="635000" algn="l"/>
                <a:tab pos="1084263" algn="l"/>
                <a:tab pos="1533525" algn="l"/>
                <a:tab pos="1982788" algn="l"/>
                <a:tab pos="2432050" algn="l"/>
                <a:tab pos="2881313" algn="l"/>
                <a:tab pos="3330575" algn="l"/>
                <a:tab pos="3779838" algn="l"/>
                <a:tab pos="4229100" algn="l"/>
                <a:tab pos="4678363" algn="l"/>
                <a:tab pos="5127625" algn="l"/>
                <a:tab pos="5576888" algn="l"/>
                <a:tab pos="6026150" algn="l"/>
                <a:tab pos="6475413" algn="l"/>
                <a:tab pos="6924675" algn="l"/>
                <a:tab pos="7373938" algn="l"/>
                <a:tab pos="7823200" algn="l"/>
                <a:tab pos="8272463" algn="l"/>
                <a:tab pos="8721725" algn="l"/>
                <a:tab pos="9170988" algn="l"/>
              </a:tabLst>
            </a:pPr>
            <a:r>
              <a:rPr lang="ru-RU" altLang="ru-RU" sz="2000" dirty="0"/>
              <a:t>Взаимодействие </a:t>
            </a:r>
            <a:r>
              <a:rPr lang="ru-RU" altLang="ru-RU" sz="2000" dirty="0" err="1"/>
              <a:t>токсиканта</a:t>
            </a:r>
            <a:r>
              <a:rPr lang="ru-RU" altLang="ru-RU" sz="2000" dirty="0"/>
              <a:t> с биотическими и абиотическими элементами окружающей среды может существенно  сказаться на его токсичности в естественных условиях. Однако это не подлежит изучению в условиях лаборатории.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28588"/>
            <a:ext cx="2243138" cy="185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90335"/>
      </p:ext>
    </p:extLst>
  </p:cSld>
  <p:clrMapOvr>
    <a:masterClrMapping/>
  </p:clrMapOvr>
  <p:transition spd="med"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692696"/>
            <a:ext cx="878497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/>
              <a:t>Uniac</a:t>
            </a:r>
            <a:r>
              <a:rPr lang="ru-RU" b="1" dirty="0"/>
              <a:t> </a:t>
            </a:r>
            <a:r>
              <a:rPr lang="ru-RU" dirty="0"/>
              <a:t>(мг/кг) – порог однократного (острого) действия токсичного вещества – </a:t>
            </a:r>
            <a:r>
              <a:rPr lang="ru-RU" dirty="0" smtClean="0"/>
              <a:t>минимальная </a:t>
            </a:r>
            <a:r>
              <a:rPr lang="ru-RU" dirty="0"/>
              <a:t>пороговая доза, вызывающая изменение показателей жизнедеятельности </a:t>
            </a:r>
            <a:r>
              <a:rPr lang="ru-RU" dirty="0" smtClean="0"/>
              <a:t>организма</a:t>
            </a:r>
            <a:r>
              <a:rPr lang="ru-RU" dirty="0"/>
              <a:t>, выходящая за пределы приспособительных физиологических реакций.</a:t>
            </a:r>
          </a:p>
          <a:p>
            <a:pPr algn="just"/>
            <a:r>
              <a:rPr lang="ru-RU" b="1" dirty="0"/>
              <a:t>DL50 </a:t>
            </a:r>
            <a:r>
              <a:rPr lang="ru-RU" dirty="0"/>
              <a:t>(DL100) (мг/кг) – </a:t>
            </a:r>
            <a:r>
              <a:rPr lang="ru-RU" dirty="0" err="1"/>
              <a:t>среднесмертельная</a:t>
            </a:r>
            <a:r>
              <a:rPr lang="ru-RU" dirty="0"/>
              <a:t> (смертельная доза) доза, вызывающая </a:t>
            </a:r>
            <a:r>
              <a:rPr lang="ru-RU" dirty="0" smtClean="0"/>
              <a:t>гибель 50</a:t>
            </a:r>
            <a:r>
              <a:rPr lang="ru-RU" dirty="0"/>
              <a:t>% (100%) подопытных животных при определённом способе введения в организм </a:t>
            </a:r>
            <a:r>
              <a:rPr lang="ru-RU" dirty="0" smtClean="0"/>
              <a:t>в течение </a:t>
            </a:r>
            <a:r>
              <a:rPr lang="ru-RU" dirty="0"/>
              <a:t>двух недель последующего наблюдения.</a:t>
            </a:r>
          </a:p>
          <a:p>
            <a:pPr algn="just"/>
            <a:r>
              <a:rPr lang="ru-RU" b="1" dirty="0"/>
              <a:t>CL50 </a:t>
            </a:r>
            <a:r>
              <a:rPr lang="ru-RU" dirty="0"/>
              <a:t>(CL100) (мг/л, мг/м3) – концентрация, вызывающая гибель 50% (100%) </a:t>
            </a:r>
            <a:r>
              <a:rPr lang="ru-RU" dirty="0" smtClean="0"/>
              <a:t>подопытных </a:t>
            </a:r>
            <a:r>
              <a:rPr lang="ru-RU" dirty="0"/>
              <a:t>животных. При использовании показателя CL необходимо указывать также время</a:t>
            </a:r>
          </a:p>
          <a:p>
            <a:pPr algn="just"/>
            <a:r>
              <a:rPr lang="ru-RU" dirty="0"/>
              <a:t>экспозиции, т.е. время воздействия.</a:t>
            </a:r>
          </a:p>
          <a:p>
            <a:pPr algn="just"/>
            <a:r>
              <a:rPr lang="ru-RU" b="1" dirty="0"/>
              <a:t>ПДК, ОБУВ </a:t>
            </a:r>
            <a:r>
              <a:rPr lang="ru-RU" dirty="0"/>
              <a:t>(мг/л, мг/м3) – предельно допустимая концентрация, ориентировочный</a:t>
            </a:r>
          </a:p>
          <a:p>
            <a:pPr algn="just"/>
            <a:r>
              <a:rPr lang="ru-RU" dirty="0"/>
              <a:t>безопасный уровень воздействия (см. раздел 2.3).</a:t>
            </a:r>
          </a:p>
          <a:p>
            <a:pPr algn="just"/>
            <a:r>
              <a:rPr lang="ru-RU" b="1" dirty="0"/>
              <a:t>Условная смертельная доза </a:t>
            </a:r>
            <a:r>
              <a:rPr lang="ru-RU" dirty="0"/>
              <a:t>(мг/кг) – минимальная доза, вызывающая смерть </a:t>
            </a:r>
            <a:r>
              <a:rPr lang="ru-RU" dirty="0" smtClean="0"/>
              <a:t>человека при </a:t>
            </a:r>
            <a:r>
              <a:rPr lang="ru-RU" dirty="0"/>
              <a:t>однократном воздействии данного вещества.</a:t>
            </a:r>
          </a:p>
          <a:p>
            <a:pPr algn="just"/>
            <a:r>
              <a:rPr lang="ru-RU" b="1" dirty="0"/>
              <a:t>Пороговая концентрация ядов в крови </a:t>
            </a:r>
            <a:r>
              <a:rPr lang="ru-RU" dirty="0"/>
              <a:t>(мг/л) – концентрация, при которой </a:t>
            </a:r>
            <a:r>
              <a:rPr lang="ru-RU" dirty="0" smtClean="0"/>
              <a:t>обнаруживаются </a:t>
            </a:r>
            <a:r>
              <a:rPr lang="ru-RU" dirty="0"/>
              <a:t>первые симптомы отравления.</a:t>
            </a:r>
          </a:p>
          <a:p>
            <a:pPr algn="just"/>
            <a:r>
              <a:rPr lang="ru-RU" b="1" dirty="0"/>
              <a:t>Критическая концентрация </a:t>
            </a:r>
            <a:r>
              <a:rPr lang="ru-RU" dirty="0"/>
              <a:t>(мг/л) – концентрация яда в крови, соответствующая </a:t>
            </a:r>
            <a:r>
              <a:rPr lang="ru-RU" dirty="0" smtClean="0"/>
              <a:t>развёрнутой </a:t>
            </a:r>
            <a:r>
              <a:rPr lang="ru-RU" dirty="0"/>
              <a:t>клинической картине отравления.</a:t>
            </a:r>
          </a:p>
          <a:p>
            <a:pPr algn="just"/>
            <a:r>
              <a:rPr lang="ru-RU" b="1" dirty="0"/>
              <a:t>Смертельная концентрация </a:t>
            </a:r>
            <a:r>
              <a:rPr lang="ru-RU" dirty="0"/>
              <a:t>(мг/л) – концентрация яда в крови, при которой обычно</a:t>
            </a:r>
          </a:p>
          <a:p>
            <a:pPr algn="just"/>
            <a:r>
              <a:rPr lang="ru-RU" dirty="0"/>
              <a:t>наблюдается смертельный исход.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15816" y="219998"/>
            <a:ext cx="2921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Параметры </a:t>
            </a:r>
            <a:r>
              <a:rPr lang="ru-RU" b="1" dirty="0" err="1" smtClean="0"/>
              <a:t>токсикометрии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88648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476672"/>
            <a:ext cx="820891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Существует несколько подходов к </a:t>
            </a:r>
            <a:r>
              <a:rPr lang="ru-RU" b="1" dirty="0"/>
              <a:t>классификации </a:t>
            </a:r>
            <a:r>
              <a:rPr lang="ru-RU" b="1" dirty="0" smtClean="0"/>
              <a:t>отравлений</a:t>
            </a:r>
            <a:r>
              <a:rPr lang="ru-RU" dirty="0" smtClean="0"/>
              <a:t>:</a:t>
            </a:r>
            <a:endParaRPr lang="en-US" dirty="0" smtClean="0"/>
          </a:p>
          <a:p>
            <a:endParaRPr lang="ru-RU" dirty="0"/>
          </a:p>
          <a:p>
            <a:r>
              <a:rPr lang="ru-RU" dirty="0"/>
              <a:t>1. Отравления, как заболевания химической этиологии:</a:t>
            </a:r>
            <a:endParaRPr lang="en-US" b="1" dirty="0" smtClean="0"/>
          </a:p>
          <a:p>
            <a:r>
              <a:rPr lang="ru-RU" b="1" dirty="0" err="1" smtClean="0"/>
              <a:t>Этиопатогенетический</a:t>
            </a:r>
            <a:r>
              <a:rPr lang="ru-RU" dirty="0"/>
              <a:t>, связанный с причиной их возникновения: полицейские,</a:t>
            </a:r>
          </a:p>
          <a:p>
            <a:r>
              <a:rPr lang="ru-RU" dirty="0"/>
              <a:t>боевые, производственные, лекарственные и т.п.</a:t>
            </a:r>
          </a:p>
          <a:p>
            <a:r>
              <a:rPr lang="ru-RU" b="1" dirty="0"/>
              <a:t>Клинический</a:t>
            </a:r>
            <a:r>
              <a:rPr lang="ru-RU" dirty="0"/>
              <a:t>, связанный с особенностями их клинического течения:</a:t>
            </a:r>
          </a:p>
          <a:p>
            <a:r>
              <a:rPr lang="ru-RU" b="1" dirty="0"/>
              <a:t>- острые отравления </a:t>
            </a:r>
            <a:r>
              <a:rPr lang="ru-RU" dirty="0"/>
              <a:t>развиваются при </a:t>
            </a:r>
            <a:r>
              <a:rPr lang="ru-RU" dirty="0" err="1"/>
              <a:t>одномоментом</a:t>
            </a:r>
            <a:r>
              <a:rPr lang="ru-RU" dirty="0"/>
              <a:t> поступлении в организм </a:t>
            </a:r>
            <a:r>
              <a:rPr lang="ru-RU" dirty="0" smtClean="0"/>
              <a:t>токсической </a:t>
            </a:r>
            <a:r>
              <a:rPr lang="ru-RU" dirty="0"/>
              <a:t>дозы вещества и характеризуются острым началом и выраженными </a:t>
            </a:r>
            <a:r>
              <a:rPr lang="ru-RU" dirty="0" smtClean="0"/>
              <a:t>специфическими </a:t>
            </a:r>
            <a:r>
              <a:rPr lang="ru-RU" dirty="0"/>
              <a:t>симптомами;</a:t>
            </a:r>
          </a:p>
          <a:p>
            <a:r>
              <a:rPr lang="ru-RU" b="1" dirty="0" smtClean="0"/>
              <a:t>- </a:t>
            </a:r>
            <a:r>
              <a:rPr lang="ru-RU" b="1" dirty="0"/>
              <a:t>хронические отравления </a:t>
            </a:r>
            <a:r>
              <a:rPr lang="ru-RU" dirty="0"/>
              <a:t>обусловлены длительным, часто прерывистым </a:t>
            </a:r>
            <a:r>
              <a:rPr lang="ru-RU" dirty="0" smtClean="0"/>
              <a:t>поступлением </a:t>
            </a:r>
            <a:r>
              <a:rPr lang="ru-RU" dirty="0"/>
              <a:t>ядов в малых (</a:t>
            </a:r>
            <a:r>
              <a:rPr lang="ru-RU" dirty="0" err="1"/>
              <a:t>субтоксических</a:t>
            </a:r>
            <a:r>
              <a:rPr lang="ru-RU" dirty="0"/>
              <a:t>) дозах;</a:t>
            </a:r>
          </a:p>
          <a:p>
            <a:r>
              <a:rPr lang="ru-RU" b="1" dirty="0"/>
              <a:t>- подострые отравления </a:t>
            </a:r>
            <a:r>
              <a:rPr lang="ru-RU" dirty="0"/>
              <a:t>происходят, когда при однократном введении яда в </a:t>
            </a:r>
            <a:r>
              <a:rPr lang="ru-RU" dirty="0" smtClean="0"/>
              <a:t>организм</a:t>
            </a:r>
            <a:r>
              <a:rPr lang="en-US" dirty="0" smtClean="0"/>
              <a:t> </a:t>
            </a:r>
            <a:r>
              <a:rPr lang="ru-RU" dirty="0" smtClean="0"/>
              <a:t>клиническое </a:t>
            </a:r>
            <a:r>
              <a:rPr lang="ru-RU" dirty="0"/>
              <a:t>развитие отравления очень замедлено и вызывает продолжительное </a:t>
            </a:r>
            <a:r>
              <a:rPr lang="ru-RU" dirty="0" smtClean="0"/>
              <a:t>расстройство </a:t>
            </a:r>
            <a:r>
              <a:rPr lang="ru-RU" dirty="0"/>
              <a:t>здоровья.</a:t>
            </a:r>
          </a:p>
          <a:p>
            <a:r>
              <a:rPr lang="ru-RU" b="1" dirty="0"/>
              <a:t>Нозологический </a:t>
            </a:r>
            <a:r>
              <a:rPr lang="ru-RU" dirty="0"/>
              <a:t>– по названиям отдельных химических препаратов и групп </a:t>
            </a:r>
            <a:r>
              <a:rPr lang="ru-RU" dirty="0" err="1"/>
              <a:t>ве</a:t>
            </a:r>
            <a:r>
              <a:rPr lang="ru-RU" dirty="0"/>
              <a:t>-</a:t>
            </a:r>
          </a:p>
          <a:p>
            <a:r>
              <a:rPr lang="ru-RU" dirty="0" err="1"/>
              <a:t>ществ</a:t>
            </a:r>
            <a:r>
              <a:rPr lang="ru-RU" dirty="0"/>
              <a:t> (метиловым спиртом, кислотами и т.д.).</a:t>
            </a:r>
          </a:p>
        </p:txBody>
      </p:sp>
    </p:spTree>
    <p:extLst>
      <p:ext uri="{BB962C8B-B14F-4D97-AF65-F5344CB8AC3E}">
        <p14:creationId xmlns:p14="http://schemas.microsoft.com/office/powerpoint/2010/main" val="355397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1897" y="260648"/>
            <a:ext cx="835292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</a:t>
            </a:r>
            <a:r>
              <a:rPr lang="ru-RU" dirty="0"/>
              <a:t>. В зависимости от пути поступления яда:</a:t>
            </a:r>
          </a:p>
          <a:p>
            <a:r>
              <a:rPr lang="ru-RU" b="1" dirty="0"/>
              <a:t>Эндогенные </a:t>
            </a:r>
            <a:r>
              <a:rPr lang="ru-RU" dirty="0"/>
              <a:t>– интоксикация токсичными метаболитами, которые могут </a:t>
            </a:r>
            <a:r>
              <a:rPr lang="ru-RU" dirty="0" err="1"/>
              <a:t>образовы</a:t>
            </a:r>
            <a:r>
              <a:rPr lang="ru-RU" dirty="0"/>
              <a:t>-</a:t>
            </a:r>
          </a:p>
          <a:p>
            <a:r>
              <a:rPr lang="ru-RU" dirty="0" err="1"/>
              <a:t>ваться</a:t>
            </a:r>
            <a:r>
              <a:rPr lang="ru-RU" dirty="0"/>
              <a:t> и накапливаться в организме при различных заболеваниях, связанных с </a:t>
            </a:r>
            <a:r>
              <a:rPr lang="ru-RU" dirty="0" smtClean="0"/>
              <a:t>нарушением </a:t>
            </a:r>
            <a:r>
              <a:rPr lang="ru-RU" dirty="0"/>
              <a:t>функций выделительных органов (почки, печень и др.).</a:t>
            </a:r>
          </a:p>
          <a:p>
            <a:r>
              <a:rPr lang="ru-RU" b="1" dirty="0"/>
              <a:t>Экзогенные </a:t>
            </a:r>
            <a:r>
              <a:rPr lang="ru-RU" dirty="0"/>
              <a:t>– интоксикация веществами, поступающими в организм из </a:t>
            </a:r>
            <a:r>
              <a:rPr lang="ru-RU" dirty="0" smtClean="0"/>
              <a:t>окружающей</a:t>
            </a:r>
            <a:r>
              <a:rPr lang="en-US" dirty="0" smtClean="0"/>
              <a:t> </a:t>
            </a:r>
            <a:r>
              <a:rPr lang="ru-RU" dirty="0" smtClean="0"/>
              <a:t>среды</a:t>
            </a:r>
            <a:r>
              <a:rPr lang="ru-RU" dirty="0"/>
              <a:t>.</a:t>
            </a:r>
          </a:p>
          <a:p>
            <a:r>
              <a:rPr lang="ru-RU" dirty="0"/>
              <a:t>Отравляющие вещества классифицируют по характеру вызываемого ими </a:t>
            </a:r>
            <a:r>
              <a:rPr lang="ru-RU" dirty="0" err="1"/>
              <a:t>токсиче</a:t>
            </a:r>
            <a:r>
              <a:rPr lang="ru-RU" dirty="0"/>
              <a:t>-</a:t>
            </a:r>
          </a:p>
          <a:p>
            <a:r>
              <a:rPr lang="ru-RU" dirty="0" err="1"/>
              <a:t>ского</a:t>
            </a:r>
            <a:r>
              <a:rPr lang="ru-RU" dirty="0"/>
              <a:t> эффекта, выраженного в нарушении функции той или иной физиологической</a:t>
            </a:r>
          </a:p>
          <a:p>
            <a:r>
              <a:rPr lang="ru-RU" dirty="0" smtClean="0"/>
              <a:t>системы:</a:t>
            </a:r>
            <a:endParaRPr lang="ru-RU" dirty="0"/>
          </a:p>
          <a:p>
            <a:r>
              <a:rPr lang="ru-RU" dirty="0"/>
              <a:t>- </a:t>
            </a:r>
            <a:r>
              <a:rPr lang="ru-RU" b="1" dirty="0"/>
              <a:t>нервно-паралитические </a:t>
            </a:r>
            <a:r>
              <a:rPr lang="ru-RU" dirty="0"/>
              <a:t>(зарин – изопропиловый эфир метилфосфиновой кислоты),</a:t>
            </a:r>
          </a:p>
          <a:p>
            <a:r>
              <a:rPr lang="ru-RU" dirty="0"/>
              <a:t>- </a:t>
            </a:r>
            <a:r>
              <a:rPr lang="ru-RU" b="1" dirty="0" err="1"/>
              <a:t>общеядовитые</a:t>
            </a:r>
            <a:r>
              <a:rPr lang="ru-RU" b="1" dirty="0"/>
              <a:t> </a:t>
            </a:r>
            <a:r>
              <a:rPr lang="ru-RU" dirty="0"/>
              <a:t>(синильная кислота),</a:t>
            </a:r>
          </a:p>
          <a:p>
            <a:r>
              <a:rPr lang="ru-RU" dirty="0"/>
              <a:t>- </a:t>
            </a:r>
            <a:r>
              <a:rPr lang="ru-RU" b="1" dirty="0"/>
              <a:t>удушающие </a:t>
            </a:r>
            <a:r>
              <a:rPr lang="ru-RU" dirty="0"/>
              <a:t>(фосген),</a:t>
            </a:r>
          </a:p>
          <a:p>
            <a:r>
              <a:rPr lang="ru-RU" dirty="0"/>
              <a:t>- </a:t>
            </a:r>
            <a:r>
              <a:rPr lang="ru-RU" b="1" dirty="0"/>
              <a:t>кожно-нарывные </a:t>
            </a:r>
            <a:r>
              <a:rPr lang="ru-RU" dirty="0"/>
              <a:t>(иприт),</a:t>
            </a:r>
          </a:p>
          <a:p>
            <a:r>
              <a:rPr lang="ru-RU" dirty="0"/>
              <a:t>- </a:t>
            </a:r>
            <a:r>
              <a:rPr lang="ru-RU" b="1" dirty="0" err="1"/>
              <a:t>психохимические</a:t>
            </a:r>
            <a:r>
              <a:rPr lang="ru-RU" b="1" dirty="0"/>
              <a:t> </a:t>
            </a:r>
            <a:r>
              <a:rPr lang="ru-RU" dirty="0"/>
              <a:t>(диэтиламид лизергиновой кислоты),</a:t>
            </a:r>
          </a:p>
          <a:p>
            <a:r>
              <a:rPr lang="ru-RU" dirty="0"/>
              <a:t>- </a:t>
            </a:r>
            <a:r>
              <a:rPr lang="ru-RU" b="1" dirty="0"/>
              <a:t>раздражающие</a:t>
            </a:r>
            <a:r>
              <a:rPr lang="ru-RU" dirty="0"/>
              <a:t>: вызывающие слезотечение </a:t>
            </a:r>
            <a:r>
              <a:rPr lang="ru-RU" b="1" dirty="0"/>
              <a:t>лакриматоры </a:t>
            </a:r>
            <a:r>
              <a:rPr lang="ru-RU" dirty="0"/>
              <a:t>(SC, хлорциан) и </a:t>
            </a:r>
            <a:r>
              <a:rPr lang="ru-RU" b="1" dirty="0"/>
              <a:t>стер-</a:t>
            </a:r>
          </a:p>
          <a:p>
            <a:r>
              <a:rPr lang="ru-RU" b="1" dirty="0" err="1"/>
              <a:t>ниты</a:t>
            </a:r>
            <a:r>
              <a:rPr lang="ru-RU" dirty="0"/>
              <a:t>, вызывающие сильное раздражение слизистых оболочек дыхательных путей</a:t>
            </a:r>
          </a:p>
          <a:p>
            <a:r>
              <a:rPr lang="ru-RU" dirty="0"/>
              <a:t>(адамсит).</a:t>
            </a:r>
          </a:p>
        </p:txBody>
      </p:sp>
    </p:spTree>
    <p:extLst>
      <p:ext uri="{BB962C8B-B14F-4D97-AF65-F5344CB8AC3E}">
        <p14:creationId xmlns:p14="http://schemas.microsoft.com/office/powerpoint/2010/main" val="4028573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7" y="1340768"/>
            <a:ext cx="820891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Ксенобиотики</a:t>
            </a:r>
            <a:r>
              <a:rPr lang="ru-RU" dirty="0" smtClean="0"/>
              <a:t> - </a:t>
            </a:r>
            <a:r>
              <a:rPr lang="ru-RU" dirty="0"/>
              <a:t>вещества не свойственные живой природе и не </a:t>
            </a:r>
            <a:r>
              <a:rPr lang="ru-RU" dirty="0" smtClean="0"/>
              <a:t>участвующие </a:t>
            </a:r>
            <a:r>
              <a:rPr lang="ru-RU" dirty="0"/>
              <a:t>в нормальных физиологических процессах. Они плохо поддаются </a:t>
            </a:r>
            <a:r>
              <a:rPr lang="ru-RU" dirty="0" smtClean="0"/>
              <a:t>диссимиляции</a:t>
            </a:r>
            <a:r>
              <a:rPr lang="ru-RU" dirty="0"/>
              <a:t>, накапливаются в живых организмах и вызывают дисфункции внутренних органов.</a:t>
            </a:r>
          </a:p>
          <a:p>
            <a:r>
              <a:rPr lang="ru-RU" dirty="0"/>
              <a:t>К ксенобиотикам относят некоторые тяжёлые металлы (свинец, кадмий, ртуть), хлор- </a:t>
            </a:r>
            <a:r>
              <a:rPr lang="ru-RU" dirty="0" smtClean="0"/>
              <a:t>и фторорганические </a:t>
            </a:r>
            <a:r>
              <a:rPr lang="ru-RU" dirty="0"/>
              <a:t>соединения и др.</a:t>
            </a:r>
          </a:p>
          <a:p>
            <a:endParaRPr lang="ru-RU" b="1" dirty="0" smtClean="0"/>
          </a:p>
          <a:p>
            <a:r>
              <a:rPr lang="ru-RU" b="1" dirty="0" err="1" smtClean="0"/>
              <a:t>Экотоксиканты</a:t>
            </a:r>
            <a:r>
              <a:rPr lang="ru-RU" b="1" dirty="0" smtClean="0"/>
              <a:t> -  </a:t>
            </a:r>
            <a:r>
              <a:rPr lang="ru-RU" dirty="0" smtClean="0"/>
              <a:t>токсичные </a:t>
            </a:r>
            <a:r>
              <a:rPr lang="ru-RU" dirty="0"/>
              <a:t>и устойчивые (персистентные) в условиях</a:t>
            </a:r>
          </a:p>
          <a:p>
            <a:r>
              <a:rPr lang="ru-RU" dirty="0"/>
              <a:t>окружающей среды вещества, способные накапливаться в организмах до </a:t>
            </a:r>
            <a:r>
              <a:rPr lang="ru-RU" dirty="0" smtClean="0"/>
              <a:t>опасных уровней концентраций.</a:t>
            </a:r>
          </a:p>
          <a:p>
            <a:r>
              <a:rPr lang="ru-RU" dirty="0" smtClean="0"/>
              <a:t>Самые распространенные </a:t>
            </a:r>
            <a:r>
              <a:rPr lang="ru-RU" dirty="0" err="1" smtClean="0"/>
              <a:t>экотоксиканты</a:t>
            </a:r>
            <a:r>
              <a:rPr lang="ru-RU" dirty="0" smtClean="0"/>
              <a:t> – пестициды (инсектициды, гербициды, акарициды, зооциды, фунгициды, дефолианты)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1584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6632"/>
            <a:ext cx="6163169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68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260648"/>
            <a:ext cx="86044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Токсичность </a:t>
            </a:r>
            <a:r>
              <a:rPr lang="ru-RU" dirty="0"/>
              <a:t>– это </a:t>
            </a:r>
            <a:r>
              <a:rPr lang="ru-RU" dirty="0" smtClean="0"/>
              <a:t>ядовитость</a:t>
            </a:r>
            <a:r>
              <a:rPr lang="ru-RU" dirty="0"/>
              <a:t>, способность некоторых химических элементов, соединений и биогенных </a:t>
            </a:r>
            <a:r>
              <a:rPr lang="ru-RU" dirty="0" smtClean="0"/>
              <a:t>веществ </a:t>
            </a:r>
            <a:r>
              <a:rPr lang="ru-RU" dirty="0"/>
              <a:t>оказывать вредное действие на организмы (человека, животных, растения, </a:t>
            </a:r>
            <a:r>
              <a:rPr lang="ru-RU" dirty="0" smtClean="0"/>
              <a:t>грибы</a:t>
            </a:r>
            <a:r>
              <a:rPr lang="ru-RU" dirty="0"/>
              <a:t>, микроорганизмы</a:t>
            </a:r>
            <a:r>
              <a:rPr lang="ru-RU" dirty="0" smtClean="0"/>
              <a:t>).</a:t>
            </a:r>
          </a:p>
          <a:p>
            <a:endParaRPr lang="ru-RU" dirty="0" smtClean="0"/>
          </a:p>
          <a:p>
            <a:r>
              <a:rPr lang="ru-RU" dirty="0" smtClean="0"/>
              <a:t>Область </a:t>
            </a:r>
            <a:r>
              <a:rPr lang="ru-RU" dirty="0"/>
              <a:t>науки, изучающую взаимодействия </a:t>
            </a:r>
            <a:r>
              <a:rPr lang="ru-RU" dirty="0" smtClean="0"/>
              <a:t>живого организма </a:t>
            </a:r>
            <a:r>
              <a:rPr lang="ru-RU" dirty="0"/>
              <a:t>и ядов, называют </a:t>
            </a:r>
            <a:r>
              <a:rPr lang="ru-RU" b="1" dirty="0"/>
              <a:t>токсикологией</a:t>
            </a:r>
            <a:r>
              <a:rPr lang="ru-RU" dirty="0"/>
              <a:t>.</a:t>
            </a:r>
          </a:p>
          <a:p>
            <a:endParaRPr lang="ru-RU" dirty="0" smtClean="0"/>
          </a:p>
          <a:p>
            <a:r>
              <a:rPr lang="ru-RU" dirty="0" smtClean="0"/>
              <a:t>Токсикология включает:</a:t>
            </a:r>
            <a:endParaRPr lang="ru-RU" dirty="0"/>
          </a:p>
          <a:p>
            <a:r>
              <a:rPr lang="ru-RU" dirty="0"/>
              <a:t>- </a:t>
            </a:r>
            <a:r>
              <a:rPr lang="ru-RU" b="1" dirty="0" err="1"/>
              <a:t>токсикодинамику</a:t>
            </a:r>
            <a:r>
              <a:rPr lang="ru-RU" dirty="0"/>
              <a:t>, изучающую влияние веществ на организм;</a:t>
            </a:r>
          </a:p>
          <a:p>
            <a:r>
              <a:rPr lang="ru-RU" dirty="0"/>
              <a:t>- </a:t>
            </a:r>
            <a:r>
              <a:rPr lang="ru-RU" b="1" dirty="0" err="1"/>
              <a:t>токсикокинетику</a:t>
            </a:r>
            <a:r>
              <a:rPr lang="ru-RU" dirty="0"/>
              <a:t>, изучающую превращения веществ в организме;</a:t>
            </a:r>
          </a:p>
          <a:p>
            <a:r>
              <a:rPr lang="ru-RU" dirty="0"/>
              <a:t>- </a:t>
            </a:r>
            <a:r>
              <a:rPr lang="ru-RU" b="1" dirty="0" err="1"/>
              <a:t>токсикометрию</a:t>
            </a:r>
            <a:r>
              <a:rPr lang="ru-RU" dirty="0"/>
              <a:t>, которая определяет зону токсического воздействия вещества на </a:t>
            </a:r>
            <a:r>
              <a:rPr lang="ru-RU" dirty="0" smtClean="0"/>
              <a:t>организм</a:t>
            </a:r>
            <a:r>
              <a:rPr lang="ru-RU" dirty="0"/>
              <a:t>.</a:t>
            </a:r>
          </a:p>
        </p:txBody>
      </p:sp>
      <p:pic>
        <p:nvPicPr>
          <p:cNvPr id="3074" name="Picture 2" descr="https://icdn.lenta.ru/images/2019/01/31/15/20190131154710480/wide_ec4e09666e6b0838c43f80e868fef9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876" y="3717032"/>
            <a:ext cx="4472496" cy="298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1517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369530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Электрохимические производства являются одними из основных источников </a:t>
            </a:r>
            <a:r>
              <a:rPr lang="ru-RU" b="1" dirty="0" smtClean="0"/>
              <a:t>поступления </a:t>
            </a:r>
            <a:r>
              <a:rPr lang="ru-RU" b="1" dirty="0"/>
              <a:t>в окружающую среду тяжёлых металлов.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96752"/>
            <a:ext cx="81729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Ионы непереходных металлов </a:t>
            </a:r>
            <a:r>
              <a:rPr lang="ru-RU" b="1" dirty="0"/>
              <a:t>Pb</a:t>
            </a:r>
            <a:r>
              <a:rPr lang="ru-RU" b="1" baseline="30000" dirty="0"/>
              <a:t>2+</a:t>
            </a:r>
            <a:r>
              <a:rPr lang="ru-RU" b="1" dirty="0"/>
              <a:t>, Hg</a:t>
            </a:r>
            <a:r>
              <a:rPr lang="ru-RU" b="1" baseline="30000" dirty="0"/>
              <a:t>2+</a:t>
            </a:r>
            <a:r>
              <a:rPr lang="ru-RU" b="1" dirty="0"/>
              <a:t>, CH</a:t>
            </a:r>
            <a:r>
              <a:rPr lang="ru-RU" b="1" baseline="-25000" dirty="0"/>
              <a:t>3</a:t>
            </a:r>
            <a:r>
              <a:rPr lang="ru-RU" b="1" dirty="0"/>
              <a:t>Hg</a:t>
            </a:r>
            <a:r>
              <a:rPr lang="ru-RU" b="1" baseline="30000" dirty="0"/>
              <a:t>+</a:t>
            </a:r>
            <a:r>
              <a:rPr lang="ru-RU" b="1" dirty="0"/>
              <a:t> </a:t>
            </a:r>
            <a:r>
              <a:rPr lang="ru-RU" dirty="0"/>
              <a:t>и </a:t>
            </a:r>
            <a:r>
              <a:rPr lang="ru-RU" b="1" dirty="0"/>
              <a:t>Cd</a:t>
            </a:r>
            <a:r>
              <a:rPr lang="ru-RU" b="1" baseline="30000" dirty="0"/>
              <a:t>2+</a:t>
            </a:r>
            <a:r>
              <a:rPr lang="ru-RU" b="1" dirty="0"/>
              <a:t> </a:t>
            </a:r>
            <a:r>
              <a:rPr lang="ru-RU" dirty="0"/>
              <a:t>образуют прочные </a:t>
            </a:r>
            <a:r>
              <a:rPr lang="ru-RU" dirty="0" smtClean="0"/>
              <a:t>комплексы </a:t>
            </a:r>
            <a:r>
              <a:rPr lang="ru-RU" dirty="0"/>
              <a:t>с аминокислотами и другими </a:t>
            </a:r>
            <a:r>
              <a:rPr lang="ru-RU" dirty="0" err="1"/>
              <a:t>биомолекулами</a:t>
            </a:r>
            <a:r>
              <a:rPr lang="ru-RU" dirty="0"/>
              <a:t>, содержащими концевые </a:t>
            </a:r>
            <a:r>
              <a:rPr lang="ru-RU" dirty="0" err="1" smtClean="0"/>
              <a:t>тиогруппы</a:t>
            </a:r>
            <a:r>
              <a:rPr lang="ru-RU" dirty="0" smtClean="0"/>
              <a:t> </a:t>
            </a:r>
            <a:r>
              <a:rPr lang="ru-RU" dirty="0"/>
              <a:t>(HS</a:t>
            </a:r>
            <a:r>
              <a:rPr lang="ru-RU" baseline="30000" dirty="0"/>
              <a:t>–</a:t>
            </a:r>
            <a:r>
              <a:rPr lang="ru-RU" dirty="0"/>
              <a:t>). </a:t>
            </a:r>
            <a:r>
              <a:rPr lang="ru-RU" dirty="0" smtClean="0"/>
              <a:t>Например</a:t>
            </a:r>
            <a:r>
              <a:rPr lang="ru-RU" dirty="0"/>
              <a:t>, весьма прочный комплекс с </a:t>
            </a:r>
            <a:r>
              <a:rPr lang="ru-RU" dirty="0" err="1"/>
              <a:t>тиогруппой</a:t>
            </a:r>
            <a:r>
              <a:rPr lang="ru-RU" dirty="0"/>
              <a:t>, </a:t>
            </a:r>
            <a:r>
              <a:rPr lang="ru-RU" dirty="0" smtClean="0"/>
              <a:t>характеризующийся</a:t>
            </a:r>
            <a:r>
              <a:rPr lang="en-US" dirty="0" smtClean="0"/>
              <a:t> </a:t>
            </a:r>
            <a:r>
              <a:rPr lang="ru-RU" dirty="0" smtClean="0"/>
              <a:t>величиной </a:t>
            </a:r>
            <a:r>
              <a:rPr lang="ru-RU" dirty="0" err="1"/>
              <a:t>рК</a:t>
            </a:r>
            <a:r>
              <a:rPr lang="ru-RU" dirty="0"/>
              <a:t>=15,7, образует катион </a:t>
            </a:r>
            <a:r>
              <a:rPr lang="ru-RU" dirty="0" err="1"/>
              <a:t>метилртути</a:t>
            </a:r>
            <a:r>
              <a:rPr lang="ru-RU" dirty="0"/>
              <a:t> </a:t>
            </a:r>
            <a:r>
              <a:rPr lang="ru-RU" b="1" dirty="0"/>
              <a:t>CH</a:t>
            </a:r>
            <a:r>
              <a:rPr lang="ru-RU" b="1" baseline="-25000" dirty="0"/>
              <a:t>3</a:t>
            </a:r>
            <a:r>
              <a:rPr lang="ru-RU" b="1" dirty="0"/>
              <a:t>Hg</a:t>
            </a:r>
            <a:r>
              <a:rPr lang="ru-RU" b="1" baseline="30000" dirty="0"/>
              <a:t>+</a:t>
            </a:r>
            <a:r>
              <a:rPr lang="ru-RU" dirty="0"/>
              <a:t>. Сейчас установлено, что </a:t>
            </a:r>
            <a:r>
              <a:rPr lang="ru-RU" dirty="0" smtClean="0"/>
              <a:t>ионы </a:t>
            </a:r>
            <a:r>
              <a:rPr lang="ru-RU" dirty="0"/>
              <a:t>ртути именно по этому механизму ингибируют более ста различных ферментов. </a:t>
            </a:r>
            <a:r>
              <a:rPr lang="ru-RU" dirty="0" smtClean="0"/>
              <a:t>Из</a:t>
            </a:r>
            <a:r>
              <a:rPr lang="en-US" dirty="0" smtClean="0"/>
              <a:t>-</a:t>
            </a:r>
            <a:r>
              <a:rPr lang="ru-RU" dirty="0" smtClean="0"/>
              <a:t>за </a:t>
            </a:r>
            <a:r>
              <a:rPr lang="ru-RU" dirty="0"/>
              <a:t>такого действия ионы свинца, ртути и кадмия относят, наряду с </a:t>
            </a:r>
            <a:r>
              <a:rPr lang="ru-RU" dirty="0" err="1"/>
              <a:t>алкилирующими</a:t>
            </a:r>
            <a:r>
              <a:rPr lang="ru-RU" dirty="0"/>
              <a:t> </a:t>
            </a:r>
            <a:r>
              <a:rPr lang="ru-RU" dirty="0" smtClean="0"/>
              <a:t>HS-</a:t>
            </a:r>
            <a:r>
              <a:rPr lang="en-US" dirty="0" smtClean="0"/>
              <a:t> </a:t>
            </a:r>
            <a:r>
              <a:rPr lang="ru-RU" dirty="0" smtClean="0"/>
              <a:t>группу </a:t>
            </a:r>
            <a:r>
              <a:rPr lang="ru-RU" dirty="0"/>
              <a:t>органическими </a:t>
            </a:r>
            <a:r>
              <a:rPr lang="ru-RU" dirty="0" err="1"/>
              <a:t>токсикантами</a:t>
            </a:r>
            <a:r>
              <a:rPr lang="ru-RU" dirty="0"/>
              <a:t>, к категории </a:t>
            </a:r>
            <a:r>
              <a:rPr lang="ru-RU" dirty="0" err="1"/>
              <a:t>тиоловых</a:t>
            </a:r>
            <a:r>
              <a:rPr lang="ru-RU" dirty="0"/>
              <a:t> ядов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717032"/>
            <a:ext cx="81009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Другой важный механизм токсического действия </a:t>
            </a:r>
            <a:r>
              <a:rPr lang="ru-RU" b="1" dirty="0"/>
              <a:t>ртути </a:t>
            </a:r>
            <a:r>
              <a:rPr lang="ru-RU" dirty="0"/>
              <a:t>и </a:t>
            </a:r>
            <a:r>
              <a:rPr lang="ru-RU" b="1" dirty="0"/>
              <a:t>свинца </a:t>
            </a:r>
            <a:r>
              <a:rPr lang="ru-RU" dirty="0"/>
              <a:t>заключается в</a:t>
            </a:r>
          </a:p>
          <a:p>
            <a:r>
              <a:rPr lang="ru-RU" dirty="0"/>
              <a:t>вытеснении </a:t>
            </a:r>
            <a:r>
              <a:rPr lang="ru-RU" dirty="0" err="1"/>
              <a:t>эссенциальных</a:t>
            </a:r>
            <a:r>
              <a:rPr lang="ru-RU" dirty="0"/>
              <a:t> металлов из металлсодержащих комплексов, приводящем </a:t>
            </a:r>
            <a:r>
              <a:rPr lang="ru-RU" dirty="0" smtClean="0"/>
              <a:t>к</a:t>
            </a:r>
            <a:r>
              <a:rPr lang="en-US" dirty="0" smtClean="0"/>
              <a:t> </a:t>
            </a:r>
            <a:r>
              <a:rPr lang="ru-RU" dirty="0" smtClean="0"/>
              <a:t>потере </a:t>
            </a:r>
            <a:r>
              <a:rPr lang="ru-RU" dirty="0"/>
              <a:t>последними биологической активности. Так происходит дезактивация </a:t>
            </a:r>
            <a:r>
              <a:rPr lang="ru-RU" dirty="0" smtClean="0"/>
              <a:t>участвующих </a:t>
            </a:r>
            <a:r>
              <a:rPr lang="ru-RU" dirty="0"/>
              <a:t>в синтезе </a:t>
            </a:r>
            <a:r>
              <a:rPr lang="ru-RU" dirty="0" err="1" smtClean="0"/>
              <a:t>гема</a:t>
            </a:r>
            <a:r>
              <a:rPr lang="ru-RU" dirty="0" smtClean="0"/>
              <a:t> </a:t>
            </a:r>
            <a:r>
              <a:rPr lang="ru-RU" dirty="0"/>
              <a:t>ферментов карбоангидразы и </a:t>
            </a:r>
            <a:r>
              <a:rPr lang="ru-RU" dirty="0" err="1"/>
              <a:t>аминолевулинатдегидрогеназы</a:t>
            </a:r>
            <a:r>
              <a:rPr lang="ru-RU" dirty="0"/>
              <a:t> </a:t>
            </a:r>
            <a:r>
              <a:rPr lang="ru-RU" dirty="0" smtClean="0"/>
              <a:t>в</a:t>
            </a:r>
            <a:r>
              <a:rPr lang="en-US" dirty="0" smtClean="0"/>
              <a:t> </a:t>
            </a:r>
            <a:r>
              <a:rPr lang="ru-RU" dirty="0" smtClean="0"/>
              <a:t>результате </a:t>
            </a:r>
            <a:r>
              <a:rPr lang="ru-RU" dirty="0"/>
              <a:t>замены содержащихся в них иона </a:t>
            </a:r>
            <a:r>
              <a:rPr lang="ru-RU" b="1" dirty="0"/>
              <a:t>Zn</a:t>
            </a:r>
            <a:r>
              <a:rPr lang="ru-RU" b="1" baseline="30000" dirty="0"/>
              <a:t>2+</a:t>
            </a:r>
            <a:r>
              <a:rPr lang="ru-RU" b="1" dirty="0"/>
              <a:t> </a:t>
            </a:r>
            <a:r>
              <a:rPr lang="ru-RU" dirty="0"/>
              <a:t>на </a:t>
            </a:r>
            <a:r>
              <a:rPr lang="ru-RU" b="1" dirty="0"/>
              <a:t>Hg</a:t>
            </a:r>
            <a:r>
              <a:rPr lang="ru-RU" b="1" baseline="30000" dirty="0"/>
              <a:t>2+</a:t>
            </a:r>
            <a:r>
              <a:rPr lang="ru-RU" b="1" dirty="0"/>
              <a:t> </a:t>
            </a:r>
            <a:r>
              <a:rPr lang="ru-RU" dirty="0"/>
              <a:t>или на </a:t>
            </a:r>
            <a:r>
              <a:rPr lang="ru-RU" b="1" dirty="0"/>
              <a:t>Pb</a:t>
            </a:r>
            <a:r>
              <a:rPr lang="ru-RU" b="1" baseline="30000" dirty="0"/>
              <a:t>2+</a:t>
            </a:r>
            <a:endParaRPr lang="ru-RU" baseline="30000" dirty="0"/>
          </a:p>
        </p:txBody>
      </p:sp>
    </p:spTree>
    <p:extLst>
      <p:ext uri="{BB962C8B-B14F-4D97-AF65-F5344CB8AC3E}">
        <p14:creationId xmlns:p14="http://schemas.microsoft.com/office/powerpoint/2010/main" val="3152325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548680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Ионы </a:t>
            </a:r>
            <a:r>
              <a:rPr lang="ru-RU" b="1" dirty="0"/>
              <a:t>Pb</a:t>
            </a:r>
            <a:r>
              <a:rPr lang="ru-RU" b="1" baseline="30000" dirty="0"/>
              <a:t>2+</a:t>
            </a:r>
            <a:r>
              <a:rPr lang="ru-RU" b="1" dirty="0"/>
              <a:t> </a:t>
            </a:r>
            <a:r>
              <a:rPr lang="ru-RU" dirty="0"/>
              <a:t>особенно опасны с точки зрения ингибирования синтеза гемма. </a:t>
            </a:r>
            <a:r>
              <a:rPr lang="ru-RU" dirty="0" smtClean="0"/>
              <a:t>Помимо</a:t>
            </a:r>
            <a:r>
              <a:rPr lang="en-US" dirty="0" smtClean="0"/>
              <a:t> </a:t>
            </a:r>
            <a:r>
              <a:rPr lang="ru-RU" dirty="0" smtClean="0"/>
              <a:t>вышеупомянутых </a:t>
            </a:r>
            <a:r>
              <a:rPr lang="ru-RU" dirty="0"/>
              <a:t>ферментов мишенью этих металлов служит </a:t>
            </a:r>
            <a:r>
              <a:rPr lang="ru-RU" dirty="0" err="1"/>
              <a:t>феррохелатаза</a:t>
            </a:r>
            <a:r>
              <a:rPr lang="ru-RU" dirty="0"/>
              <a:t>. </a:t>
            </a:r>
            <a:r>
              <a:rPr lang="ru-RU" dirty="0" smtClean="0"/>
              <a:t>Кроме</a:t>
            </a:r>
            <a:r>
              <a:rPr lang="en-US" dirty="0" smtClean="0"/>
              <a:t> </a:t>
            </a:r>
            <a:r>
              <a:rPr lang="ru-RU" dirty="0" smtClean="0"/>
              <a:t>того</a:t>
            </a:r>
            <a:r>
              <a:rPr lang="ru-RU" dirty="0"/>
              <a:t>, ионы свинца активируют фермент </a:t>
            </a:r>
            <a:r>
              <a:rPr lang="ru-RU" dirty="0" err="1"/>
              <a:t>гемокиназу</a:t>
            </a:r>
            <a:r>
              <a:rPr lang="ru-RU" dirty="0"/>
              <a:t>, разлагающую гемм. Таким же </a:t>
            </a:r>
            <a:r>
              <a:rPr lang="ru-RU" dirty="0" smtClean="0"/>
              <a:t>действием </a:t>
            </a:r>
            <a:r>
              <a:rPr lang="ru-RU" dirty="0"/>
              <a:t>обладают ионы кобальта и кадмия. Потеря организмом животного гемма </a:t>
            </a:r>
            <a:r>
              <a:rPr lang="ru-RU" dirty="0" smtClean="0"/>
              <a:t>приводит </a:t>
            </a:r>
            <a:r>
              <a:rPr lang="ru-RU" dirty="0"/>
              <a:t>к дефициту гемоглобина и развитию </a:t>
            </a:r>
            <a:r>
              <a:rPr lang="ru-RU" dirty="0" smtClean="0"/>
              <a:t>анемии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10418" y="2132856"/>
            <a:ext cx="841005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Токсический эффект тяжёлых металлов также связан с нарушением синтеза </a:t>
            </a:r>
            <a:r>
              <a:rPr lang="ru-RU" dirty="0" smtClean="0"/>
              <a:t>различных </a:t>
            </a:r>
            <a:r>
              <a:rPr lang="ru-RU" dirty="0"/>
              <a:t>форм </a:t>
            </a:r>
            <a:r>
              <a:rPr lang="ru-RU" dirty="0" err="1"/>
              <a:t>цитохрома</a:t>
            </a:r>
            <a:r>
              <a:rPr lang="ru-RU" dirty="0"/>
              <a:t> Р-450. Поскольку </a:t>
            </a:r>
            <a:r>
              <a:rPr lang="ru-RU" dirty="0" err="1"/>
              <a:t>цитохром</a:t>
            </a:r>
            <a:r>
              <a:rPr lang="ru-RU" dirty="0"/>
              <a:t> Р-450 отвечает за окисление </a:t>
            </a:r>
            <a:r>
              <a:rPr lang="ru-RU" dirty="0" err="1" smtClean="0"/>
              <a:t>ксенобиотиков</a:t>
            </a:r>
            <a:r>
              <a:rPr lang="ru-RU" dirty="0"/>
              <a:t>, делающее возможным их последующую конъюгацию и выведение из </a:t>
            </a:r>
            <a:r>
              <a:rPr lang="ru-RU" dirty="0" smtClean="0"/>
              <a:t>организма</a:t>
            </a:r>
            <a:r>
              <a:rPr lang="ru-RU" dirty="0"/>
              <a:t>, нарушение этой системы приводит к накоплению органических </a:t>
            </a:r>
            <a:r>
              <a:rPr lang="ru-RU" dirty="0" err="1"/>
              <a:t>токсикантов</a:t>
            </a:r>
            <a:r>
              <a:rPr lang="ru-RU" dirty="0"/>
              <a:t> </a:t>
            </a:r>
            <a:r>
              <a:rPr lang="ru-RU" dirty="0" smtClean="0"/>
              <a:t>в</a:t>
            </a:r>
            <a:r>
              <a:rPr lang="en-US" dirty="0" smtClean="0"/>
              <a:t> </a:t>
            </a:r>
            <a:r>
              <a:rPr lang="ru-RU" dirty="0" smtClean="0"/>
              <a:t>тканях </a:t>
            </a:r>
            <a:r>
              <a:rPr lang="ru-RU" dirty="0"/>
              <a:t>и </a:t>
            </a:r>
            <a:r>
              <a:rPr lang="ru-RU" dirty="0" smtClean="0"/>
              <a:t>органах.</a:t>
            </a:r>
            <a:endParaRPr lang="ru-RU" dirty="0"/>
          </a:p>
          <a:p>
            <a:endParaRPr lang="en-US" dirty="0" smtClean="0"/>
          </a:p>
          <a:p>
            <a:r>
              <a:rPr lang="ru-RU" dirty="0" smtClean="0"/>
              <a:t>В </a:t>
            </a:r>
            <a:r>
              <a:rPr lang="ru-RU" dirty="0"/>
              <a:t>случае ионов </a:t>
            </a:r>
            <a:r>
              <a:rPr lang="ru-RU" b="1" dirty="0"/>
              <a:t>свинца, ртути, хрома, кадмия </a:t>
            </a:r>
            <a:r>
              <a:rPr lang="ru-RU" dirty="0"/>
              <a:t>и других тяжёлых металлов </a:t>
            </a:r>
            <a:r>
              <a:rPr lang="ru-RU" dirty="0" smtClean="0"/>
              <a:t>отмечена </a:t>
            </a:r>
            <a:r>
              <a:rPr lang="ru-RU" dirty="0"/>
              <a:t>активация </a:t>
            </a:r>
            <a:r>
              <a:rPr lang="ru-RU" dirty="0" err="1"/>
              <a:t>пероксидного</a:t>
            </a:r>
            <a:r>
              <a:rPr lang="ru-RU" dirty="0"/>
              <a:t> и свободно-радикального окисления. В результате </a:t>
            </a:r>
            <a:r>
              <a:rPr lang="ru-RU" dirty="0" smtClean="0"/>
              <a:t>такой</a:t>
            </a:r>
            <a:r>
              <a:rPr lang="en-US" dirty="0" smtClean="0"/>
              <a:t> </a:t>
            </a:r>
            <a:r>
              <a:rPr lang="ru-RU" dirty="0" smtClean="0"/>
              <a:t>активации </a:t>
            </a:r>
            <a:r>
              <a:rPr lang="ru-RU" dirty="0"/>
              <a:t>повреждаются некоторые белки, нуклеиновые кислоты, липиды, а </a:t>
            </a:r>
            <a:r>
              <a:rPr lang="ru-RU" dirty="0" smtClean="0"/>
              <a:t>также</a:t>
            </a:r>
            <a:r>
              <a:rPr lang="en-US" dirty="0" smtClean="0"/>
              <a:t> </a:t>
            </a:r>
            <a:r>
              <a:rPr lang="ru-RU" dirty="0" err="1" smtClean="0"/>
              <a:t>биомембраны</a:t>
            </a:r>
            <a:r>
              <a:rPr lang="ru-RU" dirty="0"/>
              <a:t>. Частично повреждающий эффект объясняется ингибированием </a:t>
            </a:r>
            <a:r>
              <a:rPr lang="ru-RU" dirty="0" smtClean="0"/>
              <a:t>металлами </a:t>
            </a:r>
            <a:r>
              <a:rPr lang="ru-RU" dirty="0"/>
              <a:t>ферментов, защищающих организм от накопления в нём Н</a:t>
            </a:r>
            <a:r>
              <a:rPr lang="ru-RU" baseline="-25000" dirty="0"/>
              <a:t>2</a:t>
            </a:r>
            <a:r>
              <a:rPr lang="ru-RU" dirty="0"/>
              <a:t>О</a:t>
            </a:r>
            <a:r>
              <a:rPr lang="ru-RU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804291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76672"/>
            <a:ext cx="84249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Таким образом, основными молекулярными и клеточными мишенями для </a:t>
            </a:r>
            <a:r>
              <a:rPr lang="ru-RU" dirty="0" smtClean="0"/>
              <a:t>ионов</a:t>
            </a:r>
            <a:r>
              <a:rPr lang="en-US" dirty="0" smtClean="0"/>
              <a:t> </a:t>
            </a:r>
            <a:r>
              <a:rPr lang="ru-RU" dirty="0" smtClean="0"/>
              <a:t>тяжёлых </a:t>
            </a:r>
            <a:r>
              <a:rPr lang="ru-RU" dirty="0"/>
              <a:t>металлов </a:t>
            </a:r>
            <a:r>
              <a:rPr lang="ru-RU" dirty="0" smtClean="0"/>
              <a:t>служат:</a:t>
            </a:r>
            <a:endParaRPr lang="ru-RU" dirty="0"/>
          </a:p>
          <a:p>
            <a:r>
              <a:rPr lang="ru-RU" dirty="0"/>
              <a:t>- </a:t>
            </a:r>
            <a:r>
              <a:rPr lang="ru-RU" dirty="0" err="1"/>
              <a:t>гемосодержащие</a:t>
            </a:r>
            <a:r>
              <a:rPr lang="ru-RU" dirty="0"/>
              <a:t> белки и ферменты;</a:t>
            </a:r>
          </a:p>
          <a:p>
            <a:r>
              <a:rPr lang="ru-RU" dirty="0"/>
              <a:t>- ферменты, участвующие в процессах конъюгации;</a:t>
            </a:r>
          </a:p>
          <a:p>
            <a:r>
              <a:rPr lang="ru-RU" dirty="0"/>
              <a:t>- системы </a:t>
            </a:r>
            <a:r>
              <a:rPr lang="ru-RU" dirty="0" err="1"/>
              <a:t>пероксидного</a:t>
            </a:r>
            <a:r>
              <a:rPr lang="ru-RU" dirty="0"/>
              <a:t> и </a:t>
            </a:r>
            <a:r>
              <a:rPr lang="ru-RU" dirty="0" err="1"/>
              <a:t>свободнорадикального</a:t>
            </a:r>
            <a:r>
              <a:rPr lang="ru-RU" dirty="0"/>
              <a:t> окисления липидов и белков, а </a:t>
            </a:r>
            <a:r>
              <a:rPr lang="ru-RU" dirty="0" smtClean="0"/>
              <a:t>также</a:t>
            </a:r>
            <a:r>
              <a:rPr lang="en-US" dirty="0" smtClean="0"/>
              <a:t> </a:t>
            </a:r>
            <a:r>
              <a:rPr lang="ru-RU" dirty="0" smtClean="0"/>
              <a:t>системы </a:t>
            </a:r>
            <a:r>
              <a:rPr lang="ru-RU" dirty="0"/>
              <a:t>антиоксидантной и </a:t>
            </a:r>
            <a:r>
              <a:rPr lang="ru-RU" dirty="0" err="1"/>
              <a:t>антипероксидантной</a:t>
            </a:r>
            <a:r>
              <a:rPr lang="ru-RU" dirty="0"/>
              <a:t> защиты;</a:t>
            </a:r>
          </a:p>
          <a:p>
            <a:r>
              <a:rPr lang="ru-RU" dirty="0"/>
              <a:t>- ферменты транспорта электронов и синтеза аденозинтрифосфорной кислоты (АТФ).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9238" y="3636407"/>
            <a:ext cx="82809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Для </a:t>
            </a:r>
            <a:r>
              <a:rPr lang="ru-RU" dirty="0" smtClean="0"/>
              <a:t>водорослей: </a:t>
            </a:r>
            <a:r>
              <a:rPr lang="ru-RU" dirty="0" err="1" smtClean="0"/>
              <a:t>Hg</a:t>
            </a:r>
            <a:r>
              <a:rPr lang="en-US" dirty="0" smtClean="0"/>
              <a:t> </a:t>
            </a:r>
            <a:r>
              <a:rPr lang="ru-RU" dirty="0" smtClean="0"/>
              <a:t>&gt;</a:t>
            </a:r>
            <a:r>
              <a:rPr lang="en-US" dirty="0" smtClean="0"/>
              <a:t> </a:t>
            </a:r>
            <a:r>
              <a:rPr lang="ru-RU" dirty="0" err="1" smtClean="0"/>
              <a:t>Cu</a:t>
            </a:r>
            <a:r>
              <a:rPr lang="en-US" dirty="0" smtClean="0"/>
              <a:t> </a:t>
            </a:r>
            <a:r>
              <a:rPr lang="ru-RU" dirty="0" smtClean="0"/>
              <a:t>&gt;</a:t>
            </a:r>
            <a:r>
              <a:rPr lang="en-US" dirty="0" smtClean="0"/>
              <a:t> </a:t>
            </a:r>
            <a:r>
              <a:rPr lang="ru-RU" dirty="0" err="1" smtClean="0"/>
              <a:t>Cd</a:t>
            </a:r>
            <a:r>
              <a:rPr lang="ru-RU" dirty="0" smtClean="0"/>
              <a:t> &gt;</a:t>
            </a:r>
            <a:r>
              <a:rPr lang="en-US" dirty="0" smtClean="0"/>
              <a:t> </a:t>
            </a:r>
            <a:r>
              <a:rPr lang="ru-RU" dirty="0" err="1" smtClean="0"/>
              <a:t>Fe</a:t>
            </a:r>
            <a:r>
              <a:rPr lang="en-US" dirty="0" smtClean="0"/>
              <a:t> </a:t>
            </a:r>
            <a:r>
              <a:rPr lang="ru-RU" dirty="0" smtClean="0"/>
              <a:t>&gt;</a:t>
            </a:r>
            <a:r>
              <a:rPr lang="en-US" dirty="0" smtClean="0"/>
              <a:t> </a:t>
            </a:r>
            <a:r>
              <a:rPr lang="ru-RU" dirty="0" err="1" smtClean="0"/>
              <a:t>Cr</a:t>
            </a:r>
            <a:r>
              <a:rPr lang="en-US" dirty="0" smtClean="0"/>
              <a:t> </a:t>
            </a:r>
            <a:r>
              <a:rPr lang="ru-RU" dirty="0" smtClean="0"/>
              <a:t>&gt;</a:t>
            </a:r>
            <a:r>
              <a:rPr lang="en-US" dirty="0" smtClean="0"/>
              <a:t> </a:t>
            </a:r>
            <a:r>
              <a:rPr lang="ru-RU" dirty="0" err="1" smtClean="0"/>
              <a:t>Zn</a:t>
            </a:r>
            <a:r>
              <a:rPr lang="en-US" dirty="0" smtClean="0"/>
              <a:t> </a:t>
            </a:r>
            <a:r>
              <a:rPr lang="ru-RU" dirty="0" smtClean="0"/>
              <a:t>&gt;</a:t>
            </a:r>
            <a:r>
              <a:rPr lang="en-US" dirty="0" smtClean="0"/>
              <a:t> </a:t>
            </a:r>
            <a:r>
              <a:rPr lang="ru-RU" dirty="0" err="1" smtClean="0"/>
              <a:t>Co</a:t>
            </a:r>
            <a:r>
              <a:rPr lang="en-US" dirty="0" smtClean="0"/>
              <a:t> </a:t>
            </a:r>
            <a:r>
              <a:rPr lang="ru-RU" dirty="0" smtClean="0"/>
              <a:t>&gt;</a:t>
            </a:r>
            <a:r>
              <a:rPr lang="en-US" dirty="0" smtClean="0"/>
              <a:t> </a:t>
            </a:r>
            <a:r>
              <a:rPr lang="ru-RU" dirty="0" err="1" smtClean="0"/>
              <a:t>Mn</a:t>
            </a:r>
            <a:r>
              <a:rPr lang="ru-RU" dirty="0"/>
              <a:t>.</a:t>
            </a:r>
          </a:p>
          <a:p>
            <a:r>
              <a:rPr lang="ru-RU" dirty="0"/>
              <a:t>Для </a:t>
            </a:r>
            <a:r>
              <a:rPr lang="ru-RU" dirty="0" smtClean="0"/>
              <a:t>грибов: </a:t>
            </a:r>
            <a:r>
              <a:rPr lang="en-US" dirty="0" smtClean="0"/>
              <a:t>Ag &gt; Hg &gt; Cu &gt; Cd &gt; Cr &gt; Ni &gt; </a:t>
            </a:r>
            <a:r>
              <a:rPr lang="en-US" dirty="0" err="1" smtClean="0"/>
              <a:t>Pb</a:t>
            </a:r>
            <a:r>
              <a:rPr lang="en-US" dirty="0" smtClean="0"/>
              <a:t> &gt; Co &gt; Zn &gt; Fe</a:t>
            </a:r>
            <a:r>
              <a:rPr lang="en-US" dirty="0"/>
              <a:t>.</a:t>
            </a:r>
          </a:p>
          <a:p>
            <a:r>
              <a:rPr lang="ru-RU" dirty="0"/>
              <a:t>Для цветущих </a:t>
            </a:r>
            <a:r>
              <a:rPr lang="ru-RU" dirty="0" smtClean="0"/>
              <a:t>растений: </a:t>
            </a:r>
            <a:r>
              <a:rPr lang="ru-RU" dirty="0" err="1" smtClean="0"/>
              <a:t>Hg</a:t>
            </a:r>
            <a:r>
              <a:rPr lang="en-US" dirty="0" smtClean="0"/>
              <a:t> </a:t>
            </a:r>
            <a:r>
              <a:rPr lang="ru-RU" dirty="0" smtClean="0"/>
              <a:t>&gt;</a:t>
            </a:r>
            <a:r>
              <a:rPr lang="en-US" dirty="0" smtClean="0"/>
              <a:t> </a:t>
            </a:r>
            <a:r>
              <a:rPr lang="ru-RU" dirty="0" err="1" smtClean="0"/>
              <a:t>Pb</a:t>
            </a:r>
            <a:r>
              <a:rPr lang="en-US" dirty="0" smtClean="0"/>
              <a:t> </a:t>
            </a:r>
            <a:r>
              <a:rPr lang="ru-RU" dirty="0" smtClean="0"/>
              <a:t>&gt;</a:t>
            </a:r>
            <a:r>
              <a:rPr lang="en-US" dirty="0" smtClean="0"/>
              <a:t> </a:t>
            </a:r>
            <a:r>
              <a:rPr lang="ru-RU" dirty="0" err="1" smtClean="0"/>
              <a:t>Cu</a:t>
            </a:r>
            <a:r>
              <a:rPr lang="en-US" dirty="0" smtClean="0"/>
              <a:t> </a:t>
            </a:r>
            <a:r>
              <a:rPr lang="ru-RU" dirty="0" smtClean="0"/>
              <a:t>&gt;</a:t>
            </a:r>
            <a:r>
              <a:rPr lang="en-US" dirty="0" smtClean="0"/>
              <a:t> </a:t>
            </a:r>
            <a:r>
              <a:rPr lang="ru-RU" dirty="0" err="1" smtClean="0"/>
              <a:t>Cd</a:t>
            </a:r>
            <a:r>
              <a:rPr lang="en-US" dirty="0" smtClean="0"/>
              <a:t> </a:t>
            </a:r>
            <a:r>
              <a:rPr lang="ru-RU" dirty="0" smtClean="0"/>
              <a:t>&gt;</a:t>
            </a:r>
            <a:r>
              <a:rPr lang="en-US" dirty="0" smtClean="0"/>
              <a:t> </a:t>
            </a:r>
            <a:r>
              <a:rPr lang="ru-RU" dirty="0" err="1" smtClean="0"/>
              <a:t>Cr</a:t>
            </a:r>
            <a:r>
              <a:rPr lang="en-US" dirty="0" smtClean="0"/>
              <a:t> </a:t>
            </a:r>
            <a:r>
              <a:rPr lang="ru-RU" dirty="0" smtClean="0"/>
              <a:t>&gt;</a:t>
            </a:r>
            <a:r>
              <a:rPr lang="en-US" dirty="0" smtClean="0"/>
              <a:t> </a:t>
            </a:r>
            <a:r>
              <a:rPr lang="ru-RU" dirty="0" err="1" smtClean="0"/>
              <a:t>Ni</a:t>
            </a:r>
            <a:r>
              <a:rPr lang="en-US" dirty="0" smtClean="0"/>
              <a:t> </a:t>
            </a:r>
            <a:r>
              <a:rPr lang="ru-RU" dirty="0" smtClean="0"/>
              <a:t>&gt;</a:t>
            </a:r>
            <a:r>
              <a:rPr lang="en-US" dirty="0" smtClean="0"/>
              <a:t> </a:t>
            </a:r>
            <a:r>
              <a:rPr lang="ru-RU" dirty="0" err="1" smtClean="0"/>
              <a:t>Zn</a:t>
            </a:r>
            <a:r>
              <a:rPr lang="ru-RU" dirty="0"/>
              <a:t>.</a:t>
            </a:r>
          </a:p>
          <a:p>
            <a:r>
              <a:rPr lang="ru-RU" dirty="0"/>
              <a:t>Для кольчатых </a:t>
            </a:r>
            <a:r>
              <a:rPr lang="ru-RU" dirty="0" smtClean="0"/>
              <a:t>червей: </a:t>
            </a:r>
            <a:r>
              <a:rPr lang="ru-RU" dirty="0" err="1" smtClean="0"/>
              <a:t>Hg</a:t>
            </a:r>
            <a:r>
              <a:rPr lang="en-US" dirty="0" smtClean="0"/>
              <a:t> </a:t>
            </a:r>
            <a:r>
              <a:rPr lang="ru-RU" dirty="0" smtClean="0"/>
              <a:t>&gt;</a:t>
            </a:r>
            <a:r>
              <a:rPr lang="en-US" dirty="0" smtClean="0"/>
              <a:t> </a:t>
            </a:r>
            <a:r>
              <a:rPr lang="ru-RU" dirty="0" err="1" smtClean="0"/>
              <a:t>Cu</a:t>
            </a:r>
            <a:r>
              <a:rPr lang="en-US" dirty="0" smtClean="0"/>
              <a:t> </a:t>
            </a:r>
            <a:r>
              <a:rPr lang="ru-RU" dirty="0" smtClean="0"/>
              <a:t>&gt;</a:t>
            </a:r>
            <a:r>
              <a:rPr lang="en-US" dirty="0" smtClean="0"/>
              <a:t> </a:t>
            </a:r>
            <a:r>
              <a:rPr lang="ru-RU" dirty="0" err="1" smtClean="0"/>
              <a:t>Zn</a:t>
            </a:r>
            <a:r>
              <a:rPr lang="en-US" dirty="0" smtClean="0"/>
              <a:t> </a:t>
            </a:r>
            <a:r>
              <a:rPr lang="ru-RU" dirty="0" smtClean="0"/>
              <a:t>&gt;</a:t>
            </a:r>
            <a:r>
              <a:rPr lang="en-US" dirty="0" smtClean="0"/>
              <a:t> </a:t>
            </a:r>
            <a:r>
              <a:rPr lang="ru-RU" dirty="0" err="1" smtClean="0"/>
              <a:t>Pb</a:t>
            </a:r>
            <a:r>
              <a:rPr lang="en-US" dirty="0" smtClean="0"/>
              <a:t> </a:t>
            </a:r>
            <a:r>
              <a:rPr lang="ru-RU" dirty="0" smtClean="0"/>
              <a:t>&gt;</a:t>
            </a:r>
            <a:r>
              <a:rPr lang="en-US" dirty="0" smtClean="0"/>
              <a:t> </a:t>
            </a:r>
            <a:r>
              <a:rPr lang="ru-RU" dirty="0" err="1" smtClean="0"/>
              <a:t>Cd</a:t>
            </a:r>
            <a:r>
              <a:rPr lang="ru-RU" dirty="0"/>
              <a:t>.</a:t>
            </a:r>
          </a:p>
          <a:p>
            <a:r>
              <a:rPr lang="ru-RU" dirty="0"/>
              <a:t>Для </a:t>
            </a:r>
            <a:r>
              <a:rPr lang="ru-RU" dirty="0" smtClean="0"/>
              <a:t>рыб: </a:t>
            </a:r>
            <a:r>
              <a:rPr lang="en-US" dirty="0" smtClean="0"/>
              <a:t>Ag &gt; Hg &gt; Cu &gt; </a:t>
            </a:r>
            <a:r>
              <a:rPr lang="en-US" dirty="0" err="1" smtClean="0"/>
              <a:t>Pb</a:t>
            </a:r>
            <a:r>
              <a:rPr lang="en-US" dirty="0" smtClean="0"/>
              <a:t> &gt; Cd &gt; Al &gt; Zn &gt; Ni &gt; Cr &gt; Co &gt; </a:t>
            </a:r>
            <a:r>
              <a:rPr lang="en-US" dirty="0" err="1" smtClean="0"/>
              <a:t>Mn</a:t>
            </a:r>
            <a:r>
              <a:rPr lang="en-US" dirty="0"/>
              <a:t>.</a:t>
            </a:r>
          </a:p>
          <a:p>
            <a:r>
              <a:rPr lang="ru-RU" dirty="0"/>
              <a:t>Для </a:t>
            </a:r>
            <a:r>
              <a:rPr lang="ru-RU" dirty="0" smtClean="0"/>
              <a:t>млекопитающих:</a:t>
            </a:r>
            <a:r>
              <a:rPr lang="en-US" dirty="0" smtClean="0"/>
              <a:t> Ag, Hg, Cd &gt; Cu, </a:t>
            </a:r>
            <a:r>
              <a:rPr lang="en-US" dirty="0" err="1" smtClean="0"/>
              <a:t>Pb</a:t>
            </a:r>
            <a:r>
              <a:rPr lang="en-US" dirty="0" smtClean="0"/>
              <a:t>, Co, Sn, Be &gt;&gt; </a:t>
            </a:r>
            <a:r>
              <a:rPr lang="en-US" dirty="0" err="1" smtClean="0"/>
              <a:t>Mn</a:t>
            </a:r>
            <a:r>
              <a:rPr lang="en-US" dirty="0" smtClean="0"/>
              <a:t>, Zn, Fe</a:t>
            </a:r>
            <a:r>
              <a:rPr lang="en-US" dirty="0"/>
              <a:t>, </a:t>
            </a:r>
            <a:r>
              <a:rPr lang="en-US" dirty="0" smtClean="0"/>
              <a:t>Cr &gt;&gt; </a:t>
            </a:r>
            <a:r>
              <a:rPr lang="en-US" dirty="0" err="1" smtClean="0"/>
              <a:t>Sr</a:t>
            </a:r>
            <a:r>
              <a:rPr lang="en-US" dirty="0" smtClean="0"/>
              <a:t> &gt;Cs, Li, Al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131840" y="3040479"/>
            <a:ext cx="2849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Ряд токсичности металлов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372064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75656" y="476672"/>
            <a:ext cx="1737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гидросфера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860032" y="476672"/>
            <a:ext cx="1603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атмосфера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948264" y="476671"/>
            <a:ext cx="1571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литосфера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35862" y="4653136"/>
            <a:ext cx="2880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методы </a:t>
            </a:r>
            <a:r>
              <a:rPr lang="ru-RU" sz="1600" b="1" dirty="0"/>
              <a:t>очистки сточных </a:t>
            </a:r>
            <a:r>
              <a:rPr lang="ru-RU" sz="1600" b="1" dirty="0" smtClean="0"/>
              <a:t>вод:</a:t>
            </a:r>
            <a:endParaRPr lang="ru-RU" sz="1600" b="1" dirty="0"/>
          </a:p>
          <a:p>
            <a:pPr algn="ctr"/>
            <a:r>
              <a:rPr lang="ru-RU" sz="1600" dirty="0"/>
              <a:t>- </a:t>
            </a:r>
            <a:r>
              <a:rPr lang="ru-RU" sz="1600" dirty="0" smtClean="0"/>
              <a:t>механическая очистка, основанная </a:t>
            </a:r>
            <a:r>
              <a:rPr lang="ru-RU" sz="1600" dirty="0"/>
              <a:t>на осаждении взвешенных веществ,</a:t>
            </a:r>
          </a:p>
          <a:p>
            <a:pPr algn="ctr"/>
            <a:r>
              <a:rPr lang="ru-RU" sz="1600" dirty="0"/>
              <a:t>- </a:t>
            </a:r>
            <a:r>
              <a:rPr lang="ru-RU" sz="1600" dirty="0" smtClean="0"/>
              <a:t>биологическая очистка,</a:t>
            </a:r>
            <a:endParaRPr lang="ru-RU" sz="1600" dirty="0"/>
          </a:p>
          <a:p>
            <a:pPr algn="ctr"/>
            <a:r>
              <a:rPr lang="ru-RU" sz="1600" dirty="0"/>
              <a:t>- </a:t>
            </a:r>
            <a:r>
              <a:rPr lang="ru-RU" sz="1600" dirty="0" smtClean="0"/>
              <a:t>химическая очистка.</a:t>
            </a:r>
            <a:endParaRPr lang="ru-RU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5496" y="1416805"/>
            <a:ext cx="5681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Сточные воды</a:t>
            </a:r>
          </a:p>
          <a:p>
            <a:pPr algn="ctr"/>
            <a:r>
              <a:rPr lang="ru-RU" sz="1400" dirty="0" smtClean="0"/>
              <a:t>(использованные </a:t>
            </a:r>
            <a:r>
              <a:rPr lang="ru-RU" sz="1400" dirty="0"/>
              <a:t>на производственные или </a:t>
            </a:r>
            <a:r>
              <a:rPr lang="ru-RU" sz="1400" dirty="0" smtClean="0"/>
              <a:t>бытовые нужды </a:t>
            </a:r>
            <a:r>
              <a:rPr lang="ru-RU" sz="1400" dirty="0"/>
              <a:t>и получившие при этом дополнительные примеси </a:t>
            </a:r>
            <a:r>
              <a:rPr lang="ru-RU" sz="1400" dirty="0" smtClean="0"/>
              <a:t>(загрязнения</a:t>
            </a:r>
            <a:r>
              <a:rPr lang="ru-RU" sz="1400" dirty="0"/>
              <a:t>), изменившие </a:t>
            </a:r>
            <a:r>
              <a:rPr lang="ru-RU" sz="1400" dirty="0" smtClean="0"/>
              <a:t>их первоначальный </a:t>
            </a:r>
            <a:r>
              <a:rPr lang="ru-RU" sz="1400" dirty="0"/>
              <a:t>состав или физические </a:t>
            </a:r>
            <a:r>
              <a:rPr lang="ru-RU" sz="1400" dirty="0" smtClean="0"/>
              <a:t>свойства</a:t>
            </a:r>
            <a:endParaRPr lang="ru-RU" sz="1400" dirty="0"/>
          </a:p>
        </p:txBody>
      </p:sp>
      <p:cxnSp>
        <p:nvCxnSpPr>
          <p:cNvPr id="10" name="Прямая со стрелкой 9"/>
          <p:cNvCxnSpPr>
            <a:stCxn id="4" idx="2"/>
            <a:endCxn id="8" idx="0"/>
          </p:cNvCxnSpPr>
          <p:nvPr/>
        </p:nvCxnSpPr>
        <p:spPr>
          <a:xfrm>
            <a:off x="2344644" y="938337"/>
            <a:ext cx="531658" cy="478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7" idx="2"/>
            <a:endCxn id="7" idx="0"/>
          </p:cNvCxnSpPr>
          <p:nvPr/>
        </p:nvCxnSpPr>
        <p:spPr>
          <a:xfrm>
            <a:off x="2876022" y="4005064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1124392" y="2927846"/>
            <a:ext cx="35032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prstClr val="black"/>
                </a:solidFill>
              </a:rPr>
              <a:t>- </a:t>
            </a:r>
            <a:r>
              <a:rPr lang="ru-RU" sz="1600" dirty="0">
                <a:solidFill>
                  <a:prstClr val="black"/>
                </a:solidFill>
              </a:rPr>
              <a:t>талые и ливневые,</a:t>
            </a:r>
          </a:p>
          <a:p>
            <a:pPr lvl="0" algn="ctr"/>
            <a:r>
              <a:rPr lang="ru-RU" sz="1600" dirty="0">
                <a:solidFill>
                  <a:prstClr val="black"/>
                </a:solidFill>
              </a:rPr>
              <a:t>- производственные,</a:t>
            </a:r>
          </a:p>
          <a:p>
            <a:pPr lvl="0" algn="ctr"/>
            <a:r>
              <a:rPr lang="ru-RU" sz="1600" dirty="0">
                <a:solidFill>
                  <a:prstClr val="black"/>
                </a:solidFill>
              </a:rPr>
              <a:t>- хозяйственно-бытовые,</a:t>
            </a:r>
          </a:p>
          <a:p>
            <a:pPr lvl="0" algn="ctr"/>
            <a:r>
              <a:rPr lang="ru-RU" sz="1600" dirty="0">
                <a:solidFill>
                  <a:prstClr val="black"/>
                </a:solidFill>
              </a:rPr>
              <a:t>- дренажные.</a:t>
            </a:r>
          </a:p>
        </p:txBody>
      </p:sp>
      <p:cxnSp>
        <p:nvCxnSpPr>
          <p:cNvPr id="31" name="Прямая со стрелкой 30"/>
          <p:cNvCxnSpPr>
            <a:stCxn id="8" idx="2"/>
            <a:endCxn id="17" idx="0"/>
          </p:cNvCxnSpPr>
          <p:nvPr/>
        </p:nvCxnSpPr>
        <p:spPr>
          <a:xfrm flipH="1">
            <a:off x="2876022" y="2432468"/>
            <a:ext cx="280" cy="4953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Сточные воды, классификация и назначение канализации.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302" y="4077072"/>
            <a:ext cx="3086530" cy="205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Вода из химчистки - Мосводоканал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302" y="1416805"/>
            <a:ext cx="3086530" cy="204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079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4430" y="692696"/>
            <a:ext cx="83529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Рассматривая вопрос об очистке сточных вод необходимо учитывать следующее</a:t>
            </a:r>
            <a:r>
              <a:rPr lang="ru-RU" dirty="0" smtClean="0"/>
              <a:t>:</a:t>
            </a:r>
          </a:p>
          <a:p>
            <a:endParaRPr lang="ru-RU" dirty="0"/>
          </a:p>
          <a:p>
            <a:r>
              <a:rPr lang="ru-RU" dirty="0"/>
              <a:t>1) Состав сточных вод формируется в основном технологическом процессе. Поэтому</a:t>
            </a:r>
            <a:r>
              <a:rPr lang="ru-RU" dirty="0" smtClean="0"/>
              <a:t>, прежде </a:t>
            </a:r>
            <a:r>
              <a:rPr lang="ru-RU" dirty="0"/>
              <a:t>всего, необходимо проанализировать его на предмет сокращения объёмов </a:t>
            </a:r>
            <a:r>
              <a:rPr lang="ru-RU" dirty="0" smtClean="0"/>
              <a:t>и оптимизации </a:t>
            </a:r>
            <a:r>
              <a:rPr lang="ru-RU" dirty="0"/>
              <a:t>состава сточных вод.</a:t>
            </a:r>
          </a:p>
          <a:p>
            <a:r>
              <a:rPr lang="ru-RU" dirty="0"/>
              <a:t>2) В результате очистки сточных вод образуются осадки, которые затем нужно </a:t>
            </a:r>
            <a:r>
              <a:rPr lang="ru-RU" dirty="0" smtClean="0"/>
              <a:t>утилизировать </a:t>
            </a:r>
            <a:r>
              <a:rPr lang="ru-RU" dirty="0"/>
              <a:t>или обезвредить. Об этом не следует забывать, потому что при </a:t>
            </a:r>
            <a:r>
              <a:rPr lang="ru-RU" dirty="0" smtClean="0"/>
              <a:t>отсутствии возможности </a:t>
            </a:r>
            <a:r>
              <a:rPr lang="ru-RU" dirty="0"/>
              <a:t>размещения отходов нельзя будет эксплуатировать установки по </a:t>
            </a:r>
            <a:r>
              <a:rPr lang="ru-RU" dirty="0" smtClean="0"/>
              <a:t>очистке </a:t>
            </a:r>
            <a:r>
              <a:rPr lang="ru-RU" dirty="0"/>
              <a:t>сточных вод.</a:t>
            </a:r>
          </a:p>
          <a:p>
            <a:r>
              <a:rPr lang="ru-RU" dirty="0" smtClean="0"/>
              <a:t>3</a:t>
            </a:r>
            <a:r>
              <a:rPr lang="ru-RU" dirty="0"/>
              <a:t>) Необходимо рассматривать возможность повторного использования вод после </a:t>
            </a:r>
            <a:r>
              <a:rPr lang="ru-RU" dirty="0" smtClean="0"/>
              <a:t>очистки</a:t>
            </a:r>
            <a:r>
              <a:rPr lang="ru-RU" dirty="0"/>
              <a:t>. Учитывая высокую стоимость водопроводной воды её экономия может </a:t>
            </a:r>
            <a:r>
              <a:rPr lang="ru-RU" dirty="0" smtClean="0"/>
              <a:t>окупить </a:t>
            </a:r>
            <a:r>
              <a:rPr lang="ru-RU" dirty="0"/>
              <a:t>затраты на очистку.</a:t>
            </a:r>
          </a:p>
          <a:p>
            <a:r>
              <a:rPr lang="ru-RU" dirty="0"/>
              <a:t>4) Локальная очистка сточных вод, как правило, эффективнее, чем очистка </a:t>
            </a:r>
            <a:r>
              <a:rPr lang="ru-RU" dirty="0" smtClean="0"/>
              <a:t>объединённых </a:t>
            </a:r>
            <a:r>
              <a:rPr lang="ru-RU" dirty="0"/>
              <a:t>вод, потому что выше концентрации очищаемых компонентов. Хотя в </a:t>
            </a:r>
            <a:r>
              <a:rPr lang="ru-RU" dirty="0" smtClean="0"/>
              <a:t>отдельных </a:t>
            </a:r>
            <a:r>
              <a:rPr lang="ru-RU" dirty="0"/>
              <a:t>случаях именно в результате смешения образуется оптимальный состав. </a:t>
            </a:r>
            <a:r>
              <a:rPr lang="ru-RU" dirty="0" smtClean="0"/>
              <a:t>Например</a:t>
            </a:r>
            <a:r>
              <a:rPr lang="ru-RU" dirty="0"/>
              <a:t>, биологическая очистка позволяет очищать сточные воды от </a:t>
            </a:r>
            <a:r>
              <a:rPr lang="ru-RU" dirty="0" smtClean="0"/>
              <a:t>соединений азота</a:t>
            </a:r>
            <a:r>
              <a:rPr lang="ru-RU" dirty="0"/>
              <a:t>. Но для размножения микроорганизмов необходим и углерод. Поэтому </a:t>
            </a:r>
            <a:r>
              <a:rPr lang="ru-RU" dirty="0" smtClean="0"/>
              <a:t>для биологической </a:t>
            </a:r>
            <a:r>
              <a:rPr lang="ru-RU" dirty="0"/>
              <a:t>очистки стоков производства азотных удобрений их </a:t>
            </a:r>
            <a:r>
              <a:rPr lang="ru-RU" dirty="0" smtClean="0"/>
              <a:t>целесообразно смешивать </a:t>
            </a:r>
            <a:r>
              <a:rPr lang="ru-RU" dirty="0"/>
              <a:t>с хозяйственно-бытовыми сточными водами.</a:t>
            </a:r>
          </a:p>
        </p:txBody>
      </p:sp>
    </p:spTree>
    <p:extLst>
      <p:ext uri="{BB962C8B-B14F-4D97-AF65-F5344CB8AC3E}">
        <p14:creationId xmlns:p14="http://schemas.microsoft.com/office/powerpoint/2010/main" val="10044085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ХТУ: Очистка сточных вод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45616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4595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Очистные сооружения для сточных вод гальванических цехов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9" y="332656"/>
            <a:ext cx="908624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167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332656"/>
            <a:ext cx="7499350" cy="1458913"/>
          </a:xfrm>
        </p:spPr>
        <p:txBody>
          <a:bodyPr>
            <a:normAutofit fontScale="90000"/>
          </a:bodyPr>
          <a:lstStyle/>
          <a:p>
            <a:r>
              <a:rPr lang="ru-RU" altLang="ru-RU" sz="3700" b="1" dirty="0"/>
              <a:t>Факторы, влияющие на токсичность химических соединений</a:t>
            </a:r>
            <a:r>
              <a:rPr lang="en-US" altLang="ru-RU" sz="3700" b="1" dirty="0"/>
              <a:t>:</a:t>
            </a:r>
            <a:endParaRPr lang="ru-RU" altLang="ru-RU" sz="3700" b="1" dirty="0"/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76300" y="2132856"/>
            <a:ext cx="835292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hangingPunct="0">
              <a:lnSpc>
                <a:spcPct val="95000"/>
              </a:lnSpc>
              <a:spcAft>
                <a:spcPts val="1425"/>
              </a:spcAft>
              <a:defRPr sz="3200">
                <a:solidFill>
                  <a:srgbClr val="000000"/>
                </a:solidFill>
                <a:latin typeface="Times New Roman" pitchFamily="18" charset="0"/>
              </a:defRPr>
            </a:lvl1pPr>
            <a:lvl2pPr hangingPunct="0">
              <a:lnSpc>
                <a:spcPct val="95000"/>
              </a:lnSpc>
              <a:spcAft>
                <a:spcPts val="1138"/>
              </a:spcAft>
              <a:defRPr sz="2800">
                <a:solidFill>
                  <a:srgbClr val="000000"/>
                </a:solidFill>
                <a:latin typeface="Times New Roman" pitchFamily="18" charset="0"/>
              </a:defRPr>
            </a:lvl2pPr>
            <a:lvl3pPr hangingPunct="0">
              <a:lnSpc>
                <a:spcPct val="95000"/>
              </a:lnSpc>
              <a:spcAft>
                <a:spcPts val="850"/>
              </a:spcAf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hangingPunct="0">
              <a:lnSpc>
                <a:spcPct val="95000"/>
              </a:lnSpc>
              <a:spcAft>
                <a:spcPts val="575"/>
              </a:spcAft>
              <a:defRPr sz="2000">
                <a:solidFill>
                  <a:srgbClr val="000000"/>
                </a:solidFill>
                <a:latin typeface="Times New Roman" pitchFamily="18" charset="0"/>
              </a:defRPr>
            </a:lvl4pPr>
            <a:lvl5pPr hangingPunct="0">
              <a:lnSpc>
                <a:spcPct val="95000"/>
              </a:lnSpc>
              <a:spcAft>
                <a:spcPts val="288"/>
              </a:spcAft>
              <a:defRPr sz="20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 hangingPunct="0">
              <a:lnSpc>
                <a:spcPct val="95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altLang="ru-RU" dirty="0">
                <a:latin typeface="+mn-lt"/>
              </a:rPr>
              <a:t>- дозы и концентрации</a:t>
            </a:r>
            <a:r>
              <a:rPr lang="en-US" altLang="ru-RU" dirty="0">
                <a:latin typeface="+mn-lt"/>
              </a:rPr>
              <a:t>;</a:t>
            </a:r>
            <a:r>
              <a:rPr lang="ru-RU" altLang="ru-RU" dirty="0">
                <a:latin typeface="+mn-lt"/>
              </a:rPr>
              <a:t> </a:t>
            </a:r>
          </a:p>
          <a:p>
            <a:r>
              <a:rPr lang="ru-RU" altLang="ru-RU" dirty="0">
                <a:latin typeface="+mn-lt"/>
              </a:rPr>
              <a:t>- физические и химические свойства</a:t>
            </a:r>
            <a:r>
              <a:rPr lang="en-US" altLang="ru-RU" dirty="0">
                <a:latin typeface="+mn-lt"/>
              </a:rPr>
              <a:t>;</a:t>
            </a:r>
            <a:endParaRPr lang="ru-RU" altLang="ru-RU" dirty="0">
              <a:latin typeface="+mn-lt"/>
            </a:endParaRPr>
          </a:p>
          <a:p>
            <a:r>
              <a:rPr lang="ru-RU" altLang="ru-RU" dirty="0">
                <a:latin typeface="+mn-lt"/>
              </a:rPr>
              <a:t>- пути и скорость проникновения в организм</a:t>
            </a:r>
            <a:r>
              <a:rPr lang="en-US" altLang="ru-RU" dirty="0">
                <a:latin typeface="+mn-lt"/>
              </a:rPr>
              <a:t>;</a:t>
            </a:r>
            <a:endParaRPr lang="ru-RU" altLang="ru-RU" dirty="0">
              <a:latin typeface="+mn-lt"/>
            </a:endParaRPr>
          </a:p>
          <a:p>
            <a:r>
              <a:rPr lang="ru-RU" altLang="ru-RU" dirty="0">
                <a:latin typeface="+mn-lt"/>
              </a:rPr>
              <a:t>- возраст и пол организма; </a:t>
            </a:r>
          </a:p>
          <a:p>
            <a:r>
              <a:rPr lang="ru-RU" altLang="ru-RU" dirty="0">
                <a:latin typeface="+mn-lt"/>
              </a:rPr>
              <a:t>- индивидуальная предрасположенность и т.д</a:t>
            </a:r>
            <a:r>
              <a:rPr lang="ru-RU" altLang="ru-RU" dirty="0" smtClean="0">
                <a:latin typeface="+mn-lt"/>
              </a:rPr>
              <a:t>.</a:t>
            </a:r>
            <a:endParaRPr lang="ru-RU" alt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456948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350"/>
            <a:ext cx="8002786" cy="1873250"/>
          </a:xfrm>
        </p:spPr>
        <p:txBody>
          <a:bodyPr>
            <a:normAutofit/>
          </a:bodyPr>
          <a:lstStyle/>
          <a:p>
            <a:r>
              <a:rPr lang="ru-RU" altLang="ru-RU" sz="3200" dirty="0"/>
              <a:t>Зависимость токсичности от химического строения веществ </a:t>
            </a: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r>
              <a:rPr lang="ru-RU" altLang="ru-RU" sz="3200" dirty="0" smtClean="0"/>
              <a:t>(</a:t>
            </a:r>
            <a:r>
              <a:rPr lang="ru-RU" altLang="ru-RU" sz="3200" dirty="0"/>
              <a:t>Н.В. Лазарев) 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1024397" y="2428782"/>
            <a:ext cx="7288410" cy="3304474"/>
            <a:chOff x="1187624" y="2743200"/>
            <a:chExt cx="5486400" cy="1660525"/>
          </a:xfrm>
        </p:grpSpPr>
        <p:sp>
          <p:nvSpPr>
            <p:cNvPr id="2" name="Text Box 2"/>
            <p:cNvSpPr txBox="1">
              <a:spLocks noChangeArrowheads="1"/>
            </p:cNvSpPr>
            <p:nvPr/>
          </p:nvSpPr>
          <p:spPr bwMode="auto">
            <a:xfrm>
              <a:off x="1187624" y="2743200"/>
              <a:ext cx="2171700" cy="342900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9BBB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Химическая активность</a:t>
              </a:r>
              <a:endParaRPr kumimoji="0" lang="ru-RU" alt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4045124" y="2743200"/>
              <a:ext cx="2628900" cy="342900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9BBB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Физико-химические свойства</a:t>
              </a:r>
              <a:endParaRPr kumimoji="0" lang="ru-RU" alt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 Box 4"/>
            <p:cNvSpPr txBox="1">
              <a:spLocks noChangeArrowheads="1"/>
            </p:cNvSpPr>
            <p:nvPr/>
          </p:nvSpPr>
          <p:spPr bwMode="auto">
            <a:xfrm>
              <a:off x="2787824" y="3390900"/>
              <a:ext cx="2057400" cy="342900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9BBB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Химическое строение</a:t>
              </a:r>
              <a:endParaRPr kumimoji="0" lang="ru-RU" alt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2619549" y="4060825"/>
              <a:ext cx="2400300" cy="342900"/>
            </a:xfrm>
            <a:prstGeom prst="rect">
              <a:avLst/>
            </a:prstGeom>
            <a:solidFill>
              <a:srgbClr val="FFFFFF"/>
            </a:solidFill>
            <a:ln w="31750">
              <a:solidFill>
                <a:srgbClr val="9BBB59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Биологическая активность</a:t>
              </a:r>
              <a:endParaRPr kumimoji="0" lang="ru-RU" altLang="ru-RU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5126" name="AutoShape 6"/>
            <p:cNvCxnSpPr>
              <a:cxnSpLocks noChangeShapeType="1"/>
            </p:cNvCxnSpPr>
            <p:nvPr/>
          </p:nvCxnSpPr>
          <p:spPr bwMode="auto">
            <a:xfrm flipH="1" flipV="1">
              <a:off x="2186162" y="3086100"/>
              <a:ext cx="601662" cy="4873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7" name="AutoShape 7"/>
            <p:cNvCxnSpPr>
              <a:cxnSpLocks noChangeShapeType="1"/>
            </p:cNvCxnSpPr>
            <p:nvPr/>
          </p:nvCxnSpPr>
          <p:spPr bwMode="auto">
            <a:xfrm flipV="1">
              <a:off x="4845224" y="3086100"/>
              <a:ext cx="601663" cy="487363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8" name="AutoShape 8"/>
            <p:cNvCxnSpPr>
              <a:cxnSpLocks noChangeShapeType="1"/>
            </p:cNvCxnSpPr>
            <p:nvPr/>
          </p:nvCxnSpPr>
          <p:spPr bwMode="auto">
            <a:xfrm flipH="1">
              <a:off x="3359324" y="2917825"/>
              <a:ext cx="685800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29" name="AutoShape 9"/>
            <p:cNvCxnSpPr>
              <a:cxnSpLocks noChangeShapeType="1"/>
            </p:cNvCxnSpPr>
            <p:nvPr/>
          </p:nvCxnSpPr>
          <p:spPr bwMode="auto">
            <a:xfrm>
              <a:off x="1674987" y="3086100"/>
              <a:ext cx="944562" cy="11509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0" name="AutoShape 10"/>
            <p:cNvCxnSpPr>
              <a:cxnSpLocks noChangeShapeType="1"/>
            </p:cNvCxnSpPr>
            <p:nvPr/>
          </p:nvCxnSpPr>
          <p:spPr bwMode="auto">
            <a:xfrm flipH="1">
              <a:off x="5019849" y="3086100"/>
              <a:ext cx="946150" cy="1150938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43503608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7749" y="1628800"/>
            <a:ext cx="7859712" cy="1728788"/>
          </a:xfrm>
        </p:spPr>
        <p:txBody>
          <a:bodyPr>
            <a:normAutofit fontScale="90000"/>
          </a:bodyPr>
          <a:lstStyle/>
          <a:p>
            <a:r>
              <a:rPr lang="ru-RU" altLang="ru-RU" sz="3600" dirty="0"/>
              <a:t>Соединения с линейной углеродной цепочкой более токсичны, чем их разветвленные изомеры</a:t>
            </a:r>
            <a:r>
              <a:rPr lang="ru-RU" altLang="ru-RU" sz="4000" dirty="0"/>
              <a:t> </a:t>
            </a:r>
          </a:p>
        </p:txBody>
      </p:sp>
      <p:pic>
        <p:nvPicPr>
          <p:cNvPr id="34819" name="Picture 3" descr="KrokTest org ua &amp;Vcy;&amp;scy;&amp;iecy; &amp;mcy;&amp;acy;&amp;tcy;&amp;iecy;&amp;rcy;&amp;icy;&amp;acy;&amp;lcy;&amp;ycy; &amp;dcy;&amp;lcy;&amp;yacy; &amp;pcy;&amp;ocy;&amp;dcy;&amp;gcy;&amp;ocy;&amp;tcy;&amp;ocy;&amp;vcy;&amp;kcy;&amp;icy; &amp;kcy; &amp;ecy;&amp;kcy;&amp;zcy;&amp;acy;&amp;mcy;&amp;iecy;&amp;ncy;&amp;acy;&amp;mcy; &amp;kcy;&amp;rcy;&amp;ocy;&amp;kcy;-1, &amp;kcy;&amp;rcy;&amp;ocy;&amp;kcy;-2, &amp;kcy;&amp;rcy;&amp;ocy;&amp;kcy;-3 &amp;icy; &amp;kcy;&amp;rcy;&amp;ocy;&amp;kcy;-&amp;m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94" y="3801988"/>
            <a:ext cx="3673475" cy="190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4" descr="Propan-1-ol-2D-fl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73016"/>
            <a:ext cx="387032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042988" y="260350"/>
            <a:ext cx="749935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 hangingPunct="0">
              <a:lnSpc>
                <a:spcPct val="95000"/>
              </a:lnSpc>
              <a:defRPr sz="4400">
                <a:solidFill>
                  <a:srgbClr val="000000"/>
                </a:solidFill>
                <a:latin typeface="Times New Roman" pitchFamily="18" charset="0"/>
              </a:defRPr>
            </a:lvl1pPr>
            <a:lvl2pPr algn="ctr" hangingPunct="0">
              <a:lnSpc>
                <a:spcPct val="95000"/>
              </a:lnSpc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ctr" hangingPunct="0">
              <a:lnSpc>
                <a:spcPct val="95000"/>
              </a:lnSpc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ctr" hangingPunct="0">
              <a:lnSpc>
                <a:spcPct val="95000"/>
              </a:lnSpc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ctr" hangingPunct="0">
              <a:lnSpc>
                <a:spcPct val="95000"/>
              </a:lnSpc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3200" b="1" dirty="0">
                <a:latin typeface="+mn-lt"/>
              </a:rPr>
              <a:t>Зависимость токсичности от химического строения веществ</a:t>
            </a:r>
            <a:r>
              <a:rPr lang="ru-RU" altLang="ru-RU" sz="32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548363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494210"/>
            <a:ext cx="8352036" cy="2447925"/>
          </a:xfrm>
        </p:spPr>
        <p:txBody>
          <a:bodyPr>
            <a:normAutofit/>
          </a:bodyPr>
          <a:lstStyle/>
          <a:p>
            <a:r>
              <a:rPr lang="ru-RU" altLang="ru-RU" sz="3200" dirty="0"/>
              <a:t>Циклические соединения с одной длинной боковой цепочкой более токсичны. чем изомеры с двумя или несколькими короткими цепочками </a:t>
            </a:r>
          </a:p>
        </p:txBody>
      </p:sp>
      <p:pic>
        <p:nvPicPr>
          <p:cNvPr id="35843" name="Picture 3" descr="XuMuK.ru - &amp;Gcy;&amp;IEcy;&amp;Mcy;. - &amp;KHcy;&amp;icy;&amp;mcy;&amp;icy;&amp;chcy;&amp;iecy;&amp;scy;&amp;kcy;&amp;acy;&amp;yacy; &amp;ecy;&amp;ncy;&amp;tscy;&amp;icy;&amp;kcy;&amp;lcy;&amp;ocy;&amp;pcy;&amp;iecy;&amp;dcy;&amp;icy;&amp;ya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292600"/>
            <a:ext cx="2954337" cy="20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971600" y="260350"/>
            <a:ext cx="749935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 hangingPunct="0">
              <a:lnSpc>
                <a:spcPct val="95000"/>
              </a:lnSpc>
              <a:defRPr sz="4400">
                <a:solidFill>
                  <a:srgbClr val="000000"/>
                </a:solidFill>
                <a:latin typeface="Times New Roman" pitchFamily="18" charset="0"/>
              </a:defRPr>
            </a:lvl1pPr>
            <a:lvl2pPr algn="ctr" hangingPunct="0">
              <a:lnSpc>
                <a:spcPct val="95000"/>
              </a:lnSpc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ctr" hangingPunct="0">
              <a:lnSpc>
                <a:spcPct val="95000"/>
              </a:lnSpc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ctr" hangingPunct="0">
              <a:lnSpc>
                <a:spcPct val="95000"/>
              </a:lnSpc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ctr" hangingPunct="0">
              <a:lnSpc>
                <a:spcPct val="95000"/>
              </a:lnSpc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3200" b="1" dirty="0">
                <a:latin typeface="+mn-lt"/>
              </a:rPr>
              <a:t>Зависимость токсичности от химического строения веществ</a:t>
            </a:r>
            <a:r>
              <a:rPr lang="ru-RU" altLang="ru-RU" sz="32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23619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916113"/>
            <a:ext cx="7991475" cy="2016125"/>
          </a:xfrm>
        </p:spPr>
        <p:txBody>
          <a:bodyPr>
            <a:normAutofit fontScale="90000"/>
          </a:bodyPr>
          <a:lstStyle/>
          <a:p>
            <a:r>
              <a:rPr lang="ru-RU" altLang="ru-RU" sz="3600"/>
              <a:t>При замыкании цепи углеродных атомов в кольцо токсичность углеводородов при ингаляционном воздействии возрастает</a:t>
            </a:r>
          </a:p>
        </p:txBody>
      </p:sp>
      <p:pic>
        <p:nvPicPr>
          <p:cNvPr id="39939" name="Picture 3" descr="&amp;Icy;&amp;ncy;&amp;gcy;&amp;acy;&amp;lcy;&amp;yacy;&amp;tscy;&amp;icy;&amp;ocy;&amp;ncy;&amp;ncy;&amp;ycy;&amp;iecy; &amp;ncy;&amp;acy;&amp;rcy;&amp;kcy;&amp;ocy;&amp;zcy;&amp;ncy;&amp;ycy;&amp;iecy; &amp;scy;&amp;rcy;&amp;iecy;&amp;dcy;&amp;scy;&amp;tcy;&amp;vcy;&amp;acy; 1961 &amp;Pcy;&amp;iecy;&amp;rcy;&amp;shcy;&amp;icy;&amp;ncy; &amp;Gcy;.&amp;Ncy;., &amp;Gcy;&amp;vcy;&amp;ocy;&amp;zcy;&amp;dcy;&amp;iecy;&amp;vcy;&amp;acy; &amp;IEcy;.&amp;Icy;. - &amp;Ucy;&amp;chcy;&amp;iecy;&amp;bcy;&amp;ncy;&amp;icy;&amp;kcy; &amp;fcy;&amp;acy;&amp;rcy;&amp;mcy;&amp;acy;&amp;kcy;&amp;ocy;&amp;lcy;&amp;ocy;&amp;gcy;&amp;icy;&amp;icy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292600"/>
            <a:ext cx="31686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&amp;CHcy;&amp;tcy;&amp;ocy; &amp;tcy;&amp;acy;&amp;kcy;&amp;ocy;&amp;iecy; &amp;Scy;&amp;Ucy;&amp;Gcy;? ..::&amp;Ocy;&amp;Acy;&amp;Ocy; &quot;&amp;Rcy;&amp;iecy;&amp;gcy;&amp;icy;&amp;ocy;&amp;ncy;&quot;. &amp;Ocy;&amp;fcy;&amp;icy;&amp;tscy;&amp;icy;&amp;acy;&amp;lcy;&amp;softcy;&amp;ncy;&amp;ycy;&amp;jcy; &amp;scy;&amp;acy;&amp;jcy;&amp;tcy;::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4076700"/>
            <a:ext cx="3671887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900113" y="404813"/>
            <a:ext cx="749935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 hangingPunct="0">
              <a:lnSpc>
                <a:spcPct val="95000"/>
              </a:lnSpc>
              <a:defRPr sz="4400">
                <a:solidFill>
                  <a:srgbClr val="000000"/>
                </a:solidFill>
                <a:latin typeface="Times New Roman" pitchFamily="18" charset="0"/>
              </a:defRPr>
            </a:lvl1pPr>
            <a:lvl2pPr algn="ctr" hangingPunct="0">
              <a:lnSpc>
                <a:spcPct val="95000"/>
              </a:lnSpc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ctr" hangingPunct="0">
              <a:lnSpc>
                <a:spcPct val="95000"/>
              </a:lnSpc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ctr" hangingPunct="0">
              <a:lnSpc>
                <a:spcPct val="95000"/>
              </a:lnSpc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ctr" hangingPunct="0">
              <a:lnSpc>
                <a:spcPct val="95000"/>
              </a:lnSpc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3200" b="1" dirty="0">
                <a:latin typeface="+mj-lt"/>
              </a:rPr>
              <a:t>Зависимость токсичности от химического строения веществ</a:t>
            </a:r>
            <a:r>
              <a:rPr lang="ru-RU" altLang="ru-RU" sz="32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6253635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700808"/>
            <a:ext cx="7921625" cy="1603375"/>
          </a:xfrm>
        </p:spPr>
        <p:txBody>
          <a:bodyPr/>
          <a:lstStyle/>
          <a:p>
            <a:r>
              <a:rPr lang="ru-RU" altLang="ru-RU" sz="3600" dirty="0"/>
              <a:t>Введение в молекулу гидроксильной группы - ослабление токсичности</a:t>
            </a:r>
          </a:p>
        </p:txBody>
      </p:sp>
      <p:pic>
        <p:nvPicPr>
          <p:cNvPr id="38915" name="Picture 3" descr="&amp;CHcy;&amp;tcy;&amp;ocy; &amp;tcy;&amp;acy;&amp;kcy;&amp;ocy;&amp;iecy; &amp;Scy;&amp;Ucy;&amp;Gcy;? ..::&amp;Ocy;&amp;Acy;&amp;Ocy; &quot;&amp;Rcy;&amp;iecy;&amp;gcy;&amp;icy;&amp;ocy;&amp;ncy;&quot;. &amp;Ocy;&amp;fcy;&amp;icy;&amp;tscy;&amp;icy;&amp;acy;&amp;lcy;&amp;softcy;&amp;ncy;&amp;ycy;&amp;jcy; &amp;scy;&amp;acy;&amp;jcy;&amp;tcy;::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860800"/>
            <a:ext cx="367188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Propan-1-ol-2D-fla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933825"/>
            <a:ext cx="387032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1042988" y="332656"/>
            <a:ext cx="749935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 hangingPunct="0">
              <a:lnSpc>
                <a:spcPct val="95000"/>
              </a:lnSpc>
              <a:defRPr sz="4400">
                <a:solidFill>
                  <a:srgbClr val="000000"/>
                </a:solidFill>
                <a:latin typeface="Times New Roman" pitchFamily="18" charset="0"/>
              </a:defRPr>
            </a:lvl1pPr>
            <a:lvl2pPr algn="ctr" hangingPunct="0">
              <a:lnSpc>
                <a:spcPct val="95000"/>
              </a:lnSpc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ctr" hangingPunct="0">
              <a:lnSpc>
                <a:spcPct val="95000"/>
              </a:lnSpc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ctr" hangingPunct="0">
              <a:lnSpc>
                <a:spcPct val="95000"/>
              </a:lnSpc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ctr" hangingPunct="0">
              <a:lnSpc>
                <a:spcPct val="95000"/>
              </a:lnSpc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3200" b="1" dirty="0">
                <a:latin typeface="+mj-lt"/>
              </a:rPr>
              <a:t>Зависимость токсичности от химического строения веществ</a:t>
            </a:r>
            <a:r>
              <a:rPr lang="ru-RU" altLang="ru-RU" sz="32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20042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628775"/>
            <a:ext cx="8388350" cy="4608513"/>
          </a:xfrm>
        </p:spPr>
        <p:txBody>
          <a:bodyPr/>
          <a:lstStyle/>
          <a:p>
            <a:r>
              <a:rPr lang="ru-RU" altLang="ru-RU" sz="2800" dirty="0"/>
              <a:t>Введение в молекулу органического соединения атома галогена - усиление токсичности.</a:t>
            </a:r>
            <a:br>
              <a:rPr lang="ru-RU" altLang="ru-RU" sz="2800" dirty="0"/>
            </a:br>
            <a:r>
              <a:rPr lang="ru-RU" altLang="ru-RU" sz="2800" dirty="0"/>
              <a:t/>
            </a:r>
            <a:br>
              <a:rPr lang="ru-RU" altLang="ru-RU" sz="2800" dirty="0"/>
            </a:br>
            <a:r>
              <a:rPr lang="ru-RU" altLang="ru-RU" sz="2800" dirty="0"/>
              <a:t>Концевой атом галогена в алифатической цепи гораздо активнее, чем присоединенный к углероду, включенному в структуру циклического или ароматического ядра.</a:t>
            </a:r>
            <a:br>
              <a:rPr lang="ru-RU" altLang="ru-RU" sz="2800" dirty="0"/>
            </a:br>
            <a:r>
              <a:rPr lang="ru-RU" altLang="ru-RU" sz="2800" dirty="0"/>
              <a:t/>
            </a:r>
            <a:br>
              <a:rPr lang="ru-RU" altLang="ru-RU" sz="2800" dirty="0"/>
            </a:br>
            <a:r>
              <a:rPr lang="ru-RU" altLang="ru-RU" sz="3000" b="1" dirty="0" err="1"/>
              <a:t>хлорэтилбензол</a:t>
            </a:r>
            <a:r>
              <a:rPr lang="ru-RU" altLang="ru-RU" sz="3000" b="1" dirty="0"/>
              <a:t>  </a:t>
            </a:r>
            <a:r>
              <a:rPr lang="en-US" altLang="ru-RU" sz="3000" b="1" dirty="0"/>
              <a:t>&gt;</a:t>
            </a:r>
            <a:r>
              <a:rPr lang="ru-RU" altLang="ru-RU" sz="3000" b="1" dirty="0"/>
              <a:t> </a:t>
            </a:r>
            <a:r>
              <a:rPr lang="ru-RU" altLang="ru-RU" sz="3000" b="1" dirty="0" err="1"/>
              <a:t>этилхлорбензол</a:t>
            </a:r>
            <a:r>
              <a:rPr lang="ru-RU" altLang="ru-RU" sz="3000" b="1" dirty="0"/>
              <a:t/>
            </a:r>
            <a:br>
              <a:rPr lang="ru-RU" altLang="ru-RU" sz="3000" b="1" dirty="0"/>
            </a:br>
            <a:r>
              <a:rPr lang="ru-RU" altLang="ru-RU" sz="3000" b="1" dirty="0"/>
              <a:t>бензол  </a:t>
            </a:r>
            <a:r>
              <a:rPr lang="en-US" altLang="ru-RU" sz="3000" b="1" dirty="0"/>
              <a:t>&gt;</a:t>
            </a:r>
            <a:r>
              <a:rPr lang="ru-RU" altLang="ru-RU" sz="3000" b="1" dirty="0"/>
              <a:t> хлорбензол  </a:t>
            </a:r>
            <a:r>
              <a:rPr lang="en-US" altLang="ru-RU" sz="3000" b="1" dirty="0"/>
              <a:t>&gt;</a:t>
            </a:r>
            <a:r>
              <a:rPr lang="ru-RU" altLang="ru-RU" sz="3000" b="1" dirty="0"/>
              <a:t> </a:t>
            </a:r>
            <a:r>
              <a:rPr lang="ru-RU" altLang="ru-RU" sz="3000" b="1" dirty="0" err="1"/>
              <a:t>дихлорбензол</a:t>
            </a:r>
            <a:endParaRPr lang="ru-RU" altLang="ru-RU" sz="3000" b="1" dirty="0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042988" y="260350"/>
            <a:ext cx="7499350" cy="12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algn="ctr" hangingPunct="0">
              <a:lnSpc>
                <a:spcPct val="95000"/>
              </a:lnSpc>
              <a:defRPr sz="4400">
                <a:solidFill>
                  <a:srgbClr val="000000"/>
                </a:solidFill>
                <a:latin typeface="Times New Roman" pitchFamily="18" charset="0"/>
              </a:defRPr>
            </a:lvl1pPr>
            <a:lvl2pPr algn="ctr" hangingPunct="0">
              <a:lnSpc>
                <a:spcPct val="95000"/>
              </a:lnSpc>
              <a:defRPr sz="4400">
                <a:solidFill>
                  <a:srgbClr val="000000"/>
                </a:solidFill>
                <a:latin typeface="Times New Roman" pitchFamily="18" charset="0"/>
              </a:defRPr>
            </a:lvl2pPr>
            <a:lvl3pPr algn="ctr" hangingPunct="0">
              <a:lnSpc>
                <a:spcPct val="95000"/>
              </a:lnSpc>
              <a:defRPr sz="4400">
                <a:solidFill>
                  <a:srgbClr val="000000"/>
                </a:solidFill>
                <a:latin typeface="Times New Roman" pitchFamily="18" charset="0"/>
              </a:defRPr>
            </a:lvl3pPr>
            <a:lvl4pPr algn="ctr" hangingPunct="0">
              <a:lnSpc>
                <a:spcPct val="95000"/>
              </a:lnSpc>
              <a:defRPr sz="4400">
                <a:solidFill>
                  <a:srgbClr val="000000"/>
                </a:solidFill>
                <a:latin typeface="Times New Roman" pitchFamily="18" charset="0"/>
              </a:defRPr>
            </a:lvl4pPr>
            <a:lvl5pPr algn="ctr" hangingPunct="0">
              <a:lnSpc>
                <a:spcPct val="95000"/>
              </a:lnSpc>
              <a:defRPr sz="4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algn="ctr" defTabSz="449263" fontAlgn="base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ru-RU" altLang="ru-RU" sz="4000" b="1" dirty="0">
                <a:latin typeface="+mj-lt"/>
              </a:rPr>
              <a:t>Зависимость токсичности от химического строения веществ</a:t>
            </a:r>
            <a:r>
              <a:rPr lang="ru-RU" altLang="ru-RU" sz="40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20348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754</TotalTime>
  <Words>1764</Words>
  <Application>Microsoft Office PowerPoint</Application>
  <PresentationFormat>Экран (4:3)</PresentationFormat>
  <Paragraphs>135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Факторы, влияющие на токсичность химических соединений:</vt:lpstr>
      <vt:lpstr>Зависимость токсичности от химического строения веществ  (Н.В. Лазарев) </vt:lpstr>
      <vt:lpstr>Соединения с линейной углеродной цепочкой более токсичны, чем их разветвленные изомеры </vt:lpstr>
      <vt:lpstr>Циклические соединения с одной длинной боковой цепочкой более токсичны. чем изомеры с двумя или несколькими короткими цепочками </vt:lpstr>
      <vt:lpstr>При замыкании цепи углеродных атомов в кольцо токсичность углеводородов при ингаляционном воздействии возрастает</vt:lpstr>
      <vt:lpstr>Введение в молекулу гидроксильной группы - ослабление токсичности</vt:lpstr>
      <vt:lpstr>Введение в молекулу органического соединения атома галогена - усиление токсичности.  Концевой атом галогена в алифатической цепи гораздо активнее, чем присоединенный к углероду, включенному в структуру циклического или ароматического ядра.  хлорэтилбензол  &gt; этилхлорбензол бензол  &gt; хлорбензол  &gt; дихлорбензол</vt:lpstr>
      <vt:lpstr>Физические и химические свойства токсических веществ </vt:lpstr>
      <vt:lpstr>Влияние гендерных особенностей организма </vt:lpstr>
      <vt:lpstr>Влияние возраста </vt:lpstr>
      <vt:lpstr>Презентация PowerPoint</vt:lpstr>
      <vt:lpstr>При оценке хронической экотоксичности необходимо учитывать следующие обстоятельства: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Assa</dc:creator>
  <cp:lastModifiedBy>Assa</cp:lastModifiedBy>
  <cp:revision>16</cp:revision>
  <dcterms:created xsi:type="dcterms:W3CDTF">2020-04-01T16:35:44Z</dcterms:created>
  <dcterms:modified xsi:type="dcterms:W3CDTF">2020-11-23T19:10:53Z</dcterms:modified>
</cp:coreProperties>
</file>