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7" r:id="rId7"/>
    <p:sldId id="278" r:id="rId8"/>
    <p:sldId id="279" r:id="rId9"/>
    <p:sldId id="280" r:id="rId10"/>
    <p:sldId id="261" r:id="rId11"/>
    <p:sldId id="262" r:id="rId12"/>
    <p:sldId id="282" r:id="rId13"/>
    <p:sldId id="274" r:id="rId14"/>
    <p:sldId id="273" r:id="rId15"/>
    <p:sldId id="276" r:id="rId16"/>
    <p:sldId id="275" r:id="rId17"/>
    <p:sldId id="283" r:id="rId18"/>
    <p:sldId id="287" r:id="rId19"/>
    <p:sldId id="289" r:id="rId20"/>
    <p:sldId id="284" r:id="rId21"/>
    <p:sldId id="285" r:id="rId22"/>
    <p:sldId id="286" r:id="rId23"/>
    <p:sldId id="288" r:id="rId24"/>
    <p:sldId id="263" r:id="rId25"/>
    <p:sldId id="264" r:id="rId26"/>
    <p:sldId id="265" r:id="rId27"/>
    <p:sldId id="266" r:id="rId28"/>
    <p:sldId id="281" r:id="rId29"/>
    <p:sldId id="267" r:id="rId30"/>
    <p:sldId id="268" r:id="rId31"/>
    <p:sldId id="269" r:id="rId32"/>
    <p:sldId id="270" r:id="rId33"/>
    <p:sldId id="271" r:id="rId34"/>
    <p:sldId id="272"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816"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9B86466-3065-4654-9C63-67D8FA675C41}" type="datetimeFigureOut">
              <a:rPr lang="en-US" smtClean="0"/>
              <a:t>05.01.19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3D63DCB-A880-4384-9CF9-5F477895FFE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B86466-3065-4654-9C63-67D8FA675C41}" type="datetimeFigureOut">
              <a:rPr lang="en-US" smtClean="0"/>
              <a:t>05.01.19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63DCB-A880-4384-9CF9-5F477895FFE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B86466-3065-4654-9C63-67D8FA675C41}" type="datetimeFigureOut">
              <a:rPr lang="en-US" smtClean="0"/>
              <a:t>05.01.19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63DCB-A880-4384-9CF9-5F477895FFE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B86466-3065-4654-9C63-67D8FA675C41}" type="datetimeFigureOut">
              <a:rPr lang="en-US" smtClean="0"/>
              <a:t>05.01.19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63DCB-A880-4384-9CF9-5F477895FFE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9B86466-3065-4654-9C63-67D8FA675C41}" type="datetimeFigureOut">
              <a:rPr lang="en-US" smtClean="0"/>
              <a:t>05.01.19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63DCB-A880-4384-9CF9-5F477895FFE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9B86466-3065-4654-9C63-67D8FA675C41}" type="datetimeFigureOut">
              <a:rPr lang="en-US" smtClean="0"/>
              <a:t>05.01.19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63DCB-A880-4384-9CF9-5F477895FFE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9B86466-3065-4654-9C63-67D8FA675C41}" type="datetimeFigureOut">
              <a:rPr lang="en-US" smtClean="0"/>
              <a:t>05.01.19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D63DCB-A880-4384-9CF9-5F477895FFE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9B86466-3065-4654-9C63-67D8FA675C41}" type="datetimeFigureOut">
              <a:rPr lang="en-US" smtClean="0"/>
              <a:t>05.01.19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D63DCB-A880-4384-9CF9-5F477895FFE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B86466-3065-4654-9C63-67D8FA675C41}" type="datetimeFigureOut">
              <a:rPr lang="en-US" smtClean="0"/>
              <a:t>05.01.19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D63DCB-A880-4384-9CF9-5F477895FFE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9B86466-3065-4654-9C63-67D8FA675C41}" type="datetimeFigureOut">
              <a:rPr lang="en-US" smtClean="0"/>
              <a:t>05.01.19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63DCB-A880-4384-9CF9-5F477895FFE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9B86466-3065-4654-9C63-67D8FA675C41}" type="datetimeFigureOut">
              <a:rPr lang="en-US" smtClean="0"/>
              <a:t>05.01.19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3D63DCB-A880-4384-9CF9-5F477895FFE5}"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9B86466-3065-4654-9C63-67D8FA675C41}" type="datetimeFigureOut">
              <a:rPr lang="en-US" smtClean="0"/>
              <a:t>05.01.19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3D63DCB-A880-4384-9CF9-5F477895FFE5}"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844824"/>
            <a:ext cx="7851648" cy="1828800"/>
          </a:xfrm>
        </p:spPr>
        <p:txBody>
          <a:bodyPr>
            <a:normAutofit fontScale="90000"/>
          </a:bodyPr>
          <a:lstStyle/>
          <a:p>
            <a:pPr algn="ctr"/>
            <a:r>
              <a:rPr lang="en-US" dirty="0" smtClean="0"/>
              <a:t>Media and Civil Society in Central Asia: Comparative Analysis of Kyrgyzstan, Kazakhstan and Tajikistan</a:t>
            </a:r>
            <a:endParaRPr lang="en-US" dirty="0"/>
          </a:p>
        </p:txBody>
      </p:sp>
      <p:sp>
        <p:nvSpPr>
          <p:cNvPr id="3" name="Subtitle 2"/>
          <p:cNvSpPr>
            <a:spLocks noGrp="1"/>
          </p:cNvSpPr>
          <p:nvPr>
            <p:ph type="subTitle" idx="1"/>
          </p:nvPr>
        </p:nvSpPr>
        <p:spPr>
          <a:xfrm>
            <a:off x="539552" y="4509120"/>
            <a:ext cx="7854696" cy="1752600"/>
          </a:xfrm>
        </p:spPr>
        <p:txBody>
          <a:bodyPr>
            <a:normAutofit fontScale="62500" lnSpcReduction="20000"/>
          </a:bodyPr>
          <a:lstStyle/>
          <a:p>
            <a:pPr algn="ctr"/>
            <a:r>
              <a:rPr lang="en-US" dirty="0" smtClean="0"/>
              <a:t>Prof. Dr. </a:t>
            </a:r>
            <a:r>
              <a:rPr lang="en-US" dirty="0" err="1" smtClean="0"/>
              <a:t>Galiya</a:t>
            </a:r>
            <a:r>
              <a:rPr lang="en-US" dirty="0" smtClean="0"/>
              <a:t> </a:t>
            </a:r>
            <a:r>
              <a:rPr lang="en-US" dirty="0" err="1" smtClean="0"/>
              <a:t>Ibrayeva</a:t>
            </a:r>
            <a:endParaRPr lang="en-US" dirty="0"/>
          </a:p>
          <a:p>
            <a:pPr algn="ctr"/>
            <a:r>
              <a:rPr lang="en-US" dirty="0" smtClean="0"/>
              <a:t>Journalism Department</a:t>
            </a:r>
          </a:p>
          <a:p>
            <a:pPr algn="ctr"/>
            <a:r>
              <a:rPr lang="en-US" dirty="0" smtClean="0"/>
              <a:t>Al-</a:t>
            </a:r>
            <a:r>
              <a:rPr lang="en-US" dirty="0" err="1" smtClean="0"/>
              <a:t>Farabi</a:t>
            </a:r>
            <a:r>
              <a:rPr lang="en-US" dirty="0" smtClean="0"/>
              <a:t> Kazak </a:t>
            </a:r>
            <a:r>
              <a:rPr lang="en-US" smtClean="0"/>
              <a:t>State University</a:t>
            </a:r>
          </a:p>
          <a:p>
            <a:pPr algn="ctr"/>
            <a:endParaRPr lang="en-US" dirty="0" smtClean="0"/>
          </a:p>
          <a:p>
            <a:pPr algn="ctr"/>
            <a:r>
              <a:rPr lang="en-US" dirty="0" smtClean="0"/>
              <a:t>Dr. </a:t>
            </a:r>
            <a:r>
              <a:rPr lang="en-US" dirty="0" err="1" smtClean="0"/>
              <a:t>Elira</a:t>
            </a:r>
            <a:r>
              <a:rPr lang="en-US" dirty="0" smtClean="0"/>
              <a:t> </a:t>
            </a:r>
            <a:r>
              <a:rPr lang="en-US" dirty="0" err="1" smtClean="0"/>
              <a:t>Turdubaeva</a:t>
            </a:r>
            <a:endParaRPr lang="en-US" dirty="0" smtClean="0"/>
          </a:p>
          <a:p>
            <a:pPr algn="ctr"/>
            <a:r>
              <a:rPr lang="en-US" dirty="0" smtClean="0"/>
              <a:t>Journalism and Mass Communications Department</a:t>
            </a:r>
          </a:p>
          <a:p>
            <a:pPr algn="ctr"/>
            <a:r>
              <a:rPr lang="en-US" dirty="0" smtClean="0"/>
              <a:t>American University of Central Asia</a:t>
            </a:r>
          </a:p>
          <a:p>
            <a:pPr algn="ctr"/>
            <a:endParaRPr lang="en-US" dirty="0"/>
          </a:p>
        </p:txBody>
      </p:sp>
    </p:spTree>
    <p:extLst>
      <p:ext uri="{BB962C8B-B14F-4D97-AF65-F5344CB8AC3E}">
        <p14:creationId xmlns:p14="http://schemas.microsoft.com/office/powerpoint/2010/main" val="1048802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3" name="Content Placeholder 2"/>
          <p:cNvSpPr>
            <a:spLocks noGrp="1"/>
          </p:cNvSpPr>
          <p:nvPr>
            <p:ph idx="1"/>
          </p:nvPr>
        </p:nvSpPr>
        <p:spPr>
          <a:xfrm>
            <a:off x="457200" y="1935480"/>
            <a:ext cx="8229600" cy="4805888"/>
          </a:xfrm>
        </p:spPr>
        <p:txBody>
          <a:bodyPr>
            <a:normAutofit fontScale="85000" lnSpcReduction="20000"/>
          </a:bodyPr>
          <a:lstStyle/>
          <a:p>
            <a:r>
              <a:rPr lang="en-US" dirty="0"/>
              <a:t>This study uses both quantitative and qualitative research methods. The data was collected through online survey questionnaire on Survey Monkey and face-to-face in-depth interviews with journalists in four countries. Collected quantitative data was analyzed using SPSS24 and qualitative data was analyzed through discourse analysis. </a:t>
            </a:r>
          </a:p>
          <a:p>
            <a:r>
              <a:rPr lang="en-US" dirty="0"/>
              <a:t>The inquiry draws on a survey of journalists conducted in February-March 2018. All in all, 251 journalists were surveyed who work in major mainstream media outlets (to include TV, radio, print and online) in four countries. In Kazakhstan 79, in Kyrgyzstan 43, in Tajikistan 43 and in Uzbekistan 86 journalists were surveyed. We conducted face-to-face survey interviews with total 35 journalists in four countries using snowball sampling method. In Kazakhstan 9, in Kyrgyzstan 6, in Tajikistan 10 and in Uzbekistan 10. Face-to-face in-depth interviews were also conducted with 6 experts in Central Asia. </a:t>
            </a:r>
          </a:p>
        </p:txBody>
      </p:sp>
    </p:spTree>
    <p:extLst>
      <p:ext uri="{BB962C8B-B14F-4D97-AF65-F5344CB8AC3E}">
        <p14:creationId xmlns:p14="http://schemas.microsoft.com/office/powerpoint/2010/main" val="2578506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3" name="Content Placeholder 2"/>
          <p:cNvSpPr>
            <a:spLocks noGrp="1"/>
          </p:cNvSpPr>
          <p:nvPr>
            <p:ph idx="1"/>
          </p:nvPr>
        </p:nvSpPr>
        <p:spPr/>
        <p:txBody>
          <a:bodyPr>
            <a:normAutofit/>
          </a:bodyPr>
          <a:lstStyle/>
          <a:p>
            <a:r>
              <a:rPr lang="en-US" dirty="0" smtClean="0"/>
              <a:t>All </a:t>
            </a:r>
            <a:r>
              <a:rPr lang="en-US" dirty="0"/>
              <a:t>in all, 235 representatives of civil society organizations were surveyed who work in civil society organizations in four countries. In Kazakhstan 41, in Kyrgyzstan 76, in Tajikistan 35 and in Uzbekistan 83 representatives of civil society organizations were surveyed. We conducted face-to-face survey interviews with total 35 representatives of civil society organizations in four countries using snowball sampling method. In Kazakhstan 7, in Kyrgyzstan 7, in Tajikistan 11 and in Uzbekistan 10. </a:t>
            </a:r>
          </a:p>
        </p:txBody>
      </p:sp>
    </p:spTree>
    <p:extLst>
      <p:ext uri="{BB962C8B-B14F-4D97-AF65-F5344CB8AC3E}">
        <p14:creationId xmlns:p14="http://schemas.microsoft.com/office/powerpoint/2010/main" val="1925219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endParaRPr lang="ru-RU"/>
          </a:p>
        </p:txBody>
      </p:sp>
    </p:spTree>
    <p:extLst>
      <p:ext uri="{BB962C8B-B14F-4D97-AF65-F5344CB8AC3E}">
        <p14:creationId xmlns:p14="http://schemas.microsoft.com/office/powerpoint/2010/main" val="1327496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Journalist from Kyrgyzstan</a:t>
            </a:r>
            <a:endParaRPr lang="en-US" i="1" dirty="0"/>
          </a:p>
        </p:txBody>
      </p:sp>
      <p:sp>
        <p:nvSpPr>
          <p:cNvPr id="3" name="Content Placeholder 2"/>
          <p:cNvSpPr>
            <a:spLocks noGrp="1"/>
          </p:cNvSpPr>
          <p:nvPr>
            <p:ph idx="1"/>
          </p:nvPr>
        </p:nvSpPr>
        <p:spPr/>
        <p:txBody>
          <a:bodyPr>
            <a:normAutofit fontScale="77500" lnSpcReduction="20000"/>
          </a:bodyPr>
          <a:lstStyle/>
          <a:p>
            <a:r>
              <a:rPr lang="en-US" dirty="0"/>
              <a:t>“Today in the media space of Kyrgyzstan, if we take television, as I work in this field, there are not enough media outlets that make good, high-quality, professional content. Especially at the moment, when the state channel has dropped its positions, due to censorship, due to the lack of good specialists, due to the fact that some channels were closed. Today, Kyrgyzstan's television is experiencing a big crisis. The media field is undergoing transformation and a turning point. Now there are practically no good TV products. This applies to all areas, especially analysts. Now there are no analytical materials at all. And there are no materials that could be cited as an example of good journalistic work.</a:t>
            </a:r>
          </a:p>
          <a:p>
            <a:r>
              <a:rPr lang="en-US" dirty="0"/>
              <a:t>This is due to the current political situation, and once again with the fact that the media field is undergoing a great transformation - several channels are closed, new channels are being opened. In addition, recently there was a transit of power. There is no stable pattern of opposition, power. It depends on political realities and resources - and we have poor resources.”</a:t>
            </a:r>
          </a:p>
          <a:p>
            <a:endParaRPr lang="en-US" dirty="0"/>
          </a:p>
        </p:txBody>
      </p:sp>
    </p:spTree>
    <p:extLst>
      <p:ext uri="{BB962C8B-B14F-4D97-AF65-F5344CB8AC3E}">
        <p14:creationId xmlns:p14="http://schemas.microsoft.com/office/powerpoint/2010/main" val="3280129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Journalist from Tajikistan</a:t>
            </a:r>
            <a:endParaRPr lang="en-US" i="1" dirty="0"/>
          </a:p>
        </p:txBody>
      </p:sp>
      <p:sp>
        <p:nvSpPr>
          <p:cNvPr id="3" name="Content Placeholder 2"/>
          <p:cNvSpPr>
            <a:spLocks noGrp="1"/>
          </p:cNvSpPr>
          <p:nvPr>
            <p:ph idx="1"/>
          </p:nvPr>
        </p:nvSpPr>
        <p:spPr/>
        <p:txBody>
          <a:bodyPr/>
          <a:lstStyle/>
          <a:p>
            <a:r>
              <a:rPr lang="en-US" dirty="0"/>
              <a:t>“Today it becomes difficult for us to find an opportunity to talk with NGO representatives. They prefer to refrain from communicating with the media. For example, I work as a journalist in </a:t>
            </a:r>
            <a:r>
              <a:rPr lang="en-US" dirty="0" err="1"/>
              <a:t>Kulyab</a:t>
            </a:r>
            <a:r>
              <a:rPr lang="en-US" dirty="0"/>
              <a:t>, and when I want to interview or ask to be an expert of an NGO, they refuse. I can not say anything about other regions, but we have such a situation. They are not interested in cooperation, although it would seem they need to be interested in our cooperation, which should cover their activities”.</a:t>
            </a:r>
          </a:p>
        </p:txBody>
      </p:sp>
    </p:spTree>
    <p:extLst>
      <p:ext uri="{BB962C8B-B14F-4D97-AF65-F5344CB8AC3E}">
        <p14:creationId xmlns:p14="http://schemas.microsoft.com/office/powerpoint/2010/main" val="2487634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i="1" dirty="0"/>
              <a:t>“Regarding the image of the NGO, which is created by the media, here two sides - state-owned media create the image of foreign </a:t>
            </a:r>
            <a:r>
              <a:rPr lang="en-US" i="1" dirty="0" smtClean="0"/>
              <a:t>agents, but </a:t>
            </a:r>
            <a:r>
              <a:rPr lang="en-US" i="1" dirty="0"/>
              <a:t>there is another picture - it is idealized that </a:t>
            </a:r>
            <a:r>
              <a:rPr lang="en-US" i="1" dirty="0" smtClean="0"/>
              <a:t>NGOs are </a:t>
            </a:r>
            <a:r>
              <a:rPr lang="en-US" i="1" dirty="0"/>
              <a:t>so honest and so on”.</a:t>
            </a:r>
          </a:p>
          <a:p>
            <a:r>
              <a:rPr lang="en-US" dirty="0"/>
              <a:t>Journalists think that NGOs in Kyrgyzstan are too politicized and radical and do not have neutral position </a:t>
            </a:r>
          </a:p>
          <a:p>
            <a:r>
              <a:rPr lang="en-US" i="1" dirty="0"/>
              <a:t>“The main problem of our NGOs is that they are too politicized. They need to take a centrist position, you want to weigh serious decisions, but it turns out that the </a:t>
            </a:r>
            <a:r>
              <a:rPr lang="en-US" i="1" dirty="0" smtClean="0"/>
              <a:t>majority </a:t>
            </a:r>
            <a:r>
              <a:rPr lang="en-US" i="1" dirty="0"/>
              <a:t>are radical, too radical; something is on the verge of hysteria”.</a:t>
            </a:r>
          </a:p>
          <a:p>
            <a:r>
              <a:rPr lang="en-US" dirty="0"/>
              <a:t>Journalists stated that they would like NGOs to be independent, impartial organizations that cares about their beneficiaries and not about political issues.</a:t>
            </a:r>
          </a:p>
          <a:p>
            <a:r>
              <a:rPr lang="en-US" i="1" dirty="0"/>
              <a:t>“I would like NGOs to be an independent, impartial organization that first of all thinks about a private person, not about events of a political scale, clans, and what will happen to the country, etc.”</a:t>
            </a:r>
          </a:p>
          <a:p>
            <a:endParaRPr lang="ru-RU" dirty="0"/>
          </a:p>
        </p:txBody>
      </p:sp>
    </p:spTree>
    <p:extLst>
      <p:ext uri="{BB962C8B-B14F-4D97-AF65-F5344CB8AC3E}">
        <p14:creationId xmlns:p14="http://schemas.microsoft.com/office/powerpoint/2010/main" val="3888284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Journalist from </a:t>
            </a:r>
            <a:r>
              <a:rPr lang="en-US" i="1" dirty="0" err="1" smtClean="0"/>
              <a:t>Kazakstan</a:t>
            </a:r>
            <a:endParaRPr lang="en-US" i="1" dirty="0"/>
          </a:p>
        </p:txBody>
      </p:sp>
      <p:sp>
        <p:nvSpPr>
          <p:cNvPr id="3" name="Content Placeholder 2"/>
          <p:cNvSpPr>
            <a:spLocks noGrp="1"/>
          </p:cNvSpPr>
          <p:nvPr>
            <p:ph idx="1"/>
          </p:nvPr>
        </p:nvSpPr>
        <p:spPr/>
        <p:txBody>
          <a:bodyPr>
            <a:normAutofit fontScale="92500" lnSpcReduction="10000"/>
          </a:bodyPr>
          <a:lstStyle/>
          <a:p>
            <a:r>
              <a:rPr lang="en-US" dirty="0"/>
              <a:t>“It definitely does not influence, but why? The influence of journalism is weak. At any time the material can be removed. In the framework of the state order, no arbitrariness is allowed at all.”</a:t>
            </a:r>
          </a:p>
          <a:p>
            <a:r>
              <a:rPr lang="en-US" dirty="0"/>
              <a:t>“Now, journalism or parquet, pro-government or .... There are some more or less sites where you can read normal materials. Most newspapers have a low rating. The authorities also lost their rating. We do not have public journalism. Now all the journalism in the social networks. Well, sometimes it allows 31 channel or </a:t>
            </a:r>
            <a:r>
              <a:rPr lang="en-US" dirty="0" err="1"/>
              <a:t>ZonaKZ</a:t>
            </a:r>
            <a:r>
              <a:rPr lang="en-US" dirty="0"/>
              <a:t>. Many publications even </a:t>
            </a:r>
            <a:r>
              <a:rPr lang="en-US" dirty="0" err="1"/>
              <a:t>Ratel</a:t>
            </a:r>
            <a:r>
              <a:rPr lang="en-US"/>
              <a:t> (now closed), and 365 Info often fall into the yellow press.”</a:t>
            </a:r>
          </a:p>
          <a:p>
            <a:endParaRPr lang="en-US"/>
          </a:p>
        </p:txBody>
      </p:sp>
    </p:spTree>
    <p:extLst>
      <p:ext uri="{BB962C8B-B14F-4D97-AF65-F5344CB8AC3E}">
        <p14:creationId xmlns:p14="http://schemas.microsoft.com/office/powerpoint/2010/main" val="921475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a:lnSpc>
                <a:spcPct val="107000"/>
              </a:lnSpc>
              <a:spcAft>
                <a:spcPts val="800"/>
              </a:spcAft>
            </a:pPr>
            <a:r>
              <a:rPr lang="en-US" sz="2800" dirty="0">
                <a:latin typeface="Times New Roman"/>
                <a:ea typeface="Times New Roman"/>
                <a:cs typeface="Times New Roman"/>
              </a:rPr>
              <a:t>Journalists in Kazakhstan state that there are two options for them in choosing topics to write about, first topics that they can write about and the topics that are forbidden to write about. </a:t>
            </a:r>
            <a:endParaRPr lang="ru-RU" sz="2400" dirty="0">
              <a:latin typeface="Calibri"/>
              <a:ea typeface="Calibri"/>
              <a:cs typeface="Times New Roman"/>
            </a:endParaRPr>
          </a:p>
          <a:p>
            <a:pPr>
              <a:lnSpc>
                <a:spcPct val="107000"/>
              </a:lnSpc>
              <a:spcAft>
                <a:spcPts val="800"/>
              </a:spcAft>
            </a:pPr>
            <a:r>
              <a:rPr lang="en-US" sz="2800" i="1" dirty="0">
                <a:latin typeface="Times New Roman"/>
                <a:ea typeface="Times New Roman"/>
                <a:cs typeface="Times New Roman"/>
              </a:rPr>
              <a:t>“Investigations and analytics cannot be written just like that! This is very interesting, but in the conditions of a journalistic marathon - an impossible dream! We need high-quality statistics, authoritative experts to write material that will produce a strong public response. We do not have forbidden topics, it seems at first sight. In fact, we have two options: for example, topics you can write to. And the topic, a kind of forbidden”.</a:t>
            </a:r>
            <a:endParaRPr lang="ru-RU" sz="2400" dirty="0">
              <a:latin typeface="Calibri"/>
              <a:ea typeface="Calibri"/>
              <a:cs typeface="Times New Roman"/>
            </a:endParaRPr>
          </a:p>
          <a:p>
            <a:pPr>
              <a:lnSpc>
                <a:spcPct val="107000"/>
              </a:lnSpc>
              <a:spcAft>
                <a:spcPts val="800"/>
              </a:spcAft>
            </a:pPr>
            <a:r>
              <a:rPr lang="en-US" sz="2800" dirty="0">
                <a:latin typeface="Times New Roman"/>
                <a:ea typeface="Times New Roman"/>
                <a:cs typeface="Times New Roman"/>
              </a:rPr>
              <a:t>According to respondents, there is unofficial censorship in Kazakhstani media and journalists are working on state orders therefore they fulfill the order of state interests first. They think that they can write on any topic they want, however such materials will not be published. </a:t>
            </a:r>
            <a:endParaRPr lang="ru-RU" sz="2400" dirty="0">
              <a:latin typeface="Calibri"/>
              <a:ea typeface="Calibri"/>
              <a:cs typeface="Times New Roman"/>
            </a:endParaRPr>
          </a:p>
          <a:p>
            <a:pPr>
              <a:lnSpc>
                <a:spcPct val="107000"/>
              </a:lnSpc>
              <a:spcAft>
                <a:spcPts val="800"/>
              </a:spcAft>
            </a:pPr>
            <a:r>
              <a:rPr lang="en-US" sz="2800" i="1" dirty="0">
                <a:latin typeface="Times New Roman"/>
                <a:ea typeface="Times New Roman"/>
                <a:cs typeface="Times New Roman"/>
              </a:rPr>
              <a:t>“There is unofficial censorship. Moreover, we are working on state orders, therefore, first of all, we fulfill the order of state interests, and we leave ours for later. Sometimes you complain that you are not doing the most important job. In principle, you can write on any topic. Only such material will come out or not, the big question. And it's your editorial decision, not you</a:t>
            </a:r>
            <a:r>
              <a:rPr lang="en-US" sz="2800" i="1" dirty="0" smtClean="0">
                <a:latin typeface="Times New Roman"/>
                <a:ea typeface="Times New Roman"/>
                <a:cs typeface="Times New Roman"/>
              </a:rPr>
              <a:t>”.</a:t>
            </a:r>
            <a:endParaRPr lang="ru-RU" sz="2400" dirty="0">
              <a:latin typeface="Calibri"/>
              <a:ea typeface="Calibri"/>
              <a:cs typeface="Times New Roman"/>
            </a:endParaRPr>
          </a:p>
        </p:txBody>
      </p:sp>
    </p:spTree>
    <p:extLst>
      <p:ext uri="{BB962C8B-B14F-4D97-AF65-F5344CB8AC3E}">
        <p14:creationId xmlns:p14="http://schemas.microsoft.com/office/powerpoint/2010/main" val="1482477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77500" lnSpcReduction="20000"/>
          </a:bodyPr>
          <a:lstStyle/>
          <a:p>
            <a:pPr>
              <a:lnSpc>
                <a:spcPct val="107000"/>
              </a:lnSpc>
              <a:spcAft>
                <a:spcPts val="800"/>
              </a:spcAft>
            </a:pPr>
            <a:r>
              <a:rPr lang="en-US" sz="2800" dirty="0">
                <a:latin typeface="Times New Roman"/>
                <a:ea typeface="Calibri"/>
                <a:cs typeface="Times New Roman"/>
              </a:rPr>
              <a:t>According to expert from </a:t>
            </a:r>
            <a:r>
              <a:rPr lang="en-US" sz="2800" dirty="0" err="1">
                <a:latin typeface="Times New Roman"/>
                <a:ea typeface="Calibri"/>
                <a:cs typeface="Times New Roman"/>
              </a:rPr>
              <a:t>Kazakstan</a:t>
            </a:r>
            <a:r>
              <a:rPr lang="en-US" sz="2800" dirty="0">
                <a:latin typeface="Times New Roman"/>
                <a:ea typeface="Calibri"/>
                <a:cs typeface="Times New Roman"/>
              </a:rPr>
              <a:t>, there independent media in country is extremely limited:</a:t>
            </a:r>
            <a:endParaRPr lang="ru-RU" sz="2400" dirty="0">
              <a:latin typeface="Calibri"/>
              <a:ea typeface="Calibri"/>
              <a:cs typeface="Times New Roman"/>
            </a:endParaRPr>
          </a:p>
          <a:p>
            <a:pPr>
              <a:lnSpc>
                <a:spcPct val="107000"/>
              </a:lnSpc>
              <a:spcAft>
                <a:spcPts val="800"/>
              </a:spcAft>
            </a:pPr>
            <a:r>
              <a:rPr lang="en-US" sz="2800" i="1" dirty="0">
                <a:latin typeface="Times New Roman"/>
                <a:ea typeface="Calibri"/>
                <a:cs typeface="Times New Roman"/>
              </a:rPr>
              <a:t>“In my opinion, in Kazakhstan the space of activity of "independent" mass media is extremely limited and continues to decline. If we can talk about independent media here at all. The main factors determining this development are:</a:t>
            </a:r>
            <a:endParaRPr lang="ru-RU" sz="2400" dirty="0">
              <a:latin typeface="Calibri"/>
              <a:ea typeface="Calibri"/>
              <a:cs typeface="Times New Roman"/>
            </a:endParaRPr>
          </a:p>
          <a:p>
            <a:pPr marL="457200">
              <a:lnSpc>
                <a:spcPct val="115000"/>
              </a:lnSpc>
              <a:spcAft>
                <a:spcPts val="0"/>
              </a:spcAft>
            </a:pPr>
            <a:r>
              <a:rPr lang="en-US" sz="2800" i="1" dirty="0">
                <a:latin typeface="Times New Roman"/>
                <a:ea typeface="Calibri"/>
                <a:cs typeface="Times New Roman"/>
              </a:rPr>
              <a:t>- "bribery" of the mass media - through the state order system or through the owner of the publication;</a:t>
            </a:r>
            <a:endParaRPr lang="ru-RU" sz="2400" dirty="0">
              <a:latin typeface="Calibri"/>
              <a:ea typeface="Calibri"/>
              <a:cs typeface="Times New Roman"/>
            </a:endParaRPr>
          </a:p>
          <a:p>
            <a:pPr marL="457200">
              <a:lnSpc>
                <a:spcPct val="115000"/>
              </a:lnSpc>
              <a:spcAft>
                <a:spcPts val="1000"/>
              </a:spcAft>
            </a:pPr>
            <a:r>
              <a:rPr lang="en-US" sz="2800" i="1" dirty="0">
                <a:latin typeface="Times New Roman"/>
                <a:ea typeface="Calibri"/>
                <a:cs typeface="Times New Roman"/>
              </a:rPr>
              <a:t>- the formation of a legal framework in which mass media lose the opportunity to publish critical materials (accusations of libel, incitement of various forms of social discord, unfair trials).”</a:t>
            </a:r>
            <a:endParaRPr lang="ru-RU" sz="2400" dirty="0">
              <a:latin typeface="Calibri"/>
              <a:ea typeface="Calibri"/>
              <a:cs typeface="Times New Roman"/>
            </a:endParaRPr>
          </a:p>
          <a:p>
            <a:endParaRPr lang="ru-RU" dirty="0"/>
          </a:p>
        </p:txBody>
      </p:sp>
    </p:spTree>
    <p:extLst>
      <p:ext uri="{BB962C8B-B14F-4D97-AF65-F5344CB8AC3E}">
        <p14:creationId xmlns:p14="http://schemas.microsoft.com/office/powerpoint/2010/main" val="1174492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Journalists from Uzbekistan</a:t>
            </a:r>
            <a:endParaRPr lang="ru-RU" dirty="0"/>
          </a:p>
        </p:txBody>
      </p:sp>
      <p:sp>
        <p:nvSpPr>
          <p:cNvPr id="3" name="Content Placeholder 2"/>
          <p:cNvSpPr>
            <a:spLocks noGrp="1"/>
          </p:cNvSpPr>
          <p:nvPr>
            <p:ph idx="1"/>
          </p:nvPr>
        </p:nvSpPr>
        <p:spPr/>
        <p:txBody>
          <a:bodyPr>
            <a:normAutofit fontScale="70000" lnSpcReduction="20000"/>
          </a:bodyPr>
          <a:lstStyle/>
          <a:p>
            <a:pPr>
              <a:lnSpc>
                <a:spcPct val="107000"/>
              </a:lnSpc>
              <a:spcAft>
                <a:spcPts val="800"/>
              </a:spcAft>
            </a:pPr>
            <a:r>
              <a:rPr lang="en-US" sz="2800" dirty="0">
                <a:latin typeface="Times New Roman"/>
                <a:ea typeface="Calibri"/>
                <a:cs typeface="Times New Roman"/>
              </a:rPr>
              <a:t>Journalists in Uzbekistan think that the media coverage of these issues does little to help solve them and mostly do not always influence the solution of these problems because the status of a journalist in Uzbekistan is very low. </a:t>
            </a:r>
            <a:endParaRPr lang="ru-RU" sz="2800" dirty="0">
              <a:latin typeface="Calibri"/>
              <a:ea typeface="Calibri"/>
              <a:cs typeface="Times New Roman"/>
            </a:endParaRPr>
          </a:p>
          <a:p>
            <a:pPr>
              <a:lnSpc>
                <a:spcPct val="107000"/>
              </a:lnSpc>
              <a:spcAft>
                <a:spcPts val="800"/>
              </a:spcAft>
            </a:pPr>
            <a:r>
              <a:rPr lang="en-US" sz="2800" i="1" dirty="0">
                <a:latin typeface="Times New Roman"/>
                <a:ea typeface="Calibri"/>
                <a:cs typeface="Times New Roman"/>
              </a:rPr>
              <a:t>“Coverage of these problems does little to help solve them, because today the status of a journalist has fallen.”</a:t>
            </a:r>
            <a:endParaRPr lang="ru-RU" sz="2800" dirty="0">
              <a:latin typeface="Calibri"/>
              <a:ea typeface="Calibri"/>
              <a:cs typeface="Times New Roman"/>
            </a:endParaRPr>
          </a:p>
          <a:p>
            <a:pPr>
              <a:lnSpc>
                <a:spcPct val="107000"/>
              </a:lnSpc>
              <a:spcAft>
                <a:spcPts val="800"/>
              </a:spcAft>
            </a:pPr>
            <a:r>
              <a:rPr lang="en-US" sz="2800" i="1" dirty="0">
                <a:latin typeface="Times New Roman"/>
                <a:ea typeface="Calibri"/>
                <a:cs typeface="Times New Roman"/>
              </a:rPr>
              <a:t> “Publications do not always influence the solution of these problems. Given the fact that </a:t>
            </a:r>
            <a:r>
              <a:rPr lang="en-US" sz="2800" i="1" dirty="0" err="1">
                <a:latin typeface="Times New Roman"/>
                <a:ea typeface="Calibri"/>
                <a:cs typeface="Times New Roman"/>
              </a:rPr>
              <a:t>Denov</a:t>
            </a:r>
            <a:r>
              <a:rPr lang="en-US" sz="2800" i="1" dirty="0">
                <a:latin typeface="Times New Roman"/>
                <a:ea typeface="Calibri"/>
                <a:cs typeface="Times New Roman"/>
              </a:rPr>
              <a:t> is one of the areas of the </a:t>
            </a:r>
            <a:r>
              <a:rPr lang="en-US" sz="2800" i="1" dirty="0" err="1">
                <a:latin typeface="Times New Roman"/>
                <a:ea typeface="Calibri"/>
                <a:cs typeface="Times New Roman"/>
              </a:rPr>
              <a:t>Surkhandarya</a:t>
            </a:r>
            <a:r>
              <a:rPr lang="en-US" sz="2800" i="1" dirty="0">
                <a:latin typeface="Times New Roman"/>
                <a:ea typeface="Calibri"/>
                <a:cs typeface="Times New Roman"/>
              </a:rPr>
              <a:t> region, all published materials affect the solution of these problems, only within the district.”</a:t>
            </a:r>
            <a:endParaRPr lang="ru-RU" sz="2800" dirty="0">
              <a:latin typeface="Calibri"/>
              <a:ea typeface="Calibri"/>
              <a:cs typeface="Times New Roman"/>
            </a:endParaRPr>
          </a:p>
          <a:p>
            <a:pPr>
              <a:lnSpc>
                <a:spcPct val="107000"/>
              </a:lnSpc>
              <a:spcAft>
                <a:spcPts val="800"/>
              </a:spcAft>
            </a:pPr>
            <a:r>
              <a:rPr lang="en-US" sz="2800" i="1" dirty="0">
                <a:latin typeface="Times New Roman"/>
                <a:ea typeface="Calibri"/>
                <a:cs typeface="Times New Roman"/>
              </a:rPr>
              <a:t> “The coverage of these problems forms public opinion. Each article serves to ensure the protection of the environment, the formation of ecological consciousness and ecological culture of the population.”</a:t>
            </a:r>
            <a:endParaRPr lang="ru-RU" sz="2800" dirty="0">
              <a:latin typeface="Calibri"/>
              <a:ea typeface="Calibri"/>
              <a:cs typeface="Times New Roman"/>
            </a:endParaRPr>
          </a:p>
          <a:p>
            <a:pPr marL="0" indent="0">
              <a:buNone/>
            </a:pPr>
            <a:endParaRPr lang="ru-RU" dirty="0"/>
          </a:p>
        </p:txBody>
      </p:sp>
    </p:spTree>
    <p:extLst>
      <p:ext uri="{BB962C8B-B14F-4D97-AF65-F5344CB8AC3E}">
        <p14:creationId xmlns:p14="http://schemas.microsoft.com/office/powerpoint/2010/main" val="3566762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 of Research</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aim of this study is to analyze the capacity of the independent media to clearly and simply explain, inform, engage and inspire local communities (specifically on human rights issues, conflict prevention, migration, accountability and corruption) through traditional and new media, the level of professional standards of independent journalists (traditional and new media) and the media development perspectives in 3/5 year in four Central Asian countries (Kazakhstan, Kyrgyzstan, Tajikistan  and Uzbekistan).     </a:t>
            </a:r>
          </a:p>
          <a:p>
            <a:r>
              <a:rPr lang="en-US" dirty="0"/>
              <a:t>This study also analyze the level of interaction between media, young policy experts, civil society organizations and government in the Kazakhstan, Kyrgyzstan, Tajikistan and Uzbekistan: strength and weaknesses, civil society, media and independent experts’ policy impact on the country level, government credibility on the a) media; b) civil society (NGOs); c) independent experts’ expertise and policy researchers. </a:t>
            </a:r>
          </a:p>
          <a:p>
            <a:endParaRPr lang="en-US" dirty="0"/>
          </a:p>
        </p:txBody>
      </p:sp>
    </p:spTree>
    <p:extLst>
      <p:ext uri="{BB962C8B-B14F-4D97-AF65-F5344CB8AC3E}">
        <p14:creationId xmlns:p14="http://schemas.microsoft.com/office/powerpoint/2010/main" val="2975066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Expert opinion from Uzbekistan</a:t>
            </a:r>
            <a:endParaRPr lang="ru-RU" dirty="0"/>
          </a:p>
        </p:txBody>
      </p:sp>
      <p:sp>
        <p:nvSpPr>
          <p:cNvPr id="3" name="Content Placeholder 2"/>
          <p:cNvSpPr>
            <a:spLocks noGrp="1"/>
          </p:cNvSpPr>
          <p:nvPr>
            <p:ph idx="1"/>
          </p:nvPr>
        </p:nvSpPr>
        <p:spPr/>
        <p:txBody>
          <a:bodyPr>
            <a:normAutofit fontScale="55000" lnSpcReduction="20000"/>
          </a:bodyPr>
          <a:lstStyle/>
          <a:p>
            <a:pPr>
              <a:lnSpc>
                <a:spcPct val="107000"/>
              </a:lnSpc>
              <a:spcAft>
                <a:spcPts val="800"/>
              </a:spcAft>
            </a:pPr>
            <a:r>
              <a:rPr lang="en-US" sz="2800" dirty="0">
                <a:latin typeface="Times New Roman"/>
                <a:ea typeface="Calibri"/>
                <a:cs typeface="Times New Roman"/>
              </a:rPr>
              <a:t>Expert from Uzbekistan tells about quasi-governmental organizations by nature in their country which do not perform their direct functions: </a:t>
            </a:r>
            <a:endParaRPr lang="ru-RU" sz="2400" dirty="0">
              <a:latin typeface="Calibri"/>
              <a:ea typeface="Calibri"/>
              <a:cs typeface="Times New Roman"/>
            </a:endParaRPr>
          </a:p>
          <a:p>
            <a:pPr>
              <a:lnSpc>
                <a:spcPct val="107000"/>
              </a:lnSpc>
              <a:spcAft>
                <a:spcPts val="800"/>
              </a:spcAft>
            </a:pPr>
            <a:r>
              <a:rPr lang="en-US" sz="2800" i="1" dirty="0">
                <a:latin typeface="Times New Roman"/>
                <a:ea typeface="Calibri"/>
                <a:cs typeface="Times New Roman"/>
              </a:rPr>
              <a:t>“Civil society was very developed in the 1990s, when the government strongly supported the moves of activists and NGOs. We remember that almost all international NGOs operated in the country and Tashkent was the center of Central Asia. However, since 2005 the situation has changed. By 2016, it can be said that the NGO practically ceased to exist, as well as civil society. Activists were massively convicted and many of them simply began to leave the country. Official statistics show that in Uzbekistan more than 8,000 NGOs have been registered, but they are all quasi-governmental organizations by nature and do not perform their direct functions. For example, such institutions of civil society as </a:t>
            </a:r>
            <a:r>
              <a:rPr lang="en-US" sz="2800" i="1" dirty="0" err="1">
                <a:latin typeface="Times New Roman"/>
                <a:ea typeface="Calibri"/>
                <a:cs typeface="Times New Roman"/>
              </a:rPr>
              <a:t>mahalla</a:t>
            </a:r>
            <a:r>
              <a:rPr lang="en-US" sz="2800" i="1" dirty="0">
                <a:latin typeface="Times New Roman"/>
                <a:ea typeface="Calibri"/>
                <a:cs typeface="Times New Roman"/>
              </a:rPr>
              <a:t>, women's committee, farmers association, youth union (these organizations have their own structural units in each district, city and region) and other de jure organizations are NGOs, but de facto carry out government assignments and do not work for the good of the people. The situation began to change with the change of power in 2016, which radically changed the state approach to communication with citizens. Of course, it's too early to say that the laws and regulation of NGO activities have changed, but the state bodies began to listen to civil society. They adopted Development Strategy on February 7, 2017 lays a dialogue with the people and the obligation of state bodies to communicate and ask for an opinion on their activities. Summarizing, it can be said that the current policy actively promotes direct dialogue between state bodies and civil society. Having a political will and NPA, the civil sector is heavily controlled by law enforcement agencies and there is no freedom.”</a:t>
            </a:r>
            <a:endParaRPr lang="ru-RU" sz="2400" dirty="0">
              <a:latin typeface="Calibri"/>
              <a:ea typeface="Calibri"/>
              <a:cs typeface="Times New Roman"/>
            </a:endParaRPr>
          </a:p>
          <a:p>
            <a:endParaRPr lang="ru-RU" dirty="0"/>
          </a:p>
        </p:txBody>
      </p:sp>
    </p:spTree>
    <p:extLst>
      <p:ext uri="{BB962C8B-B14F-4D97-AF65-F5344CB8AC3E}">
        <p14:creationId xmlns:p14="http://schemas.microsoft.com/office/powerpoint/2010/main" val="4276191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a:t>E</a:t>
            </a:r>
            <a:r>
              <a:rPr lang="en-US" sz="2700" dirty="0" smtClean="0"/>
              <a:t>xpert </a:t>
            </a:r>
            <a:r>
              <a:rPr lang="en-US" sz="2700" dirty="0"/>
              <a:t>from </a:t>
            </a:r>
            <a:r>
              <a:rPr lang="en-US" sz="2700" dirty="0" smtClean="0"/>
              <a:t>Uzbekistan </a:t>
            </a:r>
            <a:r>
              <a:rPr lang="en-US" sz="2700" dirty="0"/>
              <a:t>states that 90% of NGOs exist on paper:</a:t>
            </a:r>
            <a:r>
              <a:rPr lang="en-US" dirty="0"/>
              <a:t/>
            </a:r>
            <a:br>
              <a:rPr lang="en-US" dirty="0"/>
            </a:br>
            <a:endParaRPr lang="ru-RU" dirty="0"/>
          </a:p>
        </p:txBody>
      </p:sp>
      <p:sp>
        <p:nvSpPr>
          <p:cNvPr id="3" name="Content Placeholder 2"/>
          <p:cNvSpPr>
            <a:spLocks noGrp="1"/>
          </p:cNvSpPr>
          <p:nvPr>
            <p:ph idx="1"/>
          </p:nvPr>
        </p:nvSpPr>
        <p:spPr>
          <a:xfrm>
            <a:off x="251520" y="1268760"/>
            <a:ext cx="8435280" cy="5760640"/>
          </a:xfrm>
        </p:spPr>
        <p:txBody>
          <a:bodyPr>
            <a:normAutofit fontScale="70000" lnSpcReduction="20000"/>
          </a:bodyPr>
          <a:lstStyle/>
          <a:p>
            <a:r>
              <a:rPr lang="en-US" dirty="0" smtClean="0"/>
              <a:t>“</a:t>
            </a:r>
            <a:r>
              <a:rPr lang="en-US" dirty="0"/>
              <a:t>The civil sector is in decline, watching the outflow of personnel, a lack of funding, a narrowing of the sector of activities, coverage of areas. 90% of NGOs are actually on paper, many do not close just because it's easier to take out empty reports than to go through closing procedures. Most likely, the conditions for the closure of NGOs are so complex because the government does not benefit from mass closure of NGOs, as this will spoil statistics and immigration abroad.”</a:t>
            </a:r>
          </a:p>
          <a:p>
            <a:r>
              <a:rPr lang="en-US" dirty="0"/>
              <a:t>According to an expert from Uzbekistan there are few human rights defenders in country, only about 20-30 people for 32 million population.</a:t>
            </a:r>
          </a:p>
          <a:p>
            <a:r>
              <a:rPr lang="en-US" dirty="0"/>
              <a:t>“If you mean human rights organizations, then in Uzbekistan there is one officially registered - "</a:t>
            </a:r>
            <a:r>
              <a:rPr lang="en-US" dirty="0" err="1"/>
              <a:t>Ezgulik</a:t>
            </a:r>
            <a:r>
              <a:rPr lang="en-US" dirty="0"/>
              <a:t>" ("Mercy"); its registration became one of the conditions of the West for cooperation with Uzbekistan in the early 2000s. There are several unofficial - the Initiative Group of Independent Human Rights Defenders of Uzbekistan (IGNPU) and the Human Rights Alliance of Uzbekistan (PAH). There is a branch of the International Organization for Human Rights (IHRC). But in fact, even these groups do not exist, there are only their founders - </a:t>
            </a:r>
            <a:r>
              <a:rPr lang="en-US" dirty="0" err="1"/>
              <a:t>Surat</a:t>
            </a:r>
            <a:r>
              <a:rPr lang="en-US" dirty="0"/>
              <a:t> </a:t>
            </a:r>
            <a:r>
              <a:rPr lang="en-US" dirty="0" err="1"/>
              <a:t>Ikramov</a:t>
            </a:r>
            <a:r>
              <a:rPr lang="en-US" dirty="0"/>
              <a:t>, Elena </a:t>
            </a:r>
            <a:r>
              <a:rPr lang="en-US" dirty="0" err="1"/>
              <a:t>Urlayeva</a:t>
            </a:r>
            <a:r>
              <a:rPr lang="en-US" dirty="0"/>
              <a:t>, Marat </a:t>
            </a:r>
            <a:r>
              <a:rPr lang="en-US" dirty="0" err="1"/>
              <a:t>Zakhidov</a:t>
            </a:r>
            <a:r>
              <a:rPr lang="en-US" dirty="0"/>
              <a:t>. In total, about ten to one and a half human rights defenders work in Uzbekistan. The most notable of them are </a:t>
            </a:r>
            <a:r>
              <a:rPr lang="en-US" dirty="0" err="1"/>
              <a:t>Surat</a:t>
            </a:r>
            <a:r>
              <a:rPr lang="en-US" dirty="0"/>
              <a:t> </a:t>
            </a:r>
            <a:r>
              <a:rPr lang="en-US" dirty="0" err="1"/>
              <a:t>Ikramov</a:t>
            </a:r>
            <a:r>
              <a:rPr lang="en-US" dirty="0"/>
              <a:t>, </a:t>
            </a:r>
            <a:r>
              <a:rPr lang="en-US" dirty="0" err="1"/>
              <a:t>Vasily</a:t>
            </a:r>
            <a:r>
              <a:rPr lang="en-US" dirty="0"/>
              <a:t> </a:t>
            </a:r>
            <a:r>
              <a:rPr lang="en-US" dirty="0" err="1"/>
              <a:t>Inoyatova</a:t>
            </a:r>
            <a:r>
              <a:rPr lang="en-US" dirty="0"/>
              <a:t>, </a:t>
            </a:r>
            <a:r>
              <a:rPr lang="en-US" dirty="0" err="1"/>
              <a:t>Abdurahmon</a:t>
            </a:r>
            <a:r>
              <a:rPr lang="en-US" dirty="0"/>
              <a:t> </a:t>
            </a:r>
            <a:r>
              <a:rPr lang="en-US" dirty="0" err="1"/>
              <a:t>Tashanov</a:t>
            </a:r>
            <a:r>
              <a:rPr lang="en-US" dirty="0"/>
              <a:t>, </a:t>
            </a:r>
            <a:r>
              <a:rPr lang="en-US" dirty="0" err="1"/>
              <a:t>Shukhrat</a:t>
            </a:r>
            <a:r>
              <a:rPr lang="en-US" dirty="0"/>
              <a:t> </a:t>
            </a:r>
            <a:r>
              <a:rPr lang="en-US" dirty="0" err="1"/>
              <a:t>Rustamov</a:t>
            </a:r>
            <a:r>
              <a:rPr lang="en-US" dirty="0"/>
              <a:t>, Elena </a:t>
            </a:r>
            <a:r>
              <a:rPr lang="en-US" dirty="0" err="1"/>
              <a:t>Urlayeva</a:t>
            </a:r>
            <a:r>
              <a:rPr lang="en-US" dirty="0"/>
              <a:t>, </a:t>
            </a:r>
            <a:r>
              <a:rPr lang="en-US" dirty="0" err="1"/>
              <a:t>Malokhat</a:t>
            </a:r>
            <a:r>
              <a:rPr lang="en-US" dirty="0"/>
              <a:t> </a:t>
            </a:r>
            <a:r>
              <a:rPr lang="en-US" dirty="0" err="1"/>
              <a:t>Eshankulova</a:t>
            </a:r>
            <a:r>
              <a:rPr lang="en-US" dirty="0"/>
              <a:t>, </a:t>
            </a:r>
            <a:r>
              <a:rPr lang="en-US" dirty="0" err="1"/>
              <a:t>Uktam</a:t>
            </a:r>
            <a:r>
              <a:rPr lang="en-US" dirty="0"/>
              <a:t> </a:t>
            </a:r>
            <a:r>
              <a:rPr lang="en-US" dirty="0" err="1"/>
              <a:t>Pardaev</a:t>
            </a:r>
            <a:r>
              <a:rPr lang="en-US" dirty="0"/>
              <a:t>. Perhaps, two or three more people I did not mention. There are about a dozen independent journalists and several activists who defend some important positions for them in the media. The number of such people in the whole country with a population of approximately 26-30 million people (official figures of 32 million - postscript), I would have determined in 20-30 people. Of course, not taking into account the "religious" of all stripes.”</a:t>
            </a:r>
          </a:p>
          <a:p>
            <a:endParaRPr lang="ru-RU" dirty="0"/>
          </a:p>
        </p:txBody>
      </p:sp>
    </p:spTree>
    <p:extLst>
      <p:ext uri="{BB962C8B-B14F-4D97-AF65-F5344CB8AC3E}">
        <p14:creationId xmlns:p14="http://schemas.microsoft.com/office/powerpoint/2010/main" val="3883093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1268760"/>
            <a:ext cx="6995120" cy="348648"/>
          </a:xfrm>
        </p:spPr>
        <p:txBody>
          <a:bodyPr>
            <a:noAutofit/>
          </a:bodyPr>
          <a:lstStyle/>
          <a:p>
            <a:r>
              <a:rPr lang="en-US" sz="2400" dirty="0" smtClean="0">
                <a:latin typeface="Times New Roman"/>
                <a:ea typeface="Calibri"/>
                <a:cs typeface="Times New Roman"/>
              </a:rPr>
              <a:t/>
            </a:r>
            <a:br>
              <a:rPr lang="en-US" sz="2400" dirty="0" smtClean="0">
                <a:latin typeface="Times New Roman"/>
                <a:ea typeface="Calibri"/>
                <a:cs typeface="Times New Roman"/>
              </a:rPr>
            </a:br>
            <a:r>
              <a:rPr lang="ru-RU" sz="2400" dirty="0">
                <a:ea typeface="Calibri"/>
                <a:cs typeface="Times New Roman"/>
              </a:rPr>
              <a:t/>
            </a:r>
            <a:br>
              <a:rPr lang="ru-RU" sz="2400" dirty="0">
                <a:ea typeface="Calibri"/>
                <a:cs typeface="Times New Roman"/>
              </a:rPr>
            </a:br>
            <a:r>
              <a:rPr lang="en-US" sz="2400" dirty="0">
                <a:ea typeface="Calibri"/>
                <a:cs typeface="Times New Roman"/>
              </a:rPr>
              <a:t>Expert from Uzbekistan says that there is no donor organization to support media and journalists in Uzbekistan:</a:t>
            </a:r>
            <a:endParaRPr lang="ru-RU" sz="2400" dirty="0"/>
          </a:p>
        </p:txBody>
      </p:sp>
      <p:sp>
        <p:nvSpPr>
          <p:cNvPr id="3" name="Content Placeholder 2"/>
          <p:cNvSpPr>
            <a:spLocks noGrp="1"/>
          </p:cNvSpPr>
          <p:nvPr>
            <p:ph idx="1"/>
          </p:nvPr>
        </p:nvSpPr>
        <p:spPr/>
        <p:txBody>
          <a:bodyPr>
            <a:normAutofit fontScale="70000" lnSpcReduction="20000"/>
          </a:bodyPr>
          <a:lstStyle/>
          <a:p>
            <a:pPr>
              <a:lnSpc>
                <a:spcPct val="107000"/>
              </a:lnSpc>
              <a:spcAft>
                <a:spcPts val="800"/>
              </a:spcAft>
            </a:pPr>
            <a:r>
              <a:rPr lang="en-US" sz="2800" i="1" dirty="0" smtClean="0">
                <a:latin typeface="Times New Roman"/>
                <a:ea typeface="Calibri"/>
                <a:cs typeface="Times New Roman"/>
              </a:rPr>
              <a:t>“</a:t>
            </a:r>
            <a:r>
              <a:rPr lang="en-US" sz="2800" i="1" dirty="0">
                <a:latin typeface="Times New Roman"/>
                <a:ea typeface="Calibri"/>
                <a:cs typeface="Times New Roman"/>
              </a:rPr>
              <a:t>Almost no lawyers who are not afraid to take up the defense of those whom the authorities for one reason or another decided to imprison or fined. A year ago there were two such people - Sergei </a:t>
            </a:r>
            <a:r>
              <a:rPr lang="en-US" sz="2800" i="1" dirty="0" err="1">
                <a:latin typeface="Times New Roman"/>
                <a:ea typeface="Calibri"/>
                <a:cs typeface="Times New Roman"/>
              </a:rPr>
              <a:t>Mayorov</a:t>
            </a:r>
            <a:r>
              <a:rPr lang="en-US" sz="2800" i="1" dirty="0">
                <a:latin typeface="Times New Roman"/>
                <a:ea typeface="Calibri"/>
                <a:cs typeface="Times New Roman"/>
              </a:rPr>
              <a:t> and </a:t>
            </a:r>
            <a:r>
              <a:rPr lang="en-US" sz="2800" i="1" dirty="0" err="1">
                <a:latin typeface="Times New Roman"/>
                <a:ea typeface="Calibri"/>
                <a:cs typeface="Times New Roman"/>
              </a:rPr>
              <a:t>Polina</a:t>
            </a:r>
            <a:r>
              <a:rPr lang="en-US" sz="2800" i="1" dirty="0">
                <a:latin typeface="Times New Roman"/>
                <a:ea typeface="Calibri"/>
                <a:cs typeface="Times New Roman"/>
              </a:rPr>
              <a:t> </a:t>
            </a:r>
            <a:r>
              <a:rPr lang="en-US" sz="2800" i="1" dirty="0" err="1">
                <a:latin typeface="Times New Roman"/>
                <a:ea typeface="Calibri"/>
                <a:cs typeface="Times New Roman"/>
              </a:rPr>
              <a:t>Braunerg</a:t>
            </a:r>
            <a:r>
              <a:rPr lang="en-US" sz="2800" i="1" dirty="0">
                <a:latin typeface="Times New Roman"/>
                <a:ea typeface="Calibri"/>
                <a:cs typeface="Times New Roman"/>
              </a:rPr>
              <a:t> (she died last year). The rest of the lawyers were afraid, because in such cases the authorities, less than one or another pretext, took away from too active defenders a license to practice law, that is, deprived them of the opportunity to work in their profession. Of the Western organizations that give grants and theoretically could support some structures of civil society, in Uzbekistan there are only two - the German Ebert Foundation and the Friedrich Adenauer Foundation. (The rest were expelled from the country after the </a:t>
            </a:r>
            <a:r>
              <a:rPr lang="en-US" sz="2800" i="1" dirty="0" err="1">
                <a:latin typeface="Times New Roman"/>
                <a:ea typeface="Calibri"/>
                <a:cs typeface="Times New Roman"/>
              </a:rPr>
              <a:t>Andijan</a:t>
            </a:r>
            <a:r>
              <a:rPr lang="en-US" sz="2800" i="1" dirty="0">
                <a:latin typeface="Times New Roman"/>
                <a:ea typeface="Calibri"/>
                <a:cs typeface="Times New Roman"/>
              </a:rPr>
              <a:t> events of 2005.) But these two funds do not support journalists and the media, they are afraid that they will not be expelled from the country, they support only some cultural and educational projects.”</a:t>
            </a:r>
            <a:endParaRPr lang="ru-RU" sz="2400" dirty="0">
              <a:latin typeface="Calibri"/>
              <a:ea typeface="Calibri"/>
              <a:cs typeface="Times New Roman"/>
            </a:endParaRPr>
          </a:p>
          <a:p>
            <a:endParaRPr lang="ru-RU" dirty="0"/>
          </a:p>
        </p:txBody>
      </p:sp>
    </p:spTree>
    <p:extLst>
      <p:ext uri="{BB962C8B-B14F-4D97-AF65-F5344CB8AC3E}">
        <p14:creationId xmlns:p14="http://schemas.microsoft.com/office/powerpoint/2010/main" val="380026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55000" lnSpcReduction="20000"/>
          </a:bodyPr>
          <a:lstStyle/>
          <a:p>
            <a:pPr>
              <a:lnSpc>
                <a:spcPct val="107000"/>
              </a:lnSpc>
              <a:spcAft>
                <a:spcPts val="800"/>
              </a:spcAft>
            </a:pPr>
            <a:r>
              <a:rPr lang="en-US" sz="2800" dirty="0">
                <a:latin typeface="Times New Roman"/>
                <a:ea typeface="Calibri"/>
                <a:cs typeface="Times New Roman"/>
              </a:rPr>
              <a:t>Expert from Uzbekistan states that Telegram is becoming increasingly popular among youth in Uzbekistan where they can create thematic pages and these thematic pages gradually replace the field of officially registered censored media.</a:t>
            </a:r>
            <a:endParaRPr lang="ru-RU" sz="2400" dirty="0">
              <a:latin typeface="Calibri"/>
              <a:ea typeface="Calibri"/>
              <a:cs typeface="Times New Roman"/>
            </a:endParaRPr>
          </a:p>
          <a:p>
            <a:pPr>
              <a:lnSpc>
                <a:spcPct val="107000"/>
              </a:lnSpc>
              <a:spcAft>
                <a:spcPts val="800"/>
              </a:spcAft>
            </a:pPr>
            <a:r>
              <a:rPr lang="en-US" sz="2800" i="1" dirty="0">
                <a:latin typeface="Times New Roman"/>
                <a:ea typeface="Calibri"/>
                <a:cs typeface="Times New Roman"/>
              </a:rPr>
              <a:t>“This is a very important source of public opinion formation. According to statistics, the majority of Uzbeks are registered in the social network "</a:t>
            </a:r>
            <a:r>
              <a:rPr lang="en-US" sz="2800" i="1" dirty="0" err="1">
                <a:latin typeface="Times New Roman"/>
                <a:ea typeface="Calibri"/>
                <a:cs typeface="Times New Roman"/>
              </a:rPr>
              <a:t>Odnoklassniki</a:t>
            </a:r>
            <a:r>
              <a:rPr lang="en-US" sz="2800" i="1" dirty="0">
                <a:latin typeface="Times New Roman"/>
                <a:ea typeface="Calibri"/>
                <a:cs typeface="Times New Roman"/>
              </a:rPr>
              <a:t>", in second place by the number of users - the network "</a:t>
            </a:r>
            <a:r>
              <a:rPr lang="en-US" sz="2800" i="1" dirty="0" err="1">
                <a:latin typeface="Times New Roman"/>
                <a:ea typeface="Calibri"/>
                <a:cs typeface="Times New Roman"/>
              </a:rPr>
              <a:t>VKontakte</a:t>
            </a:r>
            <a:r>
              <a:rPr lang="en-US" sz="2800" i="1" dirty="0">
                <a:latin typeface="Times New Roman"/>
                <a:ea typeface="Calibri"/>
                <a:cs typeface="Times New Roman"/>
              </a:rPr>
              <a:t>", the third - "Facebook". The number of users using instant messengers - Telegrams and others - is growing. There they create thematic pages, etc. These thematic pages gradually replace the field of officially registered censored media, and in order to attract readers the latter has to make more efforts, the competition for the attention of the audience necessary for the development of freedom of speech takes place.”</a:t>
            </a:r>
            <a:endParaRPr lang="ru-RU" sz="2400" dirty="0">
              <a:latin typeface="Calibri"/>
              <a:ea typeface="Calibri"/>
              <a:cs typeface="Times New Roman"/>
            </a:endParaRPr>
          </a:p>
          <a:p>
            <a:pPr>
              <a:lnSpc>
                <a:spcPct val="107000"/>
              </a:lnSpc>
              <a:spcAft>
                <a:spcPts val="800"/>
              </a:spcAft>
            </a:pPr>
            <a:r>
              <a:rPr lang="en-US" sz="2800" i="1" dirty="0">
                <a:latin typeface="Times New Roman"/>
                <a:ea typeface="Calibri"/>
                <a:cs typeface="Times New Roman"/>
              </a:rPr>
              <a:t>“The influence of social networks is growing, because if not through local television programs, where it continues with information, some problems or make critical assessments, and social networks provide such opportunities. Russian applications like </a:t>
            </a:r>
            <a:r>
              <a:rPr lang="en-US" sz="2800" i="1" dirty="0" err="1">
                <a:latin typeface="Times New Roman"/>
                <a:ea typeface="Calibri"/>
                <a:cs typeface="Times New Roman"/>
              </a:rPr>
              <a:t>Vkontakte</a:t>
            </a:r>
            <a:r>
              <a:rPr lang="en-US" sz="2800" i="1" dirty="0">
                <a:latin typeface="Times New Roman"/>
                <a:ea typeface="Calibri"/>
                <a:cs typeface="Times New Roman"/>
              </a:rPr>
              <a:t> or classmates were very popular at one time, but now Facebook is growing in popularity and to some extent Twitter. We see some groups being created for discussion, people in the country somehow became less afraid to speak out. This, of course, affects the work of the media, and even the government notices this discussion. They do not recognize this openly and do not quote, but influence is always felt. The trend now more to openness has emerged, but it is in its infancy. For example, in Tajikistan there is a reverse process. In Uzbekistan, we can expect further steps towards liberalization.”</a:t>
            </a:r>
            <a:endParaRPr lang="ru-RU" sz="2400" dirty="0">
              <a:latin typeface="Calibri"/>
              <a:ea typeface="Calibri"/>
              <a:cs typeface="Times New Roman"/>
            </a:endParaRPr>
          </a:p>
          <a:p>
            <a:endParaRPr lang="ru-RU" dirty="0"/>
          </a:p>
        </p:txBody>
      </p:sp>
    </p:spTree>
    <p:extLst>
      <p:ext uri="{BB962C8B-B14F-4D97-AF65-F5344CB8AC3E}">
        <p14:creationId xmlns:p14="http://schemas.microsoft.com/office/powerpoint/2010/main" val="2010974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71400"/>
            <a:ext cx="8229600" cy="1143000"/>
          </a:xfrm>
        </p:spPr>
        <p:txBody>
          <a:bodyPr/>
          <a:lstStyle/>
          <a:p>
            <a:pPr algn="ctr"/>
            <a:r>
              <a:rPr lang="en-US" dirty="0" smtClean="0"/>
              <a:t>Findings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37178538"/>
              </p:ext>
            </p:extLst>
          </p:nvPr>
        </p:nvGraphicFramePr>
        <p:xfrm>
          <a:off x="1475655" y="1268763"/>
          <a:ext cx="6624736" cy="5472606"/>
        </p:xfrm>
        <a:graphic>
          <a:graphicData uri="http://schemas.openxmlformats.org/drawingml/2006/table">
            <a:tbl>
              <a:tblPr firstRow="1" firstCol="1" bandRow="1"/>
              <a:tblGrid>
                <a:gridCol w="1304872"/>
                <a:gridCol w="1323251"/>
                <a:gridCol w="1323251"/>
                <a:gridCol w="1336681"/>
                <a:gridCol w="1336681"/>
              </a:tblGrid>
              <a:tr h="218905">
                <a:tc>
                  <a:txBody>
                    <a:bodyPr/>
                    <a:lstStyle/>
                    <a:p>
                      <a:pPr>
                        <a:lnSpc>
                          <a:spcPct val="107000"/>
                        </a:lnSpc>
                        <a:spcAft>
                          <a:spcPts val="0"/>
                        </a:spcAft>
                      </a:pPr>
                      <a:r>
                        <a:rPr lang="en-US" sz="1100" dirty="0">
                          <a:effectLst/>
                          <a:latin typeface="Times New Roman"/>
                          <a:ea typeface="Calibri"/>
                          <a:cs typeface="Times New Roman"/>
                        </a:rPr>
                        <a:t> </a:t>
                      </a:r>
                      <a:endParaRPr lang="en-US" sz="1000" dirty="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b="1">
                          <a:effectLst/>
                          <a:latin typeface="Times New Roman"/>
                          <a:ea typeface="Calibri"/>
                          <a:cs typeface="Times New Roman"/>
                        </a:rPr>
                        <a:t>Kazakhstan</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b="1">
                          <a:effectLst/>
                          <a:latin typeface="Times New Roman"/>
                          <a:ea typeface="Calibri"/>
                          <a:cs typeface="Times New Roman"/>
                        </a:rPr>
                        <a:t>Kyrgyzstan</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b="1">
                          <a:effectLst/>
                          <a:latin typeface="Times New Roman"/>
                          <a:ea typeface="Calibri"/>
                          <a:cs typeface="Times New Roman"/>
                        </a:rPr>
                        <a:t>Tajikistan</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b="1">
                          <a:effectLst/>
                          <a:latin typeface="Times New Roman"/>
                          <a:ea typeface="Calibri"/>
                          <a:cs typeface="Times New Roman"/>
                        </a:rPr>
                        <a:t>Uzbekistan</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4521">
                <a:tc>
                  <a:txBody>
                    <a:bodyPr/>
                    <a:lstStyle/>
                    <a:p>
                      <a:pPr>
                        <a:lnSpc>
                          <a:spcPct val="107000"/>
                        </a:lnSpc>
                        <a:spcAft>
                          <a:spcPts val="0"/>
                        </a:spcAft>
                      </a:pPr>
                      <a:r>
                        <a:rPr lang="en-US" sz="1100" b="1">
                          <a:effectLst/>
                          <a:latin typeface="Times New Roman"/>
                          <a:ea typeface="Calibri"/>
                          <a:cs typeface="Times New Roman"/>
                        </a:rPr>
                        <a:t>Major information sources for news reports</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Times New Roman"/>
                          <a:ea typeface="Calibri"/>
                          <a:cs typeface="Times New Roman"/>
                        </a:rPr>
                        <a:t>Press releases Websites</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News conferences People</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Times New Roman"/>
                          <a:ea typeface="Calibri"/>
                          <a:cs typeface="Times New Roman"/>
                        </a:rPr>
                        <a:t>Press releases Websites</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News conferences People</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Times New Roman"/>
                          <a:ea typeface="Calibri"/>
                          <a:cs typeface="Times New Roman"/>
                        </a:rPr>
                        <a:t>Press releases Websites</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News conferences People</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Times New Roman"/>
                          <a:ea typeface="Calibri"/>
                          <a:cs typeface="Times New Roman"/>
                        </a:rPr>
                        <a:t>Press releases Websites </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People </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Facebook</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4521">
                <a:tc>
                  <a:txBody>
                    <a:bodyPr/>
                    <a:lstStyle/>
                    <a:p>
                      <a:pPr>
                        <a:lnSpc>
                          <a:spcPct val="107000"/>
                        </a:lnSpc>
                        <a:spcAft>
                          <a:spcPts val="0"/>
                        </a:spcAft>
                      </a:pPr>
                      <a:r>
                        <a:rPr lang="en-US" sz="1100" b="1">
                          <a:effectLst/>
                          <a:latin typeface="Times New Roman"/>
                          <a:ea typeface="Calibri"/>
                          <a:cs typeface="Times New Roman"/>
                        </a:rPr>
                        <a:t>Where do you check given information?</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Times New Roman"/>
                          <a:ea typeface="Calibri"/>
                          <a:cs typeface="Times New Roman"/>
                        </a:rPr>
                        <a:t>Press releases Websites </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News conferences</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Times New Roman"/>
                          <a:ea typeface="Calibri"/>
                          <a:cs typeface="Times New Roman"/>
                        </a:rPr>
                        <a:t>People Publications in the media </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Internet</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Times New Roman"/>
                          <a:ea typeface="Calibri"/>
                          <a:cs typeface="Times New Roman"/>
                        </a:rPr>
                        <a:t>People Publications in the media </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Internet</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Times New Roman"/>
                          <a:ea typeface="Calibri"/>
                          <a:cs typeface="Times New Roman"/>
                        </a:rPr>
                        <a:t>People </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Internet Publications in the media </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 </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64659">
                <a:tc>
                  <a:txBody>
                    <a:bodyPr/>
                    <a:lstStyle/>
                    <a:p>
                      <a:pPr>
                        <a:lnSpc>
                          <a:spcPct val="107000"/>
                        </a:lnSpc>
                        <a:spcAft>
                          <a:spcPts val="0"/>
                        </a:spcAft>
                      </a:pPr>
                      <a:r>
                        <a:rPr lang="en-US" sz="1100" b="1">
                          <a:effectLst/>
                          <a:latin typeface="Times New Roman"/>
                          <a:ea typeface="Calibri"/>
                          <a:cs typeface="Times New Roman"/>
                        </a:rPr>
                        <a:t>Motivations to choose journalism</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Times New Roman"/>
                          <a:ea typeface="Calibri"/>
                          <a:cs typeface="Times New Roman"/>
                        </a:rPr>
                        <a:t>“Opportunity to help people in their daily routine”, </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“Diverse and lively work”, “Chance to influence on public affairs”, “Chance to meet different people”  “Get a stable job”</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dirty="0">
                          <a:effectLst/>
                          <a:latin typeface="Times New Roman"/>
                          <a:ea typeface="Calibri"/>
                          <a:cs typeface="Times New Roman"/>
                        </a:rPr>
                        <a:t>“Opportunity to help people in their daily routine”, </a:t>
                      </a:r>
                      <a:endParaRPr lang="en-US" sz="1000" dirty="0">
                        <a:effectLst/>
                        <a:latin typeface="Calibri"/>
                        <a:ea typeface="Calibri"/>
                        <a:cs typeface="Times New Roman"/>
                      </a:endParaRPr>
                    </a:p>
                    <a:p>
                      <a:pPr>
                        <a:lnSpc>
                          <a:spcPct val="107000"/>
                        </a:lnSpc>
                        <a:spcAft>
                          <a:spcPts val="0"/>
                        </a:spcAft>
                      </a:pPr>
                      <a:r>
                        <a:rPr lang="en-US" sz="1100" dirty="0">
                          <a:effectLst/>
                          <a:latin typeface="Times New Roman"/>
                          <a:ea typeface="Calibri"/>
                          <a:cs typeface="Times New Roman"/>
                        </a:rPr>
                        <a:t>“An amount of money you can earn”, </a:t>
                      </a:r>
                      <a:endParaRPr lang="en-US" sz="1000" dirty="0">
                        <a:effectLst/>
                        <a:latin typeface="Calibri"/>
                        <a:ea typeface="Calibri"/>
                        <a:cs typeface="Times New Roman"/>
                      </a:endParaRPr>
                    </a:p>
                    <a:p>
                      <a:pPr>
                        <a:lnSpc>
                          <a:spcPct val="107000"/>
                        </a:lnSpc>
                        <a:spcAft>
                          <a:spcPts val="0"/>
                        </a:spcAft>
                      </a:pPr>
                      <a:r>
                        <a:rPr lang="en-US" sz="1100" dirty="0">
                          <a:effectLst/>
                          <a:latin typeface="Times New Roman"/>
                          <a:ea typeface="Calibri"/>
                          <a:cs typeface="Times New Roman"/>
                        </a:rPr>
                        <a:t>“The pleasure of writing”, </a:t>
                      </a:r>
                      <a:endParaRPr lang="en-US" sz="1000" dirty="0">
                        <a:effectLst/>
                        <a:latin typeface="Calibri"/>
                        <a:ea typeface="Calibri"/>
                        <a:cs typeface="Times New Roman"/>
                      </a:endParaRPr>
                    </a:p>
                    <a:p>
                      <a:pPr>
                        <a:lnSpc>
                          <a:spcPct val="107000"/>
                        </a:lnSpc>
                        <a:spcAft>
                          <a:spcPts val="0"/>
                        </a:spcAft>
                      </a:pPr>
                      <a:r>
                        <a:rPr lang="en-US" sz="1100" dirty="0">
                          <a:effectLst/>
                          <a:latin typeface="Times New Roman"/>
                          <a:ea typeface="Calibri"/>
                          <a:cs typeface="Times New Roman"/>
                        </a:rPr>
                        <a:t>“Get a stable job” “Involve people in power to responsibility”</a:t>
                      </a:r>
                      <a:endParaRPr lang="en-US" sz="1000" dirty="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a:effectLst/>
                          <a:latin typeface="Times New Roman"/>
                          <a:ea typeface="Calibri"/>
                          <a:cs typeface="Times New Roman"/>
                        </a:rPr>
                        <a:t>“To fight injustice”, </a:t>
                      </a:r>
                      <a:endParaRPr lang="en-US" sz="1000">
                        <a:effectLst/>
                        <a:latin typeface="Calibri"/>
                        <a:ea typeface="Calibri"/>
                        <a:cs typeface="Times New Roman"/>
                      </a:endParaRPr>
                    </a:p>
                    <a:p>
                      <a:pPr>
                        <a:lnSpc>
                          <a:spcPct val="107000"/>
                        </a:lnSpc>
                        <a:spcAft>
                          <a:spcPts val="0"/>
                        </a:spcAft>
                      </a:pPr>
                      <a:r>
                        <a:rPr lang="en-US" sz="1100">
                          <a:effectLst/>
                          <a:latin typeface="Times New Roman"/>
                          <a:ea typeface="Calibri"/>
                          <a:cs typeface="Times New Roman"/>
                        </a:rPr>
                        <a:t>“My talent in journalism”, “Chance to meet different people”, “Work for freedom and democracy”  “Involve people in power to responsibility”</a:t>
                      </a:r>
                      <a:endParaRPr lang="en-US" sz="100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100" dirty="0">
                          <a:effectLst/>
                          <a:latin typeface="Times New Roman"/>
                          <a:ea typeface="Calibri"/>
                          <a:cs typeface="Times New Roman"/>
                        </a:rPr>
                        <a:t>“Diverse and lively work”, “Opportunity to help people in their daily routine”, </a:t>
                      </a:r>
                      <a:endParaRPr lang="en-US" sz="1000" dirty="0">
                        <a:effectLst/>
                        <a:latin typeface="Calibri"/>
                        <a:ea typeface="Calibri"/>
                        <a:cs typeface="Times New Roman"/>
                      </a:endParaRPr>
                    </a:p>
                    <a:p>
                      <a:pPr>
                        <a:lnSpc>
                          <a:spcPct val="107000"/>
                        </a:lnSpc>
                        <a:spcAft>
                          <a:spcPts val="0"/>
                        </a:spcAft>
                      </a:pPr>
                      <a:r>
                        <a:rPr lang="en-US" sz="1100" dirty="0">
                          <a:effectLst/>
                          <a:latin typeface="Times New Roman"/>
                          <a:ea typeface="Calibri"/>
                          <a:cs typeface="Times New Roman"/>
                        </a:rPr>
                        <a:t>“Chance to influence on public affairs”, “Chance to meet different people” “The pleasure of writing”</a:t>
                      </a:r>
                      <a:endParaRPr lang="en-US" sz="1000" dirty="0">
                        <a:effectLst/>
                        <a:latin typeface="Calibri"/>
                        <a:ea typeface="Calibri"/>
                        <a:cs typeface="Times New Roman"/>
                      </a:endParaRPr>
                    </a:p>
                  </a:txBody>
                  <a:tcPr marL="61526" marR="61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17077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6533"/>
            <a:ext cx="8229600" cy="1143000"/>
          </a:xfrm>
        </p:spPr>
        <p:txBody>
          <a:bodyPr/>
          <a:lstStyle/>
          <a:p>
            <a:pPr algn="ctr"/>
            <a:r>
              <a:rPr lang="en-US" dirty="0"/>
              <a:t>Findings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29858949"/>
              </p:ext>
            </p:extLst>
          </p:nvPr>
        </p:nvGraphicFramePr>
        <p:xfrm>
          <a:off x="2123727" y="1340767"/>
          <a:ext cx="4968554" cy="5184577"/>
        </p:xfrm>
        <a:graphic>
          <a:graphicData uri="http://schemas.openxmlformats.org/drawingml/2006/table">
            <a:tbl>
              <a:tblPr firstRow="1" firstCol="1" bandRow="1"/>
              <a:tblGrid>
                <a:gridCol w="978654"/>
                <a:gridCol w="992439"/>
                <a:gridCol w="992439"/>
                <a:gridCol w="1002511"/>
                <a:gridCol w="1002511"/>
              </a:tblGrid>
              <a:tr h="1821608">
                <a:tc>
                  <a:txBody>
                    <a:bodyPr/>
                    <a:lstStyle/>
                    <a:p>
                      <a:pPr>
                        <a:lnSpc>
                          <a:spcPct val="107000"/>
                        </a:lnSpc>
                        <a:spcAft>
                          <a:spcPts val="0"/>
                        </a:spcAft>
                      </a:pPr>
                      <a:r>
                        <a:rPr lang="en-US" sz="700" b="1" dirty="0">
                          <a:effectLst/>
                          <a:latin typeface="Times New Roman"/>
                          <a:ea typeface="Calibri"/>
                          <a:cs typeface="Times New Roman"/>
                        </a:rPr>
                        <a:t>Journalists collaborate with</a:t>
                      </a:r>
                      <a:endParaRPr lang="en-US" sz="700" dirty="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“Experienced experts”, “National government bodies”, “Regional public authorities”, “Local government bodies”  “Narrowly specialized experts”.</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“Experienced experts”, “National government bodies”, </a:t>
                      </a:r>
                      <a:endParaRPr lang="en-US" sz="700">
                        <a:effectLst/>
                        <a:latin typeface="Calibri"/>
                        <a:ea typeface="Calibri"/>
                        <a:cs typeface="Times New Roman"/>
                      </a:endParaRPr>
                    </a:p>
                    <a:p>
                      <a:pPr>
                        <a:lnSpc>
                          <a:spcPct val="107000"/>
                        </a:lnSpc>
                        <a:spcAft>
                          <a:spcPts val="0"/>
                        </a:spcAft>
                      </a:pPr>
                      <a:r>
                        <a:rPr lang="en-US" sz="700">
                          <a:effectLst/>
                          <a:latin typeface="Times New Roman"/>
                          <a:ea typeface="Calibri"/>
                          <a:cs typeface="Times New Roman"/>
                        </a:rPr>
                        <a:t>“Young experts”, “Regional public authorities”  “Local government bodies”.</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“Experienced experts”, “National government bodies”, </a:t>
                      </a:r>
                      <a:endParaRPr lang="en-US" sz="700">
                        <a:effectLst/>
                        <a:latin typeface="Calibri"/>
                        <a:ea typeface="Calibri"/>
                        <a:cs typeface="Times New Roman"/>
                      </a:endParaRPr>
                    </a:p>
                    <a:p>
                      <a:pPr>
                        <a:lnSpc>
                          <a:spcPct val="107000"/>
                        </a:lnSpc>
                        <a:spcAft>
                          <a:spcPts val="0"/>
                        </a:spcAft>
                      </a:pPr>
                      <a:r>
                        <a:rPr lang="en-US" sz="700">
                          <a:effectLst/>
                          <a:latin typeface="Times New Roman"/>
                          <a:ea typeface="Calibri"/>
                          <a:cs typeface="Times New Roman"/>
                        </a:rPr>
                        <a:t>“Local government bodies”, “Regional public authorities”  “Civil Activists”</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“Experienced experts”, “National government bodies”, “Narrowly specialized experts”, </a:t>
                      </a:r>
                      <a:endParaRPr lang="en-US" sz="700">
                        <a:effectLst/>
                        <a:latin typeface="Calibri"/>
                        <a:ea typeface="Calibri"/>
                        <a:cs typeface="Times New Roman"/>
                      </a:endParaRPr>
                    </a:p>
                    <a:p>
                      <a:pPr>
                        <a:lnSpc>
                          <a:spcPct val="107000"/>
                        </a:lnSpc>
                        <a:spcAft>
                          <a:spcPts val="0"/>
                        </a:spcAft>
                      </a:pPr>
                      <a:r>
                        <a:rPr lang="en-US" sz="700">
                          <a:effectLst/>
                          <a:latin typeface="Times New Roman"/>
                          <a:ea typeface="Calibri"/>
                          <a:cs typeface="Times New Roman"/>
                        </a:rPr>
                        <a:t>“Young experts” “Associations”</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2227">
                <a:tc>
                  <a:txBody>
                    <a:bodyPr/>
                    <a:lstStyle/>
                    <a:p>
                      <a:pPr>
                        <a:lnSpc>
                          <a:spcPct val="107000"/>
                        </a:lnSpc>
                        <a:spcAft>
                          <a:spcPts val="0"/>
                        </a:spcAft>
                      </a:pPr>
                      <a:r>
                        <a:rPr lang="en-US" sz="700" b="1">
                          <a:effectLst/>
                          <a:latin typeface="Times New Roman"/>
                          <a:ea typeface="Calibri"/>
                          <a:cs typeface="Times New Roman"/>
                        </a:rPr>
                        <a:t>Media coverage influences more</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“Resolving social issues at the community level”, “Resolving social issues at the family level”  “Activities of public organizations and activists”</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“Resolving social issues at the community level”, </a:t>
                      </a:r>
                      <a:endParaRPr lang="en-US" sz="700">
                        <a:effectLst/>
                        <a:latin typeface="Calibri"/>
                        <a:ea typeface="Calibri"/>
                        <a:cs typeface="Times New Roman"/>
                      </a:endParaRPr>
                    </a:p>
                    <a:p>
                      <a:pPr>
                        <a:lnSpc>
                          <a:spcPct val="107000"/>
                        </a:lnSpc>
                        <a:spcAft>
                          <a:spcPts val="0"/>
                        </a:spcAft>
                      </a:pPr>
                      <a:r>
                        <a:rPr lang="en-US" sz="700">
                          <a:effectLst/>
                          <a:latin typeface="Times New Roman"/>
                          <a:ea typeface="Calibri"/>
                          <a:cs typeface="Times New Roman"/>
                        </a:rPr>
                        <a:t>“Activities of public organizations and activists”, “Resolving social issues at the family level”, “Political decision-making” “Resolution of social issues at the country level”</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“Resolving social issues at the community level”, “Resolving social issues at the family level”, “Resolution of social issues at the country level” “Political decision-making”.</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“Resolving social issues at the community level”, “Resolving social issues at the family level”, “Activities of public organizations and activists”  “Resolution of social issues at the country level”</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0742">
                <a:tc>
                  <a:txBody>
                    <a:bodyPr/>
                    <a:lstStyle/>
                    <a:p>
                      <a:pPr>
                        <a:lnSpc>
                          <a:spcPct val="107000"/>
                        </a:lnSpc>
                        <a:spcAft>
                          <a:spcPts val="0"/>
                        </a:spcAft>
                      </a:pPr>
                      <a:r>
                        <a:rPr lang="en-US" sz="700" b="1">
                          <a:effectLst/>
                          <a:latin typeface="Times New Roman"/>
                          <a:ea typeface="Calibri"/>
                          <a:cs typeface="Times New Roman"/>
                        </a:rPr>
                        <a:t>Media coverage influences less</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“Changes in legislation”.</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“Changes in legislation”.</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a:effectLst/>
                          <a:latin typeface="Times New Roman"/>
                          <a:ea typeface="Calibri"/>
                          <a:cs typeface="Times New Roman"/>
                        </a:rPr>
                        <a:t>“Changes in legislation”  “Activities of public organizations and activists”</a:t>
                      </a:r>
                      <a:endParaRPr lang="en-US" sz="70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700" dirty="0">
                          <a:effectLst/>
                          <a:latin typeface="Times New Roman"/>
                          <a:ea typeface="Calibri"/>
                          <a:cs typeface="Times New Roman"/>
                        </a:rPr>
                        <a:t>“Changes in legislation” “Political decision-making”</a:t>
                      </a:r>
                      <a:endParaRPr lang="en-US" sz="700" dirty="0">
                        <a:effectLst/>
                        <a:latin typeface="Calibri"/>
                        <a:ea typeface="Calibri"/>
                        <a:cs typeface="Times New Roman"/>
                      </a:endParaRPr>
                    </a:p>
                  </a:txBody>
                  <a:tcPr marL="41572" marR="41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390204978"/>
              </p:ext>
            </p:extLst>
          </p:nvPr>
        </p:nvGraphicFramePr>
        <p:xfrm>
          <a:off x="3059832" y="1124744"/>
          <a:ext cx="4032448" cy="163068"/>
        </p:xfrm>
        <a:graphic>
          <a:graphicData uri="http://schemas.openxmlformats.org/drawingml/2006/table">
            <a:tbl>
              <a:tblPr firstRow="1" firstCol="1" bandRow="1"/>
              <a:tblGrid>
                <a:gridCol w="1003022"/>
                <a:gridCol w="1003022"/>
                <a:gridCol w="1013202"/>
                <a:gridCol w="1013202"/>
              </a:tblGrid>
              <a:tr h="144016">
                <a:tc>
                  <a:txBody>
                    <a:bodyPr/>
                    <a:lstStyle/>
                    <a:p>
                      <a:pPr>
                        <a:lnSpc>
                          <a:spcPct val="107000"/>
                        </a:lnSpc>
                        <a:spcAft>
                          <a:spcPts val="0"/>
                        </a:spcAft>
                      </a:pPr>
                      <a:r>
                        <a:rPr lang="en-US" sz="1000" b="1">
                          <a:effectLst/>
                          <a:latin typeface="Times New Roman"/>
                          <a:ea typeface="Calibri"/>
                          <a:cs typeface="Times New Roman"/>
                        </a:rPr>
                        <a:t>Kazakhstan</a:t>
                      </a:r>
                      <a:endParaRPr lang="en-US"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00" b="1">
                          <a:effectLst/>
                          <a:latin typeface="Times New Roman"/>
                          <a:ea typeface="Calibri"/>
                          <a:cs typeface="Times New Roman"/>
                        </a:rPr>
                        <a:t>Kyrgyzstan</a:t>
                      </a:r>
                      <a:endParaRPr lang="en-US"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00" b="1">
                          <a:effectLst/>
                          <a:latin typeface="Times New Roman"/>
                          <a:ea typeface="Calibri"/>
                          <a:cs typeface="Times New Roman"/>
                        </a:rPr>
                        <a:t>Tajikistan</a:t>
                      </a:r>
                      <a:endParaRPr lang="en-US"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00" b="1" dirty="0">
                          <a:effectLst/>
                          <a:latin typeface="Times New Roman"/>
                          <a:ea typeface="Calibri"/>
                          <a:cs typeface="Times New Roman"/>
                        </a:rPr>
                        <a:t>Uzbekistan</a:t>
                      </a:r>
                      <a:endParaRPr lang="en-US"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466553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38"/>
            <a:ext cx="8229600" cy="1143000"/>
          </a:xfrm>
        </p:spPr>
        <p:txBody>
          <a:bodyPr/>
          <a:lstStyle/>
          <a:p>
            <a:pPr algn="ctr"/>
            <a:r>
              <a:rPr lang="en-US" dirty="0"/>
              <a:t>Findings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17532972"/>
              </p:ext>
            </p:extLst>
          </p:nvPr>
        </p:nvGraphicFramePr>
        <p:xfrm>
          <a:off x="1979711" y="1412776"/>
          <a:ext cx="5112568" cy="5400600"/>
        </p:xfrm>
        <a:graphic>
          <a:graphicData uri="http://schemas.openxmlformats.org/drawingml/2006/table">
            <a:tbl>
              <a:tblPr firstRow="1" firstCol="1" bandRow="1"/>
              <a:tblGrid>
                <a:gridCol w="1007020"/>
                <a:gridCol w="1021205"/>
                <a:gridCol w="1021205"/>
                <a:gridCol w="1031569"/>
                <a:gridCol w="1031569"/>
              </a:tblGrid>
              <a:tr h="2273937">
                <a:tc>
                  <a:txBody>
                    <a:bodyPr/>
                    <a:lstStyle/>
                    <a:p>
                      <a:pPr>
                        <a:lnSpc>
                          <a:spcPct val="107000"/>
                        </a:lnSpc>
                        <a:spcAft>
                          <a:spcPts val="0"/>
                        </a:spcAft>
                      </a:pPr>
                      <a:r>
                        <a:rPr lang="en-US" sz="800" b="1" dirty="0">
                          <a:effectLst/>
                          <a:latin typeface="Times New Roman"/>
                          <a:ea typeface="Calibri"/>
                          <a:cs typeface="Times New Roman"/>
                        </a:rPr>
                        <a:t>Most important media functions</a:t>
                      </a:r>
                      <a:endParaRPr lang="en-US" sz="700" dirty="0">
                        <a:effectLst/>
                        <a:latin typeface="Calibri"/>
                        <a:ea typeface="Calibri"/>
                        <a:cs typeface="Times New Roman"/>
                      </a:endParaRPr>
                    </a:p>
                  </a:txBody>
                  <a:tcPr marL="43947" marR="439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“To advocate for social change”, “Encourage tolerance and cultural diversity”,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“Give people the opportunity to express their views”,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“Report things as they are”  “Provide news that attracts a large audience”</a:t>
                      </a:r>
                      <a:endParaRPr lang="en-US" sz="700">
                        <a:effectLst/>
                        <a:latin typeface="Calibri"/>
                        <a:ea typeface="Calibri"/>
                        <a:cs typeface="Times New Roman"/>
                      </a:endParaRPr>
                    </a:p>
                  </a:txBody>
                  <a:tcPr marL="43947" marR="439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“Encourage tolerance and cultural diversity”, “Influence on public opinion”, “Provide news that attracts a large audience”, “Report things as they are”</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“To advocate for social change”.</a:t>
                      </a:r>
                      <a:endParaRPr lang="en-US" sz="700">
                        <a:effectLst/>
                        <a:latin typeface="Calibri"/>
                        <a:ea typeface="Calibri"/>
                        <a:cs typeface="Times New Roman"/>
                      </a:endParaRPr>
                    </a:p>
                  </a:txBody>
                  <a:tcPr marL="43947" marR="439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“Give people the opportunity to express their views”, “Influence on public opinion”, “Provide news that attracts a large audience”, “Report things as they are”  “Encourage tolerance and cultural diversity”</a:t>
                      </a:r>
                      <a:endParaRPr lang="en-US" sz="700">
                        <a:effectLst/>
                        <a:latin typeface="Calibri"/>
                        <a:ea typeface="Calibri"/>
                        <a:cs typeface="Times New Roman"/>
                      </a:endParaRPr>
                    </a:p>
                  </a:txBody>
                  <a:tcPr marL="43947" marR="439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“Give people the opportunity to express their views”,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“Report things as they are”, “Influence on public opinion”, “Provide news that attracts a large audience”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“Support national development”.</a:t>
                      </a:r>
                      <a:endParaRPr lang="en-US" sz="700">
                        <a:effectLst/>
                        <a:latin typeface="Calibri"/>
                        <a:ea typeface="Calibri"/>
                        <a:cs typeface="Times New Roman"/>
                      </a:endParaRPr>
                    </a:p>
                  </a:txBody>
                  <a:tcPr marL="43947" marR="439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6663">
                <a:tc>
                  <a:txBody>
                    <a:bodyPr/>
                    <a:lstStyle/>
                    <a:p>
                      <a:pPr>
                        <a:lnSpc>
                          <a:spcPct val="107000"/>
                        </a:lnSpc>
                        <a:spcAft>
                          <a:spcPts val="0"/>
                        </a:spcAft>
                      </a:pPr>
                      <a:r>
                        <a:rPr lang="en-US" sz="800" b="1">
                          <a:effectLst/>
                          <a:latin typeface="Times New Roman"/>
                          <a:ea typeface="Calibri"/>
                          <a:cs typeface="Times New Roman"/>
                        </a:rPr>
                        <a:t>Least important media functions</a:t>
                      </a:r>
                      <a:endParaRPr lang="en-US" sz="700">
                        <a:effectLst/>
                        <a:latin typeface="Calibri"/>
                        <a:ea typeface="Calibri"/>
                        <a:cs typeface="Times New Roman"/>
                      </a:endParaRPr>
                    </a:p>
                  </a:txBody>
                  <a:tcPr marL="43947" marR="439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“Transfer of a positive image of political leadership”,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“Be the opponent of the government”, “Support for public policy” “Business monitoring and verification”</a:t>
                      </a:r>
                      <a:endParaRPr lang="en-US" sz="700">
                        <a:effectLst/>
                        <a:latin typeface="Calibri"/>
                        <a:ea typeface="Calibri"/>
                        <a:cs typeface="Times New Roman"/>
                      </a:endParaRPr>
                    </a:p>
                  </a:txBody>
                  <a:tcPr marL="43947" marR="439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“Be the opponent of the government”, “Transfer of a positive image of political leadership”, “Business monitoring and verification”, “Monitoring and critical study of civil society, such as churches, NGOs, etc”  “Providing recreation and entertainment”</a:t>
                      </a:r>
                      <a:endParaRPr lang="en-US" sz="700">
                        <a:effectLst/>
                        <a:latin typeface="Calibri"/>
                        <a:ea typeface="Calibri"/>
                        <a:cs typeface="Times New Roman"/>
                      </a:endParaRPr>
                    </a:p>
                  </a:txBody>
                  <a:tcPr marL="43947" marR="439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“Be the opponent of the government”,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“Be an outsider” “Providing recreation and entertainment” “Transfer of a positive image of political leadership”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“Tell stories about the world”</a:t>
                      </a:r>
                      <a:endParaRPr lang="en-US" sz="700">
                        <a:effectLst/>
                        <a:latin typeface="Calibri"/>
                        <a:ea typeface="Calibri"/>
                        <a:cs typeface="Times New Roman"/>
                      </a:endParaRPr>
                    </a:p>
                  </a:txBody>
                  <a:tcPr marL="43947" marR="439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dirty="0">
                          <a:effectLst/>
                          <a:latin typeface="Times New Roman"/>
                          <a:ea typeface="Calibri"/>
                          <a:cs typeface="Times New Roman"/>
                        </a:rPr>
                        <a:t>“Be the opponent of the government”, </a:t>
                      </a:r>
                      <a:endParaRPr lang="en-US" sz="700" dirty="0">
                        <a:effectLst/>
                        <a:latin typeface="Calibri"/>
                        <a:ea typeface="Calibri"/>
                        <a:cs typeface="Times New Roman"/>
                      </a:endParaRPr>
                    </a:p>
                    <a:p>
                      <a:pPr>
                        <a:lnSpc>
                          <a:spcPct val="107000"/>
                        </a:lnSpc>
                        <a:spcAft>
                          <a:spcPts val="0"/>
                        </a:spcAft>
                      </a:pPr>
                      <a:r>
                        <a:rPr lang="en-US" sz="800" dirty="0">
                          <a:effectLst/>
                          <a:latin typeface="Times New Roman"/>
                          <a:ea typeface="Calibri"/>
                          <a:cs typeface="Times New Roman"/>
                        </a:rPr>
                        <a:t>“Be an outsider”, </a:t>
                      </a:r>
                      <a:endParaRPr lang="en-US" sz="700" dirty="0">
                        <a:effectLst/>
                        <a:latin typeface="Calibri"/>
                        <a:ea typeface="Calibri"/>
                        <a:cs typeface="Times New Roman"/>
                      </a:endParaRPr>
                    </a:p>
                    <a:p>
                      <a:pPr>
                        <a:lnSpc>
                          <a:spcPct val="107000"/>
                        </a:lnSpc>
                        <a:spcAft>
                          <a:spcPts val="0"/>
                        </a:spcAft>
                      </a:pPr>
                      <a:r>
                        <a:rPr lang="en-US" sz="800" dirty="0">
                          <a:effectLst/>
                          <a:latin typeface="Times New Roman"/>
                          <a:ea typeface="Calibri"/>
                          <a:cs typeface="Times New Roman"/>
                        </a:rPr>
                        <a:t>“Set the political agenda”, </a:t>
                      </a:r>
                      <a:endParaRPr lang="en-US" sz="700" dirty="0">
                        <a:effectLst/>
                        <a:latin typeface="Calibri"/>
                        <a:ea typeface="Calibri"/>
                        <a:cs typeface="Times New Roman"/>
                      </a:endParaRPr>
                    </a:p>
                    <a:p>
                      <a:pPr>
                        <a:lnSpc>
                          <a:spcPct val="107000"/>
                        </a:lnSpc>
                        <a:spcAft>
                          <a:spcPts val="0"/>
                        </a:spcAft>
                      </a:pPr>
                      <a:r>
                        <a:rPr lang="en-US" sz="800" dirty="0">
                          <a:effectLst/>
                          <a:latin typeface="Times New Roman"/>
                          <a:ea typeface="Calibri"/>
                          <a:cs typeface="Times New Roman"/>
                        </a:rPr>
                        <a:t>“Support for public policy”,</a:t>
                      </a:r>
                      <a:endParaRPr lang="en-US" sz="700" dirty="0">
                        <a:effectLst/>
                        <a:latin typeface="Calibri"/>
                        <a:ea typeface="Calibri"/>
                        <a:cs typeface="Times New Roman"/>
                      </a:endParaRPr>
                    </a:p>
                    <a:p>
                      <a:pPr>
                        <a:lnSpc>
                          <a:spcPct val="107000"/>
                        </a:lnSpc>
                        <a:spcAft>
                          <a:spcPts val="0"/>
                        </a:spcAft>
                      </a:pPr>
                      <a:r>
                        <a:rPr lang="en-US" sz="800" dirty="0">
                          <a:effectLst/>
                          <a:latin typeface="Times New Roman"/>
                          <a:ea typeface="Calibri"/>
                          <a:cs typeface="Times New Roman"/>
                        </a:rPr>
                        <a:t>“Providing recreation and entertainment”,</a:t>
                      </a:r>
                      <a:endParaRPr lang="en-US" sz="700" dirty="0">
                        <a:effectLst/>
                        <a:latin typeface="Calibri"/>
                        <a:ea typeface="Calibri"/>
                        <a:cs typeface="Times New Roman"/>
                      </a:endParaRPr>
                    </a:p>
                    <a:p>
                      <a:pPr>
                        <a:lnSpc>
                          <a:spcPct val="107000"/>
                        </a:lnSpc>
                        <a:spcAft>
                          <a:spcPts val="0"/>
                        </a:spcAft>
                      </a:pPr>
                      <a:r>
                        <a:rPr lang="en-US" sz="800" dirty="0">
                          <a:effectLst/>
                          <a:latin typeface="Times New Roman"/>
                          <a:ea typeface="Calibri"/>
                          <a:cs typeface="Times New Roman"/>
                        </a:rPr>
                        <a:t>“Transfer of a positive image of political leadership”  “Motivate people to participate in political activities”</a:t>
                      </a:r>
                      <a:endParaRPr lang="en-US" sz="700" dirty="0">
                        <a:effectLst/>
                        <a:latin typeface="Calibri"/>
                        <a:ea typeface="Calibri"/>
                        <a:cs typeface="Times New Roman"/>
                      </a:endParaRPr>
                    </a:p>
                  </a:txBody>
                  <a:tcPr marL="43947" marR="439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52991877"/>
              </p:ext>
            </p:extLst>
          </p:nvPr>
        </p:nvGraphicFramePr>
        <p:xfrm>
          <a:off x="2987824" y="1196752"/>
          <a:ext cx="4104456" cy="163068"/>
        </p:xfrm>
        <a:graphic>
          <a:graphicData uri="http://schemas.openxmlformats.org/drawingml/2006/table">
            <a:tbl>
              <a:tblPr firstRow="1" firstCol="1" bandRow="1"/>
              <a:tblGrid>
                <a:gridCol w="1020933"/>
                <a:gridCol w="1020933"/>
                <a:gridCol w="1031295"/>
                <a:gridCol w="1031295"/>
              </a:tblGrid>
              <a:tr h="144016">
                <a:tc>
                  <a:txBody>
                    <a:bodyPr/>
                    <a:lstStyle/>
                    <a:p>
                      <a:pPr>
                        <a:lnSpc>
                          <a:spcPct val="107000"/>
                        </a:lnSpc>
                        <a:spcAft>
                          <a:spcPts val="0"/>
                        </a:spcAft>
                      </a:pPr>
                      <a:r>
                        <a:rPr lang="en-US" sz="1000" b="1" dirty="0">
                          <a:effectLst/>
                          <a:latin typeface="Times New Roman"/>
                          <a:ea typeface="Calibri"/>
                          <a:cs typeface="Times New Roman"/>
                        </a:rPr>
                        <a:t>Kazakhstan</a:t>
                      </a:r>
                      <a:endParaRPr lang="en-US"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00" b="1">
                          <a:effectLst/>
                          <a:latin typeface="Times New Roman"/>
                          <a:ea typeface="Calibri"/>
                          <a:cs typeface="Times New Roman"/>
                        </a:rPr>
                        <a:t>Kyrgyzstan</a:t>
                      </a:r>
                      <a:endParaRPr lang="en-US"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00" b="1">
                          <a:effectLst/>
                          <a:latin typeface="Times New Roman"/>
                          <a:ea typeface="Calibri"/>
                          <a:cs typeface="Times New Roman"/>
                        </a:rPr>
                        <a:t>Tajikistan</a:t>
                      </a:r>
                      <a:endParaRPr lang="en-US"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00" b="1" dirty="0">
                          <a:effectLst/>
                          <a:latin typeface="Times New Roman"/>
                          <a:ea typeface="Calibri"/>
                          <a:cs typeface="Times New Roman"/>
                        </a:rPr>
                        <a:t>Uzbekistan</a:t>
                      </a:r>
                      <a:endParaRPr lang="en-US"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8493214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518"/>
            <a:ext cx="8229600" cy="1143000"/>
          </a:xfrm>
        </p:spPr>
        <p:txBody>
          <a:bodyPr/>
          <a:lstStyle/>
          <a:p>
            <a:pPr algn="ctr"/>
            <a:r>
              <a:rPr lang="en-US" dirty="0"/>
              <a:t>Findings</a:t>
            </a:r>
          </a:p>
        </p:txBody>
      </p:sp>
      <p:graphicFrame>
        <p:nvGraphicFramePr>
          <p:cNvPr id="4" name="Content Placeholder 3"/>
          <p:cNvGraphicFramePr>
            <a:graphicFrameLocks noGrp="1"/>
          </p:cNvGraphicFramePr>
          <p:nvPr>
            <p:ph idx="1"/>
          </p:nvPr>
        </p:nvGraphicFramePr>
        <p:xfrm>
          <a:off x="2609094" y="1847374"/>
          <a:ext cx="3925812" cy="4565015"/>
        </p:xfrm>
        <a:graphic>
          <a:graphicData uri="http://schemas.openxmlformats.org/drawingml/2006/table">
            <a:tbl>
              <a:tblPr firstRow="1" firstCol="1" bandRow="1"/>
              <a:tblGrid>
                <a:gridCol w="773266"/>
                <a:gridCol w="784157"/>
                <a:gridCol w="784157"/>
                <a:gridCol w="792116"/>
                <a:gridCol w="792116"/>
              </a:tblGrid>
              <a:tr h="1936516">
                <a:tc>
                  <a:txBody>
                    <a:bodyPr/>
                    <a:lstStyle/>
                    <a:p>
                      <a:pPr>
                        <a:lnSpc>
                          <a:spcPct val="107000"/>
                        </a:lnSpc>
                        <a:spcAft>
                          <a:spcPts val="0"/>
                        </a:spcAft>
                      </a:pPr>
                      <a:r>
                        <a:rPr lang="en-US" sz="800" b="1">
                          <a:effectLst/>
                          <a:latin typeface="Times New Roman"/>
                          <a:ea typeface="Calibri"/>
                          <a:cs typeface="Times New Roman"/>
                        </a:rPr>
                        <a:t>Main barriers to journalism</a:t>
                      </a:r>
                      <a:endParaRPr lang="en-US" sz="700">
                        <a:effectLst/>
                        <a:latin typeface="Calibri"/>
                        <a:ea typeface="Calibri"/>
                        <a:cs typeface="Times New Roman"/>
                      </a:endParaRPr>
                    </a:p>
                  </a:txBody>
                  <a:tcPr marL="45240" marR="452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“Insufficient financial resources”,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“State intervention in the media”, “Insufficient vocational training”, “Censorship”  “Insufficient vocational training”</a:t>
                      </a:r>
                      <a:endParaRPr lang="en-US" sz="700">
                        <a:effectLst/>
                        <a:latin typeface="Calibri"/>
                        <a:ea typeface="Calibri"/>
                        <a:cs typeface="Times New Roman"/>
                      </a:endParaRPr>
                    </a:p>
                  </a:txBody>
                  <a:tcPr marL="45240" marR="452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“Insufficient financial resources”, “Weak professional ethics”, “Insufficient vocational training”, “Market-oriented journalism”, “Quality of journalistic education”</a:t>
                      </a:r>
                      <a:endParaRPr lang="en-US" sz="700">
                        <a:effectLst/>
                        <a:latin typeface="Calibri"/>
                        <a:ea typeface="Calibri"/>
                        <a:cs typeface="Times New Roman"/>
                      </a:endParaRPr>
                    </a:p>
                  </a:txBody>
                  <a:tcPr marL="45240" marR="452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“Insufficient vocational training”,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“Self-censorship”, “Insufficient financial resources”, “Weak professional ethics”</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“State intervention in the media”</a:t>
                      </a:r>
                      <a:endParaRPr lang="en-US" sz="700">
                        <a:effectLst/>
                        <a:latin typeface="Calibri"/>
                        <a:ea typeface="Calibri"/>
                        <a:cs typeface="Times New Roman"/>
                      </a:endParaRPr>
                    </a:p>
                  </a:txBody>
                  <a:tcPr marL="45240" marR="452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“Insufficient vocational training”, “Insufficient financial resources”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“Self-censorship”, “Weak professional ethics”</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“State intervention in the media”</a:t>
                      </a:r>
                      <a:endParaRPr lang="en-US" sz="700">
                        <a:effectLst/>
                        <a:latin typeface="Calibri"/>
                        <a:ea typeface="Calibri"/>
                        <a:cs typeface="Times New Roman"/>
                      </a:endParaRPr>
                    </a:p>
                  </a:txBody>
                  <a:tcPr marL="45240" marR="452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52921">
                <a:tc>
                  <a:txBody>
                    <a:bodyPr/>
                    <a:lstStyle/>
                    <a:p>
                      <a:pPr>
                        <a:lnSpc>
                          <a:spcPct val="107000"/>
                        </a:lnSpc>
                        <a:spcAft>
                          <a:spcPts val="0"/>
                        </a:spcAft>
                      </a:pPr>
                      <a:r>
                        <a:rPr lang="en-US" sz="800" b="1">
                          <a:effectLst/>
                          <a:latin typeface="Times New Roman"/>
                          <a:ea typeface="Calibri"/>
                          <a:cs typeface="Times New Roman"/>
                        </a:rPr>
                        <a:t>Journalists would never approve of</a:t>
                      </a:r>
                      <a:endParaRPr lang="en-US" sz="700">
                        <a:effectLst/>
                        <a:latin typeface="Calibri"/>
                        <a:ea typeface="Calibri"/>
                        <a:cs typeface="Times New Roman"/>
                      </a:endParaRPr>
                    </a:p>
                  </a:txBody>
                  <a:tcPr marL="45240" marR="452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“Do not protect the confidentiality of the source”, “Publication of information with unchecked content”,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“Getting money from sources”, “Use personal documents, such as letters and photos without permission”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“Put pressure on unwitting informants to get information”.</a:t>
                      </a:r>
                      <a:endParaRPr lang="en-US" sz="700">
                        <a:effectLst/>
                        <a:latin typeface="Calibri"/>
                        <a:ea typeface="Calibri"/>
                        <a:cs typeface="Times New Roman"/>
                      </a:endParaRPr>
                    </a:p>
                  </a:txBody>
                  <a:tcPr marL="45240" marR="452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“Publication of information with unchecked content”,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“Put pressure on unwitting informants to get information”, “Getting money from sources”, “Use personal documents, such as letters and photos without permission”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“Do not protect the confidentiality of the source”.</a:t>
                      </a:r>
                      <a:endParaRPr lang="en-US" sz="700">
                        <a:effectLst/>
                        <a:latin typeface="Calibri"/>
                        <a:ea typeface="Calibri"/>
                        <a:cs typeface="Times New Roman"/>
                      </a:endParaRPr>
                    </a:p>
                  </a:txBody>
                  <a:tcPr marL="45240" marR="452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a:effectLst/>
                          <a:latin typeface="Times New Roman"/>
                          <a:ea typeface="Calibri"/>
                          <a:cs typeface="Times New Roman"/>
                        </a:rPr>
                        <a:t>“Publication of information with unchecked content”,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“Getting money from sources”, “Use personal documents, such as letters and photos without permission” </a:t>
                      </a:r>
                      <a:endParaRPr lang="en-US" sz="700">
                        <a:effectLst/>
                        <a:latin typeface="Calibri"/>
                        <a:ea typeface="Calibri"/>
                        <a:cs typeface="Times New Roman"/>
                      </a:endParaRPr>
                    </a:p>
                    <a:p>
                      <a:pPr>
                        <a:lnSpc>
                          <a:spcPct val="107000"/>
                        </a:lnSpc>
                        <a:spcAft>
                          <a:spcPts val="0"/>
                        </a:spcAft>
                      </a:pPr>
                      <a:r>
                        <a:rPr lang="en-US" sz="800">
                          <a:effectLst/>
                          <a:latin typeface="Times New Roman"/>
                          <a:ea typeface="Calibri"/>
                          <a:cs typeface="Times New Roman"/>
                        </a:rPr>
                        <a:t>“Put pressure on unwitting informants to get information”   “Do not protect the confidentiality of the source”.</a:t>
                      </a:r>
                      <a:endParaRPr lang="en-US" sz="700">
                        <a:effectLst/>
                        <a:latin typeface="Calibri"/>
                        <a:ea typeface="Calibri"/>
                        <a:cs typeface="Times New Roman"/>
                      </a:endParaRPr>
                    </a:p>
                  </a:txBody>
                  <a:tcPr marL="45240" marR="452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800" dirty="0">
                          <a:effectLst/>
                          <a:latin typeface="Times New Roman"/>
                          <a:ea typeface="Calibri"/>
                          <a:cs typeface="Times New Roman"/>
                        </a:rPr>
                        <a:t>“Do not protect the confidentiality of the source”, “Publication of information with unchecked content”, </a:t>
                      </a:r>
                      <a:endParaRPr lang="en-US" sz="700" dirty="0">
                        <a:effectLst/>
                        <a:latin typeface="Calibri"/>
                        <a:ea typeface="Calibri"/>
                        <a:cs typeface="Times New Roman"/>
                      </a:endParaRPr>
                    </a:p>
                    <a:p>
                      <a:pPr>
                        <a:lnSpc>
                          <a:spcPct val="107000"/>
                        </a:lnSpc>
                        <a:spcAft>
                          <a:spcPts val="0"/>
                        </a:spcAft>
                      </a:pPr>
                      <a:r>
                        <a:rPr lang="en-US" sz="800" dirty="0">
                          <a:effectLst/>
                          <a:latin typeface="Times New Roman"/>
                          <a:ea typeface="Calibri"/>
                          <a:cs typeface="Times New Roman"/>
                        </a:rPr>
                        <a:t>“Put pressure on unwitting informants to get information”,</a:t>
                      </a:r>
                      <a:endParaRPr lang="en-US" sz="700" dirty="0">
                        <a:effectLst/>
                        <a:latin typeface="Calibri"/>
                        <a:ea typeface="Calibri"/>
                        <a:cs typeface="Times New Roman"/>
                      </a:endParaRPr>
                    </a:p>
                    <a:p>
                      <a:pPr>
                        <a:lnSpc>
                          <a:spcPct val="107000"/>
                        </a:lnSpc>
                        <a:spcAft>
                          <a:spcPts val="0"/>
                        </a:spcAft>
                      </a:pPr>
                      <a:r>
                        <a:rPr lang="en-US" sz="800" dirty="0">
                          <a:effectLst/>
                          <a:latin typeface="Times New Roman"/>
                          <a:ea typeface="Calibri"/>
                          <a:cs typeface="Times New Roman"/>
                        </a:rPr>
                        <a:t>“Getting money from sources”, “Use personal documents, such as letters and photos without permission”</a:t>
                      </a:r>
                      <a:endParaRPr lang="en-US" sz="700" dirty="0">
                        <a:effectLst/>
                        <a:latin typeface="Calibri"/>
                        <a:ea typeface="Calibri"/>
                        <a:cs typeface="Times New Roman"/>
                      </a:endParaRPr>
                    </a:p>
                  </a:txBody>
                  <a:tcPr marL="45240" marR="452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310055627"/>
              </p:ext>
            </p:extLst>
          </p:nvPr>
        </p:nvGraphicFramePr>
        <p:xfrm>
          <a:off x="3347864" y="1556793"/>
          <a:ext cx="3168352" cy="163068"/>
        </p:xfrm>
        <a:graphic>
          <a:graphicData uri="http://schemas.openxmlformats.org/drawingml/2006/table">
            <a:tbl>
              <a:tblPr firstRow="1" firstCol="1" bandRow="1"/>
              <a:tblGrid>
                <a:gridCol w="788089"/>
                <a:gridCol w="788089"/>
                <a:gridCol w="796087"/>
                <a:gridCol w="796087"/>
              </a:tblGrid>
              <a:tr h="144016">
                <a:tc>
                  <a:txBody>
                    <a:bodyPr/>
                    <a:lstStyle/>
                    <a:p>
                      <a:pPr>
                        <a:lnSpc>
                          <a:spcPct val="107000"/>
                        </a:lnSpc>
                        <a:spcAft>
                          <a:spcPts val="0"/>
                        </a:spcAft>
                      </a:pPr>
                      <a:r>
                        <a:rPr lang="en-US" sz="1000" b="1">
                          <a:effectLst/>
                          <a:latin typeface="Times New Roman"/>
                          <a:ea typeface="Calibri"/>
                          <a:cs typeface="Times New Roman"/>
                        </a:rPr>
                        <a:t>Kazakhstan</a:t>
                      </a:r>
                      <a:endParaRPr lang="en-US"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00" b="1">
                          <a:effectLst/>
                          <a:latin typeface="Times New Roman"/>
                          <a:ea typeface="Calibri"/>
                          <a:cs typeface="Times New Roman"/>
                        </a:rPr>
                        <a:t>Kyrgyzstan</a:t>
                      </a:r>
                      <a:endParaRPr lang="en-US"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00" b="1">
                          <a:effectLst/>
                          <a:latin typeface="Times New Roman"/>
                          <a:ea typeface="Calibri"/>
                          <a:cs typeface="Times New Roman"/>
                        </a:rPr>
                        <a:t>Tajikistan</a:t>
                      </a:r>
                      <a:endParaRPr lang="en-US"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00" b="1" dirty="0">
                          <a:effectLst/>
                          <a:latin typeface="Times New Roman"/>
                          <a:ea typeface="Calibri"/>
                          <a:cs typeface="Times New Roman"/>
                        </a:rPr>
                        <a:t>Uzbekistan</a:t>
                      </a:r>
                      <a:endParaRPr lang="en-US"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803099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graphicFrame>
        <p:nvGraphicFramePr>
          <p:cNvPr id="5" name="Content Placeholder 4"/>
          <p:cNvGraphicFramePr>
            <a:graphicFrameLocks noGrp="1"/>
          </p:cNvGraphicFramePr>
          <p:nvPr>
            <p:ph idx="1"/>
          </p:nvPr>
        </p:nvGraphicFramePr>
        <p:xfrm>
          <a:off x="2423445" y="1488282"/>
          <a:ext cx="4297110" cy="5283200"/>
        </p:xfrm>
        <a:graphic>
          <a:graphicData uri="http://schemas.openxmlformats.org/drawingml/2006/table">
            <a:tbl>
              <a:tblPr/>
              <a:tblGrid>
                <a:gridCol w="1297630"/>
                <a:gridCol w="543009"/>
                <a:gridCol w="567812"/>
                <a:gridCol w="583643"/>
                <a:gridCol w="543009"/>
                <a:gridCol w="762007"/>
              </a:tblGrid>
              <a:tr h="168824">
                <a:tc gridSpan="6">
                  <a:txBody>
                    <a:bodyPr/>
                    <a:lstStyle/>
                    <a:p>
                      <a:pPr marL="38100" marR="38100" algn="ctr">
                        <a:lnSpc>
                          <a:spcPts val="1600"/>
                        </a:lnSpc>
                        <a:spcAft>
                          <a:spcPts val="0"/>
                        </a:spcAft>
                      </a:pPr>
                      <a:r>
                        <a:rPr lang="ru-RU" sz="1000" b="1">
                          <a:solidFill>
                            <a:srgbClr val="010205"/>
                          </a:solidFill>
                          <a:effectLst/>
                          <a:latin typeface="Times New Roman"/>
                          <a:ea typeface="Calibri"/>
                          <a:cs typeface="Times New Roman"/>
                        </a:rPr>
                        <a:t>Descriptive Statistics</a:t>
                      </a:r>
                      <a:endParaRPr lang="ru-RU" sz="900">
                        <a:effectLst/>
                        <a:latin typeface="Calibri"/>
                        <a:ea typeface="Calibri"/>
                        <a:cs typeface="Times New Roman"/>
                      </a:endParaRPr>
                    </a:p>
                  </a:txBody>
                  <a:tcPr marL="0" marR="0" marT="0" marB="0" anchor="ctr">
                    <a:lnL>
                      <a:noFill/>
                    </a:lnL>
                    <a:lnR>
                      <a:noFill/>
                    </a:lnR>
                    <a:lnT>
                      <a:noFill/>
                    </a:lnT>
                    <a:lnB>
                      <a:noFill/>
                    </a:lnB>
                    <a:solidFill>
                      <a:srgbClr val="FFFF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37649">
                <a:tc>
                  <a:txBody>
                    <a:bodyPr/>
                    <a:lstStyle/>
                    <a:p>
                      <a:pPr>
                        <a:lnSpc>
                          <a:spcPct val="107000"/>
                        </a:lnSpc>
                        <a:spcAft>
                          <a:spcPts val="0"/>
                        </a:spcAft>
                      </a:pPr>
                      <a:r>
                        <a:rPr lang="ru-RU" sz="1000">
                          <a:effectLst/>
                          <a:latin typeface="Times New Roman"/>
                          <a:ea typeface="Calibri"/>
                          <a:cs typeface="Times New Roman"/>
                        </a:rPr>
                        <a:t> </a:t>
                      </a:r>
                      <a:endParaRPr lang="ru-RU" sz="900">
                        <a:effectLst/>
                        <a:latin typeface="Calibri"/>
                        <a:ea typeface="Calibri"/>
                        <a:cs typeface="Times New Roman"/>
                      </a:endParaRPr>
                    </a:p>
                  </a:txBody>
                  <a:tcPr marL="0" marR="0" marT="0" marB="0" anchor="b">
                    <a:lnL>
                      <a:noFill/>
                    </a:lnL>
                    <a:lnR>
                      <a:noFill/>
                    </a:lnR>
                    <a:lnT>
                      <a:noFill/>
                    </a:lnT>
                    <a:lnB w="12700" cap="flat" cmpd="sng" algn="ctr">
                      <a:solidFill>
                        <a:srgbClr val="152935"/>
                      </a:solidFill>
                      <a:prstDash val="solid"/>
                      <a:round/>
                      <a:headEnd type="none" w="med" len="med"/>
                      <a:tailEnd type="none" w="med" len="med"/>
                    </a:lnB>
                    <a:solidFill>
                      <a:srgbClr val="FFFFFF"/>
                    </a:solidFill>
                  </a:tcPr>
                </a:tc>
                <a:tc>
                  <a:txBody>
                    <a:bodyPr/>
                    <a:lstStyle/>
                    <a:p>
                      <a:pPr marL="38100" marR="38100" algn="ctr">
                        <a:lnSpc>
                          <a:spcPts val="1600"/>
                        </a:lnSpc>
                        <a:spcAft>
                          <a:spcPts val="0"/>
                        </a:spcAft>
                      </a:pPr>
                      <a:r>
                        <a:rPr lang="ru-RU" sz="1000">
                          <a:solidFill>
                            <a:srgbClr val="264A60"/>
                          </a:solidFill>
                          <a:effectLst/>
                          <a:latin typeface="Times New Roman"/>
                          <a:ea typeface="Calibri"/>
                          <a:cs typeface="Times New Roman"/>
                        </a:rPr>
                        <a:t>N</a:t>
                      </a:r>
                      <a:endParaRPr lang="ru-RU" sz="900">
                        <a:effectLst/>
                        <a:latin typeface="Calibri"/>
                        <a:ea typeface="Calibri"/>
                        <a:cs typeface="Times New Roman"/>
                      </a:endParaRPr>
                    </a:p>
                  </a:txBody>
                  <a:tcPr marL="0" marR="0" marT="0" marB="0" anchor="b">
                    <a:lnL>
                      <a:noFill/>
                    </a:lnL>
                    <a:lnR w="12700" cap="flat" cmpd="sng" algn="ctr">
                      <a:solidFill>
                        <a:srgbClr val="E0E0E0"/>
                      </a:solidFill>
                      <a:prstDash val="solid"/>
                      <a:round/>
                      <a:headEnd type="none" w="med" len="med"/>
                      <a:tailEnd type="none" w="med" len="med"/>
                    </a:lnR>
                    <a:lnT>
                      <a:noFill/>
                    </a:lnT>
                    <a:lnB w="12700" cap="flat" cmpd="sng" algn="ctr">
                      <a:solidFill>
                        <a:srgbClr val="152935"/>
                      </a:solidFill>
                      <a:prstDash val="solid"/>
                      <a:round/>
                      <a:headEnd type="none" w="med" len="med"/>
                      <a:tailEnd type="none" w="med" len="med"/>
                    </a:lnB>
                    <a:solidFill>
                      <a:srgbClr val="FFFFFF"/>
                    </a:solidFill>
                  </a:tcPr>
                </a:tc>
                <a:tc>
                  <a:txBody>
                    <a:bodyPr/>
                    <a:lstStyle/>
                    <a:p>
                      <a:pPr marL="38100" marR="38100" algn="ctr">
                        <a:lnSpc>
                          <a:spcPts val="1600"/>
                        </a:lnSpc>
                        <a:spcAft>
                          <a:spcPts val="0"/>
                        </a:spcAft>
                      </a:pPr>
                      <a:r>
                        <a:rPr lang="ru-RU" sz="1000">
                          <a:solidFill>
                            <a:srgbClr val="264A60"/>
                          </a:solidFill>
                          <a:effectLst/>
                          <a:latin typeface="Times New Roman"/>
                          <a:ea typeface="Calibri"/>
                          <a:cs typeface="Times New Roman"/>
                        </a:rPr>
                        <a:t>Minimum</a:t>
                      </a:r>
                      <a:endParaRPr lang="ru-RU" sz="900">
                        <a:effectLst/>
                        <a:latin typeface="Calibri"/>
                        <a:ea typeface="Calibri"/>
                        <a:cs typeface="Times New Roman"/>
                      </a:endParaRPr>
                    </a:p>
                  </a:txBody>
                  <a:tcPr marL="0" marR="0" marT="0" marB="0" anchor="b">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a:noFill/>
                    </a:lnT>
                    <a:lnB w="12700" cap="flat" cmpd="sng" algn="ctr">
                      <a:solidFill>
                        <a:srgbClr val="152935"/>
                      </a:solidFill>
                      <a:prstDash val="solid"/>
                      <a:round/>
                      <a:headEnd type="none" w="med" len="med"/>
                      <a:tailEnd type="none" w="med" len="med"/>
                    </a:lnB>
                    <a:solidFill>
                      <a:srgbClr val="FFFFFF"/>
                    </a:solidFill>
                  </a:tcPr>
                </a:tc>
                <a:tc>
                  <a:txBody>
                    <a:bodyPr/>
                    <a:lstStyle/>
                    <a:p>
                      <a:pPr marL="38100" marR="38100" algn="ctr">
                        <a:lnSpc>
                          <a:spcPts val="1600"/>
                        </a:lnSpc>
                        <a:spcAft>
                          <a:spcPts val="0"/>
                        </a:spcAft>
                      </a:pPr>
                      <a:r>
                        <a:rPr lang="ru-RU" sz="1000">
                          <a:solidFill>
                            <a:srgbClr val="264A60"/>
                          </a:solidFill>
                          <a:effectLst/>
                          <a:latin typeface="Times New Roman"/>
                          <a:ea typeface="Calibri"/>
                          <a:cs typeface="Times New Roman"/>
                        </a:rPr>
                        <a:t>Maximum</a:t>
                      </a:r>
                      <a:endParaRPr lang="ru-RU" sz="900">
                        <a:effectLst/>
                        <a:latin typeface="Calibri"/>
                        <a:ea typeface="Calibri"/>
                        <a:cs typeface="Times New Roman"/>
                      </a:endParaRPr>
                    </a:p>
                  </a:txBody>
                  <a:tcPr marL="0" marR="0" marT="0" marB="0" anchor="b">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a:noFill/>
                    </a:lnT>
                    <a:lnB w="12700" cap="flat" cmpd="sng" algn="ctr">
                      <a:solidFill>
                        <a:srgbClr val="152935"/>
                      </a:solidFill>
                      <a:prstDash val="solid"/>
                      <a:round/>
                      <a:headEnd type="none" w="med" len="med"/>
                      <a:tailEnd type="none" w="med" len="med"/>
                    </a:lnB>
                    <a:solidFill>
                      <a:srgbClr val="FFFFFF"/>
                    </a:solidFill>
                  </a:tcPr>
                </a:tc>
                <a:tc>
                  <a:txBody>
                    <a:bodyPr/>
                    <a:lstStyle/>
                    <a:p>
                      <a:pPr marL="38100" marR="38100" algn="ctr">
                        <a:lnSpc>
                          <a:spcPts val="1600"/>
                        </a:lnSpc>
                        <a:spcAft>
                          <a:spcPts val="0"/>
                        </a:spcAft>
                      </a:pPr>
                      <a:r>
                        <a:rPr lang="ru-RU" sz="1000">
                          <a:solidFill>
                            <a:srgbClr val="264A60"/>
                          </a:solidFill>
                          <a:effectLst/>
                          <a:latin typeface="Times New Roman"/>
                          <a:ea typeface="Calibri"/>
                          <a:cs typeface="Times New Roman"/>
                        </a:rPr>
                        <a:t>Mean</a:t>
                      </a:r>
                      <a:endParaRPr lang="ru-RU" sz="900">
                        <a:effectLst/>
                        <a:latin typeface="Calibri"/>
                        <a:ea typeface="Calibri"/>
                        <a:cs typeface="Times New Roman"/>
                      </a:endParaRPr>
                    </a:p>
                  </a:txBody>
                  <a:tcPr marL="0" marR="0" marT="0" marB="0" anchor="b">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a:noFill/>
                    </a:lnT>
                    <a:lnB w="12700" cap="flat" cmpd="sng" algn="ctr">
                      <a:solidFill>
                        <a:srgbClr val="152935"/>
                      </a:solidFill>
                      <a:prstDash val="solid"/>
                      <a:round/>
                      <a:headEnd type="none" w="med" len="med"/>
                      <a:tailEnd type="none" w="med" len="med"/>
                    </a:lnB>
                    <a:solidFill>
                      <a:srgbClr val="FFFFFF"/>
                    </a:solidFill>
                  </a:tcPr>
                </a:tc>
                <a:tc>
                  <a:txBody>
                    <a:bodyPr/>
                    <a:lstStyle/>
                    <a:p>
                      <a:pPr marL="38100" marR="38100" algn="ctr">
                        <a:lnSpc>
                          <a:spcPts val="1600"/>
                        </a:lnSpc>
                        <a:spcAft>
                          <a:spcPts val="0"/>
                        </a:spcAft>
                      </a:pPr>
                      <a:r>
                        <a:rPr lang="ru-RU" sz="1000">
                          <a:solidFill>
                            <a:srgbClr val="264A60"/>
                          </a:solidFill>
                          <a:effectLst/>
                          <a:latin typeface="Times New Roman"/>
                          <a:ea typeface="Calibri"/>
                          <a:cs typeface="Times New Roman"/>
                        </a:rPr>
                        <a:t>Std. Deviation</a:t>
                      </a:r>
                      <a:endParaRPr lang="ru-RU" sz="900">
                        <a:effectLst/>
                        <a:latin typeface="Calibri"/>
                        <a:ea typeface="Calibri"/>
                        <a:cs typeface="Times New Roman"/>
                      </a:endParaRPr>
                    </a:p>
                  </a:txBody>
                  <a:tcPr marL="0" marR="0" marT="0" marB="0" anchor="b">
                    <a:lnL w="12700" cap="flat" cmpd="sng" algn="ctr">
                      <a:solidFill>
                        <a:srgbClr val="E0E0E0"/>
                      </a:solidFill>
                      <a:prstDash val="solid"/>
                      <a:round/>
                      <a:headEnd type="none" w="med" len="med"/>
                      <a:tailEnd type="none" w="med" len="med"/>
                    </a:lnL>
                    <a:lnR>
                      <a:noFill/>
                    </a:lnR>
                    <a:lnT>
                      <a:noFill/>
                    </a:lnT>
                    <a:lnB w="12700" cap="flat" cmpd="sng" algn="ctr">
                      <a:solidFill>
                        <a:srgbClr val="152935"/>
                      </a:solidFill>
                      <a:prstDash val="solid"/>
                      <a:round/>
                      <a:headEnd type="none" w="med" len="med"/>
                      <a:tailEnd type="none" w="med" len="med"/>
                    </a:lnB>
                    <a:solidFill>
                      <a:srgbClr val="FFFFFF"/>
                    </a:solidFill>
                  </a:tcPr>
                </a:tc>
              </a:tr>
              <a:tr h="337649">
                <a:tc>
                  <a:txBody>
                    <a:bodyPr/>
                    <a:lstStyle/>
                    <a:p>
                      <a:pPr marL="38100" marR="38100">
                        <a:lnSpc>
                          <a:spcPts val="1600"/>
                        </a:lnSpc>
                        <a:spcAft>
                          <a:spcPts val="0"/>
                        </a:spcAft>
                      </a:pPr>
                      <a:r>
                        <a:rPr lang="ru-RU" sz="1000">
                          <a:solidFill>
                            <a:srgbClr val="264A60"/>
                          </a:solidFill>
                          <a:effectLst/>
                          <a:latin typeface="Times New Roman"/>
                          <a:ea typeface="Calibri"/>
                          <a:cs typeface="Times New Roman"/>
                        </a:rPr>
                        <a:t>Insufficient financial resources</a:t>
                      </a:r>
                      <a:endParaRPr lang="ru-RU" sz="900">
                        <a:effectLst/>
                        <a:latin typeface="Calibri"/>
                        <a:ea typeface="Calibri"/>
                        <a:cs typeface="Times New Roman"/>
                      </a:endParaRPr>
                    </a:p>
                  </a:txBody>
                  <a:tcPr marL="0" marR="0" marT="0" marB="0">
                    <a:lnL>
                      <a:noFill/>
                    </a:lnL>
                    <a:lnR>
                      <a:noFill/>
                    </a:lnR>
                    <a:lnT w="12700" cap="flat" cmpd="sng" algn="ctr">
                      <a:solidFill>
                        <a:srgbClr val="152935"/>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152935"/>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152935"/>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152935"/>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3,3488</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152935"/>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1,19291</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152935"/>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337649">
                <a:tc>
                  <a:txBody>
                    <a:bodyPr/>
                    <a:lstStyle/>
                    <a:p>
                      <a:pPr marL="38100" marR="38100">
                        <a:lnSpc>
                          <a:spcPts val="1600"/>
                        </a:lnSpc>
                        <a:spcAft>
                          <a:spcPts val="0"/>
                        </a:spcAft>
                      </a:pPr>
                      <a:r>
                        <a:rPr lang="ru-RU" sz="1000">
                          <a:solidFill>
                            <a:srgbClr val="264A60"/>
                          </a:solidFill>
                          <a:effectLst/>
                          <a:latin typeface="Times New Roman"/>
                          <a:ea typeface="Calibri"/>
                          <a:cs typeface="Times New Roman"/>
                        </a:rPr>
                        <a:t>Weak professional ethics</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42</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3,2143</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1,29795</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337649">
                <a:tc>
                  <a:txBody>
                    <a:bodyPr/>
                    <a:lstStyle/>
                    <a:p>
                      <a:pPr marL="38100" marR="38100">
                        <a:lnSpc>
                          <a:spcPts val="1600"/>
                        </a:lnSpc>
                        <a:spcAft>
                          <a:spcPts val="0"/>
                        </a:spcAft>
                      </a:pPr>
                      <a:r>
                        <a:rPr lang="ru-RU" sz="1000">
                          <a:solidFill>
                            <a:srgbClr val="264A60"/>
                          </a:solidFill>
                          <a:effectLst/>
                          <a:latin typeface="Times New Roman"/>
                          <a:ea typeface="Calibri"/>
                          <a:cs typeface="Times New Roman"/>
                        </a:rPr>
                        <a:t>Insufficient vocational training</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3,1628</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1,11120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337649">
                <a:tc>
                  <a:txBody>
                    <a:bodyPr/>
                    <a:lstStyle/>
                    <a:p>
                      <a:pPr marL="38100" marR="38100">
                        <a:lnSpc>
                          <a:spcPts val="1600"/>
                        </a:lnSpc>
                        <a:spcAft>
                          <a:spcPts val="0"/>
                        </a:spcAft>
                      </a:pPr>
                      <a:r>
                        <a:rPr lang="ru-RU" sz="1000">
                          <a:solidFill>
                            <a:srgbClr val="264A60"/>
                          </a:solidFill>
                          <a:effectLst/>
                          <a:latin typeface="Times New Roman"/>
                          <a:ea typeface="Calibri"/>
                          <a:cs typeface="Times New Roman"/>
                        </a:rPr>
                        <a:t>Market-oriented journalism</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3,1395</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1,16663</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337649">
                <a:tc>
                  <a:txBody>
                    <a:bodyPr/>
                    <a:lstStyle/>
                    <a:p>
                      <a:pPr marL="38100" marR="38100">
                        <a:lnSpc>
                          <a:spcPts val="1600"/>
                        </a:lnSpc>
                        <a:spcAft>
                          <a:spcPts val="0"/>
                        </a:spcAft>
                      </a:pPr>
                      <a:r>
                        <a:rPr lang="ru-RU" sz="1000">
                          <a:solidFill>
                            <a:srgbClr val="264A60"/>
                          </a:solidFill>
                          <a:effectLst/>
                          <a:latin typeface="Times New Roman"/>
                          <a:ea typeface="Calibri"/>
                          <a:cs typeface="Times New Roman"/>
                        </a:rPr>
                        <a:t>Quality of journalistic education</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3,0698</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1,24203</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506473">
                <a:tc>
                  <a:txBody>
                    <a:bodyPr/>
                    <a:lstStyle/>
                    <a:p>
                      <a:pPr marL="38100" marR="38100">
                        <a:lnSpc>
                          <a:spcPts val="1600"/>
                        </a:lnSpc>
                        <a:spcAft>
                          <a:spcPts val="0"/>
                        </a:spcAft>
                      </a:pPr>
                      <a:r>
                        <a:rPr lang="en-US" sz="1000">
                          <a:solidFill>
                            <a:srgbClr val="264A60"/>
                          </a:solidFill>
                          <a:effectLst/>
                          <a:latin typeface="Times New Roman"/>
                          <a:ea typeface="Calibri"/>
                          <a:cs typeface="Times New Roman"/>
                        </a:rPr>
                        <a:t>Competition with Internet sources, such as social networks</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3,0465</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1,17420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168824">
                <a:tc>
                  <a:txBody>
                    <a:bodyPr/>
                    <a:lstStyle/>
                    <a:p>
                      <a:pPr marL="38100" marR="38100">
                        <a:lnSpc>
                          <a:spcPts val="1600"/>
                        </a:lnSpc>
                        <a:spcAft>
                          <a:spcPts val="0"/>
                        </a:spcAft>
                      </a:pPr>
                      <a:r>
                        <a:rPr lang="ru-RU" sz="1000">
                          <a:solidFill>
                            <a:srgbClr val="264A60"/>
                          </a:solidFill>
                          <a:effectLst/>
                          <a:latin typeface="Times New Roman"/>
                          <a:ea typeface="Calibri"/>
                          <a:cs typeface="Times New Roman"/>
                        </a:rPr>
                        <a:t>Censorship</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3,0233</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1,24381</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168824">
                <a:tc>
                  <a:txBody>
                    <a:bodyPr/>
                    <a:lstStyle/>
                    <a:p>
                      <a:pPr marL="38100" marR="38100">
                        <a:lnSpc>
                          <a:spcPts val="1600"/>
                        </a:lnSpc>
                        <a:spcAft>
                          <a:spcPts val="0"/>
                        </a:spcAft>
                      </a:pPr>
                      <a:r>
                        <a:rPr lang="ru-RU" sz="1000">
                          <a:solidFill>
                            <a:srgbClr val="264A60"/>
                          </a:solidFill>
                          <a:effectLst/>
                          <a:latin typeface="Times New Roman"/>
                          <a:ea typeface="Calibri"/>
                          <a:cs typeface="Times New Roman"/>
                        </a:rPr>
                        <a:t>Self-censorship</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2,9302</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1,27979</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337649">
                <a:tc>
                  <a:txBody>
                    <a:bodyPr/>
                    <a:lstStyle/>
                    <a:p>
                      <a:pPr marL="38100" marR="38100">
                        <a:lnSpc>
                          <a:spcPts val="1600"/>
                        </a:lnSpc>
                        <a:spcAft>
                          <a:spcPts val="0"/>
                        </a:spcAft>
                      </a:pPr>
                      <a:r>
                        <a:rPr lang="en-US" sz="1000">
                          <a:solidFill>
                            <a:srgbClr val="264A60"/>
                          </a:solidFill>
                          <a:effectLst/>
                          <a:latin typeface="Times New Roman"/>
                          <a:ea typeface="Calibri"/>
                          <a:cs typeface="Times New Roman"/>
                        </a:rPr>
                        <a:t>State intervention in the media</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2,9070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1,08702</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337649">
                <a:tc>
                  <a:txBody>
                    <a:bodyPr/>
                    <a:lstStyle/>
                    <a:p>
                      <a:pPr marL="38100" marR="38100">
                        <a:lnSpc>
                          <a:spcPts val="1600"/>
                        </a:lnSpc>
                        <a:spcAft>
                          <a:spcPts val="0"/>
                        </a:spcAft>
                      </a:pPr>
                      <a:r>
                        <a:rPr lang="en-US" sz="1000">
                          <a:solidFill>
                            <a:srgbClr val="264A60"/>
                          </a:solidFill>
                          <a:effectLst/>
                          <a:latin typeface="Times New Roman"/>
                          <a:ea typeface="Calibri"/>
                          <a:cs typeface="Times New Roman"/>
                        </a:rPr>
                        <a:t>Physical threats against individual journalists</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2,9070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1,06489</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337649">
                <a:tc>
                  <a:txBody>
                    <a:bodyPr/>
                    <a:lstStyle/>
                    <a:p>
                      <a:pPr marL="38100" marR="38100">
                        <a:lnSpc>
                          <a:spcPts val="1600"/>
                        </a:lnSpc>
                        <a:spcAft>
                          <a:spcPts val="0"/>
                        </a:spcAft>
                      </a:pPr>
                      <a:r>
                        <a:rPr lang="en-US" sz="1000">
                          <a:solidFill>
                            <a:srgbClr val="264A60"/>
                          </a:solidFill>
                          <a:effectLst/>
                          <a:latin typeface="Times New Roman"/>
                          <a:ea typeface="Calibri"/>
                          <a:cs typeface="Times New Roman"/>
                        </a:rPr>
                        <a:t>Collusion between the media and politics</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2,8605</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1,28325</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r h="337649">
                <a:tc>
                  <a:txBody>
                    <a:bodyPr/>
                    <a:lstStyle/>
                    <a:p>
                      <a:pPr marL="38100" marR="38100">
                        <a:lnSpc>
                          <a:spcPts val="1600"/>
                        </a:lnSpc>
                        <a:spcAft>
                          <a:spcPts val="0"/>
                        </a:spcAft>
                      </a:pPr>
                      <a:r>
                        <a:rPr lang="ru-RU" sz="1000">
                          <a:solidFill>
                            <a:srgbClr val="264A60"/>
                          </a:solidFill>
                          <a:effectLst/>
                          <a:latin typeface="Times New Roman"/>
                          <a:ea typeface="Calibri"/>
                          <a:cs typeface="Times New Roman"/>
                        </a:rPr>
                        <a:t>Access to the information</a:t>
                      </a:r>
                      <a:endParaRPr lang="ru-RU" sz="900">
                        <a:effectLst/>
                        <a:latin typeface="Calibri"/>
                        <a:ea typeface="Calibri"/>
                        <a:cs typeface="Times New Roman"/>
                      </a:endParaRPr>
                    </a:p>
                  </a:txBody>
                  <a:tcPr marL="0" marR="0" marT="0" marB="0">
                    <a:lnL>
                      <a:noFill/>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E0E0E0"/>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43</a:t>
                      </a:r>
                      <a:endParaRPr lang="ru-RU" sz="900">
                        <a:effectLst/>
                        <a:latin typeface="Calibri"/>
                        <a:ea typeface="Calibri"/>
                        <a:cs typeface="Times New Roman"/>
                      </a:endParaRPr>
                    </a:p>
                  </a:txBody>
                  <a:tcPr marL="0" marR="0" marT="0" marB="0">
                    <a:lnL>
                      <a:noFill/>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1,00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5,00</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a:solidFill>
                            <a:srgbClr val="010205"/>
                          </a:solidFill>
                          <a:effectLst/>
                          <a:latin typeface="Times New Roman"/>
                          <a:ea typeface="Calibri"/>
                          <a:cs typeface="Times New Roman"/>
                        </a:rPr>
                        <a:t>2,8605</a:t>
                      </a:r>
                      <a:endParaRPr lang="ru-RU" sz="90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c>
                  <a:txBody>
                    <a:bodyPr/>
                    <a:lstStyle/>
                    <a:p>
                      <a:pPr marL="38100" marR="38100" algn="r">
                        <a:lnSpc>
                          <a:spcPts val="1600"/>
                        </a:lnSpc>
                        <a:spcAft>
                          <a:spcPts val="0"/>
                        </a:spcAft>
                      </a:pPr>
                      <a:r>
                        <a:rPr lang="ru-RU" sz="1000" dirty="0">
                          <a:solidFill>
                            <a:srgbClr val="010205"/>
                          </a:solidFill>
                          <a:effectLst/>
                          <a:latin typeface="Times New Roman"/>
                          <a:ea typeface="Calibri"/>
                          <a:cs typeface="Times New Roman"/>
                        </a:rPr>
                        <a:t>1,14604</a:t>
                      </a:r>
                      <a:endParaRPr lang="ru-RU" sz="900" dirty="0">
                        <a:effectLst/>
                        <a:latin typeface="Calibri"/>
                        <a:ea typeface="Calibri"/>
                        <a:cs typeface="Times New Roman"/>
                      </a:endParaRPr>
                    </a:p>
                  </a:txBody>
                  <a:tcPr marL="0" marR="0" marT="0" marB="0">
                    <a:lnL w="12700" cap="flat" cmpd="sng" algn="ctr">
                      <a:solidFill>
                        <a:srgbClr val="E0E0E0"/>
                      </a:solidFill>
                      <a:prstDash val="solid"/>
                      <a:round/>
                      <a:headEnd type="none" w="med" len="med"/>
                      <a:tailEnd type="none" w="med" len="med"/>
                    </a:lnL>
                    <a:lnR>
                      <a:noFill/>
                    </a:lnR>
                    <a:lnT w="12700" cap="flat" cmpd="sng" algn="ctr">
                      <a:solidFill>
                        <a:srgbClr val="AEAEAE"/>
                      </a:solidFill>
                      <a:prstDash val="solid"/>
                      <a:round/>
                      <a:headEnd type="none" w="med" len="med"/>
                      <a:tailEnd type="none" w="med" len="med"/>
                    </a:lnT>
                    <a:lnB w="12700" cap="flat" cmpd="sng" algn="ctr">
                      <a:solidFill>
                        <a:srgbClr val="AEAEAE"/>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4191656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a:t>
            </a:r>
          </a:p>
        </p:txBody>
      </p:sp>
      <p:graphicFrame>
        <p:nvGraphicFramePr>
          <p:cNvPr id="4" name="Content Placeholder 3"/>
          <p:cNvGraphicFramePr>
            <a:graphicFrameLocks noGrp="1"/>
          </p:cNvGraphicFramePr>
          <p:nvPr>
            <p:ph idx="1"/>
          </p:nvPr>
        </p:nvGraphicFramePr>
        <p:xfrm>
          <a:off x="1427162" y="3249200"/>
          <a:ext cx="6289675" cy="1761363"/>
        </p:xfrm>
        <a:graphic>
          <a:graphicData uri="http://schemas.openxmlformats.org/drawingml/2006/table">
            <a:tbl>
              <a:tblPr firstRow="1" firstCol="1" bandRow="1"/>
              <a:tblGrid>
                <a:gridCol w="1257935"/>
                <a:gridCol w="1257935"/>
                <a:gridCol w="1257935"/>
                <a:gridCol w="1257935"/>
                <a:gridCol w="1257935"/>
              </a:tblGrid>
              <a:tr h="0">
                <a:tc>
                  <a:txBody>
                    <a:bodyPr/>
                    <a:lstStyle/>
                    <a:p>
                      <a:pPr>
                        <a:lnSpc>
                          <a:spcPct val="107000"/>
                        </a:lnSpc>
                        <a:spcAft>
                          <a:spcPts val="0"/>
                        </a:spcAft>
                      </a:pPr>
                      <a:r>
                        <a:rPr lang="en-US" sz="1200">
                          <a:effectLst/>
                          <a:latin typeface="Times New Roman"/>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Kyrgyzstan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Kazakhstan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Uzbekistan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Tajikistan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7000"/>
                        </a:lnSpc>
                        <a:spcAft>
                          <a:spcPts val="0"/>
                        </a:spcAft>
                      </a:pPr>
                      <a:r>
                        <a:rPr lang="en-US" sz="1200" b="1">
                          <a:effectLst/>
                          <a:latin typeface="Times New Roman"/>
                          <a:ea typeface="Calibri"/>
                          <a:cs typeface="Times New Roman"/>
                        </a:rPr>
                        <a:t>What do you think about the future of journalism in your country?</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Optimistic</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Neither optimistic nor pessimistic</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Neither optimistic nor pessimistic</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Neither optimistic nor pessimistic</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7000"/>
                        </a:lnSpc>
                        <a:spcAft>
                          <a:spcPts val="0"/>
                        </a:spcAft>
                      </a:pPr>
                      <a:r>
                        <a:rPr lang="en-US" sz="1200" b="1">
                          <a:effectLst/>
                          <a:latin typeface="Times New Roman"/>
                          <a:ea typeface="Calibri"/>
                          <a:cs typeface="Times New Roman"/>
                        </a:rPr>
                        <a:t>Are you interested in politics?</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Interested</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Very interested</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Very interested</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effectLst/>
                          <a:latin typeface="Times New Roman"/>
                          <a:ea typeface="Calibri"/>
                          <a:cs typeface="Times New Roman"/>
                        </a:rPr>
                        <a:t>Not very interested</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75047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Aim of Research</a:t>
            </a:r>
          </a:p>
        </p:txBody>
      </p:sp>
      <p:sp>
        <p:nvSpPr>
          <p:cNvPr id="3" name="Content Placeholder 2"/>
          <p:cNvSpPr>
            <a:spLocks noGrp="1"/>
          </p:cNvSpPr>
          <p:nvPr>
            <p:ph idx="1"/>
          </p:nvPr>
        </p:nvSpPr>
        <p:spPr/>
        <p:txBody>
          <a:bodyPr>
            <a:normAutofit lnSpcReduction="10000"/>
          </a:bodyPr>
          <a:lstStyle/>
          <a:p>
            <a:r>
              <a:rPr lang="en-US" dirty="0" smtClean="0"/>
              <a:t>This </a:t>
            </a:r>
            <a:r>
              <a:rPr lang="en-US" dirty="0"/>
              <a:t>study </a:t>
            </a:r>
            <a:r>
              <a:rPr lang="en-US" dirty="0" smtClean="0"/>
              <a:t>also analyzes </a:t>
            </a:r>
            <a:r>
              <a:rPr lang="en-US" dirty="0"/>
              <a:t>the capacity of the civil society formal (organizations) and informal (online social activists groups), independent experts to develop and provide locally defined and relevant expertise and advocacy, visibility of the civil society on local, regional and international key issues, the capacity of the civil society to engage and utilize the media as an instrument for change and the civil society development perspectives in 3/5 year in four Central Asian countries (Kyrgyzstan, Kazakhstan, Tajikistan and Uzbekistan).</a:t>
            </a:r>
          </a:p>
        </p:txBody>
      </p:sp>
    </p:spTree>
    <p:extLst>
      <p:ext uri="{BB962C8B-B14F-4D97-AF65-F5344CB8AC3E}">
        <p14:creationId xmlns:p14="http://schemas.microsoft.com/office/powerpoint/2010/main" val="7331559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lstStyle/>
          <a:p>
            <a:pPr algn="ctr"/>
            <a:r>
              <a:rPr lang="en-US" dirty="0"/>
              <a:t>Findings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39764237"/>
              </p:ext>
            </p:extLst>
          </p:nvPr>
        </p:nvGraphicFramePr>
        <p:xfrm>
          <a:off x="2056130" y="1772816"/>
          <a:ext cx="6044260" cy="4824535"/>
        </p:xfrm>
        <a:graphic>
          <a:graphicData uri="http://schemas.openxmlformats.org/drawingml/2006/table">
            <a:tbl>
              <a:tblPr firstRow="1" firstCol="1" bandRow="1"/>
              <a:tblGrid>
                <a:gridCol w="1511065"/>
                <a:gridCol w="1511065"/>
                <a:gridCol w="1511065"/>
                <a:gridCol w="1511065"/>
              </a:tblGrid>
              <a:tr h="253923">
                <a:tc>
                  <a:txBody>
                    <a:bodyPr/>
                    <a:lstStyle/>
                    <a:p>
                      <a:pPr>
                        <a:lnSpc>
                          <a:spcPct val="107000"/>
                        </a:lnSpc>
                        <a:spcAft>
                          <a:spcPts val="0"/>
                        </a:spcAft>
                      </a:pPr>
                      <a:r>
                        <a:rPr lang="en-US" sz="1200" b="1">
                          <a:effectLst/>
                          <a:latin typeface="Times New Roman"/>
                          <a:ea typeface="Calibri"/>
                          <a:cs typeface="Times New Roman"/>
                        </a:rPr>
                        <a:t>Kyrgyzstan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Kazakhstan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Uzbekistan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Tajikistan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0612">
                <a:tc>
                  <a:txBody>
                    <a:bodyPr/>
                    <a:lstStyle/>
                    <a:p>
                      <a:pPr>
                        <a:lnSpc>
                          <a:spcPct val="107000"/>
                        </a:lnSpc>
                        <a:spcAft>
                          <a:spcPts val="0"/>
                        </a:spcAft>
                      </a:pPr>
                      <a:r>
                        <a:rPr lang="en-US" sz="1200">
                          <a:effectLst/>
                          <a:latin typeface="Times New Roman"/>
                          <a:ea typeface="Calibri"/>
                          <a:cs typeface="Times New Roman"/>
                        </a:rPr>
                        <a:t>“Support national development”, “Encourage tolerance and cultural diversity”, “Audience training”, “Influence on public opinion”  “Desire for social change”</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“Support national development”, “Encourage tolerance and cultural diversity”, “Audience training”, “Provide advice, guidance and direction for daily living” “Monitoring and critical study of political leaders”</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“To develop patriotism”, “Encourage tolerance and cultural diversity”, “Audience training”, “Support national development”  “Desire for social change”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effectLst/>
                          <a:latin typeface="Times New Roman"/>
                          <a:ea typeface="Calibri"/>
                          <a:cs typeface="Times New Roman"/>
                        </a:rPr>
                        <a:t>“Support for government policy” </a:t>
                      </a:r>
                      <a:endParaRPr lang="en-US" sz="1100" dirty="0">
                        <a:effectLst/>
                        <a:latin typeface="Calibri"/>
                        <a:ea typeface="Calibri"/>
                        <a:cs typeface="Times New Roman"/>
                      </a:endParaRPr>
                    </a:p>
                    <a:p>
                      <a:pPr>
                        <a:lnSpc>
                          <a:spcPct val="107000"/>
                        </a:lnSpc>
                        <a:spcAft>
                          <a:spcPts val="0"/>
                        </a:spcAft>
                      </a:pPr>
                      <a:r>
                        <a:rPr lang="en-US" sz="1200" dirty="0">
                          <a:effectLst/>
                          <a:latin typeface="Times New Roman"/>
                          <a:ea typeface="Calibri"/>
                          <a:cs typeface="Times New Roman"/>
                        </a:rPr>
                        <a:t>“Desire for social change” </a:t>
                      </a:r>
                      <a:endParaRPr lang="en-US" sz="1100" dirty="0">
                        <a:effectLst/>
                        <a:latin typeface="Calibri"/>
                        <a:ea typeface="Calibri"/>
                        <a:cs typeface="Times New Roman"/>
                      </a:endParaRPr>
                    </a:p>
                    <a:p>
                      <a:pPr>
                        <a:lnSpc>
                          <a:spcPct val="107000"/>
                        </a:lnSpc>
                        <a:spcAft>
                          <a:spcPts val="0"/>
                        </a:spcAft>
                      </a:pPr>
                      <a:r>
                        <a:rPr lang="en-US" sz="1200" dirty="0">
                          <a:effectLst/>
                          <a:latin typeface="Times New Roman"/>
                          <a:ea typeface="Calibri"/>
                          <a:cs typeface="Times New Roman"/>
                        </a:rPr>
                        <a:t>“Provide media information that is necessary for political decision-making”</a:t>
                      </a:r>
                      <a:endParaRPr lang="en-US" sz="1100" dirty="0">
                        <a:effectLst/>
                        <a:latin typeface="Calibri"/>
                        <a:ea typeface="Calibri"/>
                        <a:cs typeface="Times New Roman"/>
                      </a:endParaRPr>
                    </a:p>
                    <a:p>
                      <a:pPr>
                        <a:lnSpc>
                          <a:spcPct val="107000"/>
                        </a:lnSpc>
                        <a:spcAft>
                          <a:spcPts val="0"/>
                        </a:spcAft>
                      </a:pPr>
                      <a:r>
                        <a:rPr lang="en-US" sz="1200" dirty="0">
                          <a:effectLst/>
                          <a:latin typeface="Times New Roman"/>
                          <a:ea typeface="Calibri"/>
                          <a:cs typeface="Times New Roman"/>
                        </a:rPr>
                        <a:t>“Motivate people to participate in political activities” “Motivate people to participate in political activities”</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961669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pPr algn="ctr"/>
            <a:r>
              <a:rPr lang="en-US" dirty="0"/>
              <a:t>Findings</a:t>
            </a:r>
          </a:p>
        </p:txBody>
      </p:sp>
      <p:graphicFrame>
        <p:nvGraphicFramePr>
          <p:cNvPr id="4" name="Content Placeholder 3"/>
          <p:cNvGraphicFramePr>
            <a:graphicFrameLocks noGrp="1"/>
          </p:cNvGraphicFramePr>
          <p:nvPr>
            <p:ph idx="1"/>
          </p:nvPr>
        </p:nvGraphicFramePr>
        <p:xfrm>
          <a:off x="1505290" y="1781398"/>
          <a:ext cx="6133420" cy="4696968"/>
        </p:xfrm>
        <a:graphic>
          <a:graphicData uri="http://schemas.openxmlformats.org/drawingml/2006/table">
            <a:tbl>
              <a:tblPr firstRow="1" firstCol="1" bandRow="1"/>
              <a:tblGrid>
                <a:gridCol w="1226684"/>
                <a:gridCol w="1226684"/>
                <a:gridCol w="1226684"/>
                <a:gridCol w="1226684"/>
                <a:gridCol w="1226684"/>
              </a:tblGrid>
              <a:tr h="1717606">
                <a:tc>
                  <a:txBody>
                    <a:bodyPr/>
                    <a:lstStyle/>
                    <a:p>
                      <a:pPr>
                        <a:lnSpc>
                          <a:spcPct val="107000"/>
                        </a:lnSpc>
                        <a:spcAft>
                          <a:spcPts val="0"/>
                        </a:spcAft>
                      </a:pPr>
                      <a:r>
                        <a:rPr lang="en-US" sz="1200" b="1">
                          <a:effectLst/>
                          <a:latin typeface="Times New Roman"/>
                          <a:ea typeface="Calibri"/>
                          <a:cs typeface="Times New Roman"/>
                        </a:rPr>
                        <a:t>Civil society organizations collaborate with</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Proficient experts, Online news agencies, </a:t>
                      </a:r>
                      <a:endParaRPr lang="en-US" sz="1100">
                        <a:effectLst/>
                        <a:latin typeface="Calibri"/>
                        <a:ea typeface="Calibri"/>
                        <a:cs typeface="Times New Roman"/>
                      </a:endParaRPr>
                    </a:p>
                    <a:p>
                      <a:pPr>
                        <a:lnSpc>
                          <a:spcPct val="107000"/>
                        </a:lnSpc>
                        <a:spcAft>
                          <a:spcPts val="0"/>
                        </a:spcAft>
                      </a:pPr>
                      <a:r>
                        <a:rPr lang="en-US" sz="1200">
                          <a:effectLst/>
                          <a:latin typeface="Times New Roman"/>
                          <a:ea typeface="Calibri"/>
                          <a:cs typeface="Times New Roman"/>
                        </a:rPr>
                        <a:t>Young experts, Local government bodies </a:t>
                      </a:r>
                      <a:endParaRPr lang="en-US" sz="1100">
                        <a:effectLst/>
                        <a:latin typeface="Calibri"/>
                        <a:ea typeface="Calibri"/>
                        <a:cs typeface="Times New Roman"/>
                      </a:endParaRPr>
                    </a:p>
                    <a:p>
                      <a:pPr>
                        <a:lnSpc>
                          <a:spcPct val="107000"/>
                        </a:lnSpc>
                        <a:spcAft>
                          <a:spcPts val="0"/>
                        </a:spcAft>
                      </a:pPr>
                      <a:r>
                        <a:rPr lang="en-US" sz="1200">
                          <a:effectLst/>
                          <a:latin typeface="Times New Roman"/>
                          <a:ea typeface="Calibri"/>
                          <a:cs typeface="Times New Roman"/>
                        </a:rPr>
                        <a:t>Narrowly specialized experts</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Proficient experts, Young experts, Print media, </a:t>
                      </a:r>
                      <a:endParaRPr lang="en-US" sz="1100">
                        <a:effectLst/>
                        <a:latin typeface="Calibri"/>
                        <a:ea typeface="Calibri"/>
                        <a:cs typeface="Times New Roman"/>
                      </a:endParaRPr>
                    </a:p>
                    <a:p>
                      <a:pPr>
                        <a:lnSpc>
                          <a:spcPct val="107000"/>
                        </a:lnSpc>
                        <a:spcAft>
                          <a:spcPts val="0"/>
                        </a:spcAft>
                      </a:pPr>
                      <a:r>
                        <a:rPr lang="en-US" sz="1200">
                          <a:effectLst/>
                          <a:latin typeface="Times New Roman"/>
                          <a:ea typeface="Calibri"/>
                          <a:cs typeface="Times New Roman"/>
                        </a:rPr>
                        <a:t>Online news agencies  </a:t>
                      </a:r>
                      <a:endParaRPr lang="en-US" sz="1100">
                        <a:effectLst/>
                        <a:latin typeface="Calibri"/>
                        <a:ea typeface="Calibri"/>
                        <a:cs typeface="Times New Roman"/>
                      </a:endParaRPr>
                    </a:p>
                    <a:p>
                      <a:pPr>
                        <a:lnSpc>
                          <a:spcPct val="107000"/>
                        </a:lnSpc>
                        <a:spcAft>
                          <a:spcPts val="0"/>
                        </a:spcAft>
                      </a:pPr>
                      <a:r>
                        <a:rPr lang="en-US" sz="1200">
                          <a:effectLst/>
                          <a:latin typeface="Times New Roman"/>
                          <a:ea typeface="Calibri"/>
                          <a:cs typeface="Times New Roman"/>
                        </a:rPr>
                        <a:t>Narrowly specialized experts</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Proficient experts, Young experts, Print media,  Narrowly specialized experts</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Local government bodies, </a:t>
                      </a:r>
                      <a:endParaRPr lang="en-US" sz="1100">
                        <a:effectLst/>
                        <a:latin typeface="Calibri"/>
                        <a:ea typeface="Calibri"/>
                        <a:cs typeface="Times New Roman"/>
                      </a:endParaRPr>
                    </a:p>
                    <a:p>
                      <a:pPr>
                        <a:lnSpc>
                          <a:spcPct val="107000"/>
                        </a:lnSpc>
                        <a:spcAft>
                          <a:spcPts val="0"/>
                        </a:spcAft>
                      </a:pPr>
                      <a:r>
                        <a:rPr lang="en-US" sz="1200">
                          <a:effectLst/>
                          <a:latin typeface="Times New Roman"/>
                          <a:ea typeface="Calibri"/>
                          <a:cs typeface="Times New Roman"/>
                        </a:rPr>
                        <a:t>Regional public authorities, Proficient experts National government bodies</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6761">
                <a:tc>
                  <a:txBody>
                    <a:bodyPr/>
                    <a:lstStyle/>
                    <a:p>
                      <a:pPr>
                        <a:lnSpc>
                          <a:spcPct val="107000"/>
                        </a:lnSpc>
                        <a:spcAft>
                          <a:spcPts val="0"/>
                        </a:spcAft>
                      </a:pPr>
                      <a:r>
                        <a:rPr lang="en-US" sz="1200" b="1">
                          <a:effectLst/>
                          <a:latin typeface="Times New Roman"/>
                          <a:ea typeface="Calibri"/>
                          <a:cs typeface="Times New Roman"/>
                        </a:rPr>
                        <a:t>Civil society organizations’ collaboration with media affects more</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“The activities of public organizations and activists”  “Resolving social issues at the community level”.</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“The activities of public organizations and activists”  “Resolving social issues at the community level”.</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“Resolving social issues at the family level”  “Resolving social issues at the community level”.</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“The activities of public organizations and activists”  “Resolving social issues at the community level”</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45070">
                <a:tc>
                  <a:txBody>
                    <a:bodyPr/>
                    <a:lstStyle/>
                    <a:p>
                      <a:pPr>
                        <a:lnSpc>
                          <a:spcPct val="107000"/>
                        </a:lnSpc>
                        <a:spcAft>
                          <a:spcPts val="0"/>
                        </a:spcAft>
                      </a:pPr>
                      <a:r>
                        <a:rPr lang="en-US" sz="1200" b="1">
                          <a:effectLst/>
                          <a:latin typeface="Times New Roman"/>
                          <a:ea typeface="Calibri"/>
                          <a:cs typeface="Times New Roman"/>
                        </a:rPr>
                        <a:t>Civil society organizations’ collaboration with media affects less</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“Making political decision”  “Changes in legislation”</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“Resolution of social issues at the country level” “Resolving social issues at the family level”</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“Resolution of social issues at the country level”  “Changes in legislation”</a:t>
                      </a:r>
                      <a:endParaRPr lang="en-US" sz="110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effectLst/>
                          <a:latin typeface="Times New Roman"/>
                          <a:ea typeface="Calibri"/>
                          <a:cs typeface="Times New Roman"/>
                        </a:rPr>
                        <a:t>“Resolution of social issues at the country level” “Resolving social issues at the family level”</a:t>
                      </a:r>
                      <a:endParaRPr lang="en-US" sz="1100" dirty="0">
                        <a:effectLst/>
                        <a:latin typeface="Calibri"/>
                        <a:ea typeface="Calibri"/>
                        <a:cs typeface="Times New Roman"/>
                      </a:endParaRPr>
                    </a:p>
                  </a:txBody>
                  <a:tcPr marL="66876" marR="668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12241199"/>
              </p:ext>
            </p:extLst>
          </p:nvPr>
        </p:nvGraphicFramePr>
        <p:xfrm>
          <a:off x="2699792" y="1484784"/>
          <a:ext cx="5031740" cy="195707"/>
        </p:xfrm>
        <a:graphic>
          <a:graphicData uri="http://schemas.openxmlformats.org/drawingml/2006/table">
            <a:tbl>
              <a:tblPr firstRow="1" firstCol="1" bandRow="1"/>
              <a:tblGrid>
                <a:gridCol w="1257935"/>
                <a:gridCol w="1257935"/>
                <a:gridCol w="1257935"/>
                <a:gridCol w="1257935"/>
              </a:tblGrid>
              <a:tr h="0">
                <a:tc>
                  <a:txBody>
                    <a:bodyPr/>
                    <a:lstStyle/>
                    <a:p>
                      <a:pPr>
                        <a:lnSpc>
                          <a:spcPct val="107000"/>
                        </a:lnSpc>
                        <a:spcAft>
                          <a:spcPts val="0"/>
                        </a:spcAft>
                      </a:pPr>
                      <a:r>
                        <a:rPr lang="en-US" sz="1200" b="1">
                          <a:effectLst/>
                          <a:latin typeface="Times New Roman"/>
                          <a:ea typeface="Calibri"/>
                          <a:cs typeface="Times New Roman"/>
                        </a:rPr>
                        <a:t>Kyrgyzstan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Kazakhstan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Uzbekistan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dirty="0">
                          <a:effectLst/>
                          <a:latin typeface="Times New Roman"/>
                          <a:ea typeface="Calibri"/>
                          <a:cs typeface="Times New Roman"/>
                        </a:rPr>
                        <a:t>Tajikistan</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887136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87483706"/>
              </p:ext>
            </p:extLst>
          </p:nvPr>
        </p:nvGraphicFramePr>
        <p:xfrm>
          <a:off x="899592" y="2276872"/>
          <a:ext cx="7344815" cy="3744416"/>
        </p:xfrm>
        <a:graphic>
          <a:graphicData uri="http://schemas.openxmlformats.org/drawingml/2006/table">
            <a:tbl>
              <a:tblPr firstRow="1" firstCol="1" bandRow="1"/>
              <a:tblGrid>
                <a:gridCol w="1468963"/>
                <a:gridCol w="1468963"/>
                <a:gridCol w="1468963"/>
                <a:gridCol w="1468963"/>
                <a:gridCol w="1468963"/>
              </a:tblGrid>
              <a:tr h="3744416">
                <a:tc>
                  <a:txBody>
                    <a:bodyPr/>
                    <a:lstStyle/>
                    <a:p>
                      <a:pPr>
                        <a:lnSpc>
                          <a:spcPct val="107000"/>
                        </a:lnSpc>
                        <a:spcAft>
                          <a:spcPts val="0"/>
                        </a:spcAft>
                      </a:pPr>
                      <a:r>
                        <a:rPr lang="en-US" sz="1200" b="1">
                          <a:effectLst/>
                          <a:latin typeface="Times New Roman"/>
                          <a:ea typeface="Calibri"/>
                          <a:cs typeface="Times New Roman"/>
                        </a:rPr>
                        <a:t>Main barriers to the development of civil society organizations</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“Insufficient financial resources”,  “Reducing public confidence in the civil sector” “Rigid legal regulation”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“Insufficient financial resources”,  </a:t>
                      </a:r>
                      <a:endParaRPr lang="en-US" sz="1100">
                        <a:effectLst/>
                        <a:latin typeface="Calibri"/>
                        <a:ea typeface="Calibri"/>
                        <a:cs typeface="Times New Roman"/>
                      </a:endParaRPr>
                    </a:p>
                    <a:p>
                      <a:pPr>
                        <a:lnSpc>
                          <a:spcPct val="107000"/>
                        </a:lnSpc>
                        <a:spcAft>
                          <a:spcPts val="0"/>
                        </a:spcAft>
                      </a:pPr>
                      <a:r>
                        <a:rPr lang="en-US" sz="1200">
                          <a:effectLst/>
                          <a:latin typeface="Times New Roman"/>
                          <a:ea typeface="Calibri"/>
                          <a:cs typeface="Times New Roman"/>
                        </a:rPr>
                        <a:t>“State intervention in the activities of NGOs”</a:t>
                      </a:r>
                      <a:endParaRPr lang="en-US" sz="1100">
                        <a:effectLst/>
                        <a:latin typeface="Calibri"/>
                        <a:ea typeface="Calibri"/>
                        <a:cs typeface="Times New Roman"/>
                      </a:endParaRPr>
                    </a:p>
                    <a:p>
                      <a:pPr>
                        <a:lnSpc>
                          <a:spcPct val="107000"/>
                        </a:lnSpc>
                        <a:spcAft>
                          <a:spcPts val="0"/>
                        </a:spcAft>
                      </a:pPr>
                      <a:r>
                        <a:rPr lang="en-US" sz="1200">
                          <a:effectLst/>
                          <a:latin typeface="Times New Roman"/>
                          <a:ea typeface="Calibri"/>
                          <a:cs typeface="Times New Roman"/>
                        </a:rPr>
                        <a:t>”Rigid legal regulation”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“Insufficient financial resources”,  “Rigid legal regulation”,  “Reducing public confidence in the civil sector”  “State intervention in the activities of NGOs”</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effectLst/>
                          <a:latin typeface="Times New Roman"/>
                          <a:ea typeface="Calibri"/>
                          <a:cs typeface="Times New Roman"/>
                        </a:rPr>
                        <a:t>“Insufficient financial resources”,  “Physical threats against individual activists”</a:t>
                      </a:r>
                      <a:endParaRPr lang="en-US" sz="1100" dirty="0">
                        <a:effectLst/>
                        <a:latin typeface="Calibri"/>
                        <a:ea typeface="Calibri"/>
                        <a:cs typeface="Times New Roman"/>
                      </a:endParaRPr>
                    </a:p>
                    <a:p>
                      <a:pPr>
                        <a:lnSpc>
                          <a:spcPct val="107000"/>
                        </a:lnSpc>
                        <a:spcAft>
                          <a:spcPts val="0"/>
                        </a:spcAft>
                      </a:pPr>
                      <a:r>
                        <a:rPr lang="en-US" sz="1200" dirty="0">
                          <a:effectLst/>
                          <a:latin typeface="Times New Roman"/>
                          <a:ea typeface="Calibri"/>
                          <a:cs typeface="Times New Roman"/>
                        </a:rPr>
                        <a:t>”Rigid legal regulation”</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474185179"/>
              </p:ext>
            </p:extLst>
          </p:nvPr>
        </p:nvGraphicFramePr>
        <p:xfrm>
          <a:off x="2339752" y="1988840"/>
          <a:ext cx="5904656" cy="216024"/>
        </p:xfrm>
        <a:graphic>
          <a:graphicData uri="http://schemas.openxmlformats.org/drawingml/2006/table">
            <a:tbl>
              <a:tblPr firstRow="1" firstCol="1" bandRow="1"/>
              <a:tblGrid>
                <a:gridCol w="1476164"/>
                <a:gridCol w="1476164"/>
                <a:gridCol w="1476164"/>
                <a:gridCol w="1476164"/>
              </a:tblGrid>
              <a:tr h="216024">
                <a:tc>
                  <a:txBody>
                    <a:bodyPr/>
                    <a:lstStyle/>
                    <a:p>
                      <a:pPr>
                        <a:lnSpc>
                          <a:spcPct val="107000"/>
                        </a:lnSpc>
                        <a:spcAft>
                          <a:spcPts val="0"/>
                        </a:spcAft>
                      </a:pPr>
                      <a:r>
                        <a:rPr lang="en-US" sz="1200" b="1">
                          <a:effectLst/>
                          <a:latin typeface="Times New Roman"/>
                          <a:ea typeface="Calibri"/>
                          <a:cs typeface="Times New Roman"/>
                        </a:rPr>
                        <a:t>Kyrgyzstan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Kazakhstan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Uzbekistan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dirty="0">
                          <a:effectLst/>
                          <a:latin typeface="Times New Roman"/>
                          <a:ea typeface="Calibri"/>
                          <a:cs typeface="Times New Roman"/>
                        </a:rPr>
                        <a:t>Tajikistan</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823270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a:t>
            </a:r>
          </a:p>
        </p:txBody>
      </p:sp>
      <p:graphicFrame>
        <p:nvGraphicFramePr>
          <p:cNvPr id="4" name="Content Placeholder 3"/>
          <p:cNvGraphicFramePr>
            <a:graphicFrameLocks noGrp="1"/>
          </p:cNvGraphicFramePr>
          <p:nvPr>
            <p:ph idx="1"/>
          </p:nvPr>
        </p:nvGraphicFramePr>
        <p:xfrm>
          <a:off x="1427162" y="3249200"/>
          <a:ext cx="6289675" cy="1761363"/>
        </p:xfrm>
        <a:graphic>
          <a:graphicData uri="http://schemas.openxmlformats.org/drawingml/2006/table">
            <a:tbl>
              <a:tblPr firstRow="1" firstCol="1" bandRow="1"/>
              <a:tblGrid>
                <a:gridCol w="1257935"/>
                <a:gridCol w="1257935"/>
                <a:gridCol w="1257935"/>
                <a:gridCol w="1257935"/>
                <a:gridCol w="1257935"/>
              </a:tblGrid>
              <a:tr h="0">
                <a:tc>
                  <a:txBody>
                    <a:bodyPr/>
                    <a:lstStyle/>
                    <a:p>
                      <a:pPr>
                        <a:lnSpc>
                          <a:spcPct val="107000"/>
                        </a:lnSpc>
                        <a:spcAft>
                          <a:spcPts val="0"/>
                        </a:spcAft>
                      </a:pPr>
                      <a:r>
                        <a:rPr lang="en-US" sz="1200">
                          <a:effectLst/>
                          <a:latin typeface="Times New Roman"/>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Kyrgyzstan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Kazakhstan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Uzbekistan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b="1">
                          <a:effectLst/>
                          <a:latin typeface="Times New Roman"/>
                          <a:ea typeface="Calibri"/>
                          <a:cs typeface="Times New Roman"/>
                        </a:rPr>
                        <a:t>Tajikistan</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7000"/>
                        </a:lnSpc>
                        <a:spcAft>
                          <a:spcPts val="0"/>
                        </a:spcAft>
                      </a:pPr>
                      <a:r>
                        <a:rPr lang="en-US" sz="1200" b="1">
                          <a:effectLst/>
                          <a:latin typeface="Times New Roman"/>
                          <a:ea typeface="Calibri"/>
                          <a:cs typeface="Times New Roman"/>
                        </a:rPr>
                        <a:t>What do you think about the future of the civil sector in your country?</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“Neither optimistic nor pessimistic”</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“Neither optimistic nor pessimistic”</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“Neither optimistic nor pessimistic”</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“Neither optimistic nor pessimistic”</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7000"/>
                        </a:lnSpc>
                        <a:spcAft>
                          <a:spcPts val="0"/>
                        </a:spcAft>
                      </a:pPr>
                      <a:r>
                        <a:rPr lang="en-US" sz="1200" b="1">
                          <a:effectLst/>
                          <a:latin typeface="Times New Roman"/>
                          <a:ea typeface="Calibri"/>
                          <a:cs typeface="Times New Roman"/>
                        </a:rPr>
                        <a:t>Are you interested in politics?</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Somehow interested</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Little interested</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effectLst/>
                          <a:latin typeface="Times New Roman"/>
                          <a:ea typeface="Calibri"/>
                          <a:cs typeface="Times New Roman"/>
                        </a:rPr>
                        <a:t>Very interested</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effectLst/>
                          <a:latin typeface="Times New Roman"/>
                          <a:ea typeface="Calibri"/>
                          <a:cs typeface="Times New Roman"/>
                        </a:rPr>
                        <a:t>Somehow interested</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011592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62277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QUESTIONS</a:t>
            </a:r>
          </a:p>
        </p:txBody>
      </p:sp>
      <p:sp>
        <p:nvSpPr>
          <p:cNvPr id="3" name="Content Placeholder 2"/>
          <p:cNvSpPr>
            <a:spLocks noGrp="1"/>
          </p:cNvSpPr>
          <p:nvPr>
            <p:ph idx="1"/>
          </p:nvPr>
        </p:nvSpPr>
        <p:spPr>
          <a:xfrm>
            <a:off x="457200" y="1935480"/>
            <a:ext cx="8229600" cy="4877896"/>
          </a:xfrm>
        </p:spPr>
        <p:txBody>
          <a:bodyPr>
            <a:normAutofit fontScale="62500" lnSpcReduction="20000"/>
          </a:bodyPr>
          <a:lstStyle/>
          <a:p>
            <a:r>
              <a:rPr lang="en-US" dirty="0"/>
              <a:t>RQ1: What is the capacity of the independent media to clearly and simply explain, inform, engage and inspire local communities (specifically on human rights issues, conflict prevention, migration, accountability and corruption) through traditional and new media in Kyrgyzstan, Kazakhstan, Uzbekistan and Tajikistan?</a:t>
            </a:r>
          </a:p>
          <a:p>
            <a:r>
              <a:rPr lang="en-US" dirty="0"/>
              <a:t>RQ2: What is the level of collaboration between media, young policy experts, civil society organizations and government on key issues in Kazakhstan, Kyrgyzstan, Tajikistan and Uzbekistan?</a:t>
            </a:r>
          </a:p>
          <a:p>
            <a:r>
              <a:rPr lang="en-US" dirty="0"/>
              <a:t>RQ3: What is the interaction between media, young policy experts, civil society organizations and government: strength and weaknesses, civil society, media and independent experts’ policy impact on the country level, government credibility on the a) media; b) civil society (NGOs); c) independent experts’ expertise and policy researchers in Kyrgyzstan, Kazakhstan, Uzbekistan and Tajikistan?</a:t>
            </a:r>
          </a:p>
          <a:p>
            <a:r>
              <a:rPr lang="en-US" dirty="0"/>
              <a:t>RQ4: What is the level of professional standards of independent journalists in Kyrgyzstan, Kazakhstan, Uzbekistan and Tajikistan?</a:t>
            </a:r>
          </a:p>
          <a:p>
            <a:r>
              <a:rPr lang="en-US" dirty="0"/>
              <a:t>RQ5: What is the impact of new media as a source for objective and accurate information for citizens in Kyrgyzstan, Kazakhstan, Uzbekistan and Tajikistan? </a:t>
            </a:r>
          </a:p>
          <a:p>
            <a:r>
              <a:rPr lang="en-US" dirty="0"/>
              <a:t>RQ6: What are the media development perspectives in 3/5 year in Kyrgyzstan, Kazakhstan, Uzbekistan and Tajikistan</a:t>
            </a:r>
            <a:r>
              <a:rPr lang="en-US" dirty="0" smtClean="0"/>
              <a:t>?</a:t>
            </a:r>
            <a:endParaRPr lang="en-US" dirty="0"/>
          </a:p>
        </p:txBody>
      </p:sp>
    </p:spTree>
    <p:extLst>
      <p:ext uri="{BB962C8B-B14F-4D97-AF65-F5344CB8AC3E}">
        <p14:creationId xmlns:p14="http://schemas.microsoft.com/office/powerpoint/2010/main" val="342577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QUESTIONS</a:t>
            </a:r>
          </a:p>
        </p:txBody>
      </p:sp>
      <p:sp>
        <p:nvSpPr>
          <p:cNvPr id="3" name="Content Placeholder 2"/>
          <p:cNvSpPr>
            <a:spLocks noGrp="1"/>
          </p:cNvSpPr>
          <p:nvPr>
            <p:ph idx="1"/>
          </p:nvPr>
        </p:nvSpPr>
        <p:spPr>
          <a:xfrm>
            <a:off x="457200" y="1935480"/>
            <a:ext cx="8229600" cy="4733880"/>
          </a:xfrm>
        </p:spPr>
        <p:txBody>
          <a:bodyPr>
            <a:normAutofit fontScale="85000" lnSpcReduction="20000"/>
          </a:bodyPr>
          <a:lstStyle/>
          <a:p>
            <a:r>
              <a:rPr lang="en-US" dirty="0"/>
              <a:t>RQ1: What is the capacity of the capacity of the civil society formal (organizations) and informal (online social activists groups), independent experts to develop and provide locally defined and relevant expertise and advocacy in Kyrgyzstan, Kazakhstan, Uzbekistan and Tajikistan?</a:t>
            </a:r>
          </a:p>
          <a:p>
            <a:r>
              <a:rPr lang="en-US" dirty="0"/>
              <a:t>RQ2: What is the level of professional standards of independent journalists in Kyrgyzstan, Kazakhstan, Uzbekistan and Tajikistan?</a:t>
            </a:r>
          </a:p>
          <a:p>
            <a:r>
              <a:rPr lang="en-US" dirty="0"/>
              <a:t>RQ3: What is the visibility of the civil society on local, regional and international key issues in Kyrgyzstan, Kazakhstan, Uzbekistan and Tajikistan? </a:t>
            </a:r>
          </a:p>
          <a:p>
            <a:r>
              <a:rPr lang="en-US" dirty="0"/>
              <a:t>RQ4: the capacity of the civil society to engage and utilize the media as an instrument for change in Kyrgyzstan, Kazakhstan, Uzbekistan and Tajikistan?</a:t>
            </a:r>
          </a:p>
          <a:p>
            <a:r>
              <a:rPr lang="en-US" dirty="0"/>
              <a:t>RQ5: What are the civil society development perspectives in 3/5 year in Kazakhstan, Kyrgyzstan, Tajikistan and Uzbekistan</a:t>
            </a:r>
            <a:r>
              <a:rPr lang="en-US" dirty="0" smtClean="0"/>
              <a:t>?</a:t>
            </a:r>
            <a:endParaRPr lang="en-US" dirty="0"/>
          </a:p>
        </p:txBody>
      </p:sp>
    </p:spTree>
    <p:extLst>
      <p:ext uri="{BB962C8B-B14F-4D97-AF65-F5344CB8AC3E}">
        <p14:creationId xmlns:p14="http://schemas.microsoft.com/office/powerpoint/2010/main" val="1325364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How do journalists cooperate with NGOs and the civil sector?</a:t>
            </a:r>
            <a:br>
              <a:rPr lang="en-US" sz="3600" dirty="0"/>
            </a:br>
            <a:endParaRPr lang="ru-RU" sz="3600" dirty="0"/>
          </a:p>
        </p:txBody>
      </p:sp>
      <p:sp>
        <p:nvSpPr>
          <p:cNvPr id="3" name="Content Placeholder 2"/>
          <p:cNvSpPr>
            <a:spLocks noGrp="1"/>
          </p:cNvSpPr>
          <p:nvPr>
            <p:ph idx="1"/>
          </p:nvPr>
        </p:nvSpPr>
        <p:spPr/>
        <p:txBody>
          <a:bodyPr>
            <a:normAutofit fontScale="77500" lnSpcReduction="20000"/>
          </a:bodyPr>
          <a:lstStyle/>
          <a:p>
            <a:r>
              <a:rPr lang="en-US" dirty="0" smtClean="0"/>
              <a:t>Journalists </a:t>
            </a:r>
            <a:r>
              <a:rPr lang="en-US" dirty="0"/>
              <a:t>in Kyrgyzstan cooperate with civil society organizations and activists frequently. They are open for collaboration with NGOs and civil society organizations by attending their events, publishing news articles on their activities, interviewing them for specific reportages as experts and specialists and also treating them as a source of information.</a:t>
            </a:r>
          </a:p>
          <a:p>
            <a:r>
              <a:rPr lang="en-US" i="1" dirty="0"/>
              <a:t>“We cooperate with NGOs on an ongoing basis, as they work on the topics that we have in our priority: human rights, the protection of the rights of children and women. And we often appeal to them. Sometimes they also address and write to us, they offer topics. We are in touch with them, and we know what they are doing. And if something interesting happens, then we know it. Basically there are three or four NGOs in the field that everyone knows. These are those well-known NGOs that have established a bridge with the media, and for them this is not a problem.”</a:t>
            </a:r>
          </a:p>
          <a:p>
            <a:endParaRPr lang="ru-RU" dirty="0"/>
          </a:p>
        </p:txBody>
      </p:sp>
    </p:spTree>
    <p:extLst>
      <p:ext uri="{BB962C8B-B14F-4D97-AF65-F5344CB8AC3E}">
        <p14:creationId xmlns:p14="http://schemas.microsoft.com/office/powerpoint/2010/main" val="2616665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lnSpcReduction="10000"/>
          </a:bodyPr>
          <a:lstStyle/>
          <a:p>
            <a:r>
              <a:rPr lang="en-US" i="1" dirty="0"/>
              <a:t>“Social networks play a big role. If an NGO, for example, a human rights activist has published information about an incident, and if someone liked it or reposted it, and if this someone is my colleague, then a topic in my field of vision.”</a:t>
            </a:r>
          </a:p>
          <a:p>
            <a:r>
              <a:rPr lang="en-US" i="1" dirty="0"/>
              <a:t>“NGOs mainly invite us to some events. They conduct research, which we then write about. For example, the UN (for example) is conducting a study on violence against women. They give annual statistics. On the basis of this statistics, we write some great materials or do info graphics.” </a:t>
            </a:r>
          </a:p>
          <a:p>
            <a:endParaRPr lang="ru-RU" dirty="0"/>
          </a:p>
        </p:txBody>
      </p:sp>
    </p:spTree>
    <p:extLst>
      <p:ext uri="{BB962C8B-B14F-4D97-AF65-F5344CB8AC3E}">
        <p14:creationId xmlns:p14="http://schemas.microsoft.com/office/powerpoint/2010/main" val="1058558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en-US" i="1" dirty="0"/>
              <a:t>“Now it is very interesting to use the tool of storytelling, that is, to tell stories on behalf of ordinary, living people. I think that the media that makes more use of such living stories should issue such material without notes to the pages of its publication. But, of course, verification of facts is very important here. Also now, photo and video content is gaining popularity, that's why we ask NGOs to send us photos and video materials. However, the quality of such materials is not always the best.”</a:t>
            </a:r>
            <a:endParaRPr lang="ru-RU" i="1" dirty="0"/>
          </a:p>
        </p:txBody>
      </p:sp>
    </p:spTree>
    <p:extLst>
      <p:ext uri="{BB962C8B-B14F-4D97-AF65-F5344CB8AC3E}">
        <p14:creationId xmlns:p14="http://schemas.microsoft.com/office/powerpoint/2010/main" val="437070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en-US" i="1" dirty="0"/>
              <a:t>“We tell stories through characters. Almost every migrant faced violations of his/her rights in the territory of the Russian Federation. It starts with the border guards, and ends with the police in the city. And here we see a certain connection between corruption and violation of human rights.”</a:t>
            </a:r>
            <a:endParaRPr lang="ru-RU" i="1" dirty="0"/>
          </a:p>
        </p:txBody>
      </p:sp>
    </p:spTree>
    <p:extLst>
      <p:ext uri="{BB962C8B-B14F-4D97-AF65-F5344CB8AC3E}">
        <p14:creationId xmlns:p14="http://schemas.microsoft.com/office/powerpoint/2010/main" val="27897374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180</TotalTime>
  <Words>5689</Words>
  <Application>Microsoft Macintosh PowerPoint</Application>
  <PresentationFormat>Экран (4:3)</PresentationFormat>
  <Paragraphs>354</Paragraphs>
  <Slides>34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Flow</vt:lpstr>
      <vt:lpstr>Media and Civil Society in Central Asia: Comparative Analysis of Kyrgyzstan, Kazakhstan and Tajikistan</vt:lpstr>
      <vt:lpstr>Aim of Research</vt:lpstr>
      <vt:lpstr>Aim of Research</vt:lpstr>
      <vt:lpstr>RESEARCH QUESTIONS</vt:lpstr>
      <vt:lpstr>RESEARCH QUESTIONS</vt:lpstr>
      <vt:lpstr>How do journalists cooperate with NGOs and the civil sector? </vt:lpstr>
      <vt:lpstr>Презентация PowerPoint</vt:lpstr>
      <vt:lpstr>Презентация PowerPoint</vt:lpstr>
      <vt:lpstr>Презентация PowerPoint</vt:lpstr>
      <vt:lpstr>Methodology</vt:lpstr>
      <vt:lpstr>Methodology</vt:lpstr>
      <vt:lpstr>Презентация PowerPoint</vt:lpstr>
      <vt:lpstr>Journalist from Kyrgyzstan</vt:lpstr>
      <vt:lpstr>Journalist from Tajikistan</vt:lpstr>
      <vt:lpstr>Презентация PowerPoint</vt:lpstr>
      <vt:lpstr>Journalist from Kazakstan</vt:lpstr>
      <vt:lpstr>Презентация PowerPoint</vt:lpstr>
      <vt:lpstr>Презентация PowerPoint</vt:lpstr>
      <vt:lpstr>Journalists from Uzbekistan</vt:lpstr>
      <vt:lpstr>Expert opinion from Uzbekistan</vt:lpstr>
      <vt:lpstr>Expert from Uzbekistan states that 90% of NGOs exist on paper: </vt:lpstr>
      <vt:lpstr>  Expert from Uzbekistan says that there is no donor organization to support media and journalists in Uzbekistan:</vt:lpstr>
      <vt:lpstr>Презентация PowerPoint</vt:lpstr>
      <vt:lpstr>Findings </vt:lpstr>
      <vt:lpstr>Findings</vt:lpstr>
      <vt:lpstr>Findings</vt:lpstr>
      <vt:lpstr>Findings</vt:lpstr>
      <vt:lpstr>Презентация PowerPoint</vt:lpstr>
      <vt:lpstr>Findings</vt:lpstr>
      <vt:lpstr>Findings</vt:lpstr>
      <vt:lpstr>Findings</vt:lpstr>
      <vt:lpstr>Findings</vt:lpstr>
      <vt:lpstr>Findings</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and Civil Society in Central Asia: Comparative Analysis of Kyrgyzstan, Kazakstan and Tajikistan</dc:title>
  <dc:creator>user</dc:creator>
  <cp:lastModifiedBy>Galiya Ibrayeva</cp:lastModifiedBy>
  <cp:revision>12</cp:revision>
  <dcterms:created xsi:type="dcterms:W3CDTF">2018-06-05T04:24:41Z</dcterms:created>
  <dcterms:modified xsi:type="dcterms:W3CDTF">2019-01-05T14:39:54Z</dcterms:modified>
</cp:coreProperties>
</file>