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9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B5F40D7-4AC6-4531-B0CC-53C97E5DF922}" type="datetimeFigureOut">
              <a:rPr lang="ru-RU" smtClean="0"/>
              <a:t>16.04.2015</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44AAB3-65F6-4438-9885-16DE562B6336}"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transition>
    <p:cover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B5F40D7-4AC6-4531-B0CC-53C97E5DF922}" type="datetimeFigureOut">
              <a:rPr lang="ru-RU" smtClean="0"/>
              <a:t>16.04.2015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44AAB3-65F6-4438-9885-16DE562B6336}" type="slidenum">
              <a:rPr lang="ru-RU" smtClean="0"/>
              <a:t>‹#›</a:t>
            </a:fld>
            <a:endParaRPr lang="ru-RU"/>
          </a:p>
        </p:txBody>
      </p:sp>
    </p:spTree>
  </p:cSld>
  <p:clrMapOvr>
    <a:masterClrMapping/>
  </p:clrMapOvr>
  <p:transition>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1B5F40D7-4AC6-4531-B0CC-53C97E5DF922}" type="datetimeFigureOut">
              <a:rPr lang="ru-RU" smtClean="0"/>
              <a:t>16.04.2015</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7244AAB3-65F6-4438-9885-16DE562B6336}"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transition>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1B5F40D7-4AC6-4531-B0CC-53C97E5DF922}" type="datetimeFigureOut">
              <a:rPr lang="ru-RU" smtClean="0"/>
              <a:t>16.04.2015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244AAB3-65F6-4438-9885-16DE562B6336}" type="slidenum">
              <a:rPr lang="ru-RU" smtClean="0"/>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1B5F40D7-4AC6-4531-B0CC-53C97E5DF922}" type="datetimeFigureOut">
              <a:rPr lang="ru-RU" smtClean="0"/>
              <a:t>16.04.2015</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244AAB3-65F6-4438-9885-16DE562B6336}" type="slidenum">
              <a:rPr lang="ru-RU" smtClean="0"/>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transition>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1B5F40D7-4AC6-4531-B0CC-53C97E5DF922}" type="datetimeFigureOut">
              <a:rPr lang="ru-RU" smtClean="0"/>
              <a:t>16.04.2015</a:t>
            </a:fld>
            <a:endParaRPr lang="ru-RU"/>
          </a:p>
        </p:txBody>
      </p:sp>
      <p:sp>
        <p:nvSpPr>
          <p:cNvPr id="10" name="Номер слайда 9"/>
          <p:cNvSpPr>
            <a:spLocks noGrp="1"/>
          </p:cNvSpPr>
          <p:nvPr>
            <p:ph type="sldNum" sz="quarter" idx="16"/>
          </p:nvPr>
        </p:nvSpPr>
        <p:spPr/>
        <p:txBody>
          <a:bodyPr rtlCol="0"/>
          <a:lstStyle/>
          <a:p>
            <a:fld id="{7244AAB3-65F6-4438-9885-16DE562B6336}" type="slidenum">
              <a:rPr lang="ru-RU" smtClean="0"/>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transition>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1B5F40D7-4AC6-4531-B0CC-53C97E5DF922}" type="datetimeFigureOut">
              <a:rPr lang="ru-RU" smtClean="0"/>
              <a:t>16.04.2015</a:t>
            </a:fld>
            <a:endParaRPr lang="ru-RU"/>
          </a:p>
        </p:txBody>
      </p:sp>
      <p:sp>
        <p:nvSpPr>
          <p:cNvPr id="12" name="Номер слайда 11"/>
          <p:cNvSpPr>
            <a:spLocks noGrp="1"/>
          </p:cNvSpPr>
          <p:nvPr>
            <p:ph type="sldNum" sz="quarter" idx="16"/>
          </p:nvPr>
        </p:nvSpPr>
        <p:spPr/>
        <p:txBody>
          <a:bodyPr rtlCol="0"/>
          <a:lstStyle/>
          <a:p>
            <a:fld id="{7244AAB3-65F6-4438-9885-16DE562B6336}" type="slidenum">
              <a:rPr lang="ru-RU" smtClean="0"/>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transition>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B5F40D7-4AC6-4531-B0CC-53C97E5DF922}" type="datetimeFigureOut">
              <a:rPr lang="ru-RU" smtClean="0"/>
              <a:t>16.04.2015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244AAB3-65F6-4438-9885-16DE562B6336}" type="slidenum">
              <a:rPr lang="ru-RU" smtClean="0"/>
              <a:t>‹#›</a:t>
            </a:fld>
            <a:endParaRPr lang="ru-RU"/>
          </a:p>
        </p:txBody>
      </p:sp>
    </p:spTree>
  </p:cSld>
  <p:clrMapOvr>
    <a:masterClrMapping/>
  </p:clrMapOvr>
  <p:transition>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B5F40D7-4AC6-4531-B0CC-53C97E5DF922}" type="datetimeFigureOut">
              <a:rPr lang="ru-RU" smtClean="0"/>
              <a:t>16.04.2015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7244AAB3-65F6-4438-9885-16DE562B6336}" type="slidenum">
              <a:rPr lang="ru-RU" smtClean="0"/>
              <a:t>‹#›</a:t>
            </a:fld>
            <a:endParaRPr lang="ru-RU"/>
          </a:p>
        </p:txBody>
      </p:sp>
    </p:spTree>
  </p:cSld>
  <p:clrMapOvr>
    <a:masterClrMapping/>
  </p:clrMapOvr>
  <p:transition>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1B5F40D7-4AC6-4531-B0CC-53C97E5DF922}" type="datetimeFigureOut">
              <a:rPr lang="ru-RU" smtClean="0"/>
              <a:t>16.04.2015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244AAB3-65F6-4438-9885-16DE562B6336}" type="slidenum">
              <a:rPr lang="ru-RU" smtClean="0"/>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1B5F40D7-4AC6-4531-B0CC-53C97E5DF922}" type="datetimeFigureOut">
              <a:rPr lang="ru-RU" smtClean="0"/>
              <a:t>16.04.2015</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7244AAB3-65F6-4438-9885-16DE562B6336}" type="slidenum">
              <a:rPr lang="ru-RU" smtClean="0"/>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transition>
    <p:cover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B5F40D7-4AC6-4531-B0CC-53C97E5DF922}" type="datetimeFigureOut">
              <a:rPr lang="ru-RU" smtClean="0"/>
              <a:t>16.04.2015</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244AAB3-65F6-4438-9885-16DE562B633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cover dir="u"/>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214290"/>
            <a:ext cx="6858016" cy="2257428"/>
          </a:xfrm>
        </p:spPr>
        <p:txBody>
          <a:bodyPr>
            <a:normAutofit/>
          </a:bodyPr>
          <a:lstStyle/>
          <a:p>
            <a:r>
              <a:rPr lang="ru-RU" b="1" cap="none"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Операционный аудит собственного капитала и </a:t>
            </a:r>
            <a:r>
              <a:rPr lang="ru-RU" b="1" cap="none"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обязательств.</a:t>
            </a:r>
            <a:endParaRPr lang="ru-RU" b="1" cap="none"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pic>
        <p:nvPicPr>
          <p:cNvPr id="23554" name="Picture 2" descr="http://propellerhead.ucoz.ru/_ph/33/892829328.jpg"/>
          <p:cNvPicPr>
            <a:picLocks noChangeAspect="1" noChangeArrowheads="1"/>
          </p:cNvPicPr>
          <p:nvPr/>
        </p:nvPicPr>
        <p:blipFill>
          <a:blip r:embed="rId2" cstate="print"/>
          <a:srcRect/>
          <a:stretch>
            <a:fillRect/>
          </a:stretch>
        </p:blipFill>
        <p:spPr bwMode="auto">
          <a:xfrm>
            <a:off x="4857752" y="2428868"/>
            <a:ext cx="3929090" cy="2977795"/>
          </a:xfrm>
          <a:prstGeom prst="rect">
            <a:avLst/>
          </a:prstGeom>
          <a:noFill/>
        </p:spPr>
      </p:pic>
    </p:spTree>
  </p:cSld>
  <p:clrMapOvr>
    <a:masterClrMapping/>
  </p:clrMapOvr>
  <p:transition>
    <p:cover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Аудит нераспределенного дохода.</a:t>
            </a:r>
            <a:endParaRPr lang="ru-RU" dirty="0"/>
          </a:p>
        </p:txBody>
      </p:sp>
      <p:sp>
        <p:nvSpPr>
          <p:cNvPr id="3" name="Содержимое 2"/>
          <p:cNvSpPr>
            <a:spLocks noGrp="1"/>
          </p:cNvSpPr>
          <p:nvPr>
            <p:ph sz="quarter" idx="1"/>
          </p:nvPr>
        </p:nvSpPr>
        <p:spPr>
          <a:xfrm>
            <a:off x="357158" y="1600200"/>
            <a:ext cx="8408890" cy="4972072"/>
          </a:xfrm>
        </p:spPr>
        <p:txBody>
          <a:bodyPr>
            <a:normAutofit fontScale="55000" lnSpcReduction="20000"/>
          </a:bodyPr>
          <a:lstStyle/>
          <a:p>
            <a:r>
              <a:rPr lang="ru-RU" dirty="0" smtClean="0"/>
              <a:t>За счет нераспределенного дохода </a:t>
            </a:r>
            <a:r>
              <a:rPr lang="ru-RU" dirty="0" err="1" smtClean="0"/>
              <a:t>аудируемый</a:t>
            </a:r>
            <a:r>
              <a:rPr lang="ru-RU" dirty="0" smtClean="0"/>
              <a:t> субъект может возместить дивиденды учредителям, а оставшуюся сумму перенести на счет  «Нераспределенный доход (непокрытый убыток) прошлых лет».</a:t>
            </a:r>
          </a:p>
          <a:p>
            <a:r>
              <a:rPr lang="ru-RU" dirty="0" smtClean="0"/>
              <a:t> Аудитор осуществляет проверку достоверности сальдо по счетам  «Нераспределенный доход (непокрытый убыток) отчетного года»,  «Нераспределенный доход (непокрытый убыток) прошлых лет» в несколько этапов.</a:t>
            </a:r>
          </a:p>
          <a:p>
            <a:r>
              <a:rPr lang="ru-RU" dirty="0" smtClean="0"/>
              <a:t> В первую очередь, аудитору необходимо проверить: </a:t>
            </a:r>
          </a:p>
          <a:p>
            <a:r>
              <a:rPr lang="ru-RU" dirty="0" smtClean="0"/>
              <a:t>достоверность отражения в учете доходов и расходов;</a:t>
            </a:r>
          </a:p>
          <a:p>
            <a:r>
              <a:rPr lang="ru-RU" dirty="0" smtClean="0"/>
              <a:t> ­ правильность выведения финансовых результатов на счете  «Итоговый доход (убыток)»;</a:t>
            </a:r>
          </a:p>
          <a:p>
            <a:r>
              <a:rPr lang="ru-RU" dirty="0" smtClean="0"/>
              <a:t> ­ объективность данных на счете  «Нераспределенный доход (непокрытый убыток) отчетного года» и правильность их использования в период подготовки финансовой отчетности;</a:t>
            </a:r>
          </a:p>
          <a:p>
            <a:r>
              <a:rPr lang="ru-RU" dirty="0" smtClean="0"/>
              <a:t> ­ точность данных по счетам «Нераспределенный доход (непокрытый убыток) отчетного года», «Нераспределенный доход (непокрытый убыток) прошлых лет».</a:t>
            </a:r>
          </a:p>
          <a:p>
            <a:r>
              <a:rPr lang="ru-RU" dirty="0" smtClean="0"/>
              <a:t> Эти величины дают историческую справку о </a:t>
            </a:r>
            <a:r>
              <a:rPr lang="ru-RU" dirty="0" err="1" smtClean="0"/>
              <a:t>финансово­хозяйственной</a:t>
            </a:r>
            <a:r>
              <a:rPr lang="ru-RU" dirty="0" smtClean="0"/>
              <a:t> деятельности субъекта. Проверку необходимо завершить анализом финансового состояния, который обеспечит полную качественную оценку всей </a:t>
            </a:r>
            <a:r>
              <a:rPr lang="ru-RU" dirty="0" err="1" smtClean="0"/>
              <a:t>финансово­хозяйственной</a:t>
            </a:r>
            <a:r>
              <a:rPr lang="ru-RU" dirty="0" smtClean="0"/>
              <a:t> деятельности </a:t>
            </a:r>
            <a:r>
              <a:rPr lang="ru-RU" dirty="0" err="1" smtClean="0"/>
              <a:t>аудируемого</a:t>
            </a:r>
            <a:r>
              <a:rPr lang="ru-RU" dirty="0" smtClean="0"/>
              <a:t> субъекта. </a:t>
            </a:r>
            <a:endParaRPr lang="ru-RU" dirty="0"/>
          </a:p>
        </p:txBody>
      </p:sp>
    </p:spTree>
  </p:cSld>
  <p:clrMapOvr>
    <a:masterClrMapping/>
  </p:clrMapOvr>
  <p:transition>
    <p:cover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Аудит обязательств.</a:t>
            </a:r>
            <a:endParaRPr lang="ru-RU" dirty="0"/>
          </a:p>
        </p:txBody>
      </p:sp>
      <p:sp>
        <p:nvSpPr>
          <p:cNvPr id="3" name="Содержимое 2"/>
          <p:cNvSpPr>
            <a:spLocks noGrp="1"/>
          </p:cNvSpPr>
          <p:nvPr>
            <p:ph sz="quarter" idx="1"/>
          </p:nvPr>
        </p:nvSpPr>
        <p:spPr>
          <a:xfrm>
            <a:off x="357158" y="1600200"/>
            <a:ext cx="8408890" cy="5043510"/>
          </a:xfrm>
        </p:spPr>
        <p:txBody>
          <a:bodyPr>
            <a:normAutofit fontScale="55000" lnSpcReduction="20000"/>
          </a:bodyPr>
          <a:lstStyle/>
          <a:p>
            <a:r>
              <a:rPr lang="ru-RU" dirty="0" smtClean="0"/>
              <a:t>Кредиторская задолженность ­ это результат прошлых событий и сделок, на погашение которых могут быть отвлечены экономические ресурсы субъекта путем уплаты денежных средств, передачи других активов (взаимная поставка), замещением этого обязательства другим (взаимозачет).</a:t>
            </a:r>
          </a:p>
          <a:p>
            <a:r>
              <a:rPr lang="ru-RU" dirty="0" smtClean="0"/>
              <a:t> К ней относят: </a:t>
            </a:r>
          </a:p>
          <a:p>
            <a:r>
              <a:rPr lang="ru-RU" dirty="0" smtClean="0"/>
              <a:t>счета к оплате ­ обязательства, возникающие вследствие покупки </a:t>
            </a:r>
            <a:r>
              <a:rPr lang="ru-RU" dirty="0" err="1" smtClean="0"/>
              <a:t>товарно­материальных</a:t>
            </a:r>
            <a:r>
              <a:rPr lang="ru-RU" dirty="0" smtClean="0"/>
              <a:t> запасов, оборудования и услуг в кредит, которые имеют следующую структуру:</a:t>
            </a:r>
          </a:p>
          <a:p>
            <a:r>
              <a:rPr lang="ru-RU" dirty="0" smtClean="0"/>
              <a:t> а) задолженность перед поставщиками и подрядчиками;</a:t>
            </a:r>
          </a:p>
          <a:p>
            <a:r>
              <a:rPr lang="ru-RU" dirty="0" smtClean="0"/>
              <a:t> б) задолженность дочерним (зависимым) товариществам;  </a:t>
            </a:r>
          </a:p>
          <a:p>
            <a:r>
              <a:rPr lang="ru-RU" dirty="0" smtClean="0"/>
              <a:t>  в) авансы полученные ­ обязательства, возникающие от поступления денежной наличности под предстоящую поставку товаров, работ, услуг;</a:t>
            </a:r>
          </a:p>
          <a:p>
            <a:r>
              <a:rPr lang="ru-RU" dirty="0" smtClean="0"/>
              <a:t> г) задолженность по налогам в бюджет ­ начисленные самим субъектом обязательства по перечислению в бюджет определенной части доходов; </a:t>
            </a:r>
          </a:p>
          <a:p>
            <a:r>
              <a:rPr lang="ru-RU" dirty="0" err="1" smtClean="0"/>
              <a:t>д</a:t>
            </a:r>
            <a:r>
              <a:rPr lang="ru-RU" dirty="0" smtClean="0"/>
              <a:t>) дивиденды к выплате ­ обязательство перед учредителями по распределению прироста дохода от хозяйственной деятельности;</a:t>
            </a:r>
          </a:p>
          <a:p>
            <a:r>
              <a:rPr lang="ru-RU" dirty="0" smtClean="0"/>
              <a:t> е) доходы будущих периодов ­ полученные в настоящем, но засчитываемые в будущем доходы, поступления:</a:t>
            </a:r>
          </a:p>
          <a:p>
            <a:r>
              <a:rPr lang="ru-RU" dirty="0" smtClean="0"/>
              <a:t>и) прочая кредиторская задолженность ­ по оплате труда, арендной плате, по процентам и другие. </a:t>
            </a:r>
            <a:endParaRPr lang="ru-RU" dirty="0"/>
          </a:p>
        </p:txBody>
      </p:sp>
      <p:pic>
        <p:nvPicPr>
          <p:cNvPr id="40962" name="Picture 2" descr="http://www.novopskovbibl.narod.ru/images/cbs/komputer.png"/>
          <p:cNvPicPr>
            <a:picLocks noChangeAspect="1" noChangeArrowheads="1"/>
          </p:cNvPicPr>
          <p:nvPr/>
        </p:nvPicPr>
        <p:blipFill>
          <a:blip r:embed="rId2"/>
          <a:srcRect/>
          <a:stretch>
            <a:fillRect/>
          </a:stretch>
        </p:blipFill>
        <p:spPr bwMode="auto">
          <a:xfrm>
            <a:off x="7215175" y="-214338"/>
            <a:ext cx="1928825" cy="1928826"/>
          </a:xfrm>
          <a:prstGeom prst="rect">
            <a:avLst/>
          </a:prstGeom>
          <a:noFill/>
        </p:spPr>
      </p:pic>
    </p:spTree>
  </p:cSld>
  <p:clrMapOvr>
    <a:masterClrMapping/>
  </p:clrMapOvr>
  <p:transition>
    <p:cover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задачи ,</a:t>
            </a:r>
            <a:r>
              <a:rPr lang="ru-RU" dirty="0" err="1" smtClean="0"/>
              <a:t>инф.база</a:t>
            </a:r>
            <a:endParaRPr lang="ru-RU" dirty="0"/>
          </a:p>
        </p:txBody>
      </p:sp>
      <p:sp>
        <p:nvSpPr>
          <p:cNvPr id="3" name="Содержимое 2"/>
          <p:cNvSpPr>
            <a:spLocks noGrp="1"/>
          </p:cNvSpPr>
          <p:nvPr>
            <p:ph sz="quarter" idx="1"/>
          </p:nvPr>
        </p:nvSpPr>
        <p:spPr>
          <a:xfrm>
            <a:off x="0" y="1600200"/>
            <a:ext cx="9144000" cy="5257800"/>
          </a:xfrm>
        </p:spPr>
        <p:txBody>
          <a:bodyPr>
            <a:normAutofit fontScale="55000" lnSpcReduction="20000"/>
          </a:bodyPr>
          <a:lstStyle/>
          <a:p>
            <a:r>
              <a:rPr lang="ru-RU" dirty="0" smtClean="0"/>
              <a:t>По характеру образования кредиторская задолженность делится на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нормальную и ненормальную. </a:t>
            </a:r>
            <a:endParaRPr lang="ru-RU" dirty="0" smtClean="0"/>
          </a:p>
          <a:p>
            <a:r>
              <a:rPr lang="ru-RU" dirty="0" smtClean="0"/>
              <a:t>Нормальной считается та кредиторская задолженность, по которой срок оплаты по договорам не наступил.</a:t>
            </a:r>
          </a:p>
          <a:p>
            <a:r>
              <a:rPr lang="ru-RU" dirty="0" smtClean="0"/>
              <a:t> Ненормальной считается та кредиторская задолженность, по которой истек срок оплаты, но не вышел срок исковой давности.</a:t>
            </a:r>
          </a:p>
          <a:p>
            <a:r>
              <a:rPr lang="ru-RU" dirty="0" smtClean="0"/>
              <a:t>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Задачами аудита обязательств </a:t>
            </a:r>
            <a:r>
              <a:rPr lang="ru-RU" dirty="0" smtClean="0"/>
              <a:t>являются:</a:t>
            </a:r>
          </a:p>
          <a:p>
            <a:r>
              <a:rPr lang="ru-RU" dirty="0" smtClean="0"/>
              <a:t> ­ правильность ведения учета по датам образования кредиторской задолженности и объективность ее отражения в балансе путем сличения с данными регистров бухгалтерского учета и Главной книги; </a:t>
            </a:r>
          </a:p>
          <a:p>
            <a:r>
              <a:rPr lang="ru-RU" dirty="0" smtClean="0"/>
              <a:t>­ соблюдения сроков исковой давности и своевременности признания кредиторской задолженности как доходы субъекта: в налоговом учете по истечению 2­х лет, в бухгалтерском ­ 3­х лет;</a:t>
            </a:r>
          </a:p>
          <a:p>
            <a:r>
              <a:rPr lang="ru-RU" dirty="0" smtClean="0"/>
              <a:t> ­ состояние претензионной работы и их удовлетворения субъектом;</a:t>
            </a:r>
          </a:p>
          <a:p>
            <a:r>
              <a:rPr lang="ru-RU" dirty="0" smtClean="0"/>
              <a:t> ­ достоверность кредиторской задолженности путем инвентаризации и сверки расчетов.</a:t>
            </a:r>
          </a:p>
          <a:p>
            <a:r>
              <a:rPr lang="ru-RU" dirty="0" smtClean="0"/>
              <a:t>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Информационная 6aзa аудита обязательств </a:t>
            </a:r>
            <a:r>
              <a:rPr lang="ru-RU" dirty="0" smtClean="0"/>
              <a:t>включает: учетную политику предприятия; бухгалтерский баланс; Главную книгу; </a:t>
            </a:r>
            <a:r>
              <a:rPr lang="ru-RU" dirty="0" err="1" smtClean="0"/>
              <a:t>журнал­ордер</a:t>
            </a:r>
            <a:r>
              <a:rPr lang="ru-RU" dirty="0" smtClean="0"/>
              <a:t> № 6,8 (при ручном ведении учета) или </a:t>
            </a:r>
            <a:r>
              <a:rPr lang="ru-RU" dirty="0" err="1" smtClean="0"/>
              <a:t>машинограммы</a:t>
            </a:r>
            <a:r>
              <a:rPr lang="ru-RU" dirty="0" smtClean="0"/>
              <a:t> (при компьютеризации); кредитный договор; </a:t>
            </a:r>
            <a:r>
              <a:rPr lang="ru-RU" dirty="0" err="1" smtClean="0"/>
              <a:t>счет­фактуру</a:t>
            </a:r>
            <a:r>
              <a:rPr lang="ru-RU" dirty="0" smtClean="0"/>
              <a:t>; железнодорожную накладную; </a:t>
            </a:r>
            <a:r>
              <a:rPr lang="ru-RU" dirty="0" err="1" smtClean="0"/>
              <a:t>товарно­транспортную</a:t>
            </a:r>
            <a:r>
              <a:rPr lang="ru-RU" dirty="0" smtClean="0"/>
              <a:t> накладную; коносамент; авианакладную; сертификат соответствия; таможенную декларацию; страховой полис; коммерческий акт; акт на установленное расхождение в количестве и качестве; приемный акт; договор комиссии и консигнации и </a:t>
            </a:r>
            <a:r>
              <a:rPr lang="ru-RU" dirty="0" err="1" smtClean="0"/>
              <a:t>др</a:t>
            </a:r>
            <a:endParaRPr lang="ru-RU" dirty="0"/>
          </a:p>
        </p:txBody>
      </p:sp>
    </p:spTree>
  </p:cSld>
  <p:clrMapOvr>
    <a:masterClrMapping/>
  </p:clrMapOvr>
  <p:transition>
    <p:cover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Аудит кредитов банков.</a:t>
            </a:r>
            <a:endParaRPr lang="ru-RU" dirty="0"/>
          </a:p>
        </p:txBody>
      </p:sp>
      <p:sp>
        <p:nvSpPr>
          <p:cNvPr id="3" name="Содержимое 2"/>
          <p:cNvSpPr>
            <a:spLocks noGrp="1"/>
          </p:cNvSpPr>
          <p:nvPr>
            <p:ph sz="quarter" idx="1"/>
          </p:nvPr>
        </p:nvSpPr>
        <p:spPr>
          <a:xfrm>
            <a:off x="285720" y="1600200"/>
            <a:ext cx="8480328" cy="4972072"/>
          </a:xfrm>
        </p:spPr>
        <p:txBody>
          <a:bodyPr>
            <a:normAutofit fontScale="62500" lnSpcReduction="20000"/>
          </a:bodyPr>
          <a:lstStyle/>
          <a:p>
            <a:r>
              <a:rPr lang="ru-RU" dirty="0" smtClean="0"/>
              <a:t>Кредиты выдаются банковскими и </a:t>
            </a:r>
            <a:r>
              <a:rPr lang="ru-RU" dirty="0" err="1" smtClean="0"/>
              <a:t>внебанковскими</a:t>
            </a:r>
            <a:r>
              <a:rPr lang="ru-RU" dirty="0" smtClean="0"/>
              <a:t> учреждениями на основе срочности, платности, обеспеченности, возвратности и имеют целевой характер. </a:t>
            </a:r>
          </a:p>
          <a:p>
            <a:r>
              <a:rPr lang="ru-RU" dirty="0" smtClean="0"/>
              <a:t>В зависимости от срока кредиты могут быть отражены в балансе субъекта в разделах «Долгосрочные обязательства» (более одного года), «Текущие обязательства» (до одного года). Кредиты выдаются под определенные проценты. Вся сумма процентов, уплаченная банковским и </a:t>
            </a:r>
            <a:r>
              <a:rPr lang="ru-RU" dirty="0" err="1" smtClean="0"/>
              <a:t>внебанковским</a:t>
            </a:r>
            <a:r>
              <a:rPr lang="ru-RU" dirty="0" smtClean="0"/>
              <a:t> учреждениям, относится на расходы периода. Однако в целях налогообложения эти суммы корректируются для отнесения на вычеты. Вознаграждение (интерес) за полученные кредиты (займы) подлежит вычету в пределах сумм, рассчитанных за отчетный период с применением 1,5 кратной официальной ставке рефинансирования Национального банка Республики Казахстан, то есть увеличенной на 50 % указанной ставки по кредитам (займам) в тенге, и с применением 2­х кратной ставке Лондонского межбанковского рынка (либор), то есть увеличенной на 100 % по кредитам (займам) в иностранной валюте. Практически разница между суммами процентов в бухгалтерском и налоговом учете восстанавливается на налогооблагаемый доход субъекта. Кредиты выдаются под обеспечение, при этом различные банковские учреждения могут по своему усмотрению определить обеспеченность выдаваемых кредитов. Обычно они выдаются под ликвидные активы (основные и оборотные средства) или под текущую хозяйственную деятельность субъектам, имеющим расчетные, текущие счета в этих банках. </a:t>
            </a:r>
          </a:p>
          <a:p>
            <a:endParaRPr lang="ru-RU" dirty="0"/>
          </a:p>
        </p:txBody>
      </p:sp>
    </p:spTree>
  </p:cSld>
  <p:clrMapOvr>
    <a:masterClrMapping/>
  </p:clrMapOvr>
  <p:transition>
    <p:cover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1600200"/>
            <a:ext cx="8337452" cy="4829196"/>
          </a:xfrm>
        </p:spPr>
        <p:txBody>
          <a:bodyPr>
            <a:normAutofit fontScale="55000" lnSpcReduction="20000"/>
          </a:bodyPr>
          <a:lstStyle/>
          <a:p>
            <a:r>
              <a:rPr lang="ru-RU" dirty="0" smtClean="0"/>
              <a:t>Целевой характер предусматривает получение кредитов под определенные проекты, что отражается в </a:t>
            </a:r>
            <a:r>
              <a:rPr lang="ru-RU" dirty="0" err="1" smtClean="0"/>
              <a:t>бизнес­плане</a:t>
            </a:r>
            <a:r>
              <a:rPr lang="ru-RU" dirty="0" smtClean="0"/>
              <a:t> и подтверждается в кредитном договоре. </a:t>
            </a:r>
          </a:p>
          <a:p>
            <a:r>
              <a:rPr lang="ru-RU" dirty="0" smtClean="0"/>
              <a:t>Возвратность кредита ­ это возврат полученных кредитов (займов) с процентами по наступлению срока возврата. </a:t>
            </a:r>
          </a:p>
          <a:p>
            <a:r>
              <a:rPr lang="ru-RU" dirty="0" smtClean="0"/>
              <a:t>Все эти моменты предусматриваются в кредитном договоре, их нарушение влечет за собой ответственность субъекта.</a:t>
            </a:r>
          </a:p>
          <a:p>
            <a:r>
              <a:rPr lang="ru-RU" dirty="0" smtClean="0"/>
              <a:t> В ходе аудита кредитов банков и </a:t>
            </a:r>
            <a:r>
              <a:rPr lang="ru-RU" dirty="0" err="1" smtClean="0"/>
              <a:t>внебанковских</a:t>
            </a:r>
            <a:r>
              <a:rPr lang="ru-RU" dirty="0" smtClean="0"/>
              <a:t> учреждений аудитор проверяет:</a:t>
            </a:r>
          </a:p>
          <a:p>
            <a:r>
              <a:rPr lang="ru-RU" dirty="0" smtClean="0"/>
              <a:t> ­ выполнение условий кредитного договора;</a:t>
            </a:r>
          </a:p>
          <a:p>
            <a:r>
              <a:rPr lang="ru-RU" dirty="0" smtClean="0"/>
              <a:t> ­ своевременность возврата кредитов и уплаты процентов; ­ правильность расчета процентов в бухгалтерском и налоговом учете; </a:t>
            </a:r>
          </a:p>
          <a:p>
            <a:r>
              <a:rPr lang="ru-RU" dirty="0" smtClean="0"/>
              <a:t>­ целевое использование кредитов, для этого рекомендуется субъектам самим открывать ссудный счет, где получение и использование кредитов будут прозрачными;</a:t>
            </a:r>
          </a:p>
          <a:p>
            <a:r>
              <a:rPr lang="ru-RU" dirty="0" smtClean="0"/>
              <a:t> ­ достоверность статей баланса как предоставленного банку при получении кредитов, так и для аудиторской проверки;</a:t>
            </a:r>
          </a:p>
          <a:p>
            <a:r>
              <a:rPr lang="ru-RU" dirty="0" smtClean="0"/>
              <a:t> ­ объективность процентов за кредиты (займы), так как низкая, так и высокая ставка процентов должны вызывать сомнения;</a:t>
            </a:r>
          </a:p>
          <a:p>
            <a:r>
              <a:rPr lang="ru-RU" dirty="0" smtClean="0"/>
              <a:t> ­ документальное оформление кредитных операций, их законность и целесообразность.</a:t>
            </a:r>
            <a:endParaRPr lang="ru-RU" dirty="0"/>
          </a:p>
        </p:txBody>
      </p:sp>
    </p:spTree>
  </p:cSld>
  <p:clrMapOvr>
    <a:masterClrMapping/>
  </p:clrMapOvr>
  <p:transition>
    <p:cover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Аудит расчетов с бюджетом.</a:t>
            </a:r>
            <a:endParaRPr lang="ru-RU" dirty="0"/>
          </a:p>
        </p:txBody>
      </p:sp>
      <p:sp>
        <p:nvSpPr>
          <p:cNvPr id="3" name="Содержимое 2"/>
          <p:cNvSpPr>
            <a:spLocks noGrp="1"/>
          </p:cNvSpPr>
          <p:nvPr>
            <p:ph sz="quarter" idx="1"/>
          </p:nvPr>
        </p:nvSpPr>
        <p:spPr>
          <a:xfrm>
            <a:off x="0" y="1600200"/>
            <a:ext cx="9144000" cy="5257800"/>
          </a:xfrm>
        </p:spPr>
        <p:txBody>
          <a:bodyPr>
            <a:normAutofit fontScale="47500" lnSpcReduction="20000"/>
          </a:bodyPr>
          <a:lstStyle/>
          <a:p>
            <a:r>
              <a:rPr lang="ru-RU" dirty="0" smtClean="0"/>
              <a:t>Хозяйствующие субъекты взаимодействуют с бюджетом по следующим налогам: 1) корпоративный подоходный налог; 2) индивидуальный подоходный налог; 3) налог на добавленную стоимость; 4) акцизы; 5) социальный налог; 6) земельный налог; 7) налог на имущество; 8) налог на транспортные средства. </a:t>
            </a:r>
          </a:p>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Корпоративный подоходный налог </a:t>
            </a:r>
            <a:r>
              <a:rPr lang="ru-RU" dirty="0" smtClean="0"/>
              <a:t>определяется от величины налогооблагаемого дохода субъекта, определяемого как разница между совокупным годовым доходом и вычетами юридического лица за год. Особенностями расчета налогооблагаемого дохода субъекта являются: 1) совокупный годовой доход в целях налогообложения определяется по налоговому законодательству, </a:t>
            </a:r>
            <a:r>
              <a:rPr lang="ru-RU" dirty="0" err="1" smtClean="0"/>
              <a:t>из­за</a:t>
            </a:r>
            <a:r>
              <a:rPr lang="ru-RU" dirty="0" smtClean="0"/>
              <a:t> этого его величина может быть меньше или больше совокупного дохода от основной и не основной деятельности, исчисленного в бухгалтерском учете; 2) все затраты субъекта в бухгалтерском учете включаются в себестоимость продукции, работ, услуг, либо относятся на расходы периода, а в целях налогообложения не все затраты относятся на вычеты (суточные сверх норм, вознаграждение (интерес) по кредитам (займам), расходы на ремонт, амортизационные отчисления по основным средствам и нематериальным активам и др.). Корпоративный подоходный налог вносится в бюджет ежемесячно в течение налогового периода не позже 20­го числа текущего месяца равными долями от заявленного в налоговые органы предполагаемого налога. По завершении налогового года фактическая сумма налога сопоставляется с авансовыми платежами, и разница вносится в бюджет не позже 10 рабочих дней после срока, установленного для сдачи декларации. </a:t>
            </a:r>
          </a:p>
          <a:p>
            <a:r>
              <a:rPr lang="ru-RU" dirty="0" smtClean="0"/>
              <a:t>Аудитор при проверке расчетов с бюджетом по корпоративному подоходному налогу должен выявить:</a:t>
            </a:r>
          </a:p>
          <a:p>
            <a:r>
              <a:rPr lang="ru-RU" dirty="0" smtClean="0"/>
              <a:t> ­ правильность исчисления корпоративного подоходного налога, для этого необходимо обследовать все операции, связанные с постоянными и временными </a:t>
            </a:r>
            <a:r>
              <a:rPr lang="ru-RU" dirty="0" err="1" smtClean="0"/>
              <a:t>разницами</a:t>
            </a:r>
            <a:r>
              <a:rPr lang="ru-RU" dirty="0" smtClean="0"/>
              <a:t>, определяемыми стандартом бухгалтерского учета 11 «Учет по подоходному налогу»;</a:t>
            </a:r>
          </a:p>
          <a:p>
            <a:r>
              <a:rPr lang="ru-RU" dirty="0" smtClean="0"/>
              <a:t> ­ объективность расчета корпоративного подоходного налога в начале года с целью исключения штрафных санкций и неустоек;</a:t>
            </a:r>
          </a:p>
          <a:p>
            <a:r>
              <a:rPr lang="ru-RU" dirty="0" smtClean="0"/>
              <a:t> ­ своевременность внесения авансовых платежей и представления в налоговые органы расчетов; ­ достоверности и своевременности предоставления «Декларации по корпоративному подоходному налогу».</a:t>
            </a:r>
            <a:endParaRPr lang="ru-RU" dirty="0"/>
          </a:p>
        </p:txBody>
      </p:sp>
      <p:pic>
        <p:nvPicPr>
          <p:cNvPr id="36866" name="Picture 2" descr="https://img-fotki.yandex.ru/get/6419/147114257.95/0_e407f_d7b6ca6f_S"/>
          <p:cNvPicPr>
            <a:picLocks noChangeAspect="1" noChangeArrowheads="1"/>
          </p:cNvPicPr>
          <p:nvPr/>
        </p:nvPicPr>
        <p:blipFill>
          <a:blip r:embed="rId2"/>
          <a:srcRect/>
          <a:stretch>
            <a:fillRect/>
          </a:stretch>
        </p:blipFill>
        <p:spPr bwMode="auto">
          <a:xfrm>
            <a:off x="7715250" y="0"/>
            <a:ext cx="1428750" cy="1428750"/>
          </a:xfrm>
          <a:prstGeom prst="rect">
            <a:avLst/>
          </a:prstGeom>
          <a:noFill/>
        </p:spPr>
      </p:pic>
    </p:spTree>
  </p:cSld>
  <p:clrMapOvr>
    <a:masterClrMapping/>
  </p:clrMapOvr>
  <p:transition>
    <p:cover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612648" y="1600200"/>
            <a:ext cx="8153400" cy="5257800"/>
          </a:xfrm>
        </p:spPr>
        <p:txBody>
          <a:bodyPr>
            <a:normAutofit fontScale="55000" lnSpcReduction="20000"/>
          </a:bodyPr>
          <a:lstStyle/>
          <a:p>
            <a:r>
              <a:rPr lang="ru-RU" dirty="0" smtClean="0"/>
              <a:t>Объектом обложения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индивидуальным подоходным налогом </a:t>
            </a:r>
            <a:r>
              <a:rPr lang="ru-RU" dirty="0" smtClean="0"/>
              <a:t>являются доходы:</a:t>
            </a:r>
          </a:p>
          <a:p>
            <a:r>
              <a:rPr lang="ru-RU" dirty="0" smtClean="0"/>
              <a:t> ­ облагаемые у источника выплаты: доход работника, доход от разовых выплат, пенсионные выплаты из накопительных пенсионных фондов, доход в виде дивидендов, вознаграждений, выигрышей, стипендии, доход по договорам накопительного страхования; </a:t>
            </a:r>
          </a:p>
          <a:p>
            <a:r>
              <a:rPr lang="ru-RU" dirty="0" smtClean="0"/>
              <a:t>­ не облагаемые у источника выплаты: имущественный доход, налогооблагаемый доход предпринимателя, доход адвокатов и частных нотариусов, прочие доходы. </a:t>
            </a:r>
          </a:p>
          <a:p>
            <a:r>
              <a:rPr lang="ru-RU" dirty="0" smtClean="0"/>
              <a:t>Особенностью исчисления индивидуального подоходного налога является тот факт, что он удерживается и исчисляется каждый месяц нарастающим итогом в течение налогового периода, при этом применяется определенный алгоритм расчетов. </a:t>
            </a:r>
          </a:p>
          <a:p>
            <a:r>
              <a:rPr lang="ru-RU" dirty="0" smtClean="0"/>
              <a:t>В ходе аудита расчетов с бюджетом по индивидуальному подоходному налогу аудитор проверяет: ­ своевременность и правильность начисления доходов физического лица (заработной платы, отпускных и др.); ­ правильность определения облагаемого дохода физического лица, для этого исследуются основания для исключения из доходов необлагаемого минимума (за работника и иждивенцев), пенсионных отчислений и других льгот; ­ правильность учета доходов по совмещению должностей; ­ своевременность взноса индивидуального подоходного налога в бюджет; ­ соблюдение алгоритма расчета индивидуального подоходного налога; ­ точность и своевременность записей в регистрах бухгалтерского учета; ­ соответствие остатков по данному индивидуальному подоходному налогу в балансе с данными учетных регистров</a:t>
            </a:r>
            <a:endParaRPr lang="ru-RU" dirty="0"/>
          </a:p>
        </p:txBody>
      </p:sp>
    </p:spTree>
  </p:cSld>
  <p:clrMapOvr>
    <a:masterClrMapping/>
  </p:clrMapOvr>
  <p:transition>
    <p:cover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1600200"/>
            <a:ext cx="8929718" cy="5257800"/>
          </a:xfrm>
        </p:spPr>
        <p:txBody>
          <a:bodyPr>
            <a:normAutofit fontScale="550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Налог на добавленную стоимость </a:t>
            </a:r>
            <a:r>
              <a:rPr lang="ru-RU" dirty="0" smtClean="0"/>
              <a:t>представляет собой отчисления в бюджет части стоимости облагаемого оборота по реализации, добавленной в процессе производства и обращения товаров (работ, услуг), а также отчисления при импорте товаров на территории Республики Казахстан. </a:t>
            </a:r>
          </a:p>
          <a:p>
            <a:r>
              <a:rPr lang="ru-RU" dirty="0" smtClean="0"/>
              <a:t>Налог на добавленную стоимость, подлежащий уплате в бюджет по облагаемому обороту, определяется как разница между суммами налога на добавленную стоимость, начисленными за реализованные товары (работы, услуга), и суммами налога на добавленную стоимость, подлежащими уплате за полученные товары (работы, услуги). </a:t>
            </a:r>
          </a:p>
          <a:p>
            <a:r>
              <a:rPr lang="ru-RU" dirty="0" smtClean="0"/>
              <a:t>Объектами обложения налогом на добавленную стоимость являются: облагаемый оборот и облагаемый импорт. Согласно Кодексу Республики Казахстан «О налогах и других обязательных платежах в бюджет» установлены разные ставки налога на добавленную стоимость (нулевая, 16 %). В любых ситуациях должны быть оформлены налоговые счета­ фактуры с указанием размера и суммы налога на добавленную стоимость или с пометкой «Без НДС». </a:t>
            </a:r>
          </a:p>
          <a:p>
            <a:r>
              <a:rPr lang="ru-RU" dirty="0" smtClean="0"/>
              <a:t>Аудитор должен тщательно проверить: ­ правильность определения периодичности предоставления «Декларации по налогу на добавленную стоимость» (месяц или квартал) с тем, чтобы предупредить штрафные санкции за несвоевременность ее предоставления; ­ регистрацию самого субъекта как плательщика налога на добавленную стоимость, также его партнеров по бизнесу; ­ перечень оборотов, облагаемых по дифференцированным ставкам; ­ приобретение товаров, услуг и наличие налоговых </a:t>
            </a:r>
            <a:r>
              <a:rPr lang="ru-RU" dirty="0" err="1" smtClean="0"/>
              <a:t>счетов­фактур</a:t>
            </a:r>
            <a:r>
              <a:rPr lang="ru-RU" dirty="0" smtClean="0"/>
              <a:t> по ним; ­ соответствие остатков по налогу на добавленную стоимость в балансе с данными регистров бухгалтерского учета</a:t>
            </a:r>
            <a:endParaRPr lang="ru-RU" dirty="0"/>
          </a:p>
        </p:txBody>
      </p:sp>
    </p:spTree>
  </p:cSld>
  <p:clrMapOvr>
    <a:masterClrMapping/>
  </p:clrMapOvr>
  <p:transition>
    <p:cover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71472" y="1600200"/>
            <a:ext cx="8194576" cy="5043510"/>
          </a:xfrm>
        </p:spPr>
        <p:txBody>
          <a:bodyPr>
            <a:normAutofit fontScale="625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Акцизами</a:t>
            </a:r>
            <a:r>
              <a:rPr lang="ru-RU" dirty="0" smtClean="0"/>
              <a:t> облагаются товары, произведенные на территории Республики Казахстан и импортируемые на территорию Республики Казахстан, по 10 наименованиям, определенным в статье 257 Кодекса Республики Казахстан «О налогах и других обязательных платежах в бюджет», а также игорный бизнес и организация и проведение лотерей. Плательщиками акцизов являются физические и юридические лица, которые производят подакцизные товары на территории Республики Казахстан; импортируют подакцизные товары на таможенную территорию Республики Казахстан; осуществляют оптовую, розничную торговлю бензином (за исключением авиационного) и дизельным топливом на территории Республики Казахстан; осуществляют подакцизные виды деятельности. Вся продукция подлежит маркировке (акцизные марки). </a:t>
            </a:r>
          </a:p>
          <a:p>
            <a:r>
              <a:rPr lang="ru-RU" dirty="0" smtClean="0"/>
              <a:t>В процессе проверки аудитор устанавливает: ­ правильность определения перечня подакцизных товаров и видов деятельности; ­ своевременность взноса в бюджет акцизов, составления и предоставления декларации по акцизу; ­ точность исчисления акцизов, учет акцизных марок и отчетности по ним; ­ достоверность учетных данных по акцизам; ­ правильность проставления бухгалтерских проводок по акцизам</a:t>
            </a:r>
            <a:endParaRPr lang="ru-RU" dirty="0"/>
          </a:p>
        </p:txBody>
      </p:sp>
    </p:spTree>
  </p:cSld>
  <p:clrMapOvr>
    <a:masterClrMapping/>
  </p:clrMapOvr>
  <p:transition>
    <p:cover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fontScale="775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Социальный налог </a:t>
            </a:r>
            <a:r>
              <a:rPr lang="ru-RU" dirty="0" smtClean="0"/>
              <a:t>установлен Кодексом Республики Казахстан «О налогах и других обязательных платежах в бюджет» в размере 21 %. </a:t>
            </a:r>
          </a:p>
          <a:p>
            <a:r>
              <a:rPr lang="ru-RU" dirty="0" smtClean="0"/>
              <a:t>Объектом обложения социальным налогом в соответствии со статьей 316 Налогового кодекса являются расходы работодателя, выплачиваемые работникам в виде доходов.</a:t>
            </a:r>
          </a:p>
          <a:p>
            <a:r>
              <a:rPr lang="ru-RU" dirty="0" smtClean="0"/>
              <a:t> Аудитор проверяет: ­ правильность определения объекта социального налогообложения: ­ полноту перечисления сумм социального налога в бюджет; ­ своевременность составления и представления декларации по социальному налогу; ­ точность исчисления социального налога от фонда оплаты труда граждан Республики Казахстан, иностранных специалистов и рабочих; ­ правильность бухгалтерских проводок и достоверность остатков по счету «Прочие расчеты с бюджетом» субсчет «Социальный налог». </a:t>
            </a:r>
          </a:p>
        </p:txBody>
      </p:sp>
    </p:spTree>
  </p:cSld>
  <p:clrMapOvr>
    <a:masterClrMapping/>
  </p:clrMapOvr>
  <p:transition>
    <p:cover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1600200"/>
            <a:ext cx="8408890" cy="4972072"/>
          </a:xfrm>
        </p:spPr>
        <p:txBody>
          <a:bodyPr>
            <a:normAutofit fontScale="55000" lnSpcReduction="20000"/>
          </a:bodyPr>
          <a:lstStyle/>
          <a:p>
            <a:r>
              <a:rPr lang="ru-RU" dirty="0" smtClean="0"/>
              <a:t>Собственный капитал формируется за счет двух источников: </a:t>
            </a:r>
          </a:p>
          <a:p>
            <a:r>
              <a:rPr lang="ru-RU" dirty="0" smtClean="0"/>
              <a:t>1) взносов учредителей (уставный капитал); </a:t>
            </a:r>
          </a:p>
          <a:p>
            <a:r>
              <a:rPr lang="ru-RU" dirty="0" smtClean="0"/>
              <a:t>2) хозяйственной деятельности (нераспределенный доход (непокрытый убыток)). </a:t>
            </a:r>
          </a:p>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Собственный капитал </a:t>
            </a:r>
            <a:r>
              <a:rPr lang="ru-RU" dirty="0" smtClean="0"/>
              <a:t>­ это активы субъекта после вычета его обязательств.</a:t>
            </a:r>
          </a:p>
          <a:p>
            <a:r>
              <a:rPr lang="ru-RU" dirty="0" smtClean="0"/>
              <a:t>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Целью</a:t>
            </a:r>
            <a:r>
              <a:rPr lang="ru-RU" dirty="0" smtClean="0"/>
              <a:t> аудиторской проверки собственного капитала является формирование мнения о достоверности данных показателей финансовой отчетности, отражающих состояние собственного капитала, и соответствии методологии его учета нормативным актам. </a:t>
            </a:r>
          </a:p>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Задачи</a:t>
            </a:r>
            <a:r>
              <a:rPr lang="ru-RU" dirty="0" smtClean="0"/>
              <a:t> аудита собственного капитала следующие:</a:t>
            </a:r>
          </a:p>
          <a:p>
            <a:r>
              <a:rPr lang="ru-RU" dirty="0" smtClean="0"/>
              <a:t> ­ проверка юридического статуса и права осуществления уставных видов деятельности, состава учредителей (участников), структуры и управления организации, а также финансовых возможностей для достижения поставленных целей деятельности;</a:t>
            </a:r>
          </a:p>
          <a:p>
            <a:r>
              <a:rPr lang="ru-RU" dirty="0" smtClean="0"/>
              <a:t> ­ установление наличия соответствующих документов и соблюдение процедуры утверждения и государственной регистрации юридического лица;</a:t>
            </a:r>
          </a:p>
          <a:p>
            <a:r>
              <a:rPr lang="ru-RU" dirty="0" smtClean="0"/>
              <a:t> ­ ознакомление с уставом </a:t>
            </a:r>
            <a:r>
              <a:rPr lang="ru-RU" dirty="0" err="1" smtClean="0"/>
              <a:t>аудируемого</a:t>
            </a:r>
            <a:r>
              <a:rPr lang="ru-RU" dirty="0" smtClean="0"/>
              <a:t> субъекта;</a:t>
            </a:r>
          </a:p>
          <a:p>
            <a:r>
              <a:rPr lang="ru-RU" dirty="0" smtClean="0"/>
              <a:t> ­ проверка численности учредителей и их долей вкладов в уставном капитале субъекта;</a:t>
            </a:r>
          </a:p>
          <a:p>
            <a:r>
              <a:rPr lang="ru-RU" dirty="0" smtClean="0"/>
              <a:t> ­ определение полноты и соблюдения сроков внесения вкладов в уставный капитал; </a:t>
            </a:r>
          </a:p>
          <a:p>
            <a:r>
              <a:rPr lang="ru-RU" dirty="0" smtClean="0"/>
              <a:t>­ проверка обоснованности формирования и изменений уставного, резервного капитала, паевого фонда и др.</a:t>
            </a:r>
            <a:endParaRPr lang="ru-RU" dirty="0"/>
          </a:p>
        </p:txBody>
      </p:sp>
      <p:pic>
        <p:nvPicPr>
          <p:cNvPr id="50178" name="Picture 2" descr="http://psy-tale.ru/wp-content/uploads/2011/09/chelovechek1.jpg"/>
          <p:cNvPicPr>
            <a:picLocks noChangeAspect="1" noChangeArrowheads="1"/>
          </p:cNvPicPr>
          <p:nvPr/>
        </p:nvPicPr>
        <p:blipFill>
          <a:blip r:embed="rId2" cstate="print"/>
          <a:srcRect/>
          <a:stretch>
            <a:fillRect/>
          </a:stretch>
        </p:blipFill>
        <p:spPr bwMode="auto">
          <a:xfrm>
            <a:off x="6357950" y="214290"/>
            <a:ext cx="2500330" cy="1751322"/>
          </a:xfrm>
          <a:prstGeom prst="rect">
            <a:avLst/>
          </a:prstGeom>
          <a:noFill/>
        </p:spPr>
      </p:pic>
    </p:spTree>
  </p:cSld>
  <p:clrMapOvr>
    <a:masterClrMapping/>
  </p:clrMapOvr>
  <p:transition>
    <p:cover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fontScale="550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Земельный налог </a:t>
            </a:r>
            <a:r>
              <a:rPr lang="ru-RU" dirty="0" smtClean="0"/>
              <a:t>уплачивается юридическими лицами, имеющие в собственности или постоянном пользовании земельные участки и исчисляется на основании: 1) документов, удостоверяющих право собственности, право постоянного землепользования, право безвозмездного временного землепользования; 2) данных государственного количественного и качественного учета земель по состоянию на 1 января каждого года, предоставленных уполномоченным органом по управлению земельными ресурсами.</a:t>
            </a:r>
          </a:p>
          <a:p>
            <a:r>
              <a:rPr lang="ru-RU" dirty="0" smtClean="0"/>
              <a:t> Объектом обложения земельным налогом является земельный участок (при общей долевой собственности на земельный участок ­ земельная доля).</a:t>
            </a:r>
          </a:p>
          <a:p>
            <a:r>
              <a:rPr lang="ru-RU" dirty="0" smtClean="0"/>
              <a:t> Налоговой базой для определения земельного налога является площадь земельного участка. По арендованным земельным участкам земельный налог уплачивает арендодатель. </a:t>
            </a:r>
          </a:p>
          <a:p>
            <a:r>
              <a:rPr lang="ru-RU" dirty="0" smtClean="0"/>
              <a:t>Аудитор проверяет: ­ достоверность объекта налогообложения (площадь земельного участка, право собственности на него); ­ правильность применения налоговой ставки земельного налога; ­ осуществляется ли корректировка базовых налоговых ставок: ­ производится ли исчисление земельного налога путем применения соответствующей налоговой ставки к налоговой базе отдельно по каждому земельному участку; ­ точность исчисления в бюджет земельного налога; ­ производится ли уплата земельного налога в бюджет по местонахождению земельного участка; ­ своевременность представления декларации по земельному налогу.</a:t>
            </a:r>
            <a:endParaRPr lang="ru-RU" dirty="0"/>
          </a:p>
        </p:txBody>
      </p:sp>
    </p:spTree>
  </p:cSld>
  <p:clrMapOvr>
    <a:masterClrMapping/>
  </p:clrMapOvr>
  <p:transition>
    <p:cover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1600200"/>
            <a:ext cx="9144000" cy="5257800"/>
          </a:xfrm>
        </p:spPr>
        <p:txBody>
          <a:bodyPr>
            <a:normAutofit fontScale="550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Налог на транспортные средства </a:t>
            </a:r>
            <a:r>
              <a:rPr lang="ru-RU" dirty="0" smtClean="0"/>
              <a:t>исчисляется исходя из мощности (рабочего объема двигателя в кубических сантиметрах, лошадиные силы) в месячных расчетных показателях, в процентах от минимального расчетного показателя с каждого киловатта мощности. В зависимости от даты выпуска и страны происхождения налог на транспортные средства корректируется. Поэтому аудитор, руководствуясь разделом 13 Кодексом Республики Казахстан «О налогах и других обязательных платежах в бюджет» должен проверить правильность исчисления и уплаты в бюджет налога на транспортные средства.</a:t>
            </a:r>
          </a:p>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Налог на имущество </a:t>
            </a:r>
            <a:r>
              <a:rPr lang="ru-RU" dirty="0" smtClean="0"/>
              <a:t>исчисляется по данным бухгалтерского баланса.</a:t>
            </a:r>
          </a:p>
          <a:p>
            <a:r>
              <a:rPr lang="ru-RU" dirty="0" smtClean="0"/>
              <a:t> Объектом налогообложения для юридических лиц и индивидуальных предпринимателей являются основные средства (в том числе объекты, находящиеся в составе жилого фонда) и нематериальные активы. Налоговой базой по объектам налогообложения юридических лиц и индивидуальных предпринимателей является среднегодовая остаточная стоимость объектов обложения, определяемая по данным бухгалтерского учета. </a:t>
            </a:r>
          </a:p>
          <a:p>
            <a:r>
              <a:rPr lang="ru-RU" dirty="0" smtClean="0"/>
              <a:t>Аудитор должен проверить: ­ правильность исчисления и уплаты налога на имущество по данным бухгалтерского учета; ­ своевременность авансовых платежей по налогу на имущество; ­ своевременность представления декларации на имущество; ­ точность отражения суммы налога на имущество на счете «Прочие расчеты с бюджетом» субсчете «Налог на имущество»; ­ достоверность остатков по налогу на имущество в балансе с данными учетных регистров. Кроме этих налогов в зависимости от специфики могут быть другие сборы и платежи, поэтому аудитор должен осуществлять их аудит.</a:t>
            </a:r>
            <a:endParaRPr lang="ru-RU" dirty="0"/>
          </a:p>
        </p:txBody>
      </p:sp>
    </p:spTree>
  </p:cSld>
  <p:clrMapOvr>
    <a:masterClrMapping/>
  </p:clrMapOvr>
  <p:transition>
    <p:cover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Аудит расчетов с поставщиками.</a:t>
            </a:r>
            <a:endParaRPr lang="ru-RU" dirty="0"/>
          </a:p>
        </p:txBody>
      </p:sp>
      <p:sp>
        <p:nvSpPr>
          <p:cNvPr id="3" name="Содержимое 2"/>
          <p:cNvSpPr>
            <a:spLocks noGrp="1"/>
          </p:cNvSpPr>
          <p:nvPr>
            <p:ph sz="quarter" idx="1"/>
          </p:nvPr>
        </p:nvSpPr>
        <p:spPr>
          <a:xfrm>
            <a:off x="214282" y="1600200"/>
            <a:ext cx="8786874" cy="4972072"/>
          </a:xfrm>
        </p:spPr>
        <p:txBody>
          <a:bodyPr>
            <a:normAutofit fontScale="47500" lnSpcReduction="20000"/>
          </a:bodyPr>
          <a:lstStyle/>
          <a:p>
            <a:r>
              <a:rPr lang="ru-RU" dirty="0" smtClean="0"/>
              <a:t>Аудит расчетов с поставщиками и подрядчиками необходимо осуществлять по следующим основным направлениям: </a:t>
            </a:r>
          </a:p>
          <a:p>
            <a:r>
              <a:rPr lang="ru-RU" dirty="0" smtClean="0"/>
              <a:t>­ имеются ли договора на поставку товаров, выполнение работ и оказание услуг; </a:t>
            </a:r>
          </a:p>
          <a:p>
            <a:r>
              <a:rPr lang="ru-RU" dirty="0" smtClean="0"/>
              <a:t>­ наличие и правильность оформленных первичных документов на получение </a:t>
            </a:r>
            <a:r>
              <a:rPr lang="ru-RU" dirty="0" err="1" smtClean="0"/>
              <a:t>товарно</a:t>
            </a:r>
            <a:r>
              <a:rPr lang="ru-RU" dirty="0" smtClean="0"/>
              <a:t>­ материальных запасов (работ, услуг); </a:t>
            </a:r>
          </a:p>
          <a:p>
            <a:r>
              <a:rPr lang="ru-RU" dirty="0" smtClean="0"/>
              <a:t>­ проверка полноты </a:t>
            </a:r>
            <a:r>
              <a:rPr lang="ru-RU" dirty="0" err="1" smtClean="0"/>
              <a:t>оприходования</a:t>
            </a:r>
            <a:r>
              <a:rPr lang="ru-RU" dirty="0" smtClean="0"/>
              <a:t> </a:t>
            </a:r>
            <a:r>
              <a:rPr lang="ru-RU" dirty="0" err="1" smtClean="0"/>
              <a:t>товарно­материальных</a:t>
            </a:r>
            <a:r>
              <a:rPr lang="ru-RU" dirty="0" smtClean="0"/>
              <a:t> запасов; </a:t>
            </a:r>
          </a:p>
          <a:p>
            <a:r>
              <a:rPr lang="ru-RU" dirty="0" smtClean="0"/>
              <a:t>­ как ведется учет выданных доверенностей на приобретение </a:t>
            </a:r>
            <a:r>
              <a:rPr lang="ru-RU" dirty="0" err="1" smtClean="0"/>
              <a:t>товарно­материальных</a:t>
            </a:r>
            <a:r>
              <a:rPr lang="ru-RU" dirty="0" smtClean="0"/>
              <a:t> запасов;</a:t>
            </a:r>
          </a:p>
          <a:p>
            <a:r>
              <a:rPr lang="ru-RU" dirty="0" smtClean="0"/>
              <a:t> ­ своевременно ли производятся отметки об использовании доверенностей в специальном журнале регистрации выданных доверенностей;</a:t>
            </a:r>
          </a:p>
          <a:p>
            <a:r>
              <a:rPr lang="ru-RU" dirty="0" smtClean="0"/>
              <a:t> При проверке расчетов с подрядчиками выясняют: а) обеспечены ли объекты источником финансирования; б) имеется ли </a:t>
            </a:r>
            <a:r>
              <a:rPr lang="ru-RU" dirty="0" err="1" smtClean="0"/>
              <a:t>проектно­сметная</a:t>
            </a:r>
            <a:r>
              <a:rPr lang="ru-RU" dirty="0" smtClean="0"/>
              <a:t> документация на строящиеся объекты; в) своевременно ли предоставляются счета подрядных организаций; г) нет ли приписок объемов выполненных работ; </a:t>
            </a:r>
            <a:r>
              <a:rPr lang="ru-RU" dirty="0" err="1" smtClean="0"/>
              <a:t>д</a:t>
            </a:r>
            <a:r>
              <a:rPr lang="ru-RU" dirty="0" smtClean="0"/>
              <a:t>) соблюдаются ли сроки оплаты выполненных строительных работ; ­ предъявлялись ли претензии поставщикам и подрядчикам: а) в случае несоответствия тарифов, обусловленных договорами; б) при выявлении арифметических ошибок в предъявленных счетах; в) при обнаружении несоответствия качества стандартам или техническим условиям; г) за недостачу груза в пути сверх норм естественной убыли; ­ соблюдаются ли сроки погашения задолженности поставщикам и подрядчикам </a:t>
            </a:r>
            <a:r>
              <a:rPr lang="ru-RU" dirty="0" err="1" smtClean="0"/>
              <a:t>аудируемым</a:t>
            </a:r>
            <a:r>
              <a:rPr lang="ru-RU" dirty="0" smtClean="0"/>
              <a:t> субъектом; ­ правильность ведения синтетического и аналитического учета по счету  «Расчеты с поставщиками и подрядчиками»; ­ соответствие записей в </a:t>
            </a:r>
            <a:r>
              <a:rPr lang="ru-RU" dirty="0" err="1" smtClean="0"/>
              <a:t>журнале­ордере</a:t>
            </a:r>
            <a:r>
              <a:rPr lang="ru-RU" dirty="0" smtClean="0"/>
              <a:t> № б по счету «Расчеты с поставщиками и подрядчиками» данным, указанным в Главной книге и бухгалтерском балансе; ­ правильность составления бухгалтерских проводок по счету «Расчеты с поставщиками и подрядчиками».</a:t>
            </a:r>
            <a:endParaRPr lang="ru-RU" dirty="0"/>
          </a:p>
        </p:txBody>
      </p:sp>
    </p:spTree>
  </p:cSld>
  <p:clrMapOvr>
    <a:masterClrMapping/>
  </p:clrMapOvr>
  <p:transition>
    <p:cover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Аудит расчетов с персоналом.</a:t>
            </a:r>
            <a:endParaRPr lang="ru-RU" dirty="0"/>
          </a:p>
        </p:txBody>
      </p:sp>
      <p:sp>
        <p:nvSpPr>
          <p:cNvPr id="3" name="Содержимое 2"/>
          <p:cNvSpPr>
            <a:spLocks noGrp="1"/>
          </p:cNvSpPr>
          <p:nvPr>
            <p:ph sz="quarter" idx="1"/>
          </p:nvPr>
        </p:nvSpPr>
        <p:spPr>
          <a:xfrm>
            <a:off x="0" y="1600200"/>
            <a:ext cx="9144000" cy="5043510"/>
          </a:xfrm>
        </p:spPr>
        <p:txBody>
          <a:bodyPr>
            <a:normAutofit fontScale="70000" lnSpcReduction="20000"/>
          </a:bodyPr>
          <a:lstStyle/>
          <a:p>
            <a:r>
              <a:rPr lang="ru-RU" dirty="0" smtClean="0"/>
              <a:t>Основной задачей аудита расчетов с персоналом по оплате труда является проверка соблюдения </a:t>
            </a:r>
            <a:r>
              <a:rPr lang="ru-RU" dirty="0" err="1" smtClean="0"/>
              <a:t>нормативно­правовых</a:t>
            </a:r>
            <a:r>
              <a:rPr lang="ru-RU" dirty="0" smtClean="0"/>
              <a:t> актов при начислении заработной платы, удержаниях из нее и правильности ведения расчетов с работниками субъекта по оплате труда.</a:t>
            </a:r>
          </a:p>
          <a:p>
            <a:r>
              <a:rPr lang="ru-RU" dirty="0" smtClean="0"/>
              <a:t> В ходе аудита расчетов с персоналом по оплате труда аудитору необходимо определить: ­ какие формы оплаты труда применяются </a:t>
            </a:r>
            <a:r>
              <a:rPr lang="ru-RU" dirty="0" err="1" smtClean="0"/>
              <a:t>аудируемым</a:t>
            </a:r>
            <a:r>
              <a:rPr lang="ru-RU" dirty="0" smtClean="0"/>
              <a:t> субъектом; ­ правильность применения тарифных ставок или условий контракта при повременной форме оплаты труда; ­ точность применения норм и расценок, выполнение количественных и качественных показателей работы при сдельной форме оплаты труда; ­ имеется ли штатное расписание; ­ достоверность данных оперативного учета рабочего времени (табелей учета рабочего времени); ­ численность действительно работающих лиц, при этом следует проанализировать документы, табели учета рабочего времени, наряда на выполнение работ, отчеты </a:t>
            </a:r>
            <a:r>
              <a:rPr lang="ru-RU" dirty="0" err="1" smtClean="0"/>
              <a:t>материально­ответственных</a:t>
            </a:r>
            <a:r>
              <a:rPr lang="ru-RU" dirty="0" smtClean="0"/>
              <a:t> лиц, служебные записки и др.; ­ подтверждение отработанного времени </a:t>
            </a:r>
            <a:r>
              <a:rPr lang="ru-RU" dirty="0" err="1" smtClean="0"/>
              <a:t>работниками­сдельщиками</a:t>
            </a:r>
            <a:r>
              <a:rPr lang="ru-RU" dirty="0" smtClean="0"/>
              <a:t> другими документами, отражающими фактическую выработку; ­ наличие в первичных документах подписей должностных лиц, ответственных за учет выполненных работ, правильность заполнения всех реквизитов; ­ точность алгоритма расчета заработной платы.</a:t>
            </a:r>
            <a:endParaRPr lang="ru-RU" dirty="0"/>
          </a:p>
        </p:txBody>
      </p:sp>
    </p:spTree>
  </p:cSld>
  <p:clrMapOvr>
    <a:masterClrMapping/>
  </p:clrMapOvr>
  <p:transition>
    <p:cover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fontScale="85000" lnSpcReduction="10000"/>
          </a:bodyPr>
          <a:lstStyle/>
          <a:p>
            <a:r>
              <a:rPr lang="ru-RU" dirty="0" smtClean="0"/>
              <a:t>Аудитор также проверяет правильность бухгалтерских проводок. Начисление заработной платы отражается по кредиту счета  «Расчеты с персоналом по оплате труда», а по дебету этого счета производятся удержания из нее, поэтому аудитор обращает внимание на законность и их очередность. </a:t>
            </a:r>
          </a:p>
          <a:p>
            <a:r>
              <a:rPr lang="ru-RU" dirty="0" smtClean="0"/>
              <a:t>Особо обращают внимание на дату образования задолженности по оплате труда, своевременность признания доходов по просроченной задолженности (в бухгалтерском и налоговом учете), соответствие показателей </a:t>
            </a:r>
            <a:r>
              <a:rPr lang="ru-RU" dirty="0" err="1" smtClean="0"/>
              <a:t>расчетно­платежных</a:t>
            </a:r>
            <a:r>
              <a:rPr lang="ru-RU" dirty="0" smtClean="0"/>
              <a:t> ведомостей с записями в Главной книге и бухгалтерском балансе.</a:t>
            </a:r>
            <a:endParaRPr lang="ru-RU" dirty="0"/>
          </a:p>
        </p:txBody>
      </p:sp>
    </p:spTree>
  </p:cSld>
  <p:clrMapOvr>
    <a:masterClrMapping/>
  </p:clrMapOvr>
  <p:transition>
    <p:cover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Аудит прочей кредиторской задолженности.</a:t>
            </a:r>
            <a:endParaRPr lang="ru-RU" dirty="0"/>
          </a:p>
        </p:txBody>
      </p:sp>
      <p:sp>
        <p:nvSpPr>
          <p:cNvPr id="3" name="Содержимое 2"/>
          <p:cNvSpPr>
            <a:spLocks noGrp="1"/>
          </p:cNvSpPr>
          <p:nvPr>
            <p:ph sz="quarter" idx="1"/>
          </p:nvPr>
        </p:nvSpPr>
        <p:spPr>
          <a:xfrm>
            <a:off x="285720" y="1600200"/>
            <a:ext cx="8643998" cy="4972072"/>
          </a:xfrm>
        </p:spPr>
        <p:txBody>
          <a:bodyPr>
            <a:normAutofit fontScale="55000" lnSpcReduction="20000"/>
          </a:bodyPr>
          <a:lstStyle/>
          <a:p>
            <a:r>
              <a:rPr lang="ru-RU" dirty="0" smtClean="0"/>
              <a:t>В процессе аудита прочей кредиторской задолженности выясняют: ­ дату образования кредиторской задолженности; ­ своевременность признания кредиторской задолженности как доходы субъекта; ­ достоверность кредиторской задолженности путем ее инвентаризации; ­ состояние претензионной работы и их удовлетворения субъектом; ­ обоснованность удержаний из заработной платы работников в пользу третьих лиц и своевременность перечисления этих сумм получателю; ­ правильность расчетов за коммунальные услуги; ­ полноту расчетов по выданным работникам беспроцентным ссудам, обоснованность этих ссуд, своевременность их погашения; ­ точность произведенных расчетов за товары, проданные в кредит, наличие договоров, сроки представления </a:t>
            </a:r>
            <a:r>
              <a:rPr lang="ru-RU" dirty="0" err="1" smtClean="0"/>
              <a:t>поручений­обязательств</a:t>
            </a:r>
            <a:r>
              <a:rPr lang="ru-RU" dirty="0" smtClean="0"/>
              <a:t> покупателей; ­ достоверность отражения депонированной заработной платы, при этом необходимо уточнить правильность указанных адресов получателей; ­ объективность расчетов по авансам полученным, так как эти поступления относятся в данную категорию до наступления момента (даты) выполнения условий договора; по истечению последней, они переходят в категорию кредиторской задолженности, на что распространяются неустойки и срок исковой давности; ­ причины нарушения условий договора и возникновения обязательств по уплате неустоек, например, отсутствие </a:t>
            </a:r>
            <a:r>
              <a:rPr lang="ru-RU" dirty="0" err="1" smtClean="0"/>
              <a:t>товарно­материальных</a:t>
            </a:r>
            <a:r>
              <a:rPr lang="ru-RU" dirty="0" smtClean="0"/>
              <a:t> запасов по вине поставщиков, халатность менеджеров и др.; ­ правильность проставления корреспонденции счетов по расчетам с прочими кредиторами; ­ объективность отражения кредиторской задолженности в регистрах бухгалтерского учета и соответствие данных в Главной книге и балансе.</a:t>
            </a:r>
            <a:endParaRPr lang="ru-RU" dirty="0"/>
          </a:p>
        </p:txBody>
      </p:sp>
    </p:spTree>
  </p:cSld>
  <p:clrMapOvr>
    <a:masterClrMapping/>
  </p:clrMapOvr>
  <p:transition>
    <p:cover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428868"/>
            <a:ext cx="8153400" cy="9906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Спасибо за внимание !</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cover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Информационная база.</a:t>
            </a:r>
            <a:endParaRPr lang="ru-RU" dirty="0"/>
          </a:p>
        </p:txBody>
      </p:sp>
      <p:sp>
        <p:nvSpPr>
          <p:cNvPr id="3" name="Содержимое 2"/>
          <p:cNvSpPr>
            <a:spLocks noGrp="1"/>
          </p:cNvSpPr>
          <p:nvPr>
            <p:ph sz="quarter" idx="1"/>
          </p:nvPr>
        </p:nvSpPr>
        <p:spPr>
          <a:xfrm>
            <a:off x="0" y="1600200"/>
            <a:ext cx="9144000" cy="5257800"/>
          </a:xfrm>
        </p:spPr>
        <p:txBody>
          <a:bodyPr>
            <a:normAutofit fontScale="47500" lnSpcReduction="20000"/>
          </a:bodyPr>
          <a:lstStyle/>
          <a:p>
            <a:r>
              <a:rPr lang="ru-RU" dirty="0" smtClean="0"/>
              <a:t>Информационная база аудита собственного капитала включает в себя:</a:t>
            </a:r>
          </a:p>
          <a:p>
            <a:r>
              <a:rPr lang="ru-RU" dirty="0" smtClean="0"/>
              <a:t> учетную политику предприятия;</a:t>
            </a:r>
          </a:p>
          <a:p>
            <a:r>
              <a:rPr lang="ru-RU" dirty="0" smtClean="0"/>
              <a:t> основные законодательные и инструктивные документы, регулирующие правовой статус организации, вопросы формирования и учета уставного капитала; </a:t>
            </a:r>
          </a:p>
          <a:p>
            <a:r>
              <a:rPr lang="ru-RU" dirty="0" smtClean="0"/>
              <a:t>учредительные документы; регистры синтетического и аналитического учета собственного капитала;</a:t>
            </a:r>
          </a:p>
          <a:p>
            <a:r>
              <a:rPr lang="ru-RU" dirty="0" smtClean="0"/>
              <a:t> первичные документы по формированию собственного капитала: документы, подтверждающие факты внесения вкладов в уставный капитал (акты накладные, платежные поручения, приходные кассовые ордера и др.), документы, подтверждающие право собственности на имущество, вносимое в качестве вклада в уставный капитал (свидетельства о праве собственности на недвижимость, земельные участки, транспортные средства, интеллектуальную собственность и т.п.); </a:t>
            </a:r>
          </a:p>
          <a:p>
            <a:r>
              <a:rPr lang="ru-RU" dirty="0" smtClean="0"/>
              <a:t>организационные документы: свидетельство о государственной регистрации;</a:t>
            </a:r>
          </a:p>
          <a:p>
            <a:r>
              <a:rPr lang="ru-RU" dirty="0" smtClean="0"/>
              <a:t> приказы и распоряжения; </a:t>
            </a:r>
          </a:p>
          <a:p>
            <a:r>
              <a:rPr lang="ru-RU" dirty="0" smtClean="0"/>
              <a:t>переписка с учредителями и акционерами; </a:t>
            </a:r>
          </a:p>
          <a:p>
            <a:r>
              <a:rPr lang="ru-RU" dirty="0" smtClean="0"/>
              <a:t>протоколы о результатах закрытой подписки, об итогах торгов, собраний учредителей, акционеров; </a:t>
            </a:r>
          </a:p>
          <a:p>
            <a:r>
              <a:rPr lang="ru-RU" dirty="0" smtClean="0"/>
              <a:t>справки о постановке на учет в налоговом органе, о регистрации в органах статистики; </a:t>
            </a:r>
          </a:p>
          <a:p>
            <a:r>
              <a:rPr lang="ru-RU" dirty="0" smtClean="0"/>
              <a:t>лицензии на виды деятельности, подлежащие лицензированию в соответствии с законодательством; </a:t>
            </a:r>
          </a:p>
          <a:p>
            <a:r>
              <a:rPr lang="ru-RU" dirty="0" smtClean="0"/>
              <a:t>независимо от формы учета открытые акционерные общества представляют на проверку реестр акционеров; финансовую отчетность</a:t>
            </a:r>
            <a:endParaRPr lang="ru-RU" dirty="0"/>
          </a:p>
        </p:txBody>
      </p:sp>
    </p:spTree>
  </p:cSld>
  <p:clrMapOvr>
    <a:masterClrMapping/>
  </p:clrMapOvr>
  <p:transition>
    <p:cover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1600200"/>
            <a:ext cx="8337452" cy="4757758"/>
          </a:xfrm>
        </p:spPr>
        <p:txBody>
          <a:bodyPr>
            <a:normAutofit fontScale="92500" lnSpcReduction="1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Аудит собственного капитала </a:t>
            </a:r>
            <a:r>
              <a:rPr lang="ru-RU" dirty="0" smtClean="0"/>
              <a:t>рекомендуется проводить в следующей последовательности:</a:t>
            </a:r>
          </a:p>
          <a:p>
            <a:r>
              <a:rPr lang="ru-RU" dirty="0" smtClean="0"/>
              <a:t> ­ ознакомление с пакетом документов, регулирующих установленные правила учета уставного капитала, резервного капитала, паевого фонда и т.д.;</a:t>
            </a:r>
          </a:p>
          <a:p>
            <a:r>
              <a:rPr lang="ru-RU" dirty="0" smtClean="0"/>
              <a:t> ­ устанавливают по бухгалтерскому балансу правильность и тождественность остатков уставного, резервного капитала, паевого фонда на начало и конец года, сверяют их с данными Главной книги, регистров аналитического учета. </a:t>
            </a:r>
            <a:endParaRPr lang="ru-RU" dirty="0"/>
          </a:p>
        </p:txBody>
      </p:sp>
      <p:pic>
        <p:nvPicPr>
          <p:cNvPr id="48130" name="Picture 2" descr="http://zelenb.com/uploads/posts/2009-04/1240399375_3d-humans-34.jpg"/>
          <p:cNvPicPr>
            <a:picLocks noChangeAspect="1" noChangeArrowheads="1"/>
          </p:cNvPicPr>
          <p:nvPr/>
        </p:nvPicPr>
        <p:blipFill>
          <a:blip r:embed="rId2" cstate="print"/>
          <a:srcRect/>
          <a:stretch>
            <a:fillRect/>
          </a:stretch>
        </p:blipFill>
        <p:spPr bwMode="auto">
          <a:xfrm>
            <a:off x="7215174" y="214290"/>
            <a:ext cx="1928826" cy="1446620"/>
          </a:xfrm>
          <a:prstGeom prst="rect">
            <a:avLst/>
          </a:prstGeom>
          <a:noFill/>
        </p:spPr>
      </p:pic>
    </p:spTree>
  </p:cSld>
  <p:clrMapOvr>
    <a:masterClrMapping/>
  </p:clrMapOvr>
  <p:transition>
    <p:cover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1600200"/>
            <a:ext cx="8715436" cy="4972072"/>
          </a:xfrm>
        </p:spPr>
        <p:txBody>
          <a:bodyPr>
            <a:normAutofit fontScale="55000" lnSpcReduction="20000"/>
          </a:bodyPr>
          <a:lstStyle/>
          <a:p>
            <a:r>
              <a:rPr lang="ru-RU" b="1" dirty="0" smtClean="0"/>
              <a:t>Проверка учредительных документов, учетных и отчетных данных о формировании уставного капитала осуществляется по следующей программе:</a:t>
            </a:r>
          </a:p>
          <a:p>
            <a:r>
              <a:rPr lang="ru-RU" dirty="0" smtClean="0"/>
              <a:t> • проверка наличия и формы учредительных документов;</a:t>
            </a:r>
          </a:p>
          <a:p>
            <a:r>
              <a:rPr lang="ru-RU" dirty="0" smtClean="0"/>
              <a:t> • соответствие содержания учредительных документов требованиям законодательных и нормативных актов;</a:t>
            </a:r>
          </a:p>
          <a:p>
            <a:r>
              <a:rPr lang="ru-RU" dirty="0" smtClean="0"/>
              <a:t> • полнота и соблюдение сроков внесения уставного капитала; </a:t>
            </a:r>
          </a:p>
          <a:p>
            <a:r>
              <a:rPr lang="ru-RU" dirty="0" smtClean="0"/>
              <a:t>• проверка денежной оценки стоимости имущества, вносимого учредителями в оплату акций при учреждении акционерного общества;</a:t>
            </a:r>
          </a:p>
          <a:p>
            <a:r>
              <a:rPr lang="ru-RU" dirty="0" smtClean="0"/>
              <a:t> • проверка налогообложения средств, переданных в уставный капитал организации ее учредителями; </a:t>
            </a:r>
          </a:p>
          <a:p>
            <a:r>
              <a:rPr lang="ru-RU" dirty="0" smtClean="0"/>
              <a:t>• проверка законности видов деятельности;</a:t>
            </a:r>
          </a:p>
          <a:p>
            <a:r>
              <a:rPr lang="ru-RU" dirty="0" smtClean="0"/>
              <a:t> • соответствие размера уставного капитала данным учредительных документов и законодательству Республики Казахстан;</a:t>
            </a:r>
          </a:p>
          <a:p>
            <a:r>
              <a:rPr lang="ru-RU" dirty="0" smtClean="0"/>
              <a:t> • полнота и правильность формирования уставного капитала;</a:t>
            </a:r>
          </a:p>
          <a:p>
            <a:r>
              <a:rPr lang="ru-RU" dirty="0" smtClean="0"/>
              <a:t> • соблюдение законодательно установленных сроков для окончательных расчетов по оплате уставного капитала;</a:t>
            </a:r>
          </a:p>
          <a:p>
            <a:r>
              <a:rPr lang="ru-RU" dirty="0" smtClean="0"/>
              <a:t> • оценка правильности отражения в учете формирования уставного капитала;</a:t>
            </a:r>
          </a:p>
          <a:p>
            <a:r>
              <a:rPr lang="ru-RU" dirty="0" smtClean="0"/>
              <a:t> • установление реальности внесения сумм в уставный капитал; •</a:t>
            </a:r>
          </a:p>
          <a:p>
            <a:r>
              <a:rPr lang="ru-RU" dirty="0" smtClean="0"/>
              <a:t> обоснованность изменений величины уставного капитала. </a:t>
            </a:r>
          </a:p>
        </p:txBody>
      </p:sp>
    </p:spTree>
  </p:cSld>
  <p:clrMapOvr>
    <a:masterClrMapping/>
  </p:clrMapOvr>
  <p:transition>
    <p:cover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34" y="1600200"/>
            <a:ext cx="8266014" cy="4972072"/>
          </a:xfrm>
        </p:spPr>
        <p:txBody>
          <a:bodyPr>
            <a:normAutofit fontScale="55000" lnSpcReduction="20000"/>
          </a:bodyPr>
          <a:lstStyle/>
          <a:p>
            <a:r>
              <a:rPr lang="ru-RU" dirty="0" smtClean="0"/>
              <a:t>Для проверки на соответствие нормативным актам должен быть сформирован пакет документов, регулирующих установленные правила учета уставного капитала. Такой пакет комплектуется с учетом специфики деятельности клиента</a:t>
            </a:r>
          </a:p>
          <a:p>
            <a:r>
              <a:rPr lang="ru-RU" dirty="0" smtClean="0"/>
              <a:t>При ознакомлении с учредительными документами аудитор выясняет: </a:t>
            </a:r>
          </a:p>
          <a:p>
            <a:r>
              <a:rPr lang="ru-RU" dirty="0" smtClean="0"/>
              <a:t>­ какие виды деятельности предусмотрены учредительными документами;</a:t>
            </a:r>
          </a:p>
          <a:p>
            <a:r>
              <a:rPr lang="ru-RU" dirty="0" smtClean="0"/>
              <a:t> ­ соответствуют ли осуществляемые виды деятельности учредительным документам; </a:t>
            </a:r>
          </a:p>
          <a:p>
            <a:r>
              <a:rPr lang="ru-RU" dirty="0" smtClean="0"/>
              <a:t>- виды деятельности, подлежащие лицензированию.</a:t>
            </a:r>
          </a:p>
          <a:p>
            <a:r>
              <a:rPr lang="ru-RU" dirty="0" smtClean="0"/>
              <a:t> По видам деятельности, подлежащим лицензированию, проверяется наличие лицензий и сроки их действия, так как право организации осуществлять такие виды деятельности возникает с момента получения лицензии или в указанный в ней срок и прекращается по истечении срока ее действия. Деятельность, осуществляемая без соответствующих лицензий, считается незаконной. Если организация была создана одним учредителем, то она действует на основе устава, который должен быть утвержден этим учредителем. Ознакомление с учредительными документами позволяет аудитору определить, кто является собственником, и уточнить, в интересах каких пользователей проводится проверка. Если организация создавалась несколькими учредителями, то должен быть заключен учредительный договор, а устав должен быть утвержден учредителями. Хозяйствующие субъекты создаются и действуют на основе учредительного договора, подписанного всеми их участниками</a:t>
            </a:r>
          </a:p>
          <a:p>
            <a:endParaRPr lang="ru-RU" dirty="0"/>
          </a:p>
        </p:txBody>
      </p:sp>
    </p:spTree>
  </p:cSld>
  <p:clrMapOvr>
    <a:masterClrMapping/>
  </p:clrMapOvr>
  <p:transition>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1600200"/>
            <a:ext cx="7215206" cy="5257800"/>
          </a:xfrm>
        </p:spPr>
        <p:txBody>
          <a:bodyPr>
            <a:normAutofit fontScale="62500" lnSpcReduction="20000"/>
          </a:bodyPr>
          <a:lstStyle/>
          <a:p>
            <a:r>
              <a:rPr lang="ru-RU" dirty="0" smtClean="0"/>
              <a:t> Аудитор устанавливает наличие соответствующих документов и соблюдение процедуры утверждения и государственной регистрации. Поскольку юридическое лицо считается созданным не с момента принятия учредителями решения о его создании, а с момента его государственной регистрации, следует проверить наличие свидетельства о государственной регистрации и перерегистрации, если в учредительные документы вносились изменения. </a:t>
            </a:r>
          </a:p>
          <a:p>
            <a:r>
              <a:rPr lang="ru-RU" dirty="0" smtClean="0"/>
              <a:t>При ознакомлении с учредительным договором выясняется, какие были определены условия: ­ передачи имущества; ­ участия в деятельности; ­ распределения между участниками прибыли и убытков; ­ управления деятельностью юридического лица; ­ выхода учредителей (участников) из его состава. В учредительном договоре хозяйствующего субъекта помимо перечисленной информации должны содержаться условия: ­ о размере и составе уставного капитала товарищества; ­ о размере и порядке изменения долей каждого из участников в уставном капитале; ­ о размере, составе, сроках и порядке внесения ими вкладов; ­ об ответственности за нарушение обязанностей по внесению вкладов; ­ о совокупном размере вкладов, вносимых вкладчиками. </a:t>
            </a:r>
          </a:p>
        </p:txBody>
      </p:sp>
      <p:pic>
        <p:nvPicPr>
          <p:cNvPr id="45058" name="Picture 2" descr="http://www.novayagazeta.ru/storage/c/2012/10/01/1349035777_426001_10.jpg"/>
          <p:cNvPicPr>
            <a:picLocks noChangeAspect="1" noChangeArrowheads="1"/>
          </p:cNvPicPr>
          <p:nvPr/>
        </p:nvPicPr>
        <p:blipFill>
          <a:blip r:embed="rId2"/>
          <a:srcRect/>
          <a:stretch>
            <a:fillRect/>
          </a:stretch>
        </p:blipFill>
        <p:spPr bwMode="auto">
          <a:xfrm>
            <a:off x="7249911" y="1857364"/>
            <a:ext cx="1894089" cy="2428892"/>
          </a:xfrm>
          <a:prstGeom prst="rect">
            <a:avLst/>
          </a:prstGeom>
          <a:noFill/>
        </p:spPr>
      </p:pic>
    </p:spTree>
  </p:cSld>
  <p:clrMapOvr>
    <a:masterClrMapping/>
  </p:clrMapOvr>
  <p:transition>
    <p:cover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1600200"/>
            <a:ext cx="9144000" cy="5257800"/>
          </a:xfrm>
        </p:spPr>
        <p:txBody>
          <a:bodyPr>
            <a:normAutofit fontScale="55000" lnSpcReduction="20000"/>
          </a:bodyPr>
          <a:lstStyle/>
          <a:p>
            <a:r>
              <a:rPr lang="ru-RU" dirty="0" smtClean="0"/>
              <a:t>При ознакомлении с уставом организации аудитор устанавливает, определены ли в нем: </a:t>
            </a:r>
          </a:p>
          <a:p>
            <a:r>
              <a:rPr lang="ru-RU" dirty="0" smtClean="0"/>
              <a:t>­ фирменное наименование, являющееся исключительным и содержащее указание на </a:t>
            </a:r>
            <a:r>
              <a:rPr lang="ru-RU" dirty="0" err="1" smtClean="0"/>
              <a:t>организационно­правовую</a:t>
            </a:r>
            <a:r>
              <a:rPr lang="ru-RU" dirty="0" smtClean="0"/>
              <a:t> форму организации;</a:t>
            </a:r>
          </a:p>
          <a:p>
            <a:r>
              <a:rPr lang="ru-RU" dirty="0" smtClean="0"/>
              <a:t> ­ местонахождение организации, которое определяется местом ее государственной регистрации;</a:t>
            </a:r>
          </a:p>
          <a:p>
            <a:r>
              <a:rPr lang="ru-RU" dirty="0" smtClean="0"/>
              <a:t> ­ размер уставного капитала и распределение долей в нем среди всех учредителей;</a:t>
            </a:r>
          </a:p>
          <a:p>
            <a:r>
              <a:rPr lang="ru-RU" dirty="0" smtClean="0"/>
              <a:t> ­ цели и виды деятельности организации;</a:t>
            </a:r>
          </a:p>
          <a:p>
            <a:r>
              <a:rPr lang="ru-RU" dirty="0" smtClean="0"/>
              <a:t> ­ порядок назначения или избрания исполнительных органов;</a:t>
            </a:r>
          </a:p>
          <a:p>
            <a:r>
              <a:rPr lang="ru-RU" dirty="0" smtClean="0"/>
              <a:t> ­ состав и компетенция, органов управления обществом и порядок принятия ими решений;</a:t>
            </a:r>
          </a:p>
          <a:p>
            <a:r>
              <a:rPr lang="ru-RU" dirty="0" smtClean="0"/>
              <a:t> ­ наличие представительств и филиалов организации; </a:t>
            </a:r>
          </a:p>
          <a:p>
            <a:r>
              <a:rPr lang="ru-RU" dirty="0" smtClean="0"/>
              <a:t>­ порядок формирования капиталов; </a:t>
            </a:r>
          </a:p>
          <a:p>
            <a:r>
              <a:rPr lang="ru-RU" dirty="0" smtClean="0"/>
              <a:t>­ порядок распределения дивидендов; </a:t>
            </a:r>
          </a:p>
          <a:p>
            <a:r>
              <a:rPr lang="ru-RU" dirty="0" smtClean="0"/>
              <a:t>­ другие существенные вопросы, как предусмотренные действующим законодательством, так и согласованные учредителями, но не противоречащие законодательству. </a:t>
            </a:r>
          </a:p>
          <a:p>
            <a:r>
              <a:rPr lang="ru-RU" dirty="0" smtClean="0"/>
              <a:t>При анализе состава участников обращается внимание на то, что участниками хозяйствующих субъектов могут быть физические и юридические лица. При проверке численности учредителей и их долей вкладов в уставном капитале организации аудитор учитывает, что максимальная численность учредителей и максимальная доля вкладов в уставный капитал одного учредителя, а также минимальный размер уставного капитала определяются законом для юридических лиц соответствующего вида.</a:t>
            </a:r>
          </a:p>
          <a:p>
            <a:endParaRPr lang="ru-RU" dirty="0"/>
          </a:p>
        </p:txBody>
      </p:sp>
    </p:spTree>
  </p:cSld>
  <p:clrMapOvr>
    <a:masterClrMapping/>
  </p:clrMapOvr>
  <p:transition>
    <p:cover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Аудит резервного и дополнительного капитала.</a:t>
            </a:r>
            <a:endParaRPr lang="ru-RU" dirty="0"/>
          </a:p>
        </p:txBody>
      </p:sp>
      <p:sp>
        <p:nvSpPr>
          <p:cNvPr id="3" name="Содержимое 2"/>
          <p:cNvSpPr>
            <a:spLocks noGrp="1"/>
          </p:cNvSpPr>
          <p:nvPr>
            <p:ph sz="quarter" idx="1"/>
          </p:nvPr>
        </p:nvSpPr>
        <p:spPr>
          <a:xfrm>
            <a:off x="214282" y="1600200"/>
            <a:ext cx="8551766" cy="5043510"/>
          </a:xfrm>
        </p:spPr>
        <p:txBody>
          <a:bodyPr>
            <a:normAutofit fontScale="55000" lnSpcReduction="20000"/>
          </a:bodyPr>
          <a:lstStyle/>
          <a:p>
            <a:r>
              <a:rPr lang="ru-RU" dirty="0" smtClean="0"/>
              <a:t>Создание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резервного капитала </a:t>
            </a:r>
            <a:r>
              <a:rPr lang="ru-RU" dirty="0" smtClean="0"/>
              <a:t>обязательно в акционерных обществах, так как законодательно закреплено, что его размер должен соблюдаться в пределах не ниже 15 % объявленного уставного капитала.</a:t>
            </a:r>
          </a:p>
          <a:p>
            <a:r>
              <a:rPr lang="ru-RU" dirty="0" smtClean="0"/>
              <a:t> Образуется за счет нераспределенного дохода субъекта и предназначен для поддержания уставного капитала, выплаты дивидендов по акциям, если недостаточно доходов.</a:t>
            </a:r>
          </a:p>
          <a:p>
            <a:r>
              <a:rPr lang="ru-RU" dirty="0" smtClean="0"/>
              <a:t> Все субъекты кроме акционерных обществ также могут создавать резервный капитал на добровольной основе, закрепив порядок образования и использования в учредительных документах.</a:t>
            </a:r>
          </a:p>
          <a:p>
            <a:r>
              <a:rPr lang="ru-RU" dirty="0" smtClean="0"/>
              <a:t> Другим немаловажным источником собственного капитала является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дополнительно оплаченный капитал</a:t>
            </a:r>
            <a:r>
              <a:rPr lang="ru-RU" dirty="0" smtClean="0"/>
              <a:t>. Он представляет собой сумму превышения продажной стоимости акций над номинальной. Только при первичной эмиссии является необлагаемым доходом акционерного общества, а в остальных случаях облагается налогом. Дополнительно неоплаченный капитал образуется в результате переоценки основных средств и до момента их выбытия учитывается на счете  "Дополнительный неоплаченный капитал от переоценки основных средств". </a:t>
            </a:r>
          </a:p>
          <a:p>
            <a:r>
              <a:rPr lang="ru-RU" dirty="0" smtClean="0"/>
              <a:t>Только в процессе ликвидации, реализации и прочего выбытия основных средств соответствующая часть этого капитала признается как доход субъекта. Следовательно, аудитор должен тщательно проверить состав, источники образования собственного капитала, сопоставить остатки в балансе с данными регистров бухгалтерского учета и Главной книги. </a:t>
            </a:r>
            <a:endParaRPr lang="ru-RU" dirty="0"/>
          </a:p>
        </p:txBody>
      </p:sp>
    </p:spTree>
  </p:cSld>
  <p:clrMapOvr>
    <a:masterClrMapping/>
  </p:clrMapOvr>
  <p:transition>
    <p:cover dir="u"/>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91</TotalTime>
  <Words>4491</Words>
  <Application>Microsoft Office PowerPoint</Application>
  <PresentationFormat>Экран (4:3)</PresentationFormat>
  <Paragraphs>156</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Обычная</vt:lpstr>
      <vt:lpstr>Операционный аудит собственного капитала и обязательств.</vt:lpstr>
      <vt:lpstr>Презентация PowerPoint</vt:lpstr>
      <vt:lpstr>Информационная база.</vt:lpstr>
      <vt:lpstr>Презентация PowerPoint</vt:lpstr>
      <vt:lpstr>Презентация PowerPoint</vt:lpstr>
      <vt:lpstr>Презентация PowerPoint</vt:lpstr>
      <vt:lpstr>Презентация PowerPoint</vt:lpstr>
      <vt:lpstr>Презентация PowerPoint</vt:lpstr>
      <vt:lpstr>Аудит резервного и дополнительного капитала.</vt:lpstr>
      <vt:lpstr>Аудит нераспределенного дохода.</vt:lpstr>
      <vt:lpstr>Аудит обязательств.</vt:lpstr>
      <vt:lpstr>Виды, задачи ,инф.база</vt:lpstr>
      <vt:lpstr>Аудит кредитов банков.</vt:lpstr>
      <vt:lpstr>Презентация PowerPoint</vt:lpstr>
      <vt:lpstr>Аудит расчетов с бюджетом.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Аудит расчетов с поставщиками.</vt:lpstr>
      <vt:lpstr>Аудит расчетов с персоналом.</vt:lpstr>
      <vt:lpstr>Презентация PowerPoint</vt:lpstr>
      <vt:lpstr>Аудит прочей кредиторской задолженности.</vt:lpstr>
      <vt:lpstr>Спасибо за внимание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Операционный аудит собственного капитала и обязательств.</dc:title>
  <dc:creator>user</dc:creator>
  <cp:lastModifiedBy>DNA7 X86</cp:lastModifiedBy>
  <cp:revision>3</cp:revision>
  <dcterms:created xsi:type="dcterms:W3CDTF">2015-04-14T14:10:41Z</dcterms:created>
  <dcterms:modified xsi:type="dcterms:W3CDTF">2015-04-16T02:53:39Z</dcterms:modified>
</cp:coreProperties>
</file>