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7" r:id="rId9"/>
    <p:sldId id="278" r:id="rId10"/>
    <p:sldId id="279" r:id="rId11"/>
    <p:sldId id="263" r:id="rId12"/>
    <p:sldId id="264" r:id="rId13"/>
    <p:sldId id="265" r:id="rId14"/>
    <p:sldId id="266" r:id="rId15"/>
    <p:sldId id="280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0CC8A-EF85-4B8D-87E3-012C05B8E589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BD7B4A-8E7E-4B86-9F16-9192E25FAA2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D7B4A-8E7E-4B86-9F16-9192E25FAA29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189B-F15E-4B3E-919A-F294E1280BA6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F4FD0F8-5346-4C6C-AEF0-CBC21107D96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189B-F15E-4B3E-919A-F294E1280BA6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D0F8-5346-4C6C-AEF0-CBC21107D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189B-F15E-4B3E-919A-F294E1280BA6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D0F8-5346-4C6C-AEF0-CBC21107D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189B-F15E-4B3E-919A-F294E1280BA6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D0F8-5346-4C6C-AEF0-CBC21107D96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189B-F15E-4B3E-919A-F294E1280BA6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F4FD0F8-5346-4C6C-AEF0-CBC21107D96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189B-F15E-4B3E-919A-F294E1280BA6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D0F8-5346-4C6C-AEF0-CBC21107D96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189B-F15E-4B3E-919A-F294E1280BA6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D0F8-5346-4C6C-AEF0-CBC21107D96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189B-F15E-4B3E-919A-F294E1280BA6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D0F8-5346-4C6C-AEF0-CBC21107D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189B-F15E-4B3E-919A-F294E1280BA6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D0F8-5346-4C6C-AEF0-CBC21107D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189B-F15E-4B3E-919A-F294E1280BA6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D0F8-5346-4C6C-AEF0-CBC21107D96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189B-F15E-4B3E-919A-F294E1280BA6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F4FD0F8-5346-4C6C-AEF0-CBC21107D96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B61189B-F15E-4B3E-919A-F294E1280BA6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F4FD0F8-5346-4C6C-AEF0-CBC21107D96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ru.tradimo.com/%D1%81%D0%BB%D0%BE%D0%B2%D0%B0%D1%80%D1%8C/%D0%B8%D0%BD%D0%B2%D0%B5%D1%81%D1%82%D0%B8%D1%80%D0%BE%D0%B2%D0%B0%D0%BD%D0%B8%D0%B5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285860"/>
            <a:ext cx="7772400" cy="236314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Контроль и аудит долгосрочных активов.</a:t>
            </a:r>
            <a:endParaRPr lang="ru-RU" dirty="0">
              <a:solidFill>
                <a:schemeClr val="bg1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5842" name="AutoShape 2" descr="Картинки по запросу аудит и контрол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844" name="AutoShape 4" descr="Картинки по запросу аудит и контрол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5846" name="Picture 6" descr="http://xn--26-6kcqu4de.xn--p1ai/wp-content/uploads/2014/08/%D1%83%D1%81%D0%BB%D1%83%D0%B3%D0%B8-%D0%B0%D1%83%D0%B4%D0%B8%D1%82%D0%B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500438"/>
            <a:ext cx="3810000" cy="2552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714356"/>
            <a:ext cx="8115328" cy="530544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Информационная база </a:t>
            </a:r>
            <a:r>
              <a:rPr lang="ru-RU" dirty="0" smtClean="0"/>
              <a:t>аудита основных средств включает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 smtClean="0"/>
              <a:t>акт </a:t>
            </a:r>
            <a:r>
              <a:rPr lang="ru-RU" dirty="0" err="1" smtClean="0"/>
              <a:t>приемки­передачи</a:t>
            </a:r>
            <a:r>
              <a:rPr lang="ru-RU" dirty="0" smtClean="0"/>
              <a:t> (перемещения основных средств (форма № ОС­1); </a:t>
            </a:r>
            <a:endParaRPr lang="ru-RU" dirty="0" smtClean="0"/>
          </a:p>
          <a:p>
            <a:r>
              <a:rPr lang="ru-RU" dirty="0" smtClean="0"/>
              <a:t>акт </a:t>
            </a:r>
            <a:r>
              <a:rPr lang="ru-RU" dirty="0" err="1" smtClean="0"/>
              <a:t>приемки­передачи</a:t>
            </a:r>
            <a:r>
              <a:rPr lang="ru-RU" dirty="0" smtClean="0"/>
              <a:t> отремонтированных, реконструированных и модернизированных объектов (форма № ОС­2); </a:t>
            </a:r>
            <a:endParaRPr lang="ru-RU" dirty="0" smtClean="0"/>
          </a:p>
          <a:p>
            <a:r>
              <a:rPr lang="ru-RU" dirty="0" smtClean="0"/>
              <a:t>акт </a:t>
            </a:r>
            <a:r>
              <a:rPr lang="ru-RU" dirty="0" smtClean="0"/>
              <a:t>на списание основных средств (форма № ОС­3</a:t>
            </a:r>
            <a:r>
              <a:rPr lang="ru-RU" dirty="0" smtClean="0"/>
              <a:t>);</a:t>
            </a:r>
          </a:p>
          <a:p>
            <a:r>
              <a:rPr lang="ru-RU" dirty="0" smtClean="0"/>
              <a:t> </a:t>
            </a:r>
            <a:r>
              <a:rPr lang="ru-RU" dirty="0" smtClean="0"/>
              <a:t>акт на списание автотранспортных средств (форма № ОС­4</a:t>
            </a:r>
            <a:r>
              <a:rPr lang="ru-RU" dirty="0" smtClean="0"/>
              <a:t>);</a:t>
            </a:r>
          </a:p>
          <a:p>
            <a:r>
              <a:rPr lang="ru-RU" dirty="0" smtClean="0"/>
              <a:t> </a:t>
            </a:r>
            <a:r>
              <a:rPr lang="ru-RU" dirty="0" smtClean="0"/>
              <a:t>акт технического осмотра зданий и сооружений; </a:t>
            </a:r>
            <a:endParaRPr lang="ru-RU" dirty="0" smtClean="0"/>
          </a:p>
          <a:p>
            <a:r>
              <a:rPr lang="ru-RU" dirty="0" smtClean="0"/>
              <a:t>инвентарную </a:t>
            </a:r>
            <a:r>
              <a:rPr lang="ru-RU" dirty="0" smtClean="0"/>
              <a:t>карточку учета основных средств (форма № ОС­6); опись инвентарных карточек по учету основных средств (форма № ОС­10</a:t>
            </a:r>
            <a:r>
              <a:rPr lang="ru-RU" dirty="0" smtClean="0"/>
              <a:t>);</a:t>
            </a:r>
          </a:p>
          <a:p>
            <a:r>
              <a:rPr lang="ru-RU" dirty="0" smtClean="0"/>
              <a:t> </a:t>
            </a:r>
            <a:r>
              <a:rPr lang="ru-RU" dirty="0" smtClean="0"/>
              <a:t>карточку учета движения основных средств (форма № ОС­12); </a:t>
            </a:r>
            <a:endParaRPr lang="ru-RU" dirty="0" smtClean="0"/>
          </a:p>
          <a:p>
            <a:r>
              <a:rPr lang="ru-RU" dirty="0" smtClean="0"/>
              <a:t>карточку </a:t>
            </a:r>
            <a:r>
              <a:rPr lang="ru-RU" dirty="0" smtClean="0"/>
              <a:t>учета арендованных (долгосрочно арендованных) основных средств (форма № ОС­12а); </a:t>
            </a:r>
            <a:endParaRPr lang="ru-RU" dirty="0" smtClean="0"/>
          </a:p>
          <a:p>
            <a:r>
              <a:rPr lang="ru-RU" dirty="0" smtClean="0"/>
              <a:t>инвентарный </a:t>
            </a:r>
            <a:r>
              <a:rPr lang="ru-RU" dirty="0" smtClean="0"/>
              <a:t>список основных средств (форма № ОС­13</a:t>
            </a:r>
            <a:r>
              <a:rPr lang="ru-RU" dirty="0" smtClean="0"/>
              <a:t>);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журнал­ордер</a:t>
            </a:r>
            <a:r>
              <a:rPr lang="ru-RU" dirty="0" smtClean="0"/>
              <a:t> № 12 (при ручном ведении учета) или </a:t>
            </a:r>
            <a:r>
              <a:rPr lang="ru-RU" dirty="0" err="1" smtClean="0"/>
              <a:t>машинограммы</a:t>
            </a:r>
            <a:r>
              <a:rPr lang="ru-RU" dirty="0" smtClean="0"/>
              <a:t> (при компьютеризации).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428604"/>
            <a:ext cx="8429684" cy="614366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 ходе аудиторской проверки аудитор обращает внимание на следующие моменты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 smtClean="0"/>
              <a:t>­ правильность отнесения объектов основных средств в данную категорию, наличие на приходных документах визы руководителя (приказ) на ввод объекта в эксплуатацию в качестве основных средств; </a:t>
            </a:r>
            <a:endParaRPr lang="ru-RU" dirty="0" smtClean="0"/>
          </a:p>
          <a:p>
            <a:r>
              <a:rPr lang="ru-RU" dirty="0" smtClean="0"/>
              <a:t>­ </a:t>
            </a:r>
            <a:r>
              <a:rPr lang="ru-RU" dirty="0" smtClean="0"/>
              <a:t>определение принадлежности основных средств к одной из сфер деятельности (производственная или социальная). От этого зависит метод и норма амортизации, источник ее возмещения. К примеру, амортизация основных средств производственной сферы относится в себестоимость продукции в бухгалтерском учете, на вычеты ­ в целях налогообложения. Источником возмещения амортизации объектов основных средств социальной сферы (если она не является основным видом деятельности) является доход субъекта после уплаты налогов и обязательных </a:t>
            </a:r>
            <a:r>
              <a:rPr lang="ru-RU" dirty="0" smtClean="0"/>
              <a:t>платежей;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500042"/>
            <a:ext cx="5357850" cy="635795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­ устанавливает, действительно ли основные средства находятся в рабочем состоянии, не было ли простоя в их работе не только по причине неисправности, а </a:t>
            </a:r>
            <a:r>
              <a:rPr lang="ru-RU" dirty="0" err="1" smtClean="0"/>
              <a:t>из­за</a:t>
            </a:r>
            <a:r>
              <a:rPr lang="ru-RU" dirty="0" smtClean="0"/>
              <a:t> приостановки хозяйственной деятельности. В периоды, когда у субъекта отсутствовала деятельность (справка руководства субъекта в адрес Налогового комитета или отсутствие деятельности подтверждается данными бухгалтерии), амортизация основных средств не начисляется</a:t>
            </a:r>
            <a:r>
              <a:rPr lang="ru-RU" dirty="0" smtClean="0"/>
              <a:t>;</a:t>
            </a:r>
          </a:p>
          <a:p>
            <a:r>
              <a:rPr lang="ru-RU" dirty="0" smtClean="0"/>
              <a:t> </a:t>
            </a:r>
            <a:r>
              <a:rPr lang="ru-RU" dirty="0" smtClean="0"/>
              <a:t>­ закреплены ли объекты основных средств за </a:t>
            </a:r>
            <a:r>
              <a:rPr lang="ru-RU" dirty="0" err="1" smtClean="0"/>
              <a:t>материально­ответственными</a:t>
            </a:r>
            <a:r>
              <a:rPr lang="ru-RU" dirty="0" smtClean="0"/>
              <a:t> лицами, и в какой периодичности составляется отчет;</a:t>
            </a:r>
            <a:endParaRPr lang="ru-RU" dirty="0"/>
          </a:p>
        </p:txBody>
      </p:sp>
      <p:pic>
        <p:nvPicPr>
          <p:cNvPr id="63490" name="Picture 2" descr="https://encrypted-tbn2.gstatic.com/images?q=tbn:ANd9GcT-A0yaVcBtQFcqYlzw2mFZyMtugH5k2NFw0iNHHQ1hr4FPZ9k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2285992"/>
            <a:ext cx="3367397" cy="23622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428604"/>
            <a:ext cx="8115328" cy="571504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­ когда проведена последняя инвентаризация основных средств и каков ее результат; </a:t>
            </a:r>
            <a:endParaRPr lang="ru-RU" dirty="0" smtClean="0"/>
          </a:p>
          <a:p>
            <a:r>
              <a:rPr lang="ru-RU" dirty="0" smtClean="0"/>
              <a:t>­ </a:t>
            </a:r>
            <a:r>
              <a:rPr lang="ru-RU" dirty="0" smtClean="0"/>
              <a:t>правильность </a:t>
            </a:r>
            <a:r>
              <a:rPr lang="ru-RU" dirty="0" err="1" smtClean="0"/>
              <a:t>оприходования</a:t>
            </a:r>
            <a:r>
              <a:rPr lang="ru-RU" dirty="0" smtClean="0"/>
              <a:t> основных средств. Хозяйствующие субъекты в дополнение к стандарту бухгалтерского учета </a:t>
            </a:r>
            <a:r>
              <a:rPr lang="ru-RU" dirty="0" smtClean="0"/>
              <a:t> </a:t>
            </a:r>
            <a:r>
              <a:rPr lang="ru-RU" dirty="0" smtClean="0"/>
              <a:t>«Учет основных средств» в своей учетной политике могут определить стоимостные критерии оценки основных средств, поэтому аудитор должен оценить сами критерии и их соблюдение бухгалтерской службой. Обращает особое внимание на формирование первоначальной стоимости основных средств, которая складывается из стоимости и расходов на приобретение, а также расходов, связанных с приведением данного объекта в рабочее состояние и другие специфические расходы (налоги и сборы, процент за кредит и др.). При </a:t>
            </a:r>
            <a:r>
              <a:rPr lang="ru-RU" dirty="0" err="1" smtClean="0"/>
              <a:t>оприходовании</a:t>
            </a:r>
            <a:r>
              <a:rPr lang="ru-RU" dirty="0" smtClean="0"/>
              <a:t> основных средств, бывших </a:t>
            </a:r>
            <a:r>
              <a:rPr lang="ru-RU" dirty="0" smtClean="0"/>
              <a:t>в </a:t>
            </a:r>
            <a:r>
              <a:rPr lang="ru-RU" dirty="0" smtClean="0"/>
              <a:t>употреблении, необходимо довести их стоимость до первоначальной.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500042"/>
            <a:ext cx="8043890" cy="614366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­ не завышена ли первоначальная (оценочная) стоимость основных средств, внесенных учредителями виде взносов в уставный капитал субъекта. Данное обстоятельство не только определяет долю учредителя, но и достоверность пополнения уставного капитала, что остро сказывается в момент ликвидации (разделения собственности) субъекта, взыскании государством задолженности в бюджет принудительными мерами (описание имущества</a:t>
            </a:r>
            <a:r>
              <a:rPr lang="ru-RU" dirty="0" smtClean="0"/>
              <a:t>);</a:t>
            </a:r>
          </a:p>
          <a:p>
            <a:r>
              <a:rPr lang="ru-RU" dirty="0" smtClean="0"/>
              <a:t> </a:t>
            </a:r>
            <a:r>
              <a:rPr lang="ru-RU" dirty="0" smtClean="0"/>
              <a:t>­ проверяется состояние учета арендованных основных средств (договор на аренду, расчет арендной платы, порядок и соблюдение сроков расчета). Особо аудитором проверяются: </a:t>
            </a:r>
            <a:endParaRPr lang="ru-RU" dirty="0" smtClean="0"/>
          </a:p>
          <a:p>
            <a:r>
              <a:rPr lang="ru-RU" dirty="0" smtClean="0"/>
              <a:t>­ </a:t>
            </a:r>
            <a:r>
              <a:rPr lang="ru-RU" dirty="0" smtClean="0"/>
              <a:t>причины ликвидации основных средств (полный износ, стихийное бедствие, аварийные ситуации и др.), которые должны быть подтверждены документально (справки и заключения уполномоченных органов</a:t>
            </a:r>
            <a:r>
              <a:rPr lang="ru-RU" dirty="0" smtClean="0"/>
              <a:t>);</a:t>
            </a:r>
          </a:p>
          <a:p>
            <a:r>
              <a:rPr lang="ru-RU" dirty="0" smtClean="0"/>
              <a:t> </a:t>
            </a:r>
            <a:r>
              <a:rPr lang="ru-RU" dirty="0" smtClean="0"/>
              <a:t>­ полноту </a:t>
            </a:r>
            <a:r>
              <a:rPr lang="ru-RU" dirty="0" err="1" smtClean="0"/>
              <a:t>оприходования</a:t>
            </a:r>
            <a:r>
              <a:rPr lang="ru-RU" dirty="0" smtClean="0"/>
              <a:t> запасных частей, лома, отходов, строительных материалов, дров и других материалов в момент ликвидации основных </a:t>
            </a:r>
            <a:r>
              <a:rPr lang="ru-RU" dirty="0" smtClean="0"/>
              <a:t>средств; </a:t>
            </a:r>
          </a:p>
          <a:p>
            <a:r>
              <a:rPr lang="ru-RU" dirty="0" smtClean="0"/>
              <a:t>­ </a:t>
            </a:r>
            <a:r>
              <a:rPr lang="ru-RU" dirty="0" smtClean="0"/>
              <a:t>способы утилизации и уничтожения отходов, подтверждение комиссией факта уничтожения путем сожжения, </a:t>
            </a:r>
            <a:r>
              <a:rPr lang="ru-RU" dirty="0" err="1" smtClean="0"/>
              <a:t>зарытия</a:t>
            </a:r>
            <a:r>
              <a:rPr lang="ru-RU" dirty="0" smtClean="0"/>
              <a:t> в землю, боя и т.д</a:t>
            </a:r>
            <a:r>
              <a:rPr lang="ru-RU" dirty="0" smtClean="0"/>
              <a:t>.;</a:t>
            </a:r>
          </a:p>
          <a:p>
            <a:r>
              <a:rPr lang="ru-RU" dirty="0" smtClean="0"/>
              <a:t> </a:t>
            </a:r>
            <a:r>
              <a:rPr lang="ru-RU" dirty="0" smtClean="0"/>
              <a:t>­ бухгалтерские записи на ликвидацию основных </a:t>
            </a:r>
            <a:r>
              <a:rPr lang="ru-RU" dirty="0" smtClean="0"/>
              <a:t>средств.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428604"/>
            <a:ext cx="8572560" cy="6286544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Возможные характерные ошибки</a:t>
            </a:r>
            <a:r>
              <a:rPr lang="ru-RU" dirty="0" smtClean="0"/>
              <a:t>, которые могут быть обнаружены аудиторами в ходе проверки учета, движения и начисления износа основных средств. В силу разных обстоятельств работниками учетного аппарата предприятия могут быть допущены случаи:</a:t>
            </a:r>
          </a:p>
          <a:p>
            <a:r>
              <a:rPr lang="ru-RU" dirty="0" err="1" smtClean="0"/>
              <a:t>неоприходования</a:t>
            </a:r>
            <a:r>
              <a:rPr lang="ru-RU" dirty="0" smtClean="0"/>
              <a:t> основных средств;</a:t>
            </a:r>
          </a:p>
          <a:p>
            <a:r>
              <a:rPr lang="ru-RU" dirty="0" smtClean="0"/>
              <a:t>наличия основных средств, незакрепленных за материально-ответственными лицами и отсутствия договоров материальной ответственности;</a:t>
            </a:r>
          </a:p>
          <a:p>
            <a:r>
              <a:rPr lang="ru-RU" dirty="0" smtClean="0"/>
              <a:t>неправильного оформления хозяйственных операций при реализации договора купли-продажи по приобретению или продаже основных средств;</a:t>
            </a:r>
          </a:p>
          <a:p>
            <a:r>
              <a:rPr lang="ru-RU" dirty="0" smtClean="0"/>
              <a:t>отсутствия распорядительного документа (приказа) по внутреннему перемещению основных средств (передача их другим МО);</a:t>
            </a:r>
          </a:p>
          <a:p>
            <a:r>
              <a:rPr lang="ru-RU" dirty="0" smtClean="0"/>
              <a:t>искажения в оформлении доверенности и накладной при получении и передачи основных средств;</a:t>
            </a:r>
          </a:p>
          <a:p>
            <a:r>
              <a:rPr lang="ru-RU" dirty="0" smtClean="0"/>
              <a:t>отсутствие материальной ответственности в отношении арендованных и основных средств;</a:t>
            </a:r>
          </a:p>
          <a:p>
            <a:r>
              <a:rPr lang="ru-RU" dirty="0" smtClean="0"/>
              <a:t>искажения информации о наличии основных средств по данным Главной книги данных об остатках по данным инвентарных карточек, что часто приводит к неправильному начислению амортизации;</a:t>
            </a:r>
          </a:p>
          <a:p>
            <a:r>
              <a:rPr lang="ru-RU" dirty="0" smtClean="0"/>
              <a:t>отсутствия пересчета по курсу иностранной валюты по отношению к основным средствам приобретенным за иностранную валюту;</a:t>
            </a:r>
          </a:p>
          <a:p>
            <a:r>
              <a:rPr lang="ru-RU" dirty="0" smtClean="0"/>
              <a:t>не всегда списывается полученный убыток при безвозмездной передаче основных средств;</a:t>
            </a:r>
          </a:p>
          <a:p>
            <a:r>
              <a:rPr lang="ru-RU" dirty="0" smtClean="0"/>
              <a:t>не систематическое начисление износа основных средств (например, раз в месяц);</a:t>
            </a:r>
          </a:p>
          <a:p>
            <a:r>
              <a:rPr lang="ru-RU" dirty="0" smtClean="0"/>
              <a:t>продолжение начисления износа по объектам с истекшим сроком нормативной эксплуатации;</a:t>
            </a:r>
          </a:p>
          <a:p>
            <a:r>
              <a:rPr lang="ru-RU" dirty="0" smtClean="0"/>
              <a:t>неправомерное применение ускоренной амортизации и </a:t>
            </a:r>
            <a:r>
              <a:rPr lang="ru-RU" dirty="0" err="1" smtClean="0"/>
              <a:t>др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1143000"/>
          </a:xfrm>
        </p:spPr>
        <p:txBody>
          <a:bodyPr/>
          <a:lstStyle/>
          <a:p>
            <a:r>
              <a:rPr lang="ru-RU" dirty="0" smtClean="0"/>
              <a:t>Аудит нематериальных активов.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28736"/>
            <a:ext cx="8572560" cy="507209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Нематериальные (неосязаемые) активы – </a:t>
            </a:r>
            <a:r>
              <a:rPr lang="ru-RU" dirty="0" err="1" smtClean="0"/>
              <a:t>активы</a:t>
            </a:r>
            <a:r>
              <a:rPr lang="ru-RU" dirty="0" smtClean="0"/>
              <a:t>, не имеющие физической натуральной формы, но наделенные «неосязаемой ценностью» и в силу этого приносящие субъекту дополнительный доход в течение длительного времени или постоянно. </a:t>
            </a:r>
            <a:endParaRPr lang="ru-RU" dirty="0" smtClean="0"/>
          </a:p>
          <a:p>
            <a:r>
              <a:rPr lang="ru-RU" dirty="0" smtClean="0"/>
              <a:t>Кроме </a:t>
            </a:r>
            <a:r>
              <a:rPr lang="ru-RU" dirty="0" smtClean="0"/>
              <a:t>того, нематериальные активы должны обладать способностью отчуждения. </a:t>
            </a:r>
            <a:endParaRPr lang="ru-RU" dirty="0" smtClean="0"/>
          </a:p>
          <a:p>
            <a:r>
              <a:rPr lang="ru-RU" dirty="0" smtClean="0"/>
              <a:t>К </a:t>
            </a:r>
            <a:r>
              <a:rPr lang="ru-RU" dirty="0" smtClean="0"/>
              <a:t>нематериальным активам относят: товарные знаки (</a:t>
            </a:r>
            <a:r>
              <a:rPr lang="ru-RU" dirty="0" err="1" smtClean="0"/>
              <a:t>знаки</a:t>
            </a:r>
            <a:r>
              <a:rPr lang="ru-RU" dirty="0" smtClean="0"/>
              <a:t> обслуживания), зарегистрированные места происхождения товаров, цену фирмы (</a:t>
            </a:r>
            <a:r>
              <a:rPr lang="ru-RU" dirty="0" err="1" smtClean="0"/>
              <a:t>гудвилл</a:t>
            </a:r>
            <a:r>
              <a:rPr lang="ru-RU" dirty="0" smtClean="0"/>
              <a:t>), «</a:t>
            </a:r>
            <a:r>
              <a:rPr lang="ru-RU" dirty="0" err="1" smtClean="0"/>
              <a:t>ноу­хау</a:t>
            </a:r>
            <a:r>
              <a:rPr lang="ru-RU" dirty="0" smtClean="0"/>
              <a:t>», патенты и промышленные образцы, лицензии, </a:t>
            </a:r>
            <a:r>
              <a:rPr lang="ru-RU" dirty="0" err="1" smtClean="0"/>
              <a:t>интелектуальную</a:t>
            </a:r>
            <a:r>
              <a:rPr lang="ru-RU" dirty="0" smtClean="0"/>
              <a:t> собственность, организационные расходы, права на пользование природными ресурсами, права на использование производственной информацией, программное обеспечение ЭВМ и другие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По мере развития рыночной экономики значение и доля нематериальных активов в имуществе субъектов будет увеличиваться, что обусловлено совершенствованием техники и технологий, распространением информации, развитием экономических отношений.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571480"/>
            <a:ext cx="8186766" cy="528641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Задачами </a:t>
            </a:r>
            <a:r>
              <a:rPr lang="ru-RU" dirty="0" smtClean="0"/>
              <a:t>аудита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нематериальных активов</a:t>
            </a:r>
            <a:r>
              <a:rPr lang="ru-RU" dirty="0" smtClean="0"/>
              <a:t> являются: </a:t>
            </a:r>
            <a:endParaRPr lang="ru-RU" dirty="0" smtClean="0"/>
          </a:p>
          <a:p>
            <a:r>
              <a:rPr lang="ru-RU" dirty="0" smtClean="0"/>
              <a:t>правильность </a:t>
            </a:r>
            <a:r>
              <a:rPr lang="ru-RU" dirty="0" smtClean="0"/>
              <a:t>классификации нематериальных активов по их видам; </a:t>
            </a:r>
            <a:endParaRPr lang="ru-RU" dirty="0" smtClean="0"/>
          </a:p>
          <a:p>
            <a:r>
              <a:rPr lang="ru-RU" dirty="0" smtClean="0"/>
              <a:t>проверка </a:t>
            </a:r>
            <a:r>
              <a:rPr lang="ru-RU" dirty="0" smtClean="0"/>
              <a:t>фактического наличия (инвентаризация) нематериальных активов; </a:t>
            </a:r>
            <a:endParaRPr lang="ru-RU" dirty="0" smtClean="0"/>
          </a:p>
          <a:p>
            <a:r>
              <a:rPr lang="ru-RU" dirty="0" smtClean="0"/>
              <a:t>проверка </a:t>
            </a:r>
            <a:r>
              <a:rPr lang="ru-RU" dirty="0" smtClean="0"/>
              <a:t>реальности оценки нематериальных активов; </a:t>
            </a:r>
            <a:endParaRPr lang="ru-RU" dirty="0" smtClean="0"/>
          </a:p>
          <a:p>
            <a:r>
              <a:rPr lang="ru-RU" dirty="0" smtClean="0"/>
              <a:t>установление </a:t>
            </a:r>
            <a:r>
              <a:rPr lang="ru-RU" dirty="0" smtClean="0"/>
              <a:t>разумности определения срока полезной службы</a:t>
            </a:r>
            <a:r>
              <a:rPr lang="ru-RU" dirty="0" smtClean="0"/>
              <a:t>;</a:t>
            </a:r>
          </a:p>
          <a:p>
            <a:r>
              <a:rPr lang="ru-RU" dirty="0" smtClean="0"/>
              <a:t> </a:t>
            </a:r>
            <a:r>
              <a:rPr lang="ru-RU" dirty="0" smtClean="0"/>
              <a:t>обследование и анализ первичных документов по движению нематериальных активов, критериев их соответствия к данной группе активов, причин и обоснования их выбытия; </a:t>
            </a:r>
            <a:endParaRPr lang="ru-RU" dirty="0" smtClean="0"/>
          </a:p>
          <a:p>
            <a:r>
              <a:rPr lang="ru-RU" dirty="0" smtClean="0"/>
              <a:t>проверка </a:t>
            </a:r>
            <a:r>
              <a:rPr lang="ru-RU" dirty="0" smtClean="0"/>
              <a:t>правильности начисления амортизации нематериальных активов; </a:t>
            </a:r>
            <a:endParaRPr lang="ru-RU" dirty="0" smtClean="0"/>
          </a:p>
          <a:p>
            <a:r>
              <a:rPr lang="ru-RU" dirty="0" smtClean="0"/>
              <a:t>проверка </a:t>
            </a:r>
            <a:r>
              <a:rPr lang="ru-RU" dirty="0" smtClean="0"/>
              <a:t>состояния и своевременности ведения регистров бухгалтерского учета; </a:t>
            </a:r>
            <a:endParaRPr lang="ru-RU" dirty="0" smtClean="0"/>
          </a:p>
          <a:p>
            <a:r>
              <a:rPr lang="ru-RU" dirty="0" smtClean="0"/>
              <a:t>проверка </a:t>
            </a:r>
            <a:r>
              <a:rPr lang="ru-RU" dirty="0" smtClean="0"/>
              <a:t>достоверности отражения нематериальных активов в балансе, соответствия их остатков с данными регистров бухгалтерского учета и Главной книги.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357166"/>
            <a:ext cx="8286808" cy="607223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Информационная база аудита </a:t>
            </a:r>
            <a:r>
              <a:rPr lang="ru-RU" dirty="0" smtClean="0"/>
              <a:t>нематериальных активов включает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 smtClean="0"/>
              <a:t>учетную политику предприятия; бухгалтерский баланс</a:t>
            </a:r>
            <a:r>
              <a:rPr lang="ru-RU" dirty="0" smtClean="0"/>
              <a:t>;</a:t>
            </a:r>
          </a:p>
          <a:p>
            <a:r>
              <a:rPr lang="ru-RU" dirty="0" smtClean="0"/>
              <a:t> </a:t>
            </a:r>
            <a:r>
              <a:rPr lang="ru-RU" dirty="0" smtClean="0"/>
              <a:t>Главную книгу; </a:t>
            </a:r>
            <a:endParaRPr lang="ru-RU" dirty="0" smtClean="0"/>
          </a:p>
          <a:p>
            <a:r>
              <a:rPr lang="ru-RU" dirty="0" err="1" smtClean="0"/>
              <a:t>журнал­ордер</a:t>
            </a:r>
            <a:r>
              <a:rPr lang="ru-RU" dirty="0" smtClean="0"/>
              <a:t> </a:t>
            </a:r>
            <a:r>
              <a:rPr lang="ru-RU" dirty="0" smtClean="0"/>
              <a:t>№ 12; </a:t>
            </a:r>
            <a:endParaRPr lang="ru-RU" dirty="0" smtClean="0"/>
          </a:p>
          <a:p>
            <a:r>
              <a:rPr lang="ru-RU" dirty="0" smtClean="0"/>
              <a:t>инвентарную </a:t>
            </a:r>
            <a:r>
              <a:rPr lang="ru-RU" dirty="0" smtClean="0"/>
              <a:t>карточку учета нематериальных активов (</a:t>
            </a:r>
            <a:r>
              <a:rPr lang="ru-RU" dirty="0" err="1" smtClean="0"/>
              <a:t>ф.№</a:t>
            </a:r>
            <a:r>
              <a:rPr lang="ru-RU" dirty="0" smtClean="0"/>
              <a:t> НОК­2 – при ручном ведении учета) или </a:t>
            </a:r>
            <a:r>
              <a:rPr lang="ru-RU" dirty="0" err="1" smtClean="0"/>
              <a:t>машинограммы</a:t>
            </a:r>
            <a:r>
              <a:rPr lang="ru-RU" dirty="0" smtClean="0"/>
              <a:t> (при компьютеризации); </a:t>
            </a:r>
            <a:endParaRPr lang="ru-RU" dirty="0" smtClean="0"/>
          </a:p>
          <a:p>
            <a:r>
              <a:rPr lang="ru-RU" dirty="0" smtClean="0"/>
              <a:t>акт </a:t>
            </a:r>
            <a:r>
              <a:rPr lang="ru-RU" dirty="0" err="1" smtClean="0"/>
              <a:t>приемки­передачи</a:t>
            </a:r>
            <a:r>
              <a:rPr lang="ru-RU" dirty="0" smtClean="0"/>
              <a:t> нематериальных активов (ф. № НОК­1); </a:t>
            </a:r>
            <a:endParaRPr lang="ru-RU" dirty="0" smtClean="0"/>
          </a:p>
          <a:p>
            <a:r>
              <a:rPr lang="ru-RU" dirty="0" smtClean="0"/>
              <a:t>техническую </a:t>
            </a:r>
            <a:r>
              <a:rPr lang="ru-RU" dirty="0" smtClean="0"/>
              <a:t>документацию; </a:t>
            </a:r>
            <a:endParaRPr lang="ru-RU" dirty="0" smtClean="0"/>
          </a:p>
          <a:p>
            <a:r>
              <a:rPr lang="ru-RU" dirty="0" smtClean="0"/>
              <a:t>документы</a:t>
            </a:r>
            <a:r>
              <a:rPr lang="ru-RU" dirty="0" smtClean="0"/>
              <a:t>, подтверждающие имущественные права субъекта; </a:t>
            </a:r>
            <a:endParaRPr lang="ru-RU" dirty="0" smtClean="0"/>
          </a:p>
          <a:p>
            <a:r>
              <a:rPr lang="ru-RU" dirty="0" smtClean="0"/>
              <a:t>инвентаризационную </a:t>
            </a:r>
            <a:r>
              <a:rPr lang="ru-RU" dirty="0" smtClean="0"/>
              <a:t>опись; </a:t>
            </a:r>
            <a:endParaRPr lang="ru-RU" dirty="0" smtClean="0"/>
          </a:p>
          <a:p>
            <a:r>
              <a:rPr lang="ru-RU" dirty="0" smtClean="0"/>
              <a:t>расчет </a:t>
            </a:r>
            <a:r>
              <a:rPr lang="ru-RU" dirty="0" smtClean="0"/>
              <a:t>начисления амортизации нематериальных активов; </a:t>
            </a:r>
            <a:endParaRPr lang="ru-RU" dirty="0" smtClean="0"/>
          </a:p>
          <a:p>
            <a:r>
              <a:rPr lang="ru-RU" dirty="0" smtClean="0"/>
              <a:t>ведомость </a:t>
            </a:r>
            <a:r>
              <a:rPr lang="ru-RU" dirty="0" smtClean="0"/>
              <a:t>начисления амортизации нематериальных активов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6000792" cy="635798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Инвентаризация нематериальных активов </a:t>
            </a:r>
            <a:r>
              <a:rPr lang="ru-RU" dirty="0" smtClean="0"/>
              <a:t>проводится в общеустановленном порядке и затрагивает следующие основные моменты: </a:t>
            </a:r>
            <a:endParaRPr lang="ru-RU" dirty="0" smtClean="0"/>
          </a:p>
          <a:p>
            <a:r>
              <a:rPr lang="ru-RU" dirty="0" smtClean="0"/>
              <a:t>определение </a:t>
            </a:r>
            <a:r>
              <a:rPr lang="ru-RU" dirty="0" smtClean="0"/>
              <a:t>фактического наличия нематериальных активов, принадлежащих предприятию на правах собственности; </a:t>
            </a:r>
            <a:endParaRPr lang="ru-RU" dirty="0" smtClean="0"/>
          </a:p>
          <a:p>
            <a:r>
              <a:rPr lang="ru-RU" dirty="0" smtClean="0"/>
              <a:t>проверка </a:t>
            </a:r>
            <a:r>
              <a:rPr lang="ru-RU" dirty="0" smtClean="0"/>
              <a:t>правильности и своевременности отражения их в балансе; </a:t>
            </a:r>
            <a:endParaRPr lang="ru-RU" dirty="0" smtClean="0"/>
          </a:p>
          <a:p>
            <a:r>
              <a:rPr lang="ru-RU" dirty="0" smtClean="0"/>
              <a:t>установление </a:t>
            </a:r>
            <a:r>
              <a:rPr lang="ru-RU" dirty="0" smtClean="0"/>
              <a:t>точности начисления износа нематериальных активов; </a:t>
            </a:r>
            <a:endParaRPr lang="ru-RU" dirty="0" smtClean="0"/>
          </a:p>
          <a:p>
            <a:r>
              <a:rPr lang="ru-RU" dirty="0" smtClean="0"/>
              <a:t>выявление </a:t>
            </a:r>
            <a:r>
              <a:rPr lang="ru-RU" dirty="0" smtClean="0"/>
              <a:t>морально устаревших нематериальных активов.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 smtClean="0"/>
              <a:t>инвентаризации нематериальных активов необходимо установить наличие документов, подтверждающих существование самого объекта, и права предприятия на его использование. К ним относятся документы, описывающие объект нематериальных активов или порядок его использования, а также документы, подтверждающие имущественные права предприятия. </a:t>
            </a:r>
            <a:endParaRPr lang="ru-RU" dirty="0"/>
          </a:p>
        </p:txBody>
      </p:sp>
      <p:pic>
        <p:nvPicPr>
          <p:cNvPr id="57346" name="Picture 2" descr="https://encrypted-tbn3.gstatic.com/images?q=tbn:ANd9GcTWIDzBhPdVT6NiHF1-9oDxBfjcF7ajl22razjic7n4MBQXxpk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1000108"/>
            <a:ext cx="2428877" cy="24288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183880" cy="1051560"/>
          </a:xfrm>
        </p:spPr>
        <p:txBody>
          <a:bodyPr/>
          <a:lstStyle/>
          <a:p>
            <a:r>
              <a:rPr lang="ru-RU" dirty="0" smtClean="0"/>
              <a:t>Понятие долгосрочных активов.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47800"/>
            <a:ext cx="8401080" cy="505303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Долгосрочные активы – это активы, представляющие собой </a:t>
            </a:r>
            <a:r>
              <a:rPr lang="ru-RU" dirty="0" smtClean="0">
                <a:hlinkClick r:id="rId2"/>
              </a:rPr>
              <a:t>инвестирование</a:t>
            </a:r>
            <a:r>
              <a:rPr lang="ru-RU" dirty="0" smtClean="0"/>
              <a:t> на более длительный срок, и не могут быть быстро конвертированы в наличные средства. Этот вид активов компании держат, как правило, в течение года или дольше.</a:t>
            </a:r>
          </a:p>
          <a:p>
            <a:r>
              <a:rPr lang="ru-RU" dirty="0" smtClean="0"/>
              <a:t>Примерами долгосрочных активов могут быть земельные участки, недвижимость, инвестиции в другие компании, оборудование и станки. </a:t>
            </a:r>
            <a:endParaRPr lang="ru-RU" dirty="0" smtClean="0"/>
          </a:p>
          <a:p>
            <a:r>
              <a:rPr lang="ru-RU" dirty="0" smtClean="0"/>
              <a:t>Нематериальные </a:t>
            </a:r>
            <a:r>
              <a:rPr lang="ru-RU" dirty="0" smtClean="0"/>
              <a:t>активы, такие как бренды, товарные марки, интеллектуальная собственность или деловая репутация, относятся к классу долгосрочных активов.</a:t>
            </a:r>
          </a:p>
          <a:p>
            <a:r>
              <a:rPr lang="ru-RU" dirty="0" smtClean="0"/>
              <a:t>Расходы на каждый долгосрочный актив обычно распределяют на количество лет, в течение которых он будет использоваться, вместо того, чтобы ставить на баланс в тот год, когда он был приобретен.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Аудит наличия и движения НА.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43050"/>
            <a:ext cx="9144000" cy="521495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Аудит наличия и движения нематериальных активов проводится с целью установления законности произведенных операций, правильности приобретения, поступления, выбытия, списания и начисления амортизации нематериальных активов.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 smtClean="0"/>
              <a:t>проверке движения нематериальных активов выясняют: </a:t>
            </a:r>
            <a:endParaRPr lang="ru-RU" dirty="0" smtClean="0"/>
          </a:p>
          <a:p>
            <a:r>
              <a:rPr lang="ru-RU" dirty="0" smtClean="0"/>
              <a:t>оформляют </a:t>
            </a:r>
            <a:r>
              <a:rPr lang="ru-RU" dirty="0" smtClean="0"/>
              <a:t>ли актом </a:t>
            </a:r>
            <a:r>
              <a:rPr lang="ru-RU" dirty="0" err="1" smtClean="0"/>
              <a:t>приемки­передачи</a:t>
            </a:r>
            <a:r>
              <a:rPr lang="ru-RU" dirty="0" smtClean="0"/>
              <a:t> нематериальных активов поступление и выбытие нематериальных активов, в котором должно указываться точное наименование вида нематериальных активов, дата его передачи предприятию (дата создания на предприятии), характеристика объекта, его первоначальная стоимость, норма амортизации и другие необходимые данные</a:t>
            </a:r>
            <a:r>
              <a:rPr lang="ru-RU" dirty="0" smtClean="0"/>
              <a:t>;</a:t>
            </a:r>
          </a:p>
          <a:p>
            <a:r>
              <a:rPr lang="ru-RU" dirty="0" smtClean="0"/>
              <a:t> </a:t>
            </a:r>
            <a:r>
              <a:rPr lang="ru-RU" dirty="0" smtClean="0"/>
              <a:t>составляется ли акт </a:t>
            </a:r>
            <a:r>
              <a:rPr lang="ru-RU" dirty="0" err="1" smtClean="0"/>
              <a:t>приемки­передачи</a:t>
            </a:r>
            <a:r>
              <a:rPr lang="ru-RU" dirty="0" smtClean="0"/>
              <a:t> на каждый объект нематериальных активов, при этом допускается составление общего акта, оформляющего приемку нескольких однотипных нематериальных активов; </a:t>
            </a:r>
            <a:endParaRPr lang="ru-RU" dirty="0" smtClean="0"/>
          </a:p>
          <a:p>
            <a:r>
              <a:rPr lang="ru-RU" dirty="0" smtClean="0"/>
              <a:t>своевременно </a:t>
            </a:r>
            <a:r>
              <a:rPr lang="ru-RU" dirty="0" smtClean="0"/>
              <a:t>ли передаются в бухгалтерию акты </a:t>
            </a:r>
            <a:r>
              <a:rPr lang="ru-RU" dirty="0" err="1" smtClean="0"/>
              <a:t>приемки­передачи</a:t>
            </a:r>
            <a:r>
              <a:rPr lang="ru-RU" dirty="0" smtClean="0"/>
              <a:t> после его оформления с приложенной документацией, описывающей сам объект нематериальных активов или порядок его использования, или документы, подтверждающие те или иные имущественные права предприятия, относящиеся к данному </a:t>
            </a:r>
            <a:r>
              <a:rPr lang="ru-RU" dirty="0" smtClean="0"/>
              <a:t>объекту ведется </a:t>
            </a:r>
            <a:r>
              <a:rPr lang="ru-RU" dirty="0" smtClean="0"/>
              <a:t>ли аналитический учет по всем видам нематериальных активов в «Инвентарных карточках учета нематериальных активов»;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357166"/>
            <a:ext cx="8043890" cy="607223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открывается ли инвентарная карточка в бухгалтерии на каждый отдельный объект нематериальных активов; группируются ли инвентарные карточки в «Ведомости учета нематериальных активов», в которой должны быть указаны: наименование нематериальных активов, остатки на начало и конец месяца, движение за месяц; </a:t>
            </a:r>
            <a:endParaRPr lang="ru-RU" dirty="0" smtClean="0"/>
          </a:p>
          <a:p>
            <a:r>
              <a:rPr lang="ru-RU" dirty="0" smtClean="0"/>
              <a:t>источники </a:t>
            </a:r>
            <a:r>
              <a:rPr lang="ru-RU" dirty="0" smtClean="0"/>
              <a:t>приобретения нематериальных активов (покупка, объединение предприятий, обмен и т.д</a:t>
            </a:r>
            <a:r>
              <a:rPr lang="ru-RU" dirty="0" smtClean="0"/>
              <a:t>.);</a:t>
            </a:r>
          </a:p>
          <a:p>
            <a:r>
              <a:rPr lang="ru-RU" dirty="0" smtClean="0"/>
              <a:t> </a:t>
            </a:r>
            <a:r>
              <a:rPr lang="ru-RU" dirty="0" smtClean="0"/>
              <a:t>причины выбытия нематериальных активов (реализация, безвозмездная передача, дарение и т.д</a:t>
            </a:r>
            <a:r>
              <a:rPr lang="ru-RU" dirty="0" smtClean="0"/>
              <a:t>.);</a:t>
            </a:r>
          </a:p>
          <a:p>
            <a:r>
              <a:rPr lang="ru-RU" dirty="0" smtClean="0"/>
              <a:t> </a:t>
            </a:r>
            <a:r>
              <a:rPr lang="ru-RU" dirty="0" smtClean="0"/>
              <a:t>случаи списания нематериальных активов с баланса в связи с полным моральным износом и потерей способности приносить </a:t>
            </a:r>
            <a:r>
              <a:rPr lang="ru-RU" dirty="0" err="1" smtClean="0"/>
              <a:t>аудируемому</a:t>
            </a:r>
            <a:r>
              <a:rPr lang="ru-RU" dirty="0" smtClean="0"/>
              <a:t> субъекту ожидаемый доход; </a:t>
            </a:r>
            <a:endParaRPr lang="ru-RU" dirty="0" smtClean="0"/>
          </a:p>
          <a:p>
            <a:r>
              <a:rPr lang="ru-RU" dirty="0" smtClean="0"/>
              <a:t>правильность </a:t>
            </a:r>
            <a:r>
              <a:rPr lang="ru-RU" dirty="0" smtClean="0"/>
              <a:t>отражения на корреспондирующих счетах наличие и движение нематериальных активов; </a:t>
            </a:r>
            <a:endParaRPr lang="ru-RU" dirty="0" smtClean="0"/>
          </a:p>
          <a:p>
            <a:r>
              <a:rPr lang="ru-RU" dirty="0" smtClean="0"/>
              <a:t>тождественность </a:t>
            </a:r>
            <a:r>
              <a:rPr lang="ru-RU" dirty="0" smtClean="0"/>
              <a:t>остатков по данной статье в балансе с данными учетных  регистров и Главной книги.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714356"/>
            <a:ext cx="8043890" cy="530544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Типичные ошибки: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smtClean="0"/>
              <a:t>- </a:t>
            </a:r>
            <a:r>
              <a:rPr lang="ru-RU" dirty="0" err="1" smtClean="0"/>
              <a:t>оприходование</a:t>
            </a:r>
            <a:r>
              <a:rPr lang="ru-RU" dirty="0" smtClean="0"/>
              <a:t> НМА не по цене их приобретения;</a:t>
            </a:r>
          </a:p>
          <a:p>
            <a:r>
              <a:rPr lang="ru-RU" dirty="0" smtClean="0"/>
              <a:t>- неправильное определение срока эксплуатации;</a:t>
            </a:r>
          </a:p>
          <a:p>
            <a:r>
              <a:rPr lang="ru-RU" dirty="0" smtClean="0"/>
              <a:t>- начисление амортизации производится 1 раз в квартал;</a:t>
            </a:r>
          </a:p>
          <a:p>
            <a:r>
              <a:rPr lang="ru-RU" dirty="0" smtClean="0"/>
              <a:t>- </a:t>
            </a:r>
            <a:r>
              <a:rPr lang="ru-RU" dirty="0" smtClean="0"/>
              <a:t>отсутствие документов, подтверждающих отнесение объектов учета к НМА;</a:t>
            </a:r>
          </a:p>
          <a:p>
            <a:r>
              <a:rPr lang="ru-RU" dirty="0" smtClean="0"/>
              <a:t>- неправомерное увеличение стоимости НМА за счет текущих затрат.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857364"/>
            <a:ext cx="8183880" cy="1143008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  <a:endParaRPr lang="ru-RU" sz="54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02" name="Picture 2" descr="http://www.razmut.ru/images/stories/audit/Ocenka%20kachestva%20raboty%20auditor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3643314"/>
            <a:ext cx="3552825" cy="2381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и задачи 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Цель аудита основных средств – составить обоснованное мнение о достоверности и полноте информации об основных средствах, отраженной в финансовой отчетности проверяемой организации и пояснениях к ней.</a:t>
            </a:r>
          </a:p>
          <a:p>
            <a:r>
              <a:rPr lang="ru-RU" dirty="0" smtClean="0"/>
              <a:t>Цель аудита нематериальных активов – составить обоснованное мнение о достоверности и полноте информации о них, отраженной в финансовой отчетности проверяемой организации.</a:t>
            </a:r>
          </a:p>
          <a:p>
            <a:r>
              <a:rPr lang="ru-RU" dirty="0" smtClean="0"/>
              <a:t>В </a:t>
            </a:r>
            <a:r>
              <a:rPr lang="ru-RU" dirty="0" smtClean="0"/>
              <a:t>ходе аудиторской проверки основных средств и нематериальных активов, если планом аудита не предусмотрено иное, аудиторы могут рассмотреть и связанные с ними области учета и статьи отчетности.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714356"/>
            <a:ext cx="4286280" cy="5286412"/>
          </a:xfrm>
        </p:spPr>
        <p:txBody>
          <a:bodyPr>
            <a:normAutofit/>
          </a:bodyPr>
          <a:lstStyle/>
          <a:p>
            <a:r>
              <a:rPr lang="ru-RU" dirty="0" smtClean="0"/>
              <a:t>Для достижения цели аудитору необходимо:</a:t>
            </a:r>
          </a:p>
          <a:p>
            <a:r>
              <a:rPr lang="ru-RU" dirty="0" smtClean="0"/>
              <a:t>оценить систему внутреннего контроля организации-клиента;</a:t>
            </a:r>
          </a:p>
          <a:p>
            <a:r>
              <a:rPr lang="ru-RU" dirty="0" smtClean="0"/>
              <a:t>определить методы проверки;</a:t>
            </a:r>
          </a:p>
          <a:p>
            <a:r>
              <a:rPr lang="ru-RU" dirty="0" smtClean="0"/>
              <a:t>разработать программу аудиторских процедур по существу.</a:t>
            </a:r>
          </a:p>
          <a:p>
            <a:endParaRPr lang="ru-RU" dirty="0"/>
          </a:p>
        </p:txBody>
      </p:sp>
      <p:pic>
        <p:nvPicPr>
          <p:cNvPr id="68610" name="Picture 2" descr="https://encrypted-tbn2.gstatic.com/images?q=tbn:ANd9GcSk2vqfZldGEpwmGN8ew64sS7HNxdo6wpz-31-wJUGLIwez0FI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571612"/>
            <a:ext cx="3319664" cy="32465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проведения проверки.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Аудит основных средств, как и аудит нематериальных активов, может быть выполнен в несколько этапов, включая:</a:t>
            </a:r>
          </a:p>
          <a:p>
            <a:r>
              <a:rPr lang="ru-RU" dirty="0" smtClean="0"/>
              <a:t>определение цели и задач аудиторской проверки;</a:t>
            </a:r>
          </a:p>
          <a:p>
            <a:r>
              <a:rPr lang="ru-RU" dirty="0" smtClean="0"/>
              <a:t>планирование и разработка рабочей программы аудита;</a:t>
            </a:r>
          </a:p>
          <a:p>
            <a:r>
              <a:rPr lang="ru-RU" dirty="0" smtClean="0"/>
              <a:t>составление аудиторского отчета (письменной информации руководству </a:t>
            </a:r>
            <a:r>
              <a:rPr lang="ru-RU" dirty="0" err="1" smtClean="0"/>
              <a:t>аудируемого</a:t>
            </a:r>
            <a:r>
              <a:rPr lang="ru-RU" dirty="0" smtClean="0"/>
              <a:t> лица);</a:t>
            </a:r>
          </a:p>
          <a:p>
            <a:r>
              <a:rPr lang="ru-RU" dirty="0" smtClean="0"/>
              <a:t>разработку рекомендаций и предложений по оптимизации учета.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14290"/>
            <a:ext cx="77724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План и программа проверки.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447800"/>
            <a:ext cx="8786874" cy="54102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При планировании аудита прежде всего составляется рабочая программа, в которой содержатся юридическая и экономическая характеристики организации, перечень источников аудиторских доказательств, тесты системы внутреннего контроля и аудиторские процедуры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программу аудита целесообразно включить следующие контрольные процедуры:</a:t>
            </a:r>
          </a:p>
          <a:p>
            <a:r>
              <a:rPr lang="ru-RU" dirty="0" smtClean="0"/>
              <a:t>проверку соблюдения условий для отнесения имущества к основным средствам и к нематериальным активам;</a:t>
            </a:r>
          </a:p>
          <a:p>
            <a:r>
              <a:rPr lang="ru-RU" dirty="0" smtClean="0"/>
              <a:t>оценку сохранности и проверку наличия (инвентаризация или ее результаты);</a:t>
            </a:r>
          </a:p>
          <a:p>
            <a:r>
              <a:rPr lang="ru-RU" dirty="0" smtClean="0"/>
              <a:t>проверку документального оформления;</a:t>
            </a:r>
          </a:p>
          <a:p>
            <a:r>
              <a:rPr lang="ru-RU" dirty="0" smtClean="0"/>
              <a:t>проверку правильности формирования первоначальной (восстановительной) стоимости;</a:t>
            </a:r>
          </a:p>
          <a:p>
            <a:r>
              <a:rPr lang="ru-RU" dirty="0" smtClean="0"/>
              <a:t>проверку обоснованности и размера начисления амортизации в бухгалтерском и налоговом учете;</a:t>
            </a:r>
          </a:p>
          <a:p>
            <a:r>
              <a:rPr lang="ru-RU" dirty="0" smtClean="0"/>
              <a:t>проверку операций с основными средствами в рамках заключенных договоров лизинга;</a:t>
            </a:r>
          </a:p>
          <a:p>
            <a:r>
              <a:rPr lang="ru-RU" dirty="0" smtClean="0"/>
              <a:t>анализ и обобщения результатов аудита.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1143000"/>
          </a:xfrm>
        </p:spPr>
        <p:txBody>
          <a:bodyPr/>
          <a:lstStyle/>
          <a:p>
            <a:r>
              <a:rPr lang="ru-RU" dirty="0" smtClean="0"/>
              <a:t>Аудит основных средств.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28736"/>
            <a:ext cx="8572560" cy="521497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Для проверки операции по приобретению основных средств аудитору необходимо изучить оборотные ведомости по счетам подраздела </a:t>
            </a:r>
            <a:r>
              <a:rPr lang="ru-RU" dirty="0" smtClean="0"/>
              <a:t>2400 </a:t>
            </a:r>
            <a:r>
              <a:rPr lang="ru-RU" dirty="0" smtClean="0"/>
              <a:t>«Основные средства», где наглядно отражаются операции по приобретению и выбытию объектов основных средств. 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 smtClean="0"/>
              <a:t>некоторых предприятиях могут вести только инвентарные карточки. </a:t>
            </a:r>
            <a:endParaRPr lang="ru-RU" dirty="0" smtClean="0"/>
          </a:p>
          <a:p>
            <a:r>
              <a:rPr lang="ru-RU" dirty="0" smtClean="0"/>
              <a:t>Обязательным </a:t>
            </a:r>
            <a:r>
              <a:rPr lang="ru-RU" dirty="0" smtClean="0"/>
              <a:t>условием при организации аналитического учета основных средств (в ведомости или карточках) является полнота характеристики объектов: наименование, инвентарный номер, местонахождение (адрес), дата приобретения, описание технического состояния, </a:t>
            </a:r>
            <a:r>
              <a:rPr lang="ru-RU" dirty="0" err="1" smtClean="0"/>
              <a:t>первона</a:t>
            </a:r>
            <a:r>
              <a:rPr lang="ru-RU" dirty="0" smtClean="0"/>
              <a:t>­ </a:t>
            </a:r>
            <a:r>
              <a:rPr lang="ru-RU" dirty="0" err="1" smtClean="0"/>
              <a:t>чальная</a:t>
            </a:r>
            <a:r>
              <a:rPr lang="ru-RU" dirty="0" smtClean="0"/>
              <a:t> стоимость, сумма накопленной амортизации, норма амортизационных отчислений и ежегодная сумма амортизации, дата и причины консервации, перевода объектов в запас и другие изменения в процессе эксплуатации.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 smtClean="0"/>
              <a:t>небольшом объеме этих операций целесообразно провести сплошную проверку документов и сопоставлять их данные с бухгалтерскими записями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428604"/>
            <a:ext cx="8286808" cy="600079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Для осуществления своей деятельности хозяйствующие субъекты должны создавать </a:t>
            </a:r>
            <a:r>
              <a:rPr lang="ru-RU" dirty="0" err="1" smtClean="0"/>
              <a:t>материально­техническую</a:t>
            </a:r>
            <a:r>
              <a:rPr lang="ru-RU" dirty="0" smtClean="0"/>
              <a:t> базу. Основу </a:t>
            </a:r>
            <a:r>
              <a:rPr lang="ru-RU" dirty="0" err="1" smtClean="0"/>
              <a:t>материально­технической</a:t>
            </a:r>
            <a:r>
              <a:rPr lang="ru-RU" dirty="0" smtClean="0"/>
              <a:t> базы составляют основные средства. </a:t>
            </a:r>
            <a:endParaRPr lang="ru-RU" dirty="0" smtClean="0"/>
          </a:p>
          <a:p>
            <a:r>
              <a:rPr lang="ru-RU" dirty="0" smtClean="0"/>
              <a:t>Согласно </a:t>
            </a:r>
            <a:r>
              <a:rPr lang="ru-RU" dirty="0" smtClean="0"/>
              <a:t>стандарту бухгалтерского учета </a:t>
            </a:r>
            <a:r>
              <a:rPr lang="ru-RU" dirty="0" smtClean="0"/>
              <a:t>6«Учет </a:t>
            </a:r>
            <a:r>
              <a:rPr lang="ru-RU" dirty="0" smtClean="0"/>
              <a:t>основных средств» к основным средствам относят материальные активы, действующие в течение длительного периода времени (более одного года), как в сфере материального, так и в непроизводственной сфере.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частности ­ это земля, здания и сооружения, машины и оборудование, транспортные средства, прочие виды основных средств в соответствии с их классификацией, незавершенное строительство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Отличительными особенностями основных средств являются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 smtClean="0"/>
              <a:t>а) их многократное участие в хозяйственной деятельности; </a:t>
            </a:r>
            <a:endParaRPr lang="ru-RU" dirty="0" smtClean="0"/>
          </a:p>
          <a:p>
            <a:r>
              <a:rPr lang="ru-RU" dirty="0" smtClean="0"/>
              <a:t>б</a:t>
            </a:r>
            <a:r>
              <a:rPr lang="ru-RU" dirty="0" smtClean="0"/>
              <a:t>) сохранение </a:t>
            </a:r>
            <a:r>
              <a:rPr lang="ru-RU" dirty="0" err="1" smtClean="0"/>
              <a:t>натурально­вещественной</a:t>
            </a:r>
            <a:r>
              <a:rPr lang="ru-RU" dirty="0" smtClean="0"/>
              <a:t> формы; </a:t>
            </a:r>
            <a:endParaRPr lang="ru-RU" dirty="0" smtClean="0"/>
          </a:p>
          <a:p>
            <a:r>
              <a:rPr lang="ru-RU" dirty="0" smtClean="0"/>
              <a:t>в</a:t>
            </a:r>
            <a:r>
              <a:rPr lang="ru-RU" dirty="0" smtClean="0"/>
              <a:t>) перенесение своей стоимости частями, постепенно на готовую продукцию (работы, услуги) в течение срока службы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501122" cy="6215106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Задачами аудита основных средств </a:t>
            </a:r>
            <a:r>
              <a:rPr lang="ru-RU" dirty="0" smtClean="0"/>
              <a:t>являются: </a:t>
            </a:r>
            <a:endParaRPr lang="ru-RU" dirty="0" smtClean="0"/>
          </a:p>
          <a:p>
            <a:r>
              <a:rPr lang="ru-RU" dirty="0" smtClean="0"/>
              <a:t>­ </a:t>
            </a:r>
            <a:r>
              <a:rPr lang="ru-RU" dirty="0" smtClean="0"/>
              <a:t>ознакомление с учетной политикой субъекта и выписка из нее следующих моментов: </a:t>
            </a:r>
            <a:endParaRPr lang="ru-RU" dirty="0" smtClean="0"/>
          </a:p>
          <a:p>
            <a:r>
              <a:rPr lang="ru-RU" dirty="0" smtClean="0"/>
              <a:t>как </a:t>
            </a:r>
            <a:r>
              <a:rPr lang="ru-RU" dirty="0" smtClean="0"/>
              <a:t>оцениваются основные средства; </a:t>
            </a:r>
            <a:endParaRPr lang="ru-RU" dirty="0" smtClean="0"/>
          </a:p>
          <a:p>
            <a:r>
              <a:rPr lang="ru-RU" dirty="0" smtClean="0"/>
              <a:t>кто </a:t>
            </a:r>
            <a:r>
              <a:rPr lang="ru-RU" dirty="0" smtClean="0"/>
              <a:t>и как устанавливает срок службы и ликвидационную стоимость объектов основных средств; </a:t>
            </a:r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 smtClean="0"/>
              <a:t>кем закрепляется материальная ответственность и какова периодичность составления отчета и проведения инвентаризации; каковы методы амортизации по конкретным группам основных средств</a:t>
            </a:r>
            <a:r>
              <a:rPr lang="ru-RU" dirty="0" smtClean="0"/>
              <a:t>;</a:t>
            </a:r>
          </a:p>
          <a:p>
            <a:r>
              <a:rPr lang="ru-RU" dirty="0" smtClean="0"/>
              <a:t> </a:t>
            </a:r>
            <a:r>
              <a:rPr lang="ru-RU" dirty="0" smtClean="0"/>
              <a:t>­ по балансу устанавливаются правильность и тождественность остатков основных средств на начало и конец года, сверяются с данными аналитического учета, Главной книги и соответствующих регистров; </a:t>
            </a:r>
            <a:endParaRPr lang="ru-RU" dirty="0" smtClean="0"/>
          </a:p>
          <a:p>
            <a:r>
              <a:rPr lang="ru-RU" dirty="0" smtClean="0"/>
              <a:t>­ </a:t>
            </a:r>
            <a:r>
              <a:rPr lang="ru-RU" dirty="0" smtClean="0"/>
              <a:t>проверяется своевременность и полнота записи в инвентарных карточках, отражение достоверной характеристики основных средств в них (первоначальная стоимость, накопленная и ежемесячная амортизация, срок службы, ликвидационная стоимость). Также, отмечаются ли ремонт, простои в работе основных средств, перевод в запас, на консервацию и т.п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77</TotalTime>
  <Words>2245</Words>
  <Application>Microsoft Office PowerPoint</Application>
  <PresentationFormat>Экран (4:3)</PresentationFormat>
  <Paragraphs>138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Справедливость</vt:lpstr>
      <vt:lpstr>Контроль и аудит долгосрочных активов.</vt:lpstr>
      <vt:lpstr>Понятие долгосрочных активов.</vt:lpstr>
      <vt:lpstr>Цель и задачи .</vt:lpstr>
      <vt:lpstr>Слайд 4</vt:lpstr>
      <vt:lpstr>Этапы проведения проверки.</vt:lpstr>
      <vt:lpstr>План и программа проверки.</vt:lpstr>
      <vt:lpstr>Аудит основных средств.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Аудит нематериальных активов.</vt:lpstr>
      <vt:lpstr>Слайд 17</vt:lpstr>
      <vt:lpstr>Слайд 18</vt:lpstr>
      <vt:lpstr>Слайд 19</vt:lpstr>
      <vt:lpstr>Аудит наличия и движения НА.</vt:lpstr>
      <vt:lpstr>Слайд 21</vt:lpstr>
      <vt:lpstr>Слайд 22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 и аудит долгосрочных активов.</dc:title>
  <dc:creator>user</dc:creator>
  <cp:lastModifiedBy>user</cp:lastModifiedBy>
  <cp:revision>1</cp:revision>
  <dcterms:created xsi:type="dcterms:W3CDTF">2015-03-31T13:51:26Z</dcterms:created>
  <dcterms:modified xsi:type="dcterms:W3CDTF">2015-03-31T15:09:04Z</dcterms:modified>
</cp:coreProperties>
</file>