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9" r:id="rId4"/>
    <p:sldId id="280" r:id="rId5"/>
    <p:sldId id="281" r:id="rId6"/>
    <p:sldId id="258" r:id="rId7"/>
    <p:sldId id="276" r:id="rId8"/>
    <p:sldId id="277" r:id="rId9"/>
    <p:sldId id="27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82" r:id="rId19"/>
    <p:sldId id="28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26" autoAdjust="0"/>
    <p:restoredTop sz="94660"/>
  </p:normalViewPr>
  <p:slideViewPr>
    <p:cSldViewPr>
      <p:cViewPr varScale="1">
        <p:scale>
          <a:sx n="73" d="100"/>
          <a:sy n="73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C6B7B-4C68-4A6D-9CAF-9384831130B6}" type="datetimeFigureOut">
              <a:rPr lang="ru-RU" smtClean="0"/>
              <a:t>26.02.2015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83CC34F-FF99-452B-8FA8-D0DAA8C641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E%D1%80%D0%B3%D0%B0%D0%BD%D0%B8%D0%B7%D0%B0%D1%86%D0%B8%D1%8F" TargetMode="External"/><Relationship Id="rId3" Type="http://schemas.openxmlformats.org/officeDocument/2006/relationships/hyperlink" Target="https://ru.wikipedia.org/wiki/%D0%AE%D1%80%D0%B8%D0%B4%D0%B8%D1%87%D0%B5%D1%81%D0%BA%D0%BE%D0%B5_%D0%BB%D0%B8%D1%86%D0%BE" TargetMode="External"/><Relationship Id="rId7" Type="http://schemas.openxmlformats.org/officeDocument/2006/relationships/hyperlink" Target="https://ru.wikipedia.org/wiki/%D0%9F%D1%80%D0%B5%D0%B4%D0%BF%D1%80%D0%B8%D1%8F%D1%82%D0%B8%D1%8F" TargetMode="External"/><Relationship Id="rId2" Type="http://schemas.openxmlformats.org/officeDocument/2006/relationships/hyperlink" Target="https://ru.wikipedia.org/wiki/%D0%A4%D0%B8%D0%B7%D0%B8%D1%87%D0%B5%D1%81%D0%BA%D0%BE%D0%B5_%D0%BB%D0%B8%D1%86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C%D0%BE%D0%BD%D0%B5%D1%82%D0%B0" TargetMode="External"/><Relationship Id="rId11" Type="http://schemas.openxmlformats.org/officeDocument/2006/relationships/hyperlink" Target="https://ru.wikipedia.org/wiki/%D0%A4%D0%B8%D0%BD%D0%B0%D0%BD%D1%81%D0%BE%D0%B2%D0%BE%D0%B5_%D0%BF%D1%80%D0%B0%D0%B2%D0%BE" TargetMode="External"/><Relationship Id="rId5" Type="http://schemas.openxmlformats.org/officeDocument/2006/relationships/hyperlink" Target="https://ru.wikipedia.org/wiki/%D0%91%D0%B0%D0%BD%D0%BA%D0%BD%D0%BE%D1%82%D1%8B" TargetMode="External"/><Relationship Id="rId10" Type="http://schemas.openxmlformats.org/officeDocument/2006/relationships/hyperlink" Target="https://ru.wikipedia.org/wiki/%D0%98%D0%BD%D0%BA%D0%B0%D1%81%D1%81%D0%B0%D1%86%D0%B8%D1%8F" TargetMode="External"/><Relationship Id="rId4" Type="http://schemas.openxmlformats.org/officeDocument/2006/relationships/hyperlink" Target="https://ru.wikipedia.org/wiki/%D0%9D%D0%B0%D0%BB%D0%B8%D1%87%D0%BD%D1%8B%D0%B5_%D0%B4%D0%B5%D0%BD%D1%8C%D0%B3%D0%B8" TargetMode="External"/><Relationship Id="rId9" Type="http://schemas.openxmlformats.org/officeDocument/2006/relationships/hyperlink" Target="https://ru.wikipedia.org/wiki/%D0%91%D0%B0%D0%BD%D0%B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0%B0%D0%BD%D0%BA%D0%BE%D0%B2%D1%81%D0%BA%D0%B8%D0%B5_%D0%BE%D0%BF%D0%B5%D1%80%D0%B0%D1%86%D0%B8%D0%B8" TargetMode="External"/><Relationship Id="rId2" Type="http://schemas.openxmlformats.org/officeDocument/2006/relationships/hyperlink" Target="https://ru.wikipedia.org/wiki/%D0%91%D0%B0%D0%BD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0%B0%D0%BD%D0%BA%D0%BE%D0%BC%D0%B0%D1%82" TargetMode="External"/><Relationship Id="rId5" Type="http://schemas.openxmlformats.org/officeDocument/2006/relationships/hyperlink" Target="https://ru.wikipedia.org/wiki/%D0%A7%D0%B5%D0%BA" TargetMode="External"/><Relationship Id="rId4" Type="http://schemas.openxmlformats.org/officeDocument/2006/relationships/hyperlink" Target="https://ru.wikipedia.org/wiki/%D0%9F%D1%80%D0%B5%D0%B4%D0%BF%D1%80%D0%B8%D1%8F%D1%82%D0%B8%D1%8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Контроль и ревизия  </a:t>
            </a:r>
            <a:r>
              <a:rPr lang="ru-RU" b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кассово</a:t>
            </a:r>
            <a:r>
              <a:rPr lang="ru-RU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–банковских операций</a:t>
            </a:r>
            <a:endParaRPr lang="ru-RU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7042" name="Picture 2" descr="http://vkab.ru/wp-content/uploads/kak-projti-proverku-bankami-zaemschi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571876"/>
            <a:ext cx="3810000" cy="2857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Роль аудита банковских операций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501122" cy="519591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Экономическое функционирование предприятия возможно только при взаимодействии с юридическими и физическими лицами. Такое взаимодействие может осуществляться с применением финансовых механизмов расчетов. Существует два способа производства расчетов предприятия по своим обязательствам с другими предприятиями: в безналичном порядке через банковскую систему; при помощи наличных денег. Этот аспект деятельности экономического субъекта в ходе аудиторской проверки заслуживает тщательного изучения , так как расчетно-платежные операции существенно влияют на состояние наиболее ликвидных активов предприятия - денежных средств и тесно взаимоувязаны с основной производственной, хозяйственной, коммерческой деятельностью предприятия, отражая состояние расчетов с поставщиками, потребителями, бюджетом и внебюджетными фондами, сотрудниками предприятия по заработной плате и другие.</a:t>
            </a: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Этапы проведения ревизии кассовых операций банка.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786874" cy="5124472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1 Внезапная ревизия наличных средств в кассе</a:t>
            </a:r>
          </a:p>
          <a:p>
            <a:r>
              <a:rPr lang="ru-RU" dirty="0" smtClean="0"/>
              <a:t>а) Проверяющие берут у кассира расписку, в которой указано, что все операции по поступлению и расходованию средств документально оформлены и отражены в отчете кассира, а в кассе нет средств, не относящихся </a:t>
            </a:r>
            <a:r>
              <a:rPr lang="ru-RU" dirty="0" smtClean="0"/>
              <a:t>к предприятию.</a:t>
            </a:r>
            <a:endParaRPr lang="ru-RU" dirty="0" smtClean="0"/>
          </a:p>
          <a:p>
            <a:r>
              <a:rPr lang="ru-RU" dirty="0" smtClean="0"/>
              <a:t>б) Ревизор проверяет правильность составления отчета кассира и определяет остаток наличности на конец рабочего дня (хронологическая и арифметическая проверка)</a:t>
            </a:r>
          </a:p>
          <a:p>
            <a:r>
              <a:rPr lang="ru-RU" dirty="0" smtClean="0"/>
              <a:t>в) С помощью взаимного контроля первичных кассовых документов и отчета кассира выясняют, все </a:t>
            </a:r>
            <a:r>
              <a:rPr lang="ru-RU" dirty="0" smtClean="0"/>
              <a:t> ли совершенные </a:t>
            </a:r>
            <a:r>
              <a:rPr lang="ru-RU" dirty="0" smtClean="0"/>
              <a:t>в течение дня операции были учтены материально-ответственным </a:t>
            </a:r>
            <a:r>
              <a:rPr lang="ru-RU" dirty="0" smtClean="0"/>
              <a:t>лицом 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635798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г) Изучая последовательность отражение в кассовой книге и отчете кассира операций по поступлению и расходов наличности, контролер определяет, вносятся записи в кассовую книгу сразу после осуществления </a:t>
            </a:r>
            <a:r>
              <a:rPr lang="ru-RU" dirty="0" smtClean="0"/>
              <a:t>операций  </a:t>
            </a:r>
            <a:r>
              <a:rPr lang="ru-RU" dirty="0" smtClean="0"/>
              <a:t>по отдельным приходным или расходным кассовым </a:t>
            </a:r>
            <a:r>
              <a:rPr lang="ru-RU" dirty="0" smtClean="0"/>
              <a:t>документам .</a:t>
            </a:r>
            <a:endParaRPr lang="ru-RU" dirty="0" smtClean="0"/>
          </a:p>
          <a:p>
            <a:r>
              <a:rPr lang="ru-RU" dirty="0" smtClean="0"/>
              <a:t>г) Определяют итоги поступлений и расходов, а затем - окончательный остаток на конец рабочего дня, арифметическими действиями проверяют правильность суммы наличности, выданной по платежной ведомости; выясняют </a:t>
            </a:r>
            <a:r>
              <a:rPr lang="ru-RU" dirty="0" smtClean="0"/>
              <a:t> </a:t>
            </a:r>
            <a:r>
              <a:rPr lang="ru-RU" dirty="0" smtClean="0"/>
              <a:t>причины отклонений и берут письменные объяснения у </a:t>
            </a:r>
            <a:r>
              <a:rPr lang="ru-RU" dirty="0" smtClean="0"/>
              <a:t>кассира.</a:t>
            </a:r>
            <a:endParaRPr lang="ru-RU" dirty="0" smtClean="0"/>
          </a:p>
          <a:p>
            <a:r>
              <a:rPr lang="ru-RU" dirty="0" err="1" smtClean="0"/>
              <a:t>д</a:t>
            </a:r>
            <a:r>
              <a:rPr lang="ru-RU" dirty="0" smtClean="0"/>
              <a:t>) </a:t>
            </a:r>
            <a:r>
              <a:rPr lang="ru-RU" dirty="0" err="1" smtClean="0"/>
              <a:t>покупюрно</a:t>
            </a:r>
            <a:r>
              <a:rPr lang="ru-RU" dirty="0" smtClean="0"/>
              <a:t> перечисляют все деньги, находящиеся в кассе, фиксируя наличие ценных бумаг, чековых книжек и других бланков</a:t>
            </a:r>
          </a:p>
          <a:p>
            <a:r>
              <a:rPr lang="ru-RU" dirty="0" smtClean="0"/>
              <a:t>е) По результатам контроля ревизор составляет акт ревизии кассы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2 Документальная проверка кассовых операций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Остаток денег в кассе, показан в отчете кассира, сравнивают с данными сальдо по </a:t>
            </a:r>
            <a:r>
              <a:rPr lang="ru-RU" dirty="0" smtClean="0"/>
              <a:t>счету.</a:t>
            </a:r>
            <a:endParaRPr lang="ru-RU" dirty="0" smtClean="0"/>
          </a:p>
          <a:p>
            <a:r>
              <a:rPr lang="ru-RU" dirty="0" smtClean="0"/>
              <a:t>Проверяют </a:t>
            </a:r>
            <a:r>
              <a:rPr lang="ru-RU" dirty="0" smtClean="0"/>
              <a:t>текущие записи в журнале и сведения этого счета, сравнивают их с отчетами кассира и документами, которые были основанием для поступления и выдачи средств, сравнивая данные журналы и ведомости те по указанному счету с отчетами кассира, проверяют не только правильность вывода остатка средств на конец отчетного дня, но и их движение за этот </a:t>
            </a:r>
            <a:r>
              <a:rPr lang="ru-RU" dirty="0" smtClean="0"/>
              <a:t>час.</a:t>
            </a:r>
            <a:endParaRPr lang="ru-RU" dirty="0" smtClean="0"/>
          </a:p>
          <a:p>
            <a:r>
              <a:rPr lang="ru-RU" dirty="0" smtClean="0"/>
              <a:t>Сравнивают </a:t>
            </a:r>
            <a:r>
              <a:rPr lang="ru-RU" dirty="0" smtClean="0"/>
              <a:t>соответствие </a:t>
            </a:r>
            <a:r>
              <a:rPr lang="ru-RU" dirty="0" smtClean="0"/>
              <a:t>ежемесячных  оборотов в </a:t>
            </a:r>
            <a:r>
              <a:rPr lang="ru-RU" dirty="0" smtClean="0"/>
              <a:t>разрезе корреспондирующих счетов, отраженных в журнале по счету </a:t>
            </a:r>
            <a:r>
              <a:rPr lang="ru-RU" dirty="0" smtClean="0"/>
              <a:t> с </a:t>
            </a:r>
            <a:r>
              <a:rPr lang="ru-RU" dirty="0" smtClean="0"/>
              <a:t>соответствующими </a:t>
            </a:r>
            <a:r>
              <a:rPr lang="ru-RU" dirty="0" smtClean="0"/>
              <a:t>итогами  </a:t>
            </a:r>
            <a:r>
              <a:rPr lang="ru-RU" dirty="0" smtClean="0"/>
              <a:t>в Главной книге, </a:t>
            </a:r>
            <a:r>
              <a:rPr lang="ru-RU" dirty="0" smtClean="0"/>
              <a:t>убедившись </a:t>
            </a:r>
            <a:r>
              <a:rPr lang="ru-RU" dirty="0" smtClean="0"/>
              <a:t>в достоверности данных аналитического и синтетического </a:t>
            </a:r>
            <a:r>
              <a:rPr lang="ru-RU" dirty="0" smtClean="0"/>
              <a:t>учета.</a:t>
            </a:r>
            <a:endParaRPr lang="ru-RU" dirty="0" smtClean="0"/>
          </a:p>
          <a:p>
            <a:r>
              <a:rPr lang="ru-RU" dirty="0" smtClean="0"/>
              <a:t>Выясняют </a:t>
            </a:r>
            <a:r>
              <a:rPr lang="ru-RU" dirty="0" smtClean="0"/>
              <a:t>обоснованность записей в учетных регистрах </a:t>
            </a:r>
            <a:r>
              <a:rPr lang="ru-RU" dirty="0" smtClean="0"/>
              <a:t>и </a:t>
            </a:r>
            <a:r>
              <a:rPr lang="ru-RU" dirty="0" smtClean="0"/>
              <a:t>отчетах кассира по соответствующим кассовым </a:t>
            </a:r>
            <a:r>
              <a:rPr lang="ru-RU" dirty="0" smtClean="0"/>
              <a:t>документам.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500042"/>
            <a:ext cx="5643602" cy="6072230"/>
          </a:xfrm>
        </p:spPr>
        <p:txBody>
          <a:bodyPr/>
          <a:lstStyle/>
          <a:p>
            <a:r>
              <a:rPr lang="ru-RU" dirty="0" smtClean="0"/>
              <a:t>Проверяют </a:t>
            </a:r>
            <a:r>
              <a:rPr lang="ru-RU" dirty="0" smtClean="0"/>
              <a:t>выдачу заработной платы, при этом нужно убедиться в том, что </a:t>
            </a:r>
            <a:r>
              <a:rPr lang="ru-RU" dirty="0" smtClean="0"/>
              <a:t>работы по </a:t>
            </a:r>
            <a:r>
              <a:rPr lang="ru-RU" dirty="0" smtClean="0"/>
              <a:t>трудовым соглашениям и контрактам действительно выполнены в полном объеме</a:t>
            </a:r>
          </a:p>
          <a:p>
            <a:r>
              <a:rPr lang="ru-RU" dirty="0" smtClean="0"/>
              <a:t>Определяют</a:t>
            </a:r>
            <a:r>
              <a:rPr lang="ru-RU" dirty="0" smtClean="0"/>
              <a:t>, не </a:t>
            </a:r>
            <a:r>
              <a:rPr lang="ru-RU" dirty="0" smtClean="0"/>
              <a:t>завышены ли  </a:t>
            </a:r>
            <a:r>
              <a:rPr lang="ru-RU" dirty="0" smtClean="0"/>
              <a:t>расценки и не </a:t>
            </a:r>
            <a:r>
              <a:rPr lang="ru-RU" dirty="0" smtClean="0"/>
              <a:t>выполнялась ли  </a:t>
            </a:r>
            <a:r>
              <a:rPr lang="ru-RU" dirty="0" smtClean="0"/>
              <a:t>эта работа штатными работниками, </a:t>
            </a:r>
            <a:r>
              <a:rPr lang="ru-RU" dirty="0" smtClean="0"/>
              <a:t>в случае , если  </a:t>
            </a:r>
            <a:r>
              <a:rPr lang="ru-RU" dirty="0" smtClean="0"/>
              <a:t>оплату </a:t>
            </a:r>
            <a:r>
              <a:rPr lang="ru-RU" dirty="0" smtClean="0"/>
              <a:t>выдана  </a:t>
            </a:r>
            <a:r>
              <a:rPr lang="ru-RU" dirty="0" smtClean="0"/>
              <a:t>внештатным исполнителям</a:t>
            </a:r>
          </a:p>
          <a:p>
            <a:endParaRPr lang="ru-RU" dirty="0"/>
          </a:p>
        </p:txBody>
      </p:sp>
      <p:pic>
        <p:nvPicPr>
          <p:cNvPr id="4" name="Picture 2" descr="http://www.school688.ru/uploads/images/art/3d-chelovechek-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642918"/>
            <a:ext cx="2858950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135732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429684" cy="6162700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ru-RU" dirty="0" smtClean="0"/>
              <a:t>Ревизия денежных средств и операций с ними предполагает проверку порядка ведения кассовых операций</a:t>
            </a:r>
            <a:r>
              <a:rPr lang="ru-RU" dirty="0" smtClean="0"/>
              <a:t>.</a:t>
            </a:r>
          </a:p>
          <a:p>
            <a:pPr fontAlgn="t">
              <a:buNone/>
            </a:pPr>
            <a:endParaRPr lang="ru-RU" dirty="0" smtClean="0"/>
          </a:p>
          <a:p>
            <a:pPr fontAlgn="t"/>
            <a:r>
              <a:rPr lang="ru-RU" dirty="0" smtClean="0"/>
              <a:t>Ревизия кассы производится ревизором в присутствии </a:t>
            </a:r>
            <a:r>
              <a:rPr lang="ru-RU" dirty="0" smtClean="0"/>
              <a:t>лица</a:t>
            </a:r>
            <a:r>
              <a:rPr lang="ru-RU" dirty="0" smtClean="0"/>
              <a:t>, которому поручено вести кассу, и главного бухгалтера или его заместителя немедленно после предъявления полномочий на проведение ревизии. На время ревизии все кассовые операции прекращаются. В процессе проверки материально ответственное лицо по кассе обязано составить отчет об операциях кассы за текущий день, вывести по кассовой книге остаток денег на день ревизии и на последнем отчете, дать расписку, что все приходные и расходные кассовые документы включены в отчет и к моменту ревизии кассы </a:t>
            </a:r>
            <a:r>
              <a:rPr lang="ru-RU" dirty="0" err="1" smtClean="0"/>
              <a:t>неоприходованных</a:t>
            </a:r>
            <a:r>
              <a:rPr lang="ru-RU" dirty="0" smtClean="0"/>
              <a:t> и не списанных в расход денег не имеется</a:t>
            </a:r>
            <a:r>
              <a:rPr lang="ru-RU" dirty="0" smtClean="0"/>
              <a:t>.</a:t>
            </a:r>
          </a:p>
          <a:p>
            <a:pPr fontAlgn="t">
              <a:buNone/>
            </a:pPr>
            <a:endParaRPr lang="ru-RU" dirty="0" smtClean="0"/>
          </a:p>
          <a:p>
            <a:pPr fontAlgn="t"/>
            <a:r>
              <a:rPr lang="ru-RU" dirty="0" smtClean="0"/>
              <a:t>Необходимо проверить наличие письменных договоров о материальной ответственности с лицами, которые ведут кассы, а также с лицами, на которых приказами руководителей учреждений, обслуживаемых централизованными бухгалтериями, возложены обязанности по выдаче заработной платы, пособий по временной нетрудоспособности, премий и др. Денежное наличие проверяется путем полного перерасчета всех денег, находящихся в кассе. После этого ревизор сопоставляет наличие денежных средств с остатком, отраженным в кассовой книге и отчете кассира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642918"/>
            <a:ext cx="8115328" cy="5519758"/>
          </a:xfrm>
        </p:spPr>
        <p:txBody>
          <a:bodyPr>
            <a:normAutofit fontScale="85000" lnSpcReduction="20000"/>
          </a:bodyPr>
          <a:lstStyle/>
          <a:p>
            <a:pPr fontAlgn="t"/>
            <a:r>
              <a:rPr lang="ru-RU" dirty="0" smtClean="0"/>
              <a:t>Выданные из кассы суммы по частным распискам считаются недостачей. В случае выявления излишка или недостачи денег в кассе ревизор должен установить причину их возникновения. В этих целях лицо, ответственное за ведение кассы, обязано дать объяснения, а ревизор должен проверить достоверность объяснений. На обнаруженные излишки денежных средств составляется приходный кассовый ордер, который заносится в кассовую книгу, а излишки сдаются в доход бюджета. При выявлении в ходе ревизии недостачи наличных денег должны быть приняты меры к взысканию.</a:t>
            </a:r>
          </a:p>
          <a:p>
            <a:pPr fontAlgn="t"/>
            <a:r>
              <a:rPr lang="ru-RU" dirty="0" smtClean="0"/>
              <a:t>После проверки денежной наличности проверяются бланки документов строгой отчетности (бланки трудовых книжек, вкладыши к трудовым книжкам, квитанционные книжки судебных исполнителей) и ценные бумаги (оплаченные талоны на бензин и масло, на питание и тому подобное, оплаченные путевки в дома отдыха, санатории, турбазы, полученные извещения на почтовые переводы, почтовые марки и марки госпошлины и т. п.).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8215370" cy="5857916"/>
          </a:xfrm>
        </p:spPr>
        <p:txBody>
          <a:bodyPr>
            <a:normAutofit fontScale="77500" lnSpcReduction="20000"/>
          </a:bodyPr>
          <a:lstStyle/>
          <a:p>
            <a:pPr fontAlgn="t"/>
            <a:r>
              <a:rPr lang="ru-RU" dirty="0" smtClean="0"/>
              <a:t>Результаты ревизии кассы оформляются отдельным актом. Один экземпляр акта вручается главному бухгалтеру или заместителю руководителя проверяемого учреждения.</a:t>
            </a:r>
          </a:p>
          <a:p>
            <a:pPr fontAlgn="t">
              <a:buNone/>
            </a:pPr>
            <a:endParaRPr lang="ru-RU" dirty="0" smtClean="0"/>
          </a:p>
          <a:p>
            <a:pPr fontAlgn="t"/>
            <a:r>
              <a:rPr lang="ru-RU" dirty="0" smtClean="0"/>
              <a:t>Проверяя соблюдение кассовой дисциплины, необходимо выявлять расчеты через кассу по операциям, которые должны оплачиваться безналичным путем, </a:t>
            </a:r>
            <a:r>
              <a:rPr lang="ru-RU" dirty="0" smtClean="0"/>
              <a:t>случаи </a:t>
            </a:r>
            <a:r>
              <a:rPr lang="ru-RU" dirty="0" smtClean="0"/>
              <a:t>использования денег не по целевому назначению, несвоевременного возвращения в банк неиспользованных денежных средств, превышение остатков наличных денег в кассе за отдельные дни и в среднем за месяц установленных лимитов, правильность расходования выручки, полученной в кассу. </a:t>
            </a:r>
            <a:endParaRPr lang="ru-RU" dirty="0" smtClean="0"/>
          </a:p>
          <a:p>
            <a:pPr fontAlgn="t"/>
            <a:r>
              <a:rPr lang="ru-RU" dirty="0" smtClean="0"/>
              <a:t>При </a:t>
            </a:r>
            <a:r>
              <a:rPr lang="ru-RU" dirty="0" smtClean="0"/>
              <a:t>проверке полноты </a:t>
            </a:r>
            <a:r>
              <a:rPr lang="ru-RU" dirty="0" err="1" smtClean="0"/>
              <a:t>оприходования</a:t>
            </a:r>
            <a:r>
              <a:rPr lang="ru-RU" dirty="0" smtClean="0"/>
              <a:t> денег, полученных из обслуживаемого банка, от организаций, необходимо сличить записи в кассовой книге с записями в выписках банка и корешками чеков, приходными кассовыми ордерами. </a:t>
            </a:r>
            <a:endParaRPr lang="ru-RU" dirty="0" smtClean="0"/>
          </a:p>
          <a:p>
            <a:pPr fontAlgn="t"/>
            <a:r>
              <a:rPr lang="ru-RU" dirty="0" smtClean="0"/>
              <a:t>В </a:t>
            </a:r>
            <a:r>
              <a:rPr lang="ru-RU" dirty="0" smtClean="0"/>
              <a:t>случаях исправлений, подчистки следует провести сверку записей в выписках банка с подлинными записями в лицевых счетах, хранящихся в обслуживаемом банке.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57166"/>
            <a:ext cx="5643570" cy="6000792"/>
          </a:xfrm>
        </p:spPr>
        <p:txBody>
          <a:bodyPr/>
          <a:lstStyle/>
          <a:p>
            <a:pPr fontAlgn="t"/>
            <a:r>
              <a:rPr lang="ru-RU" dirty="0" smtClean="0"/>
              <a:t>Приходные и расходные кассовые документы должны проверяться сплошным порядком с целью выявления:</a:t>
            </a:r>
          </a:p>
          <a:p>
            <a:pPr fontAlgn="t"/>
            <a:r>
              <a:rPr lang="ru-RU" i="1" dirty="0" smtClean="0"/>
              <a:t>1) случаев хищения денежных средств;</a:t>
            </a:r>
          </a:p>
          <a:p>
            <a:pPr fontAlgn="t"/>
            <a:r>
              <a:rPr lang="ru-RU" i="1" dirty="0" smtClean="0"/>
              <a:t>2) незаконного и нецелесообразного использования их;</a:t>
            </a:r>
          </a:p>
          <a:p>
            <a:pPr fontAlgn="t"/>
            <a:r>
              <a:rPr lang="ru-RU" i="1" dirty="0" smtClean="0"/>
              <a:t>3) нарушений правильности оформления документов.</a:t>
            </a:r>
          </a:p>
          <a:p>
            <a:endParaRPr lang="ru-RU" dirty="0"/>
          </a:p>
        </p:txBody>
      </p:sp>
      <p:pic>
        <p:nvPicPr>
          <p:cNvPr id="107522" name="Picture 2" descr="http://t1.pfst.net/2011.11/89874412580b6cd9564882d724ab6eb37e965f983d0_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357298"/>
            <a:ext cx="3157563" cy="33121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00306"/>
            <a:ext cx="5357850" cy="135732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14690" name="Picture 2" descr="http://cs304603.vk.me/v304603289/7681/5jiwef0NHi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3" y="1000108"/>
            <a:ext cx="3534283" cy="3500462"/>
          </a:xfrm>
          <a:prstGeom prst="flowChartConnector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143000"/>
          </a:xfrm>
        </p:spPr>
        <p:txBody>
          <a:bodyPr/>
          <a:lstStyle/>
          <a:p>
            <a:r>
              <a:rPr lang="ru-RU" dirty="0" smtClean="0"/>
              <a:t>Определение кассовых </a:t>
            </a:r>
            <a:r>
              <a:rPr lang="ru-RU" dirty="0" err="1" smtClean="0"/>
              <a:t>опреаций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71612"/>
            <a:ext cx="8501122" cy="4857784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Кассовые операции</a:t>
            </a:r>
            <a:r>
              <a:rPr lang="ru-RU" dirty="0" smtClean="0"/>
              <a:t> — </a:t>
            </a:r>
            <a:r>
              <a:rPr lang="ru-RU" dirty="0" err="1" smtClean="0"/>
              <a:t>операции</a:t>
            </a:r>
            <a:r>
              <a:rPr lang="ru-RU" dirty="0" smtClean="0"/>
              <a:t> с </a:t>
            </a:r>
            <a:r>
              <a:rPr lang="ru-RU" dirty="0" smtClean="0">
                <a:hlinkClick r:id="rId2" tooltip="Физическое лицо"/>
              </a:rPr>
              <a:t>физическими</a:t>
            </a:r>
            <a:r>
              <a:rPr lang="ru-RU" dirty="0" smtClean="0"/>
              <a:t> и </a:t>
            </a:r>
            <a:r>
              <a:rPr lang="ru-RU" dirty="0" smtClean="0">
                <a:hlinkClick r:id="rId3" tooltip="Юридическое лицо"/>
              </a:rPr>
              <a:t>юридическими</a:t>
            </a:r>
            <a:r>
              <a:rPr lang="ru-RU" dirty="0" smtClean="0"/>
              <a:t> лицами по приёму и выдаче </a:t>
            </a:r>
            <a:r>
              <a:rPr lang="ru-RU" dirty="0" smtClean="0">
                <a:hlinkClick r:id="rId4" tooltip="Наличные деньги"/>
              </a:rPr>
              <a:t>наличных денежных средств</a:t>
            </a:r>
            <a:r>
              <a:rPr lang="ru-RU" dirty="0" smtClean="0"/>
              <a:t> (</a:t>
            </a:r>
            <a:r>
              <a:rPr lang="ru-RU" dirty="0" smtClean="0">
                <a:hlinkClick r:id="rId5" tooltip="Банкноты"/>
              </a:rPr>
              <a:t>банкноты</a:t>
            </a:r>
            <a:r>
              <a:rPr lang="ru-RU" dirty="0" smtClean="0"/>
              <a:t> и </a:t>
            </a:r>
            <a:r>
              <a:rPr lang="ru-RU" dirty="0" smtClean="0">
                <a:hlinkClick r:id="rId6" tooltip="Монета"/>
              </a:rPr>
              <a:t>монеты</a:t>
            </a:r>
            <a:r>
              <a:rPr lang="ru-RU" dirty="0" smtClean="0"/>
              <a:t>), </a:t>
            </a:r>
            <a:r>
              <a:rPr lang="ru-RU" dirty="0" smtClean="0"/>
              <a:t>осуществляемые </a:t>
            </a:r>
            <a:r>
              <a:rPr lang="ru-RU" dirty="0" smtClean="0">
                <a:hlinkClick r:id="rId7" tooltip="Предприятия"/>
              </a:rPr>
              <a:t>предприятиями</a:t>
            </a:r>
            <a:r>
              <a:rPr lang="ru-RU" dirty="0" smtClean="0"/>
              <a:t>, </a:t>
            </a:r>
            <a:r>
              <a:rPr lang="ru-RU" dirty="0" smtClean="0">
                <a:hlinkClick r:id="rId8" tooltip="Организация"/>
              </a:rPr>
              <a:t>организациями</a:t>
            </a:r>
            <a:r>
              <a:rPr lang="ru-RU" dirty="0" smtClean="0"/>
              <a:t>, </a:t>
            </a:r>
            <a:r>
              <a:rPr lang="ru-RU" dirty="0" smtClean="0">
                <a:hlinkClick r:id="rId9" tooltip="Банк"/>
              </a:rPr>
              <a:t>банками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Представляют </a:t>
            </a:r>
            <a:r>
              <a:rPr lang="ru-RU" dirty="0" smtClean="0"/>
              <a:t>собой совокупность материально-технических процедур, заключающихся в приёме (</a:t>
            </a:r>
            <a:r>
              <a:rPr lang="ru-RU" dirty="0" smtClean="0">
                <a:hlinkClick r:id="rId10" tooltip="Инкассация"/>
              </a:rPr>
              <a:t>инкассация</a:t>
            </a:r>
            <a:r>
              <a:rPr lang="ru-RU" dirty="0" smtClean="0"/>
              <a:t>), хранении и выдаче наличных </a:t>
            </a:r>
            <a:r>
              <a:rPr lang="ru-RU" dirty="0" smtClean="0"/>
              <a:t>денег. </a:t>
            </a:r>
            <a:r>
              <a:rPr lang="ru-RU" dirty="0" smtClean="0"/>
              <a:t>Кассовые операции регулируются нормами </a:t>
            </a:r>
            <a:r>
              <a:rPr lang="ru-RU" dirty="0" smtClean="0">
                <a:hlinkClick r:id="rId11" tooltip="Финансовое право"/>
              </a:rPr>
              <a:t>финансового права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Порядок осуществления кассовых операций в </a:t>
            </a:r>
            <a:r>
              <a:rPr lang="ru-RU" dirty="0" smtClean="0"/>
              <a:t>Республике Казахстан регламентирует</a:t>
            </a:r>
            <a:r>
              <a:rPr lang="ru-RU" dirty="0" smtClean="0"/>
              <a:t> </a:t>
            </a:r>
            <a:r>
              <a:rPr lang="ru-RU" dirty="0" smtClean="0"/>
              <a:t>Национальный банк РК.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429684" cy="6072230"/>
          </a:xfrm>
        </p:spPr>
        <p:txBody>
          <a:bodyPr>
            <a:normAutofit/>
          </a:bodyPr>
          <a:lstStyle/>
          <a:p>
            <a:r>
              <a:rPr lang="ru-RU" b="1" dirty="0" smtClean="0"/>
              <a:t>Для приема и выдачи наличных денег и других ценностей в банке создается отдел кассовых операций, которые подразделяются на следующие виды касс:</a:t>
            </a:r>
            <a:endParaRPr lang="ru-RU" dirty="0" smtClean="0"/>
          </a:p>
          <a:p>
            <a:r>
              <a:rPr lang="ru-RU" dirty="0" smtClean="0"/>
              <a:t>- приходные;</a:t>
            </a:r>
          </a:p>
          <a:p>
            <a:r>
              <a:rPr lang="ru-RU" dirty="0" smtClean="0"/>
              <a:t> -  расходные;</a:t>
            </a:r>
          </a:p>
          <a:p>
            <a:r>
              <a:rPr lang="ru-RU" dirty="0" smtClean="0"/>
              <a:t>-  приходно-расходные;</a:t>
            </a:r>
          </a:p>
          <a:p>
            <a:r>
              <a:rPr lang="ru-RU" dirty="0" smtClean="0"/>
              <a:t>-  кассы пересчета;</a:t>
            </a:r>
          </a:p>
          <a:p>
            <a:r>
              <a:rPr lang="ru-RU" dirty="0" smtClean="0"/>
              <a:t>-  вечерние кассы и другие.</a:t>
            </a:r>
          </a:p>
          <a:p>
            <a:r>
              <a:rPr lang="ru-RU" dirty="0" smtClean="0"/>
              <a:t>Виды и количество таких касс зависит от объема операций и характера деятельности банка. Основанием проводимых операций каждой из касс являются приходные и расходные документы.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572560" cy="64294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Приходная касса осуществляет прием:</a:t>
            </a:r>
          </a:p>
          <a:p>
            <a:r>
              <a:rPr lang="ru-RU" dirty="0" smtClean="0"/>
              <a:t>-  наличности оформляется объявлениями на внос наличными и приходными кассовыми ордерами;</a:t>
            </a:r>
          </a:p>
          <a:p>
            <a:r>
              <a:rPr lang="ru-RU" dirty="0" smtClean="0"/>
              <a:t>-  ценностей оформляется </a:t>
            </a:r>
            <a:r>
              <a:rPr lang="ru-RU" dirty="0" err="1" smtClean="0"/>
              <a:t>внебалансовым</a:t>
            </a:r>
            <a:r>
              <a:rPr lang="ru-RU" dirty="0" smtClean="0"/>
              <a:t> ордером;</a:t>
            </a:r>
          </a:p>
          <a:p>
            <a:r>
              <a:rPr lang="ru-RU" dirty="0" smtClean="0"/>
              <a:t>-  коммунальных, налоговых и других платежей осуществляется на основании приходных документов - извещение и квитанции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Расходная касса осуществляет выдачу:</a:t>
            </a:r>
          </a:p>
          <a:p>
            <a:r>
              <a:rPr lang="ru-RU" dirty="0" smtClean="0"/>
              <a:t>-  наличности - денежным чеком и расходными кассовыми ордерами;</a:t>
            </a:r>
          </a:p>
          <a:p>
            <a:r>
              <a:rPr lang="ru-RU" dirty="0" smtClean="0"/>
              <a:t>-  ценностей оформляется </a:t>
            </a:r>
            <a:r>
              <a:rPr lang="ru-RU" dirty="0" err="1" smtClean="0"/>
              <a:t>внебалансовым</a:t>
            </a:r>
            <a:r>
              <a:rPr lang="ru-RU" dirty="0" smtClean="0"/>
              <a:t> ордером.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Вечерняя касса </a:t>
            </a:r>
            <a:r>
              <a:rPr lang="ru-RU" dirty="0" smtClean="0"/>
              <a:t>осуществляет прием денег от клиентов после окончания рабочего дня в банке. Вечерняя касса может быть организована по приему наличных денег, а также по приему сумок с наличными деньгами от инкассаторов и клиентов.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Касса пересчета </a:t>
            </a:r>
            <a:r>
              <a:rPr lang="ru-RU" dirty="0" smtClean="0"/>
              <a:t>предназначена для проведения пересчета </a:t>
            </a:r>
            <a:r>
              <a:rPr lang="ru-RU" dirty="0" err="1" smtClean="0"/>
              <a:t>проинкассированной</a:t>
            </a:r>
            <a:r>
              <a:rPr lang="ru-RU" dirty="0" smtClean="0"/>
              <a:t> денежной выручки клиентов банка.</a:t>
            </a:r>
          </a:p>
          <a:p>
            <a:r>
              <a:rPr lang="ru-RU" dirty="0" smtClean="0"/>
              <a:t>Отдел кассовых операций возглавляет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заведующий кассой </a:t>
            </a:r>
            <a:r>
              <a:rPr lang="ru-RU" dirty="0" smtClean="0"/>
              <a:t>(старший кассир), осуществляющий руководство отделом и контроль за работой кассового аппарата банка.</a:t>
            </a:r>
          </a:p>
          <a:p>
            <a:r>
              <a:rPr lang="ru-RU" dirty="0" smtClean="0"/>
              <a:t>В каждом банке создается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операционная касса </a:t>
            </a:r>
            <a:r>
              <a:rPr lang="ru-RU" dirty="0" smtClean="0"/>
              <a:t>- это совокупность денежной наличности, находящейся в банке и используемая для выполнения кассовых операций. Эти операции по проведению налично-денежных расчетов осуществляются через кассовое подразделение на основе заключаемого договора между банком и клиентом на расчетно-кассовое обслуживание, за проведение которых банк взимает определенное вознаграждение.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8186766" cy="614366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Для обеспечения сохранности ценностей и правильной организации кассовой работы, в банке проводятся ревизия, которая осуществляется в следующих случаях:</a:t>
            </a:r>
          </a:p>
          <a:p>
            <a:r>
              <a:rPr lang="ru-RU" dirty="0" smtClean="0"/>
              <a:t>-  не реже 1 раза в квартал и по состоянию на 1 января;</a:t>
            </a:r>
          </a:p>
          <a:p>
            <a:r>
              <a:rPr lang="ru-RU" dirty="0" smtClean="0"/>
              <a:t>-  при смене должностных и материально- ответственных лиц;</a:t>
            </a:r>
          </a:p>
          <a:p>
            <a:r>
              <a:rPr lang="ru-RU" dirty="0" smtClean="0"/>
              <a:t>-  по усмотрению руководителя банка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Ревизия проводится внезапно на основе письменного распоряжения руководителя, специально созданной комиссией.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Результаты </a:t>
            </a:r>
            <a:r>
              <a:rPr lang="ru-RU" dirty="0" smtClean="0"/>
              <a:t>ревизии кассы оформляются актом. Обнаруженные недостачи или излишки денег и ценностей, отражаются в акте. Выясняются причины расхождений и принимаются соответствующие меры.</a:t>
            </a: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Кассовые операции в </a:t>
            </a:r>
            <a:r>
              <a:rPr lang="ru-RU" dirty="0" smtClean="0">
                <a:hlinkClick r:id="rId2" tooltip="Банк"/>
              </a:rPr>
              <a:t>банке</a:t>
            </a:r>
            <a:r>
              <a:rPr lang="ru-RU" dirty="0" smtClean="0"/>
              <a:t> являются одним из основных видов </a:t>
            </a:r>
            <a:r>
              <a:rPr lang="ru-RU" dirty="0" smtClean="0">
                <a:hlinkClick r:id="rId3" tooltip="Банковские операции"/>
              </a:rPr>
              <a:t>банковских операций</a:t>
            </a:r>
            <a:r>
              <a:rPr lang="ru-RU" dirty="0" smtClean="0"/>
              <a:t>. Представляют собой операции по приему и выдаче наличных денежных средств. Более широко кассовые операции можно определить как операции, связанные с движением наличных денежных </a:t>
            </a:r>
            <a:r>
              <a:rPr lang="ru-RU" dirty="0" smtClean="0"/>
              <a:t>средств 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Основным документом, регламентирующим кассовые операции для кредитных </a:t>
            </a:r>
            <a:r>
              <a:rPr lang="ru-RU" dirty="0" smtClean="0"/>
              <a:t>организаций является  </a:t>
            </a:r>
            <a:r>
              <a:rPr lang="ru-RU" dirty="0" smtClean="0"/>
              <a:t>Постановление Правления Национального Банка Республики Казахстан от 3 марта 2001 года N </a:t>
            </a:r>
            <a:r>
              <a:rPr lang="ru-RU" dirty="0" smtClean="0"/>
              <a:t>58 «</a:t>
            </a:r>
            <a:r>
              <a:rPr lang="ru-RU" b="1" cap="all" dirty="0" smtClean="0"/>
              <a:t>Об утверждении Правил ведения кассовых операций и операций по инкассации банкнот, монет и ценностей в банках второго уровня и организациях, осуществляющих отдельные виды банковских операций, Республики </a:t>
            </a:r>
            <a:r>
              <a:rPr lang="ru-RU" b="1" cap="all" dirty="0" smtClean="0"/>
              <a:t>Казахстан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Требования </a:t>
            </a:r>
            <a:r>
              <a:rPr lang="ru-RU" dirty="0" smtClean="0"/>
              <a:t>клиентов банка о выдаче наличных средств является важной стороной деятельности банка, так как это определяет доверие клиента банку, определяет возможность клиента банка свободно распоряжаться своими деньгами.</a:t>
            </a:r>
          </a:p>
          <a:p>
            <a:r>
              <a:rPr lang="ru-RU" dirty="0" smtClean="0"/>
              <a:t>Кассовые операции имеют большое значение как для банка так и для клиентов. Принимая наличные средства от клиентов банк увеличивает свои свободные резервы, при этом проводит активные операции и получает доходы. При выдаче наличных средств клиенту учреждения банка берут комиссионную плату. Для осуществления кассовых операций банки открывают операционную кассу, которая состоит из приходной кассы, где осуществляют прием наличных и расходной, где выдают наличные.</a:t>
            </a:r>
          </a:p>
          <a:p>
            <a:r>
              <a:rPr lang="ru-RU" dirty="0" smtClean="0"/>
              <a:t>Все юридические лица и индивидуальные предприниматели обязаны сдавать полученную наличность в учреждении банков для зачисления на их счета.</a:t>
            </a:r>
          </a:p>
          <a:p>
            <a:r>
              <a:rPr lang="ru-RU" dirty="0" smtClean="0"/>
              <a:t>Наличные средства выдаются банком через свои кассы на протяжении операционного дня:</a:t>
            </a:r>
          </a:p>
          <a:p>
            <a:r>
              <a:rPr lang="ru-RU" dirty="0" smtClean="0">
                <a:hlinkClick r:id="rId4" tooltip="Предприятия"/>
              </a:rPr>
              <a:t>Предприятиям</a:t>
            </a:r>
            <a:r>
              <a:rPr lang="ru-RU" dirty="0" smtClean="0"/>
              <a:t> с их текущих счетов на основе денежного </a:t>
            </a:r>
            <a:r>
              <a:rPr lang="ru-RU" dirty="0" smtClean="0">
                <a:hlinkClick r:id="rId5" tooltip="Чек"/>
              </a:rPr>
              <a:t>чека</a:t>
            </a:r>
            <a:r>
              <a:rPr lang="ru-RU" dirty="0" smtClean="0"/>
              <a:t> установленной формы с указанием целевого назначения полученных наличных средств;</a:t>
            </a:r>
          </a:p>
          <a:p>
            <a:r>
              <a:rPr lang="ru-RU" dirty="0" smtClean="0"/>
              <a:t>Физическим лицам по расходным кассовым ордерам.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рактически </a:t>
            </a:r>
            <a:r>
              <a:rPr lang="ru-RU" dirty="0" smtClean="0"/>
              <a:t>все банки проводят кассовые операции через </a:t>
            </a:r>
            <a:r>
              <a:rPr lang="ru-RU" dirty="0" smtClean="0">
                <a:hlinkClick r:id="rId6" tooltip="Банкомат"/>
              </a:rPr>
              <a:t>банкоматы</a:t>
            </a:r>
            <a:r>
              <a:rPr lang="ru-RU" baseline="30000" dirty="0" smtClean="0"/>
              <a:t> </a:t>
            </a:r>
            <a:r>
              <a:rPr lang="ru-RU" dirty="0" smtClean="0"/>
              <a:t> 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572560" cy="64294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Целью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аудита кассовых операций </a:t>
            </a:r>
            <a:r>
              <a:rPr lang="ru-RU" dirty="0" smtClean="0"/>
              <a:t>является проверка соблюдения банком требований законодательства в части совершения и отражения в учете кассовых операций, выявления недостатков в организации и ведении кассовой работы.</a:t>
            </a:r>
          </a:p>
          <a:p>
            <a:r>
              <a:rPr lang="ru-RU" dirty="0" smtClean="0"/>
              <a:t>При </a:t>
            </a:r>
            <a:r>
              <a:rPr lang="ru-RU" dirty="0" smtClean="0"/>
              <a:t>снятии фактического остатка денежных средств кассы, кассир производит пересчет денежной наличности </a:t>
            </a:r>
            <a:r>
              <a:rPr lang="ru-RU" dirty="0" err="1" smtClean="0"/>
              <a:t>покупюрно</a:t>
            </a:r>
            <a:r>
              <a:rPr lang="ru-RU" dirty="0" smtClean="0"/>
              <a:t>, по корешкам и по кружкам. Специалист отдела аудита фиксирует суммы. Выводится фактический остаток наличия денег на момент проверки в акте в графе «Фактическое наличие денежных средств в кассе». Проверка кассовой работы банка начинается, как правило, с изучения результатов проведенных за проверяемый период инвентаризации наличных денег и ценностей в операционных кассах.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Инвентаризация</a:t>
            </a:r>
            <a:r>
              <a:rPr lang="ru-RU" dirty="0" smtClean="0"/>
              <a:t> проводится с целью:</a:t>
            </a:r>
          </a:p>
          <a:p>
            <a:r>
              <a:rPr lang="ru-RU" dirty="0" smtClean="0"/>
              <a:t>- установления соответствия фактических остатков денежной наличности в тенге и иностранной валюте, и ценностей, находящихся в операционной кассе банка данными книги учета денежной наличности и иных ценностей и данными бухгалтерского учета; проверки соблюдения банком порядка хранения денег и ценностей,;</a:t>
            </a:r>
          </a:p>
          <a:p>
            <a:r>
              <a:rPr lang="ru-RU" dirty="0" smtClean="0"/>
              <a:t>-проверки соблюдения банком установленного порядка и сроков проведения ревизии кассы.</a:t>
            </a:r>
          </a:p>
          <a:p>
            <a:r>
              <a:rPr lang="ru-RU" dirty="0" smtClean="0"/>
              <a:t>Инвентаризации подлежат все ценности, находящиеся в кассе, банкоматах и операционных кассах. Инвентаризация проводится в присутствии материально ответственных лиц таким образом, чтобы ее проведение не нарушало нормальной работы кассы.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42872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Проверка законности и достоверности операций по поступлению и </a:t>
            </a:r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использованию  денежных </a:t>
            </a:r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средств.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501122" cy="51244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Основными задачами проверки являются: 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 smtClean="0"/>
              <a:t>) оценка системы внутрихозяйственного контроля операций с денежными средствами; 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/>
              <a:t>) проверка соблюдения кассовой дисциплины, установленного порядка оформления и учета кассовых операций и расчетов наличными денежными средствами; </a:t>
            </a:r>
            <a:endParaRPr lang="ru-RU" dirty="0" smtClean="0"/>
          </a:p>
          <a:p>
            <a:r>
              <a:rPr lang="ru-RU" dirty="0" smtClean="0"/>
              <a:t>З</a:t>
            </a:r>
            <a:r>
              <a:rPr lang="ru-RU" dirty="0" smtClean="0"/>
              <a:t>) определение законности, достоверности и целесообразности совершенных операций по счетам в банках, своевременности и правильности их документального оформления и отражения в учете; 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 smtClean="0"/>
              <a:t>) проверка соответствия действующему законодательству совершенных операций по покупке и продаже иностранной валюты, расчетов курсовых </a:t>
            </a:r>
            <a:r>
              <a:rPr lang="ru-RU" dirty="0" err="1" smtClean="0"/>
              <a:t>разниц</a:t>
            </a:r>
            <a:r>
              <a:rPr lang="ru-RU" dirty="0" smtClean="0"/>
              <a:t> по этим операциям и их отражения в учете; 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 smtClean="0"/>
              <a:t>) оценка достоверности соответствующих показателей бухгалтерской (финансовой) отчетности.</a:t>
            </a: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2400" cy="1143000"/>
          </a:xfrm>
        </p:spPr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Обязанности аудитора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329642" cy="519591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Проверяя кассовые операции, аудитор должен установить, как соблюдается порядок ведения кассовых операций, кассовая дисциплина, законность </a:t>
            </a:r>
            <a:r>
              <a:rPr lang="ru-RU" dirty="0" smtClean="0"/>
              <a:t>и целесообразность </a:t>
            </a:r>
            <a:r>
              <a:rPr lang="ru-RU" dirty="0" smtClean="0"/>
              <a:t>совершенных операций с наличными денежными средствами. Необходимо проверить правильность оформления документов, по которым проводились операции, связанные с получением и выдачей наличных денег.</a:t>
            </a:r>
          </a:p>
          <a:p>
            <a:r>
              <a:rPr lang="ru-RU" dirty="0" smtClean="0"/>
              <a:t>Убедиться, что все кассовые приходные и расходные ордера, платежные ведомости и др. документы заполнены четко, без подчисток и исправлений, а все ордера и приложения к ним погашены штампом «ПОЛУЧЕНО» или «ОПЛАЧЕНО» с указанием даты совершения операции и подписей кассира. Отсутствие в расходных кассовых ордерах и ведомостях штампа «ОПЛАЧЕНО» приводит в отдельных случаях к повторному их использованию (списанию в расход по кассовой книге).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Другая 5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00000"/>
      </a:accent1>
      <a:accent2>
        <a:srgbClr val="FF0000"/>
      </a:accent2>
      <a:accent3>
        <a:srgbClr val="F93D3D"/>
      </a:accent3>
      <a:accent4>
        <a:srgbClr val="956251"/>
      </a:accent4>
      <a:accent5>
        <a:srgbClr val="000000"/>
      </a:accent5>
      <a:accent6>
        <a:srgbClr val="855D5D"/>
      </a:accent6>
      <a:hlink>
        <a:srgbClr val="DE6B5C"/>
      </a:hlink>
      <a:folHlink>
        <a:srgbClr val="96A9A9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149</TotalTime>
  <Words>1392</Words>
  <Application>Microsoft Office PowerPoint</Application>
  <PresentationFormat>Экран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Справедливость</vt:lpstr>
      <vt:lpstr>Контроль и ревизия  кассово –банковских операций</vt:lpstr>
      <vt:lpstr>Определение кассовых опреаций</vt:lpstr>
      <vt:lpstr>Слайд 3</vt:lpstr>
      <vt:lpstr>Слайд 4</vt:lpstr>
      <vt:lpstr>Слайд 5</vt:lpstr>
      <vt:lpstr>Слайд 6</vt:lpstr>
      <vt:lpstr>Слайд 7</vt:lpstr>
      <vt:lpstr>Проверка законности и достоверности операций по поступлению и использованию  денежных средств.</vt:lpstr>
      <vt:lpstr>Обязанности аудитора </vt:lpstr>
      <vt:lpstr>Роль аудита банковских операций</vt:lpstr>
      <vt:lpstr>Этапы проведения ревизии кассовых операций банка.</vt:lpstr>
      <vt:lpstr>Слайд 12</vt:lpstr>
      <vt:lpstr>Слайд 13</vt:lpstr>
      <vt:lpstr>Слайд 14</vt:lpstr>
      <vt:lpstr> </vt:lpstr>
      <vt:lpstr>Слайд 16</vt:lpstr>
      <vt:lpstr>Слайд 17</vt:lpstr>
      <vt:lpstr>Слайд 18</vt:lpstr>
      <vt:lpstr>Спасибо за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и ревизия  кассово –банковских операций</dc:title>
  <dc:creator>user</dc:creator>
  <cp:lastModifiedBy>user</cp:lastModifiedBy>
  <cp:revision>1</cp:revision>
  <dcterms:created xsi:type="dcterms:W3CDTF">2015-02-26T12:49:21Z</dcterms:created>
  <dcterms:modified xsi:type="dcterms:W3CDTF">2015-02-26T15:18:58Z</dcterms:modified>
</cp:coreProperties>
</file>