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4" r:id="rId6"/>
    <p:sldId id="265" r:id="rId7"/>
    <p:sldId id="266" r:id="rId8"/>
    <p:sldId id="267" r:id="rId9"/>
    <p:sldId id="268" r:id="rId10"/>
    <p:sldId id="269" r:id="rId11"/>
    <p:sldId id="270" r:id="rId12"/>
    <p:sldId id="262" r:id="rId13"/>
    <p:sldId id="271" r:id="rId14"/>
    <p:sldId id="272" r:id="rId15"/>
    <p:sldId id="273" r:id="rId16"/>
    <p:sldId id="274" r:id="rId17"/>
    <p:sldId id="275" r:id="rId18"/>
    <p:sldId id="277" r:id="rId19"/>
    <p:sldId id="278" r:id="rId20"/>
    <p:sldId id="279" r:id="rId21"/>
    <p:sldId id="280" r:id="rId22"/>
    <p:sldId id="281" r:id="rId23"/>
    <p:sldId id="282" r:id="rId24"/>
    <p:sldId id="283" r:id="rId25"/>
    <p:sldId id="285" r:id="rId26"/>
    <p:sldId id="286" r:id="rId27"/>
    <p:sldId id="291" r:id="rId28"/>
    <p:sldId id="295" r:id="rId29"/>
    <p:sldId id="296" r:id="rId30"/>
    <p:sldId id="297" r:id="rId31"/>
    <p:sldId id="298" r:id="rId32"/>
    <p:sldId id="299" r:id="rId33"/>
    <p:sldId id="306" r:id="rId34"/>
    <p:sldId id="318" r:id="rId35"/>
    <p:sldId id="319" r:id="rId36"/>
    <p:sldId id="317" r:id="rId37"/>
    <p:sldId id="307" r:id="rId38"/>
    <p:sldId id="308" r:id="rId39"/>
    <p:sldId id="309" r:id="rId40"/>
    <p:sldId id="300" r:id="rId41"/>
    <p:sldId id="301" r:id="rId42"/>
    <p:sldId id="302" r:id="rId43"/>
    <p:sldId id="303" r:id="rId44"/>
    <p:sldId id="304" r:id="rId45"/>
    <p:sldId id="310" r:id="rId46"/>
    <p:sldId id="311" r:id="rId47"/>
    <p:sldId id="320" r:id="rId48"/>
    <p:sldId id="321" r:id="rId49"/>
    <p:sldId id="322" r:id="rId50"/>
    <p:sldId id="323" r:id="rId51"/>
    <p:sldId id="324" r:id="rId52"/>
    <p:sldId id="325" r:id="rId53"/>
    <p:sldId id="305" r:id="rId54"/>
    <p:sldId id="312" r:id="rId5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D0E7F6CB-9C5A-4FED-B65E-5EFFB829D7E8}" type="datetimeFigureOut">
              <a:rPr lang="ru-RU" smtClean="0"/>
              <a:t>02.02.2014</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1C4189-7F19-43ED-9F17-4EC5FE4B33B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0E7F6CB-9C5A-4FED-B65E-5EFFB829D7E8}" type="datetimeFigureOut">
              <a:rPr lang="ru-RU" smtClean="0"/>
              <a:t>02.02.2014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0E7F6CB-9C5A-4FED-B65E-5EFFB829D7E8}" type="datetimeFigureOut">
              <a:rPr lang="ru-RU" smtClean="0"/>
              <a:t>02.02.2014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0E7F6CB-9C5A-4FED-B65E-5EFFB829D7E8}" type="datetimeFigureOut">
              <a:rPr lang="ru-RU" smtClean="0"/>
              <a:t>02.02.2014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0E7F6CB-9C5A-4FED-B65E-5EFFB829D7E8}" type="datetimeFigureOut">
              <a:rPr lang="ru-RU" smtClean="0"/>
              <a:t>02.02.2014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0E7F6CB-9C5A-4FED-B65E-5EFFB829D7E8}" type="datetimeFigureOut">
              <a:rPr lang="ru-RU" smtClean="0"/>
              <a:t>02.02.2014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D0E7F6CB-9C5A-4FED-B65E-5EFFB829D7E8}" type="datetimeFigureOut">
              <a:rPr lang="ru-RU" smtClean="0"/>
              <a:t>02.02.2014</a:t>
            </a:fld>
            <a:endParaRPr lang="ru-RU"/>
          </a:p>
        </p:txBody>
      </p:sp>
      <p:sp>
        <p:nvSpPr>
          <p:cNvPr id="27" name="Номер слайда 26"/>
          <p:cNvSpPr>
            <a:spLocks noGrp="1"/>
          </p:cNvSpPr>
          <p:nvPr>
            <p:ph type="sldNum" sz="quarter" idx="11"/>
          </p:nvPr>
        </p:nvSpPr>
        <p:spPr/>
        <p:txBody>
          <a:bodyPr rtlCol="0"/>
          <a:lstStyle/>
          <a:p>
            <a:fld id="{F31C4189-7F19-43ED-9F17-4EC5FE4B33B1}"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D0E7F6CB-9C5A-4FED-B65E-5EFFB829D7E8}" type="datetimeFigureOut">
              <a:rPr lang="ru-RU" smtClean="0"/>
              <a:t>02.02.2014</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F31C4189-7F19-43ED-9F17-4EC5FE4B33B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E7F6CB-9C5A-4FED-B65E-5EFFB829D7E8}" type="datetimeFigureOut">
              <a:rPr lang="ru-RU" smtClean="0"/>
              <a:t>02.02.2014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0E7F6CB-9C5A-4FED-B65E-5EFFB829D7E8}" type="datetimeFigureOut">
              <a:rPr lang="ru-RU" smtClean="0"/>
              <a:t>02.02.2014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0E7F6CB-9C5A-4FED-B65E-5EFFB829D7E8}" type="datetimeFigureOut">
              <a:rPr lang="ru-RU" smtClean="0"/>
              <a:t>02.02.2014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1C4189-7F19-43ED-9F17-4EC5FE4B33B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0E7F6CB-9C5A-4FED-B65E-5EFFB829D7E8}" type="datetimeFigureOut">
              <a:rPr lang="ru-RU" smtClean="0"/>
              <a:t>02.02.2014</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1C4189-7F19-43ED-9F17-4EC5FE4B33B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ru-RU" b="1" dirty="0" smtClean="0"/>
              <a:t>Лекция 3. </a:t>
            </a:r>
            <a:r>
              <a:rPr lang="ru-RU" dirty="0" smtClean="0"/>
              <a:t>Национальная программа разгосударствления и приватизации</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70000" lnSpcReduction="20000"/>
          </a:bodyPr>
          <a:lstStyle/>
          <a:p>
            <a:pPr algn="just"/>
            <a:r>
              <a:rPr lang="ru-RU" dirty="0" smtClean="0"/>
              <a:t>. Притом государство либо сокращает, либо полностью прекращает их бюджетное финансирование, отменяет льготное налогообложение, оказывает влияние в списании кредитной задолженности, оценивает результаты хозяйственной деятельности на основе критериев, применяемых в частном секторе. Коммерциализация хозяйственных объектов приводит к решению параллельной проблемы государства – сокращению дефицита государственного бюджета, так как государство избавляется как от субсидирования, так и от инвестирования в государственное предприятие. </a:t>
            </a:r>
            <a:endParaRPr lang="ru-RU"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62500" lnSpcReduction="20000"/>
          </a:bodyPr>
          <a:lstStyle/>
          <a:p>
            <a:pPr algn="just"/>
            <a:r>
              <a:rPr lang="ru-RU" dirty="0" smtClean="0"/>
              <a:t>Это в свою очередь ведет к оздоровлению денежного хозяйства страны, к снижению уровня инфляции. Еще одним способом разгосударствления является создание смешанных предприятий с участием государства и субъектов иных форм собственности, которое могло бы сопровождаться льготным кредитованием и налогообложением. Речь в данном случае идет не только и не столько о создании предприятий с участием иностранного капитала, сколько о вкраплении в структуры государственной собственности других форм собственности отечественного происхождения. Также способом разгосударствления является денационализация государственной собственности, которая в подавляющей своей части носит непосредственный приватизационный характер. </a:t>
            </a:r>
            <a:endParaRPr lang="ru-RU"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400684" cy="5217238"/>
          </a:xfrm>
        </p:spPr>
        <p:txBody>
          <a:bodyPr>
            <a:normAutofit fontScale="55000" lnSpcReduction="20000"/>
          </a:bodyPr>
          <a:lstStyle/>
          <a:p>
            <a:pPr algn="just"/>
            <a:r>
              <a:rPr lang="ru-RU" dirty="0" smtClean="0"/>
              <a:t>При этом собственность государственных предприятий может переходить не только в частные руки, но и к банкам, коллективам государственных предприятий, кооперативам. Все эти способы разгосударствления переплетаются, выражаясь в изменении собственности и совершенствовании хозяйственного механизма рыночной экономики. Результатом разгосударствления является уменьшение доли валового национального продукта, перераспределяемого через государственный бюджет. Иначе говоря, сокращается часть чистого продукта, создаваемого предпринимателями, изымая через налоговые и другие платежи в централизованный доход государства. По уровню такого изъятия можно судить о степени огосударствления или, наоборот, разгосударствления экономики и соответственно о развитии рыночных механизмов. Все эти способы разгосударствления переплетаются, выражаясь в изменении собственности и совершенствовании хозяйственного механизма рыночной экономики.</a:t>
            </a:r>
            <a:endParaRPr lang="ru-RU"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457200" y="1357298"/>
            <a:ext cx="5400684" cy="5217238"/>
          </a:xfrm>
        </p:spPr>
        <p:txBody>
          <a:bodyPr>
            <a:normAutofit fontScale="92500" lnSpcReduction="10000"/>
          </a:bodyPr>
          <a:lstStyle/>
          <a:p>
            <a:pPr algn="just"/>
            <a:r>
              <a:rPr lang="ru-RU" dirty="0" smtClean="0"/>
              <a:t>В экономической теории и практике современный процесс разгосударствления адекватен приватизации.</a:t>
            </a:r>
          </a:p>
          <a:p>
            <a:pPr algn="just"/>
            <a:r>
              <a:rPr lang="ru-RU" dirty="0" smtClean="0"/>
              <a:t>Приватизация – одно из направлений разгосударствления собственности, заключающееся в передаче ее в частную собственность отдельных граждан и юридических лиц.</a:t>
            </a:r>
          </a:p>
          <a:p>
            <a:pPr algn="just"/>
            <a:r>
              <a:rPr lang="ru-RU" dirty="0" smtClean="0"/>
              <a:t>Приватизация выполняет две функции.</a:t>
            </a:r>
          </a:p>
          <a:p>
            <a:pPr algn="just"/>
            <a:endParaRPr lang="ru-RU"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ChangeArrowheads="1"/>
          </p:cNvSpPr>
          <p:nvPr/>
        </p:nvSpPr>
        <p:spPr bwMode="auto">
          <a:xfrm>
            <a:off x="2714612" y="2000240"/>
            <a:ext cx="35719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Приватизация</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049" name="Group 1"/>
          <p:cNvGrpSpPr>
            <a:grpSpLocks/>
          </p:cNvGrpSpPr>
          <p:nvPr/>
        </p:nvGrpSpPr>
        <p:grpSpPr bwMode="auto">
          <a:xfrm>
            <a:off x="1142976" y="2571744"/>
            <a:ext cx="7500990" cy="2357407"/>
            <a:chOff x="1701" y="1374"/>
            <a:chExt cx="8857" cy="3594"/>
          </a:xfrm>
        </p:grpSpPr>
        <p:sp>
          <p:nvSpPr>
            <p:cNvPr id="2053" name="AutoShape 5"/>
            <p:cNvSpPr>
              <a:spLocks noChangeShapeType="1"/>
            </p:cNvSpPr>
            <p:nvPr/>
          </p:nvSpPr>
          <p:spPr bwMode="auto">
            <a:xfrm flipH="1">
              <a:off x="3861" y="1374"/>
              <a:ext cx="1260" cy="88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800" b="1"/>
            </a:p>
          </p:txBody>
        </p:sp>
        <p:sp>
          <p:nvSpPr>
            <p:cNvPr id="2052" name="Text Box 4"/>
            <p:cNvSpPr txBox="1">
              <a:spLocks noChangeArrowheads="1"/>
            </p:cNvSpPr>
            <p:nvPr/>
          </p:nvSpPr>
          <p:spPr bwMode="auto">
            <a:xfrm>
              <a:off x="1701" y="2394"/>
              <a:ext cx="4079" cy="24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элемент экономической реформы, ядро радикальных преобразований</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Text Box 3"/>
            <p:cNvSpPr txBox="1">
              <a:spLocks noChangeArrowheads="1"/>
            </p:cNvSpPr>
            <p:nvPr/>
          </p:nvSpPr>
          <p:spPr bwMode="auto">
            <a:xfrm>
              <a:off x="6201" y="2394"/>
              <a:ext cx="4357" cy="257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инструмент государственного регулирования долговременного характера</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AutoShape 2"/>
            <p:cNvSpPr>
              <a:spLocks noChangeShapeType="1"/>
            </p:cNvSpPr>
            <p:nvPr/>
          </p:nvSpPr>
          <p:spPr bwMode="auto">
            <a:xfrm>
              <a:off x="7101" y="1374"/>
              <a:ext cx="1320" cy="88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800" b="1"/>
            </a:p>
          </p:txBody>
        </p:sp>
      </p:grpSp>
      <p:sp>
        <p:nvSpPr>
          <p:cNvPr id="2057" name="Rectangle 9"/>
          <p:cNvSpPr>
            <a:spLocks noChangeArrowheads="1"/>
          </p:cNvSpPr>
          <p:nvPr/>
        </p:nvSpPr>
        <p:spPr bwMode="auto">
          <a:xfrm>
            <a:off x="714348" y="5715016"/>
            <a:ext cx="735811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Рисунок 1</a:t>
            </a:r>
            <a:r>
              <a:rPr kumimoji="0" lang="uk-U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Функции приватизации</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457200" y="1357298"/>
            <a:ext cx="8258204" cy="5217238"/>
          </a:xfrm>
        </p:spPr>
        <p:txBody>
          <a:bodyPr>
            <a:normAutofit/>
          </a:bodyPr>
          <a:lstStyle/>
          <a:p>
            <a:pPr algn="just"/>
            <a:r>
              <a:rPr lang="ru-RU" dirty="0" smtClean="0"/>
              <a:t>Непосредственными целями приватизации являются:</a:t>
            </a:r>
            <a:endParaRPr lang="ru-RU" u="sng" dirty="0" smtClean="0"/>
          </a:p>
          <a:p>
            <a:pPr algn="just"/>
            <a:r>
              <a:rPr lang="ru-RU" dirty="0" smtClean="0"/>
              <a:t>1) сокращение задолженности государственного сектора;</a:t>
            </a:r>
          </a:p>
          <a:p>
            <a:pPr algn="just"/>
            <a:r>
              <a:rPr lang="ru-RU" dirty="0" smtClean="0"/>
              <a:t>2) развитие рынка;</a:t>
            </a:r>
          </a:p>
          <a:p>
            <a:pPr algn="just"/>
            <a:r>
              <a:rPr lang="ru-RU" dirty="0" smtClean="0"/>
              <a:t>3) стимулирование предпринимательства;</a:t>
            </a:r>
          </a:p>
          <a:p>
            <a:pPr algn="just"/>
            <a:r>
              <a:rPr lang="ru-RU" dirty="0" smtClean="0"/>
              <a:t>4) формирование слоя мелких и средних собственников;</a:t>
            </a:r>
          </a:p>
          <a:p>
            <a:pPr algn="just"/>
            <a:r>
              <a:rPr lang="ru-RU" dirty="0" smtClean="0"/>
              <a:t>5) расширение индивидуальных свобод;</a:t>
            </a:r>
          </a:p>
          <a:p>
            <a:pPr algn="just"/>
            <a:r>
              <a:rPr lang="ru-RU" dirty="0" smtClean="0"/>
              <a:t>6) развитие народного капитализма;</a:t>
            </a:r>
          </a:p>
          <a:p>
            <a:pPr algn="just"/>
            <a:r>
              <a:rPr lang="ru-RU" dirty="0" smtClean="0"/>
              <a:t>7) ослабление профсоюзов</a:t>
            </a:r>
            <a:r>
              <a:rPr lang="ru-RU" dirty="0" smtClean="0"/>
              <a:t>.</a:t>
            </a:r>
            <a:endParaRPr lang="ru-RU"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457200" y="1357298"/>
            <a:ext cx="8258204" cy="5217238"/>
          </a:xfrm>
        </p:spPr>
        <p:txBody>
          <a:bodyPr>
            <a:normAutofit fontScale="25000" lnSpcReduction="20000"/>
          </a:bodyPr>
          <a:lstStyle/>
          <a:p>
            <a:pPr algn="just"/>
            <a:r>
              <a:rPr lang="ru-RU" dirty="0" smtClean="0"/>
              <a:t>Разгосударствление и приватизация могут осуществляться на основе:</a:t>
            </a:r>
            <a:endParaRPr lang="ru-RU" u="sng" dirty="0" smtClean="0"/>
          </a:p>
          <a:p>
            <a:pPr lvl="0" algn="just"/>
            <a:r>
              <a:rPr lang="ru-RU" dirty="0" smtClean="0"/>
              <a:t>бесплатной передачи собственности;</a:t>
            </a:r>
          </a:p>
          <a:p>
            <a:pPr lvl="0" algn="just"/>
            <a:r>
              <a:rPr lang="ru-RU" dirty="0" smtClean="0"/>
              <a:t>выкупа предприятий на льготных условиях;</a:t>
            </a:r>
          </a:p>
          <a:p>
            <a:pPr lvl="0" algn="just"/>
            <a:r>
              <a:rPr lang="ru-RU" dirty="0" smtClean="0"/>
              <a:t>продажи акций;</a:t>
            </a:r>
          </a:p>
          <a:p>
            <a:pPr lvl="0" algn="just"/>
            <a:r>
              <a:rPr lang="ru-RU" dirty="0" smtClean="0"/>
              <a:t>сдачи предприятий в аренду;</a:t>
            </a:r>
          </a:p>
          <a:p>
            <a:pPr lvl="0" algn="just"/>
            <a:r>
              <a:rPr lang="ru-RU" dirty="0" smtClean="0"/>
              <a:t>продажа мелких предприятий с аукциона по конкурсу и без него</a:t>
            </a:r>
            <a:r>
              <a:rPr lang="ru-RU" dirty="0" smtClean="0"/>
              <a:t>.</a:t>
            </a:r>
          </a:p>
          <a:p>
            <a:pPr algn="just"/>
            <a:r>
              <a:rPr lang="ru-RU" smtClean="0"/>
              <a:t>Формы приватизации в развитых странах:</a:t>
            </a:r>
            <a:endParaRPr lang="ru-RU" u="sng" smtClean="0"/>
          </a:p>
          <a:p>
            <a:pPr lvl="0" algn="just"/>
            <a:r>
              <a:rPr lang="ru-RU" smtClean="0"/>
              <a:t>продажа предприятий непосредственно в частные руки;</a:t>
            </a:r>
          </a:p>
          <a:p>
            <a:pPr algn="just"/>
            <a:r>
              <a:rPr lang="ru-RU" smtClean="0"/>
              <a:t>Осуществляется путем организации аукционов и конкурсных торгов. Аукцион позволяет стать владельцем предприятия физическому или юридическому лицу, предложившему наибольшую цену. С помощью аукциона государственные предприятия приватизируются в относительно короткие сроки и с существенной финансовой прибылью для государства. В то же время аукционная торговля ограничивает число вероятных собственников, так как только действительно богатые лица могут позволить себе участвовать в аукционах. Владелец предприятия, купленного на аукционе, не ограничен никакими условиями со стороны государства, поэтому волен поступать со своей собственностью, как ему захочется (ликвидировать, перепрофилировать), не согласуясь с интересами общества. Преодолеть этот недостаток аукционных торгов можно с помощью конкурсных торгов. Конкурсные торги – это продажа государственной собственности частным лицам в соответствии с требованиями и условиями, выдвинутыми государством. Но проведение конкурсов увеличивает текущие расходы (содержание специальных комиссий), снижает доходы (более низкая цена приватизации) и требует более длительного времени.</a:t>
            </a:r>
          </a:p>
          <a:p>
            <a:pPr lvl="0" algn="just"/>
            <a:r>
              <a:rPr lang="ru-RU" smtClean="0"/>
              <a:t>выкуп акций государственных предприятий менеджерами;</a:t>
            </a:r>
          </a:p>
          <a:p>
            <a:pPr algn="just"/>
            <a:r>
              <a:rPr lang="ru-RU" smtClean="0"/>
              <a:t>Осуществляется не только за наличные средства управляющих, но и за счет банковских кредитов, средств пенсионных и страховых фондов. Поэтому «управленческие выкупы» выступают своеобразным видом кредитования менеджеров под залог имущества предприятия. При этом доходы от функционирования таких предприятий с лихвой покрывают взятые в кредит ссуды.</a:t>
            </a:r>
          </a:p>
          <a:p>
            <a:pPr lvl="0" algn="just"/>
            <a:r>
              <a:rPr lang="ru-RU" smtClean="0"/>
              <a:t>продажа акций работникам предприятий;</a:t>
            </a:r>
          </a:p>
          <a:p>
            <a:pPr algn="just"/>
            <a:r>
              <a:rPr lang="ru-RU" smtClean="0"/>
              <a:t>Означает развитие рабочей акционерной собственности. Продажа акций рабочим является хорошим средством повышения их заинтересованности в результатах своей работы, росте производительности труда и прибыльности предприятий, т.е. к эффективному функционированию предприятия.</a:t>
            </a:r>
          </a:p>
          <a:p>
            <a:pPr lvl="0" algn="just"/>
            <a:r>
              <a:rPr lang="ru-RU" smtClean="0"/>
              <a:t>распространение акций предприятия среди населения;</a:t>
            </a:r>
          </a:p>
          <a:p>
            <a:pPr algn="just"/>
            <a:r>
              <a:rPr lang="ru-RU" smtClean="0"/>
              <a:t>Это одна из наиболее распространенных форм приватизации, при которой государственное предприятие превращается в акционерное общество открытого типа. Продажа акций населению осуществляется по фиксированной или конкурсной цене. При продаже акций по фиксированной цене возможны завышение и занижение стоимости имущества. При конкурсной цене достигается более точная оценка имущества государственных предприятий. Публичная продажа акций ориентируется на сбережения населения. Ее главное преимущество состоит в открытости и доступности для всех желающих. [10]</a:t>
            </a:r>
          </a:p>
          <a:p>
            <a:pPr lvl="0" algn="just"/>
            <a:r>
              <a:rPr lang="ru-RU" smtClean="0"/>
              <a:t>сдача государственных предприятий в аренду;</a:t>
            </a:r>
          </a:p>
          <a:p>
            <a:pPr algn="just"/>
            <a:r>
              <a:rPr lang="ru-RU" smtClean="0"/>
              <a:t>Приватизация не всегда сопровождается продажей государственного имущества. Нередко государственная собственность «разбавляется» частным капиталом, образуя смешанные предприятия. Практиковалась также аренда, когда физические или юридические лица приобретали часть государственного имущества в пользование на определенный период и за определенную плату. Арендатор получает возможность самостоятельно организовать производственный процесс, нанимать персонал, осуществлять контроль за производством и нести финансовую ответственность за хозяйственную деятельность предприятия.</a:t>
            </a:r>
          </a:p>
          <a:p>
            <a:pPr lvl="0" algn="just"/>
            <a:r>
              <a:rPr lang="ru-RU" smtClean="0"/>
              <a:t>заключение контракта на управление предприятием.</a:t>
            </a:r>
          </a:p>
          <a:p>
            <a:pPr algn="just"/>
            <a:r>
              <a:rPr lang="ru-RU" smtClean="0"/>
              <a:t>Как правило, аренда использовалась для малорентабельных предприятий с целью повышения эффективности их работы. В этих же случаях могла использоваться такая форма, как заключение контракта на управление предприятием. Подписание контракта представляет управляющим полный контроль над функционированием предприятия и все необходимые полномочия для эффективного управления предприятием.</a:t>
            </a:r>
          </a:p>
          <a:p>
            <a:pPr algn="just"/>
            <a:r>
              <a:rPr lang="ru-RU" smtClean="0"/>
              <a:t>Соглашение об аренде и контракты на управление зачастую являются временными мерами для улучшения экономических показателей деятельности государственных предприятий или переходной ступенью к полной приватизации.</a:t>
            </a:r>
          </a:p>
          <a:p>
            <a:pPr algn="just"/>
            <a:r>
              <a:rPr lang="ru-RU" smtClean="0"/>
              <a:t>При проведении приватизации нужна большая подготовительная работа по разукрупнению монополистических объединений, созданию ряда компаний, эффективного механизма ценообразования, с помощью которого можно было бы более достоверно оценить стоимость предприятия. Чтобы государственная собственность не досталась криминальным кругам, с точки зрения экономической теории важно создать много конкурентов. [1]</a:t>
            </a:r>
          </a:p>
          <a:p>
            <a:pPr algn="just"/>
            <a:r>
              <a:rPr lang="ru-RU" smtClean="0"/>
              <a:t>Принципы приватизации. Приватизация является тем звеном экономической реформы, которое одновременно создает предпосылки для реализации других направлений реформы. Это подтверждает постоянный характер приватизационного процесса как инструмента государственного регулирования.</a:t>
            </a:r>
            <a:endParaRPr lang="ru-RU" b="1" u="sng" smtClean="0"/>
          </a:p>
          <a:p>
            <a:pPr algn="just"/>
            <a:r>
              <a:rPr lang="ru-RU" smtClean="0"/>
              <a:t>Основным принципом приватизации должен являться генеральный принцип всех реформ – «не навреди!»</a:t>
            </a:r>
          </a:p>
          <a:p>
            <a:pPr algn="just"/>
            <a:r>
              <a:rPr lang="ru-RU" smtClean="0"/>
              <a:t>На основе опыта приватизации в странах с рыночной экономикой можно сформулировать ряд принципов:</a:t>
            </a:r>
            <a:endParaRPr lang="ru-RU" u="sng" smtClean="0"/>
          </a:p>
          <a:p>
            <a:pPr algn="just"/>
            <a:r>
              <a:rPr lang="ru-RU" smtClean="0"/>
              <a:t>1. Приватизация не должна являться догмой, государственная собственность необходима как дополнение к рыночному механизму, поэтому отбор приватизируемых предприятий должен быть очень тщательным, для необходимого обеспечения общественных благ.</a:t>
            </a:r>
          </a:p>
          <a:p>
            <a:pPr algn="just"/>
            <a:r>
              <a:rPr lang="ru-RU" smtClean="0"/>
              <a:t>2. Приватизации должны предшествовать реструктуризация и разрушение неоправданных монополий, мешающих конкуренции для повышения эффективности и доступности для более широкого слоя населения.</a:t>
            </a:r>
          </a:p>
          <a:p>
            <a:pPr algn="just"/>
            <a:r>
              <a:rPr lang="ru-RU" smtClean="0"/>
              <a:t>3. Изменения структуры собственности должны носить постепенный характер, чтобы не нарушить установившиеся экономические связи.</a:t>
            </a:r>
          </a:p>
          <a:p>
            <a:pPr algn="just"/>
            <a:r>
              <a:rPr lang="ru-RU" smtClean="0"/>
              <a:t>4. Обязательными условиями приватизации должны быть новые инвестиции, совершенствование управления, сохранение определенного уровня занятости и социального обеспечения, формирование и поддержка средних слоев.</a:t>
            </a:r>
          </a:p>
          <a:p>
            <a:pPr algn="just"/>
            <a:r>
              <a:rPr lang="ru-RU" smtClean="0"/>
              <a:t>5. Приватизация должна проводится с учетом национальной безопасности.</a:t>
            </a:r>
          </a:p>
          <a:p>
            <a:pPr algn="just"/>
            <a:r>
              <a:rPr lang="ru-RU" smtClean="0"/>
              <a:t>6. Каждый шаг приватизации должен быть обоснованным, публичным и доступным народному контролю.</a:t>
            </a:r>
          </a:p>
          <a:p>
            <a:pPr algn="just"/>
            <a:r>
              <a:rPr lang="ru-RU" smtClean="0"/>
              <a:t>Если мы будем придерживаться этих шести основных тезисов, то сможем добиться хороших результатов от своей деятельности. В противном случае нам придется решать множество проблем, связанных с неправильным использованием имеющейся информации.</a:t>
            </a:r>
          </a:p>
          <a:p>
            <a:pPr algn="just"/>
            <a:endParaRPr lang="ru-RU"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500034" y="1357298"/>
            <a:ext cx="8258204" cy="5217238"/>
          </a:xfrm>
        </p:spPr>
        <p:txBody>
          <a:bodyPr>
            <a:normAutofit fontScale="62500" lnSpcReduction="20000"/>
          </a:bodyPr>
          <a:lstStyle/>
          <a:p>
            <a:pPr algn="just"/>
            <a:r>
              <a:rPr lang="ru-RU" dirty="0" smtClean="0"/>
              <a:t>Формы приватизации в развитых странах</a:t>
            </a:r>
            <a:r>
              <a:rPr lang="ru-RU" dirty="0" smtClean="0"/>
              <a:t>:</a:t>
            </a:r>
          </a:p>
          <a:p>
            <a:pPr lvl="0" algn="just"/>
            <a:r>
              <a:rPr lang="ru-RU" dirty="0" smtClean="0"/>
              <a:t>продажа предприятий непосредственно в частные руки;</a:t>
            </a:r>
          </a:p>
          <a:p>
            <a:pPr algn="just"/>
            <a:r>
              <a:rPr lang="ru-RU" dirty="0" smtClean="0"/>
              <a:t>Осуществляется путем организации аукционов и конкурсных торгов. Аукцион позволяет стать владельцем предприятия физическому или юридическому лицу, предложившему наибольшую цену. С помощью аукциона государственные предприятия приватизируются в относительно короткие сроки и с существенной финансовой прибылью для государства. В то же время аукционная торговля ограничивает число вероятных собственников, так как только действительно богатые лица могут позволить себе участвовать в аукционах. Владелец предприятия, купленного на аукционе, не ограничен никакими условиями со стороны государства, поэтому волен поступать со своей собственностью, как ему захочется (ликвидировать, перепрофилировать), не согласуясь с интересами общества. Преодолеть этот недостаток аукционных торгов можно с помощью конкурсных торгов. Конкурсные торги – это продажа государственной собственности частным лицам в соответствии с требованиями и условиями, выдвинутыми государством. Но проведение конкурсов увеличивает текущие расходы (содержание специальных комиссий), снижает доходы (более низкая цена приватизации) и требует более длительного времени.</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500034" y="1357298"/>
            <a:ext cx="8258204" cy="5217238"/>
          </a:xfrm>
        </p:spPr>
        <p:txBody>
          <a:bodyPr>
            <a:normAutofit fontScale="77500" lnSpcReduction="20000"/>
          </a:bodyPr>
          <a:lstStyle/>
          <a:p>
            <a:pPr lvl="0" algn="just"/>
            <a:r>
              <a:rPr lang="ru-RU" dirty="0" smtClean="0"/>
              <a:t>выкуп акций государственных предприятий менеджерами;</a:t>
            </a:r>
          </a:p>
          <a:p>
            <a:pPr algn="just"/>
            <a:r>
              <a:rPr lang="ru-RU" dirty="0" smtClean="0"/>
              <a:t>Осуществляется не только за наличные средства управляющих, но и за счет банковских кредитов, средств пенсионных и страховых фондов. Поэтому «управленческие выкупы» выступают своеобразным видом кредитования менеджеров под залог имущества предприятия. При этом доходы от функционирования таких предприятий с лихвой покрывают взятые в кредит ссуды.</a:t>
            </a:r>
          </a:p>
          <a:p>
            <a:pPr lvl="0" algn="just"/>
            <a:r>
              <a:rPr lang="ru-RU" dirty="0" smtClean="0"/>
              <a:t>продажа акций работникам предприятий;</a:t>
            </a:r>
          </a:p>
          <a:p>
            <a:pPr algn="just"/>
            <a:r>
              <a:rPr lang="ru-RU" dirty="0" smtClean="0"/>
              <a:t>Означает развитие рабочей акционерной собственности. Продажа акций рабочим является хорошим средством повышения их заинтересованности в результатах своей работы, росте производительности труда и прибыльности предприятий, т.е. к эффективному функционированию предприятия.</a:t>
            </a:r>
          </a:p>
          <a:p>
            <a:pPr algn="just"/>
            <a:endParaRPr lang="ru-RU" dirty="0" smtClean="0"/>
          </a:p>
          <a:p>
            <a:pPr algn="just"/>
            <a:endParaRPr lang="ru-RU"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500034" y="1357298"/>
            <a:ext cx="8258204" cy="5217238"/>
          </a:xfrm>
        </p:spPr>
        <p:txBody>
          <a:bodyPr>
            <a:normAutofit fontScale="92500" lnSpcReduction="20000"/>
          </a:bodyPr>
          <a:lstStyle/>
          <a:p>
            <a:pPr lvl="0" algn="just"/>
            <a:r>
              <a:rPr lang="ru-RU" dirty="0" smtClean="0"/>
              <a:t>распространение акций предприятия среди населения;</a:t>
            </a:r>
          </a:p>
          <a:p>
            <a:pPr algn="just"/>
            <a:r>
              <a:rPr lang="ru-RU" dirty="0" smtClean="0"/>
              <a:t>Это одна из наиболее распространенных форм приватизации, при которой государственное предприятие превращается в акционерное общество открытого типа. Продажа акций населению осуществляется по фиксированной или конкурсной цене. При продаже акций по фиксированной цене возможны завышение и занижение стоимости имущества. При конкурсной цене достигается более точная оценка имущества государственных предприятий. Публичная продажа акций ориентируется на сбережения населения. Ее главное преимущество состоит в открытости и доступности для всех желающих. [10]</a:t>
            </a:r>
          </a:p>
          <a:p>
            <a:pPr algn="just"/>
            <a:endParaRPr lang="ru-RU" dirty="0" smtClean="0"/>
          </a:p>
          <a:p>
            <a:pPr algn="just"/>
            <a:endParaRPr lang="ru-RU"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1066800"/>
          </a:xfrm>
        </p:spPr>
        <p:txBody>
          <a:bodyPr/>
          <a:lstStyle/>
          <a:p>
            <a:pPr algn="ctr"/>
            <a:r>
              <a:rPr lang="ru-RU" dirty="0" smtClean="0"/>
              <a:t>Вопросы лекции</a:t>
            </a:r>
            <a:endParaRPr lang="ru-RU" dirty="0"/>
          </a:p>
        </p:txBody>
      </p:sp>
      <p:sp>
        <p:nvSpPr>
          <p:cNvPr id="3" name="Содержимое 2"/>
          <p:cNvSpPr>
            <a:spLocks noGrp="1"/>
          </p:cNvSpPr>
          <p:nvPr>
            <p:ph idx="1"/>
          </p:nvPr>
        </p:nvSpPr>
        <p:spPr>
          <a:xfrm>
            <a:off x="457200" y="1785926"/>
            <a:ext cx="8229600" cy="4788610"/>
          </a:xfrm>
        </p:spPr>
        <p:txBody>
          <a:bodyPr/>
          <a:lstStyle/>
          <a:p>
            <a:pPr marL="624078" indent="-514350" algn="just">
              <a:buFont typeface="+mj-lt"/>
              <a:buAutoNum type="arabicPeriod"/>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500034" y="1357298"/>
            <a:ext cx="8258204" cy="5217238"/>
          </a:xfrm>
        </p:spPr>
        <p:txBody>
          <a:bodyPr>
            <a:normAutofit fontScale="92500" lnSpcReduction="20000"/>
          </a:bodyPr>
          <a:lstStyle/>
          <a:p>
            <a:pPr lvl="0" algn="just"/>
            <a:r>
              <a:rPr lang="ru-RU" dirty="0" smtClean="0"/>
              <a:t>сдача государственных предприятий в аренду;</a:t>
            </a:r>
          </a:p>
          <a:p>
            <a:pPr algn="just"/>
            <a:r>
              <a:rPr lang="ru-RU" dirty="0" smtClean="0"/>
              <a:t>Приватизация не всегда сопровождается продажей государственного имущества. Нередко государственная собственность «разбавляется» частным капиталом, образуя смешанные предприятия. Практиковалась также аренда, когда физические или юридические лица приобретали часть государственного имущества в пользование на определенный период и за определенную плату. Арендатор получает возможность самостоятельно организовать производственный процесс, нанимать персонал, осуществлять контроль за производством и нести финансовую ответственность за хозяйственную деятельность предприятия.</a:t>
            </a:r>
          </a:p>
          <a:p>
            <a:pPr algn="just"/>
            <a:endParaRPr lang="ru-RU"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500034" y="1357298"/>
            <a:ext cx="8258204" cy="5217238"/>
          </a:xfrm>
        </p:spPr>
        <p:txBody>
          <a:bodyPr>
            <a:normAutofit fontScale="85000" lnSpcReduction="10000"/>
          </a:bodyPr>
          <a:lstStyle/>
          <a:p>
            <a:pPr lvl="0" algn="just"/>
            <a:r>
              <a:rPr lang="ru-RU" dirty="0" smtClean="0"/>
              <a:t>заключение контракта на управление предприятием.</a:t>
            </a:r>
          </a:p>
          <a:p>
            <a:pPr algn="just"/>
            <a:r>
              <a:rPr lang="ru-RU" dirty="0" smtClean="0"/>
              <a:t>Как правило, аренда использовалась для малорентабельных предприятий с целью повышения эффективности их работы. В этих же случаях могла использоваться такая форма, как заключение контракта на управление предприятием. Подписание контракта представляет управляющим полный контроль над функционированием предприятия и все необходимые полномочия для эффективного управления предприятием.</a:t>
            </a:r>
          </a:p>
          <a:p>
            <a:pPr algn="just"/>
            <a:r>
              <a:rPr lang="ru-RU" dirty="0" smtClean="0"/>
              <a:t>Соглашение об аренде и контракты на управление зачастую являются временными мерами для улучшения экономических показателей деятельности государственных предприятий или переходной ступенью к полной приватизации.</a:t>
            </a:r>
          </a:p>
          <a:p>
            <a:pPr algn="just"/>
            <a:endParaRPr lang="ru-RU"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500034" y="1357298"/>
            <a:ext cx="8258204" cy="5217238"/>
          </a:xfrm>
        </p:spPr>
        <p:txBody>
          <a:bodyPr>
            <a:normAutofit/>
          </a:bodyPr>
          <a:lstStyle/>
          <a:p>
            <a:pPr algn="just"/>
            <a:r>
              <a:rPr lang="ru-RU" dirty="0" smtClean="0"/>
              <a:t>При проведении приватизации нужна большая подготовительная работа по разукрупнению монополистических объединений, созданию ряда компаний, эффективного механизма ценообразования, с помощью которого можно было бы более достоверно оценить стоимость предприятия. Чтобы государственная собственность не досталась криминальным кругам, с точки зрения экономической теории важно создать много конкурентов. </a:t>
            </a:r>
          </a:p>
          <a:p>
            <a:pPr algn="just"/>
            <a:endParaRPr lang="ru-RU"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500034" y="1357298"/>
            <a:ext cx="8258204" cy="5217238"/>
          </a:xfrm>
        </p:spPr>
        <p:txBody>
          <a:bodyPr>
            <a:normAutofit/>
          </a:bodyPr>
          <a:lstStyle/>
          <a:p>
            <a:pPr algn="just"/>
            <a:r>
              <a:rPr lang="ru-RU" dirty="0" smtClean="0"/>
              <a:t>Принципы приватизации. Приватизация является тем звеном экономической реформы, которое одновременно создает предпосылки для реализации других направлений реформы. Это подтверждает постоянный характер приватизационного процесса как инструмента государственного регулирования.</a:t>
            </a:r>
            <a:endParaRPr lang="ru-RU" b="1" u="sng" dirty="0" smtClean="0"/>
          </a:p>
          <a:p>
            <a:pPr algn="just"/>
            <a:r>
              <a:rPr lang="ru-RU" dirty="0" smtClean="0"/>
              <a:t>Основным принципом приватизации должен являться генеральный принцип всех реформ – «не навреди!»</a:t>
            </a:r>
          </a:p>
          <a:p>
            <a:pPr algn="just"/>
            <a:endParaRPr lang="ru-RU"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0"/>
            <a:ext cx="8229600" cy="642942"/>
          </a:xfrm>
        </p:spPr>
        <p:txBody>
          <a:bodyPr>
            <a:noAutofit/>
          </a:bodyPr>
          <a:lstStyle/>
          <a:p>
            <a:pPr algn="ctr"/>
            <a:r>
              <a:rPr lang="ru-RU" sz="2400" dirty="0" smtClean="0"/>
              <a:t>Приватизация: цели, методы и принципы</a:t>
            </a:r>
            <a:endParaRPr lang="ru-RU" sz="2400" dirty="0"/>
          </a:p>
        </p:txBody>
      </p:sp>
      <p:sp>
        <p:nvSpPr>
          <p:cNvPr id="3" name="Содержимое 2"/>
          <p:cNvSpPr>
            <a:spLocks noGrp="1"/>
          </p:cNvSpPr>
          <p:nvPr>
            <p:ph idx="1"/>
          </p:nvPr>
        </p:nvSpPr>
        <p:spPr>
          <a:xfrm>
            <a:off x="142844" y="714356"/>
            <a:ext cx="8615394" cy="5860180"/>
          </a:xfrm>
        </p:spPr>
        <p:txBody>
          <a:bodyPr>
            <a:normAutofit fontScale="47500" lnSpcReduction="20000"/>
          </a:bodyPr>
          <a:lstStyle/>
          <a:p>
            <a:pPr algn="just"/>
            <a:r>
              <a:rPr lang="ru-RU" sz="3800" dirty="0" smtClean="0"/>
              <a:t>На </a:t>
            </a:r>
            <a:r>
              <a:rPr lang="ru-RU" sz="3800" dirty="0" smtClean="0"/>
              <a:t>основе опыта приватизации в странах с рыночной экономикой можно сформулировать ряд принципов:</a:t>
            </a:r>
            <a:endParaRPr lang="ru-RU" sz="3800" u="sng" dirty="0" smtClean="0"/>
          </a:p>
          <a:p>
            <a:pPr algn="just"/>
            <a:r>
              <a:rPr lang="ru-RU" sz="3800" dirty="0" smtClean="0"/>
              <a:t>1. Приватизация не должна являться догмой, государственная собственность необходима как дополнение к рыночному механизму, поэтому отбор приватизируемых предприятий должен быть очень тщательным, для необходимого обеспечения общественных благ.</a:t>
            </a:r>
          </a:p>
          <a:p>
            <a:pPr algn="just"/>
            <a:r>
              <a:rPr lang="ru-RU" sz="3800" dirty="0" smtClean="0"/>
              <a:t>2. Приватизации должны предшествовать реструктуризация и разрушение неоправданных монополий, мешающих конкуренции для повышения эффективности и доступности для более широкого слоя населения.</a:t>
            </a:r>
          </a:p>
          <a:p>
            <a:pPr algn="just"/>
            <a:r>
              <a:rPr lang="ru-RU" sz="3800" dirty="0" smtClean="0"/>
              <a:t>3. Изменения структуры собственности должны носить постепенный характер, чтобы не нарушить установившиеся экономические связи.</a:t>
            </a:r>
          </a:p>
          <a:p>
            <a:pPr algn="just"/>
            <a:r>
              <a:rPr lang="ru-RU" sz="3800" dirty="0" smtClean="0"/>
              <a:t>4. Обязательными условиями приватизации должны быть новые инвестиции, совершенствование управления, сохранение определенного уровня занятости и социального обеспечения, формирование и поддержка средних слоев.</a:t>
            </a:r>
          </a:p>
          <a:p>
            <a:pPr algn="just"/>
            <a:r>
              <a:rPr lang="ru-RU" sz="3800" dirty="0" smtClean="0"/>
              <a:t>5. Приватизация должна проводится с учетом национальной безопасности.</a:t>
            </a:r>
          </a:p>
          <a:p>
            <a:pPr algn="just"/>
            <a:r>
              <a:rPr lang="ru-RU" sz="3800" dirty="0" smtClean="0"/>
              <a:t>6. Каждый шаг приватизации должен быть обоснованным, публичным и доступным народному контролю.</a:t>
            </a:r>
          </a:p>
          <a:p>
            <a:pPr algn="just"/>
            <a:r>
              <a:rPr lang="ru-RU" sz="3800" dirty="0" smtClean="0"/>
              <a:t>Если мы будем придерживаться этих шести основных тезисов, то сможем добиться хороших результатов от своей деятельности. В противном случае нам придется решать множество проблем, связанных с неправильным использованием имеющейся информации.</a:t>
            </a:r>
          </a:p>
          <a:p>
            <a:pPr algn="just"/>
            <a:endParaRPr lang="ru-RU"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lvl="0" indent="450850" fontAlgn="base">
              <a:spcAft>
                <a:spcPct val="0"/>
              </a:spcAft>
            </a:pPr>
            <a:r>
              <a:rPr lang="ru-RU" sz="2400" dirty="0" smtClean="0">
                <a:solidFill>
                  <a:schemeClr val="tx1"/>
                </a:solidFill>
                <a:latin typeface="Arial" pitchFamily="34" charset="0"/>
                <a:ea typeface="Times New Roman" pitchFamily="18" charset="0"/>
                <a:cs typeface="Arial" pitchFamily="34" charset="0"/>
              </a:rPr>
              <a:t>МОДЕЛИ И СРОКИ ПРИВАТИЗАЦИИ</a:t>
            </a:r>
            <a:endParaRPr lang="ru-RU" sz="1800" dirty="0" smtClean="0">
              <a:solidFill>
                <a:schemeClr val="tx1"/>
              </a:solidFill>
              <a:latin typeface="Arial" pitchFamily="34" charset="0"/>
              <a:cs typeface="Arial" pitchFamily="34" charset="0"/>
            </a:endParaRPr>
          </a:p>
        </p:txBody>
      </p:sp>
      <p:sp>
        <p:nvSpPr>
          <p:cNvPr id="36870" name="Rectangle 6"/>
          <p:cNvSpPr>
            <a:spLocks noChangeArrowheads="1"/>
          </p:cNvSpPr>
          <p:nvPr/>
        </p:nvSpPr>
        <p:spPr bwMode="auto">
          <a:xfrm>
            <a:off x="2786050" y="2500306"/>
            <a:ext cx="392909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Модели приватизации</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36865" name="Group 1"/>
          <p:cNvGrpSpPr>
            <a:grpSpLocks/>
          </p:cNvGrpSpPr>
          <p:nvPr/>
        </p:nvGrpSpPr>
        <p:grpSpPr bwMode="auto">
          <a:xfrm>
            <a:off x="1357290" y="3286124"/>
            <a:ext cx="6500858" cy="1067282"/>
            <a:chOff x="1701" y="4791"/>
            <a:chExt cx="8520" cy="1680"/>
          </a:xfrm>
        </p:grpSpPr>
        <p:sp>
          <p:nvSpPr>
            <p:cNvPr id="36869" name="Text Box 5"/>
            <p:cNvSpPr txBox="1">
              <a:spLocks noChangeArrowheads="1"/>
            </p:cNvSpPr>
            <p:nvPr/>
          </p:nvSpPr>
          <p:spPr bwMode="auto">
            <a:xfrm>
              <a:off x="1701" y="5454"/>
              <a:ext cx="3135" cy="5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latin typeface="Arial" pitchFamily="34" charset="0"/>
                  <a:ea typeface="Times New Roman" pitchFamily="18" charset="0"/>
                  <a:cs typeface="Arial" pitchFamily="34" charset="0"/>
                </a:rPr>
                <a:t>ПЛАТНАЯ</a:t>
              </a:r>
              <a:endParaRPr kumimoji="0" lang="ru-RU" sz="2800" b="1" i="0" u="none" strike="noStrike" cap="none" normalizeH="0" baseline="0" smtClean="0">
                <a:ln>
                  <a:noFill/>
                </a:ln>
                <a:solidFill>
                  <a:schemeClr val="tx1"/>
                </a:solidFill>
                <a:effectLst/>
                <a:latin typeface="Arial" pitchFamily="34" charset="0"/>
                <a:cs typeface="Arial" pitchFamily="34" charset="0"/>
              </a:endParaRPr>
            </a:p>
          </p:txBody>
        </p:sp>
        <p:sp>
          <p:nvSpPr>
            <p:cNvPr id="36868" name="Text Box 4"/>
            <p:cNvSpPr txBox="1">
              <a:spLocks noChangeArrowheads="1"/>
            </p:cNvSpPr>
            <p:nvPr/>
          </p:nvSpPr>
          <p:spPr bwMode="auto">
            <a:xfrm>
              <a:off x="7461" y="5454"/>
              <a:ext cx="2760" cy="101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noFill/>
                  </a:ln>
                  <a:solidFill>
                    <a:schemeClr val="tx1"/>
                  </a:solidFill>
                  <a:effectLst/>
                  <a:latin typeface="Arial" pitchFamily="34" charset="0"/>
                  <a:ea typeface="Times New Roman" pitchFamily="18" charset="0"/>
                  <a:cs typeface="Arial" pitchFamily="34" charset="0"/>
                </a:rPr>
                <a:t>БЕСПЛАТНАЯ</a:t>
              </a:r>
              <a:endParaRPr kumimoji="0" lang="ru-RU" sz="2800" b="1" i="0" u="none" strike="noStrike" cap="none" normalizeH="0" baseline="0" smtClean="0">
                <a:ln>
                  <a:noFill/>
                </a:ln>
                <a:solidFill>
                  <a:schemeClr val="tx1"/>
                </a:solidFill>
                <a:effectLst/>
                <a:latin typeface="Arial" pitchFamily="34" charset="0"/>
                <a:cs typeface="Arial" pitchFamily="34" charset="0"/>
              </a:endParaRPr>
            </a:p>
          </p:txBody>
        </p:sp>
        <p:sp>
          <p:nvSpPr>
            <p:cNvPr id="36867" name="AutoShape 3"/>
            <p:cNvSpPr>
              <a:spLocks noChangeShapeType="1"/>
            </p:cNvSpPr>
            <p:nvPr/>
          </p:nvSpPr>
          <p:spPr bwMode="auto">
            <a:xfrm flipH="1">
              <a:off x="3315" y="4791"/>
              <a:ext cx="1680" cy="51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800" b="1"/>
            </a:p>
          </p:txBody>
        </p:sp>
        <p:sp>
          <p:nvSpPr>
            <p:cNvPr id="36866" name="AutoShape 2"/>
            <p:cNvSpPr>
              <a:spLocks noChangeShapeType="1"/>
            </p:cNvSpPr>
            <p:nvPr/>
          </p:nvSpPr>
          <p:spPr bwMode="auto">
            <a:xfrm>
              <a:off x="7725" y="4791"/>
              <a:ext cx="1620" cy="51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800" b="1"/>
            </a:p>
          </p:txBody>
        </p:sp>
      </p:grpSp>
      <p:sp>
        <p:nvSpPr>
          <p:cNvPr id="36873" name="Rectangle 9"/>
          <p:cNvSpPr>
            <a:spLocks noChangeArrowheads="1"/>
          </p:cNvSpPr>
          <p:nvPr/>
        </p:nvSpPr>
        <p:spPr bwMode="auto">
          <a:xfrm>
            <a:off x="1785918" y="5214950"/>
            <a:ext cx="470776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Рисунок 2</a:t>
            </a:r>
            <a:r>
              <a:rPr kumimoji="0" lang="uk-U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Модели приватизации</a:t>
            </a:r>
            <a:r>
              <a:rPr kumimoji="0" lang="ru-RU" sz="1600" b="1" i="0" u="none" strike="noStrike" cap="none" normalizeH="0" baseline="0" dirty="0" smtClean="0">
                <a:ln>
                  <a:noFill/>
                </a:ln>
                <a:solidFill>
                  <a:schemeClr val="tx1"/>
                </a:solidFill>
                <a:effectLst/>
                <a:latin typeface="Arial" pitchFamily="34" charset="0"/>
                <a:cs typeface="Arial" pitchFamily="34" charset="0"/>
              </a:rPr>
              <a:t> </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solidFill>
                  <a:schemeClr val="tx1"/>
                </a:solidFill>
                <a:latin typeface="Arial" pitchFamily="34" charset="0"/>
                <a:ea typeface="Times New Roman" pitchFamily="18" charset="0"/>
                <a:cs typeface="Arial" pitchFamily="34" charset="0"/>
              </a:rPr>
              <a:t>МОДЕЛИ И СРОКИ ПРИВАТИЗАЦИИ</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dirty="0" smtClean="0"/>
              <a:t>Платная приватизация. В этом случае государственная собственность подлежит продаже по различным схемам. Основная идея этого процесса – продажа на аукционах за деньги.</a:t>
            </a:r>
            <a:endParaRPr lang="ru-RU" b="1" u="sng" dirty="0" smtClean="0"/>
          </a:p>
          <a:p>
            <a:pPr algn="just"/>
            <a:endParaRPr lang="ru-RU"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solidFill>
                  <a:schemeClr val="tx1"/>
                </a:solidFill>
                <a:latin typeface="Arial" pitchFamily="34" charset="0"/>
                <a:ea typeface="Times New Roman" pitchFamily="18" charset="0"/>
                <a:cs typeface="Arial" pitchFamily="34" charset="0"/>
              </a:rPr>
              <a:t>МОДЕЛИ И СРОКИ ПРИВАТИЗАЦИИ</a:t>
            </a:r>
            <a:endParaRPr lang="ru-RU" sz="2400" dirty="0"/>
          </a:p>
        </p:txBody>
      </p:sp>
      <p:graphicFrame>
        <p:nvGraphicFramePr>
          <p:cNvPr id="4" name="Таблица 3"/>
          <p:cNvGraphicFramePr>
            <a:graphicFrameLocks noGrp="1"/>
          </p:cNvGraphicFramePr>
          <p:nvPr/>
        </p:nvGraphicFramePr>
        <p:xfrm>
          <a:off x="0" y="1246593"/>
          <a:ext cx="9144000" cy="5611407"/>
        </p:xfrm>
        <a:graphic>
          <a:graphicData uri="http://schemas.openxmlformats.org/drawingml/2006/table">
            <a:tbl>
              <a:tblPr/>
              <a:tblGrid>
                <a:gridCol w="4361747"/>
                <a:gridCol w="4782253"/>
              </a:tblGrid>
              <a:tr h="428628">
                <a:tc gridSpan="2">
                  <a:txBody>
                    <a:bodyPr/>
                    <a:lstStyle/>
                    <a:p>
                      <a:pPr algn="ctr">
                        <a:lnSpc>
                          <a:spcPct val="150000"/>
                        </a:lnSpc>
                        <a:spcAft>
                          <a:spcPts val="0"/>
                        </a:spcAft>
                      </a:pPr>
                      <a:r>
                        <a:rPr lang="ru-RU" sz="2400" b="0" u="none" strike="noStrike" kern="0" dirty="0">
                          <a:solidFill>
                            <a:schemeClr val="tx1"/>
                          </a:solidFill>
                          <a:latin typeface="Times New Roman"/>
                          <a:cs typeface="Times New Roman"/>
                        </a:rPr>
                        <a:t>Аргументы</a:t>
                      </a:r>
                      <a:endParaRPr lang="ru-RU" sz="3200" b="0" u="sng" kern="0" dirty="0">
                        <a:solidFill>
                          <a:schemeClr val="tx1"/>
                        </a:solidFill>
                        <a:latin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673647">
                <a:tc>
                  <a:txBody>
                    <a:bodyPr/>
                    <a:lstStyle/>
                    <a:p>
                      <a:pPr algn="ctr">
                        <a:lnSpc>
                          <a:spcPct val="150000"/>
                        </a:lnSpc>
                        <a:spcAft>
                          <a:spcPts val="0"/>
                        </a:spcAft>
                      </a:pPr>
                      <a:r>
                        <a:rPr lang="ru-RU" sz="2400" b="0" u="none" strike="noStrike" kern="0" dirty="0">
                          <a:solidFill>
                            <a:schemeClr val="tx1"/>
                          </a:solidFill>
                          <a:latin typeface="Times New Roman"/>
                          <a:cs typeface="Times New Roman"/>
                        </a:rPr>
                        <a:t>«ЗА»</a:t>
                      </a:r>
                      <a:endParaRPr lang="ru-RU" sz="3200" b="0" u="sng" kern="0" dirty="0">
                        <a:solidFill>
                          <a:schemeClr val="tx1"/>
                        </a:solidFill>
                        <a:latin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0" u="none" strike="noStrike" kern="0" dirty="0">
                          <a:solidFill>
                            <a:schemeClr val="tx1"/>
                          </a:solidFill>
                          <a:latin typeface="Times New Roman"/>
                          <a:cs typeface="Times New Roman"/>
                        </a:rPr>
                        <a:t>«ПРОТИВ»</a:t>
                      </a:r>
                      <a:endParaRPr lang="ru-RU" sz="3200" b="0" u="sng" kern="0" dirty="0">
                        <a:solidFill>
                          <a:schemeClr val="tx1"/>
                        </a:solidFill>
                        <a:latin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1272">
                <a:tc>
                  <a:txBody>
                    <a:bodyPr/>
                    <a:lstStyle/>
                    <a:p>
                      <a:pPr algn="ctr">
                        <a:lnSpc>
                          <a:spcPct val="150000"/>
                        </a:lnSpc>
                        <a:spcAft>
                          <a:spcPts val="0"/>
                        </a:spcAft>
                      </a:pPr>
                      <a:r>
                        <a:rPr lang="ru-RU" sz="2400" b="0" u="none" strike="noStrike" kern="0" dirty="0">
                          <a:solidFill>
                            <a:schemeClr val="tx1"/>
                          </a:solidFill>
                          <a:latin typeface="Times New Roman"/>
                          <a:cs typeface="Times New Roman"/>
                        </a:rPr>
                        <a:t>Только в случае платной приватизации появится эффективный собственник. Кроме того, она приведет к увеличению доходной части бюджета.</a:t>
                      </a:r>
                      <a:endParaRPr lang="ru-RU" sz="3200" b="0" u="sng" kern="0" dirty="0">
                        <a:solidFill>
                          <a:schemeClr val="tx1"/>
                        </a:solidFill>
                        <a:latin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2400" b="0" u="none" strike="noStrike" kern="0" dirty="0">
                          <a:solidFill>
                            <a:schemeClr val="tx1"/>
                          </a:solidFill>
                          <a:latin typeface="Times New Roman"/>
                          <a:cs typeface="Times New Roman"/>
                        </a:rPr>
                        <a:t>У широких слоёв населения нет средств для выкупа государственной собственности. В целом денежная приватизация приведет к ещё большему расслоению общества и обострению проблемы социальной справедливости. </a:t>
                      </a:r>
                      <a:endParaRPr lang="ru-RU" sz="3200" b="0" u="sng" kern="0" dirty="0">
                        <a:solidFill>
                          <a:schemeClr val="tx1"/>
                        </a:solidFill>
                        <a:latin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5297" name="Rectangle 1"/>
          <p:cNvSpPr>
            <a:spLocks noChangeArrowheads="1"/>
          </p:cNvSpPr>
          <p:nvPr/>
        </p:nvSpPr>
        <p:spPr bwMode="auto">
          <a:xfrm>
            <a:off x="428596" y="1000108"/>
            <a:ext cx="4509761" cy="692497"/>
          </a:xfrm>
          <a:prstGeom prst="rect">
            <a:avLst/>
          </a:prstGeom>
          <a:noFill/>
          <a:ln w="9525">
            <a:noFill/>
            <a:miter lim="800000"/>
            <a:headEnd/>
            <a:tailEnd/>
          </a:ln>
          <a:effectLst/>
        </p:spPr>
        <p:txBody>
          <a:bodyPr vert="horz" wrap="none" lIns="91440" tIns="45720" rIns="91440" bIns="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Таблица</a:t>
            </a:r>
            <a:r>
              <a:rPr kumimoji="0" lang="uk-UA"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a:t>
            </a:r>
            <a:r>
              <a:rPr kumimoji="0" lang="uk-UA"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Платная приватизация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solidFill>
                  <a:schemeClr val="tx1"/>
                </a:solidFill>
                <a:latin typeface="Arial" pitchFamily="34" charset="0"/>
                <a:ea typeface="Times New Roman" pitchFamily="18" charset="0"/>
                <a:cs typeface="Arial" pitchFamily="34" charset="0"/>
              </a:rPr>
              <a:t>МОДЕЛИ И СРОКИ ПРИВАТИЗАЦИИ</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lnSpcReduction="20000"/>
          </a:bodyPr>
          <a:lstStyle/>
          <a:p>
            <a:pPr algn="just"/>
            <a:r>
              <a:rPr lang="ru-RU" dirty="0" smtClean="0"/>
              <a:t>Сроки приватизации. Один из ведущих экономистов Кеннет </a:t>
            </a:r>
            <a:r>
              <a:rPr lang="ru-RU" dirty="0" err="1" smtClean="0"/>
              <a:t>Эрроу</a:t>
            </a:r>
            <a:r>
              <a:rPr lang="ru-RU" dirty="0" smtClean="0"/>
              <a:t> считает, что находящуюся в государственной собственности экономику вряд ли возможно приватизировать за 2-3 года. Реальное её осуществление должно быть медленным по трем основным причинам:</a:t>
            </a:r>
          </a:p>
          <a:p>
            <a:pPr algn="just"/>
            <a:r>
              <a:rPr lang="ru-RU" dirty="0" smtClean="0"/>
              <a:t>1. Сбережения, необходимые для приобретения в частную собственность объектов промышленности, накапливаются медленно.</a:t>
            </a:r>
          </a:p>
          <a:p>
            <a:pPr algn="just"/>
            <a:r>
              <a:rPr lang="ru-RU" dirty="0" smtClean="0"/>
              <a:t>2. Требуется время, чтобы рынок стал хорошо функционировать и определил рыночную стоимость предприятий.</a:t>
            </a:r>
          </a:p>
          <a:p>
            <a:pPr algn="just"/>
            <a:r>
              <a:rPr lang="ru-RU" dirty="0" smtClean="0"/>
              <a:t>3. Монополизированную социалистическую промышленность необходимо реструктурировать, прежде чем производственные предприятия можно было бы выставить на продажу.</a:t>
            </a:r>
          </a:p>
          <a:p>
            <a:pPr algn="just"/>
            <a:endParaRPr lang="ru-RU"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solidFill>
                  <a:schemeClr val="tx1"/>
                </a:solidFill>
                <a:latin typeface="Arial" pitchFamily="34" charset="0"/>
                <a:ea typeface="Times New Roman" pitchFamily="18" charset="0"/>
                <a:cs typeface="Arial" pitchFamily="34" charset="0"/>
              </a:rPr>
              <a:t>МОДЕЛИ И СРОКИ ПРИВАТИЗАЦИИ</a:t>
            </a:r>
            <a:endParaRPr lang="ru-RU" sz="2400" dirty="0"/>
          </a:p>
        </p:txBody>
      </p:sp>
      <p:graphicFrame>
        <p:nvGraphicFramePr>
          <p:cNvPr id="4" name="Таблица 3"/>
          <p:cNvGraphicFramePr>
            <a:graphicFrameLocks noGrp="1"/>
          </p:cNvGraphicFramePr>
          <p:nvPr/>
        </p:nvGraphicFramePr>
        <p:xfrm>
          <a:off x="0" y="2171700"/>
          <a:ext cx="9144000" cy="4521518"/>
        </p:xfrm>
        <a:graphic>
          <a:graphicData uri="http://schemas.openxmlformats.org/drawingml/2006/table">
            <a:tbl>
              <a:tblPr/>
              <a:tblGrid>
                <a:gridCol w="4456981"/>
                <a:gridCol w="4687019"/>
              </a:tblGrid>
              <a:tr h="257168">
                <a:tc gridSpan="2">
                  <a:txBody>
                    <a:bodyPr/>
                    <a:lstStyle/>
                    <a:p>
                      <a:pPr algn="ctr">
                        <a:lnSpc>
                          <a:spcPct val="150000"/>
                        </a:lnSpc>
                        <a:spcAft>
                          <a:spcPts val="0"/>
                        </a:spcAft>
                      </a:pPr>
                      <a:r>
                        <a:rPr lang="ru-RU" sz="1600" dirty="0">
                          <a:latin typeface="Times New Roman"/>
                          <a:ea typeface="Times New Roman"/>
                        </a:rPr>
                        <a:t>Аргументы</a:t>
                      </a:r>
                      <a:endParaRPr lang="ru-RU"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85788">
                <a:tc>
                  <a:txBody>
                    <a:bodyPr/>
                    <a:lstStyle/>
                    <a:p>
                      <a:pPr algn="just">
                        <a:lnSpc>
                          <a:spcPct val="150000"/>
                        </a:lnSpc>
                        <a:spcAft>
                          <a:spcPts val="0"/>
                        </a:spcAft>
                      </a:pPr>
                      <a:r>
                        <a:rPr lang="ru-RU" sz="1600" dirty="0">
                          <a:latin typeface="Times New Roman"/>
                          <a:ea typeface="Times New Roman"/>
                        </a:rPr>
                        <a:t>«ЗА»</a:t>
                      </a:r>
                      <a:endParaRPr lang="ru-RU"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600" dirty="0">
                          <a:latin typeface="Times New Roman"/>
                          <a:ea typeface="Times New Roman"/>
                        </a:rPr>
                        <a:t>«ПРОТИВ»</a:t>
                      </a:r>
                      <a:endParaRPr lang="ru-RU"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4725">
                <a:tc>
                  <a:txBody>
                    <a:bodyPr/>
                    <a:lstStyle/>
                    <a:p>
                      <a:pPr algn="just">
                        <a:lnSpc>
                          <a:spcPct val="150000"/>
                        </a:lnSpc>
                        <a:spcAft>
                          <a:spcPts val="0"/>
                        </a:spcAft>
                      </a:pPr>
                      <a:r>
                        <a:rPr lang="ru-RU" sz="1600">
                          <a:latin typeface="Times New Roman"/>
                          <a:ea typeface="Times New Roman"/>
                        </a:rPr>
                        <a:t>Т.к. при государственной монополии каждый гражданин являлся совладельцем собственности, то его необходимо было превратить из формального в реального собственник, наделив его частью государственного имущества. Таким образом должны возникнуть стимулы к производительному труду, к экономии затрат и более рациональному использованию ограниченных ресурсов. </a:t>
                      </a:r>
                      <a:endParaRPr lang="ru-RU"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600" dirty="0">
                          <a:latin typeface="Times New Roman"/>
                          <a:ea typeface="Times New Roman"/>
                        </a:rPr>
                        <a:t>Во-первых, известно, что все доставшееся бесплатно не ценится людьми и соответственно мало шансов, что появятся собственники способные эффективно использовать собственность.</a:t>
                      </a:r>
                      <a:endParaRPr lang="ru-RU" sz="2400" dirty="0">
                        <a:latin typeface="Times New Roman"/>
                        <a:ea typeface="Times New Roman"/>
                      </a:endParaRPr>
                    </a:p>
                    <a:p>
                      <a:pPr algn="just">
                        <a:lnSpc>
                          <a:spcPct val="150000"/>
                        </a:lnSpc>
                        <a:spcAft>
                          <a:spcPts val="0"/>
                        </a:spcAft>
                      </a:pPr>
                      <a:r>
                        <a:rPr lang="ru-RU" sz="1600" dirty="0">
                          <a:latin typeface="Times New Roman"/>
                          <a:ea typeface="Times New Roman"/>
                        </a:rPr>
                        <a:t>Во-вторых, каким образом определить долю каждого в процессе раздела государственного имущества?</a:t>
                      </a:r>
                      <a:endParaRPr lang="ru-RU" sz="2400" dirty="0">
                        <a:latin typeface="Times New Roman"/>
                        <a:ea typeface="Times New Roman"/>
                      </a:endParaRPr>
                    </a:p>
                    <a:p>
                      <a:pPr algn="just">
                        <a:lnSpc>
                          <a:spcPct val="150000"/>
                        </a:lnSpc>
                        <a:spcAft>
                          <a:spcPts val="0"/>
                        </a:spcAft>
                      </a:pPr>
                      <a:r>
                        <a:rPr lang="ru-RU" sz="1600" dirty="0">
                          <a:latin typeface="Times New Roman"/>
                          <a:ea typeface="Times New Roman"/>
                        </a:rPr>
                        <a:t>В-третьих, каким образом оценить всю государственную собственность?</a:t>
                      </a:r>
                      <a:endParaRPr lang="ru-RU"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0177" name="Rectangle 1"/>
          <p:cNvSpPr>
            <a:spLocks noChangeArrowheads="1"/>
          </p:cNvSpPr>
          <p:nvPr/>
        </p:nvSpPr>
        <p:spPr bwMode="auto">
          <a:xfrm>
            <a:off x="0" y="1071546"/>
            <a:ext cx="842965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Бесплатная приватизация.</a:t>
            </a: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Таблица 2</a:t>
            </a:r>
            <a:r>
              <a:rPr kumimoji="0" lang="uk-UA"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Бесплатная приватизация</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77500" lnSpcReduction="20000"/>
          </a:bodyPr>
          <a:lstStyle/>
          <a:p>
            <a:pPr algn="just"/>
            <a:r>
              <a:rPr lang="ru-RU" dirty="0" smtClean="0"/>
              <a:t>Разгосударствление – это совокупность мер по преобразованию государственной собственности, направленных на устранение чрезмерной роли государства в экономике. Кроме того, разгосударствление означает снятие с государства большинства функций хозяйственного управления, передачу соответствующих полномочий на уровень предприятий, замену вертикальных хозяйственных связей горизонтальными, а также переход собственности из рук государства в руки частных юридических и физических лиц.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lnSpcReduction="10000"/>
          </a:bodyPr>
          <a:lstStyle/>
          <a:p>
            <a:r>
              <a:rPr lang="ru-RU" cap="all" dirty="0" smtClean="0"/>
              <a:t>1 Этапы приватизации</a:t>
            </a:r>
            <a:endParaRPr lang="ru-RU" dirty="0" smtClean="0"/>
          </a:p>
          <a:p>
            <a:pPr algn="just"/>
            <a:r>
              <a:rPr lang="ru-RU" dirty="0" smtClean="0"/>
              <a:t> </a:t>
            </a:r>
            <a:r>
              <a:rPr lang="ru-RU" dirty="0" smtClean="0"/>
              <a:t>В </a:t>
            </a:r>
            <a:r>
              <a:rPr lang="ru-RU" dirty="0" smtClean="0"/>
              <a:t>соответствии с разработанной программой в республике осуществляется приватизация государственных предприятий и организаций с преобразованием их в частные или смешанные государственно-частные акционерные компании и товарищества.</a:t>
            </a:r>
          </a:p>
          <a:p>
            <a:pPr algn="just"/>
            <a:r>
              <a:rPr lang="ru-RU" dirty="0" smtClean="0"/>
              <a:t>Приватизацию осуществляет Государственный комитет Республики Казахстан по государственному имуществу и его территориальные органы с участием министерств, ведомств и местных администраций.</a:t>
            </a:r>
          </a:p>
          <a:p>
            <a:pPr algn="just"/>
            <a:endParaRPr lang="ru-RU"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r>
              <a:rPr lang="ru-RU" dirty="0" smtClean="0"/>
              <a:t>Реформа собственности в Казахстане прошла </a:t>
            </a:r>
            <a:r>
              <a:rPr lang="ru-RU" dirty="0" smtClean="0"/>
              <a:t>четыре этапа</a:t>
            </a:r>
            <a:r>
              <a:rPr lang="ru-RU" dirty="0" smtClean="0"/>
              <a:t>.</a:t>
            </a:r>
          </a:p>
          <a:p>
            <a:pPr algn="just"/>
            <a:r>
              <a:rPr lang="ru-RU" dirty="0" smtClean="0"/>
              <a:t>Первый этап (с 1991 по 1992 года) концентрировался, в основном, на продаже объектов торговли и сферы услуг, а также на передаче государственной собственности трудовым коллективам предприятий. В это время более 2500 крупных и около 4000 малых перешли в негосударственный сектор экономики.</a:t>
            </a:r>
          </a:p>
          <a:p>
            <a:pPr algn="just"/>
            <a:endParaRPr lang="ru-RU"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dirty="0" smtClean="0"/>
              <a:t>При этом полностью частным стало лишь каждое пятое предприятие, прошедшее через разгосударствление, преимущественно в сфере сельского хозяйства, торговли, общественного питания и бытового обслуживания.</a:t>
            </a:r>
          </a:p>
          <a:p>
            <a:pPr algn="just"/>
            <a:endParaRPr lang="ru-RU"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dirty="0" smtClean="0"/>
              <a:t>Второй этап реформы проходил с 1993 по начало 1996 года. Все предприятия республики в зависимости от численности персонала и отраслевой принадлежности были поделены на четыре группы, для каждой из которых предусматривались различные способы приватизации. </a:t>
            </a:r>
          </a:p>
          <a:p>
            <a:pPr algn="just"/>
            <a:r>
              <a:rPr lang="uk-UA" dirty="0" smtClean="0"/>
              <a:t>.</a:t>
            </a:r>
            <a:endParaRPr lang="ru-RU" dirty="0" smtClean="0"/>
          </a:p>
          <a:p>
            <a:pPr algn="just"/>
            <a:endParaRPr lang="ru-RU"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lnSpcReduction="10000"/>
          </a:bodyPr>
          <a:lstStyle/>
          <a:p>
            <a:pPr algn="just"/>
            <a:r>
              <a:rPr lang="ru-RU" b="1" dirty="0" smtClean="0"/>
              <a:t>Третий этап приватизации (1996-ой – 1998-ой годы) </a:t>
            </a:r>
            <a:r>
              <a:rPr lang="ru-RU" dirty="0" smtClean="0"/>
              <a:t>стал этапом перехода к секторным программам, когда началась приватизация в электроэнергетике и нефтегазовой отрасли.</a:t>
            </a:r>
            <a:br>
              <a:rPr lang="ru-RU" dirty="0" smtClean="0"/>
            </a:br>
            <a:r>
              <a:rPr lang="ru-RU" dirty="0" smtClean="0"/>
              <a:t/>
            </a:r>
            <a:br>
              <a:rPr lang="ru-RU" dirty="0" smtClean="0"/>
            </a:br>
            <a:r>
              <a:rPr lang="ru-RU" b="1" dirty="0" smtClean="0"/>
              <a:t>Четвертый же этап, который начался с 1999 года и продолжается по настоящее время, </a:t>
            </a:r>
            <a:r>
              <a:rPr lang="ru-RU" dirty="0" smtClean="0"/>
              <a:t>характеризуется новыми подходами по распределению полномочий между уровнями государственного управления в вопросах регулирования и распоряжения государственной собственностью.</a:t>
            </a:r>
            <a:r>
              <a:rPr lang="uk-UA" dirty="0" smtClean="0"/>
              <a:t>.</a:t>
            </a:r>
            <a:endParaRPr lang="ru-RU" dirty="0" smtClean="0"/>
          </a:p>
          <a:p>
            <a:pPr algn="just"/>
            <a:endParaRPr lang="ru-RU"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uk-UA" dirty="0" smtClean="0"/>
              <a:t>.</a:t>
            </a:r>
            <a:endParaRPr lang="ru-RU" dirty="0" smtClean="0"/>
          </a:p>
          <a:p>
            <a:pPr algn="just"/>
            <a:endParaRPr lang="ru-RU"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b="1" dirty="0" smtClean="0"/>
              <a:t>Направления </a:t>
            </a:r>
            <a:r>
              <a:rPr lang="ru-RU" b="1" dirty="0" smtClean="0"/>
              <a:t>приватизации:</a:t>
            </a:r>
          </a:p>
          <a:p>
            <a:pPr algn="just"/>
            <a:r>
              <a:rPr lang="ru-RU" dirty="0" smtClean="0"/>
              <a:t>- продажа мелких предприятий через местные аукционы</a:t>
            </a:r>
            <a:r>
              <a:rPr lang="uk-UA" dirty="0" smtClean="0"/>
              <a:t>;</a:t>
            </a:r>
            <a:endParaRPr lang="ru-RU" dirty="0" smtClean="0"/>
          </a:p>
          <a:p>
            <a:pPr algn="just"/>
            <a:r>
              <a:rPr lang="ru-RU" dirty="0" smtClean="0"/>
              <a:t>- массовая приватизация средних и крупных предприятий</a:t>
            </a:r>
            <a:r>
              <a:rPr lang="uk-UA" dirty="0" smtClean="0"/>
              <a:t>;</a:t>
            </a:r>
            <a:endParaRPr lang="ru-RU" dirty="0" smtClean="0"/>
          </a:p>
          <a:p>
            <a:pPr algn="just"/>
            <a:r>
              <a:rPr lang="ru-RU" dirty="0" smtClean="0"/>
              <a:t>- приватизация очень крупных предприятий по индивидуальным проектам</a:t>
            </a:r>
            <a:r>
              <a:rPr lang="uk-UA" dirty="0" smtClean="0"/>
              <a:t>;</a:t>
            </a:r>
            <a:endParaRPr lang="ru-RU" dirty="0" smtClean="0"/>
          </a:p>
          <a:p>
            <a:pPr algn="just"/>
            <a:r>
              <a:rPr lang="ru-RU" dirty="0" smtClean="0"/>
              <a:t>- приватизация в области сельского хозяйства и сектора переработки с/</a:t>
            </a:r>
            <a:r>
              <a:rPr lang="ru-RU" dirty="0" err="1" smtClean="0"/>
              <a:t>х</a:t>
            </a:r>
            <a:r>
              <a:rPr lang="ru-RU" dirty="0" smtClean="0"/>
              <a:t> продукции</a:t>
            </a:r>
            <a:r>
              <a:rPr lang="uk-UA" dirty="0" smtClean="0"/>
              <a:t>.</a:t>
            </a:r>
            <a:endParaRPr lang="ru-RU" dirty="0" smtClean="0"/>
          </a:p>
          <a:p>
            <a:pPr algn="just"/>
            <a:endParaRPr lang="ru-RU"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85000" lnSpcReduction="20000"/>
          </a:bodyPr>
          <a:lstStyle/>
          <a:p>
            <a:pPr algn="just"/>
            <a:r>
              <a:rPr lang="ru-RU" b="1" dirty="0" smtClean="0"/>
              <a:t>1. Малая приватизация.</a:t>
            </a:r>
          </a:p>
          <a:p>
            <a:pPr algn="just"/>
            <a:r>
              <a:rPr lang="ru-RU" dirty="0" smtClean="0"/>
              <a:t>Эта программа предполагает приватизацию предприятий, с численностью работающих до 200 человек. Продажа происходит через местные аукционы, где граждане могут купить основные средства предприятия либо за наличные, либо за неиспользованные жилищные купоны. Программа была изначально сконцентрирована на предприятиях оптовой и розничной торговли и сферы услуг.</a:t>
            </a:r>
          </a:p>
          <a:p>
            <a:pPr algn="just"/>
            <a:r>
              <a:rPr lang="ru-RU" dirty="0" smtClean="0"/>
              <a:t>В рамках малой приватизации было продано 11 тыс. </a:t>
            </a:r>
            <a:r>
              <a:rPr lang="uk-UA" dirty="0" smtClean="0"/>
              <a:t>о</a:t>
            </a:r>
            <a:r>
              <a:rPr lang="ru-RU" dirty="0" err="1" smtClean="0"/>
              <a:t>бъектов</a:t>
            </a:r>
            <a:r>
              <a:rPr lang="ru-RU" dirty="0" smtClean="0"/>
              <a:t>, что составляет около 2/3 всех объектов, подлежащих малой приватизации, и одновременно наиболее важными для удовлетворения потребностей населения – в торговле, общественном питании и сфере услуг – приватизировано 84% предприятий.</a:t>
            </a:r>
          </a:p>
          <a:p>
            <a:pPr algn="just"/>
            <a:r>
              <a:rPr lang="ru-RU" dirty="0" smtClean="0"/>
              <a:t>Малая приватизация закончилась в середине 1997, и было приватизировано около 14 000 предприятий.</a:t>
            </a:r>
          </a:p>
          <a:p>
            <a:pPr algn="just"/>
            <a:endParaRPr lang="ru-RU"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lnSpcReduction="20000"/>
          </a:bodyPr>
          <a:lstStyle/>
          <a:p>
            <a:pPr algn="just"/>
            <a:r>
              <a:rPr lang="ru-RU" b="1" dirty="0" smtClean="0"/>
              <a:t>2. Массовая приватизация</a:t>
            </a:r>
            <a:r>
              <a:rPr lang="uk-UA" b="1" dirty="0" smtClean="0"/>
              <a:t>.</a:t>
            </a:r>
            <a:endParaRPr lang="ru-RU" b="1" dirty="0" smtClean="0"/>
          </a:p>
          <a:p>
            <a:pPr algn="just"/>
            <a:r>
              <a:rPr lang="ru-RU" dirty="0" smtClean="0"/>
              <a:t>Программа массовой приватизации, была предусмотрена на втором этапе приватизации и начала осуществляться в ноябре 1993 году. Она основывается на распределении приватизационных купонов среди населения. Граждане имели право вкладывать купоны в специальные инвестиционные фонды, которые затем использовали эти купоны для приобретения акций государственных предприятий. Программа массовой приватизации рассчитана, главным образом, на средние и крупные предприятия (от 200 до 5000 работающих). Кроме того, для предоставления равных возможностей населению были выданы приватизационные инвестиционные купоны.</a:t>
            </a:r>
            <a:endParaRPr lang="ru-RU"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dirty="0" smtClean="0"/>
              <a:t>Основными отличиями применения казахстанской модели инвестиционных купонов являются:</a:t>
            </a:r>
          </a:p>
          <a:p>
            <a:pPr algn="just"/>
            <a:r>
              <a:rPr lang="ru-RU" dirty="0" smtClean="0"/>
              <a:t>1.) безвозмездное распределение приватизационных инвестиционных купонов;</a:t>
            </a:r>
          </a:p>
          <a:p>
            <a:pPr algn="just"/>
            <a:r>
              <a:rPr lang="ru-RU" dirty="0" smtClean="0"/>
              <a:t>2.) возможность использования приватизационных инвестиционных купонов только через инвестиционные, приватизационные фонды;</a:t>
            </a:r>
          </a:p>
          <a:p>
            <a:pPr algn="just"/>
            <a:endParaRPr 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77500" lnSpcReduction="20000"/>
          </a:bodyPr>
          <a:lstStyle/>
          <a:p>
            <a:pPr algn="just"/>
            <a:r>
              <a:rPr lang="ru-RU" dirty="0" smtClean="0"/>
              <a:t>Разгосударствление </a:t>
            </a:r>
            <a:r>
              <a:rPr lang="ru-RU" dirty="0" smtClean="0"/>
              <a:t>не означает, что государство перестает играть важную роль в рыночной экономике. Уменьшаются масштабы государственного предпринимательства, но государство остается структурным элементом смешанной экономики. Процесс разгосударствления не равнозначен денационализации. Процесс разгосударствления сохраняет государственную собственность и направлен на повышение эффективности функционирования предприятий, находящихся в государственном и частном секторе.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85000" lnSpcReduction="20000"/>
          </a:bodyPr>
          <a:lstStyle/>
          <a:p>
            <a:pPr algn="just"/>
            <a:r>
              <a:rPr lang="ru-RU" b="1" dirty="0" smtClean="0"/>
              <a:t>3. Приватизация по индивидуальным проектам.</a:t>
            </a:r>
          </a:p>
          <a:p>
            <a:pPr algn="just"/>
            <a:r>
              <a:rPr lang="ru-RU" dirty="0" smtClean="0"/>
              <a:t>Крупные предприятия, с численностью более 5000 работающих и предприятия особого государственного значения, такие как предприятия добывающей промышленности, или природные монополии должны быть приватизированы на основе Программы приватизации по индивидуальным проектам. В целом, под эту категорию подпадают около 170 предприятий.</a:t>
            </a:r>
          </a:p>
          <a:p>
            <a:pPr algn="just"/>
            <a:r>
              <a:rPr lang="ru-RU" dirty="0" smtClean="0"/>
              <a:t>Целью такого подхода является принятие решений, максимально принимающих во внимание условия на каждом предприятии. Здесь не существует модели для определения доли государственной и частной собственности инвестора, в отличие от Программы массовой приватизации. Методы продажи также отличаются от компании к компании, но предполагается проведение международных тендеров и контрактов на управление.</a:t>
            </a:r>
          </a:p>
          <a:p>
            <a:pPr algn="just"/>
            <a:endParaRPr lang="ru-RU"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77500" lnSpcReduction="20000"/>
          </a:bodyPr>
          <a:lstStyle/>
          <a:p>
            <a:pPr algn="just"/>
            <a:r>
              <a:rPr lang="ru-RU" b="1" dirty="0" smtClean="0"/>
              <a:t>4. Приватизация в области сельского хозяйства и сектора переработки с/</a:t>
            </a:r>
            <a:r>
              <a:rPr lang="ru-RU" b="1" dirty="0" err="1" smtClean="0"/>
              <a:t>х</a:t>
            </a:r>
            <a:r>
              <a:rPr lang="ru-RU" b="1" dirty="0" smtClean="0"/>
              <a:t> продукции.</a:t>
            </a:r>
          </a:p>
          <a:p>
            <a:pPr algn="just"/>
            <a:r>
              <a:rPr lang="ru-RU" dirty="0" smtClean="0"/>
              <a:t>Существует около 4000 государственных сельскохозяйственных предприятий и предприятий по переработке сельскохозяйственной продукции. Государственные предприятия коллективизируются и земля распределяется между отдельными членами коллектива.</a:t>
            </a:r>
          </a:p>
          <a:p>
            <a:pPr algn="just"/>
            <a:r>
              <a:rPr lang="ru-RU" dirty="0" smtClean="0"/>
              <a:t>Государственные предприятия сектора переработки сельскохозяйственной продукции и </a:t>
            </a:r>
            <a:r>
              <a:rPr lang="ru-RU" dirty="0" err="1" smtClean="0"/>
              <a:t>агросервиса</a:t>
            </a:r>
            <a:r>
              <a:rPr lang="ru-RU" dirty="0" smtClean="0"/>
              <a:t> также приватизируются по этой программе с передачей акций коллективам, отдельным сотрудникам и сельскохозяйственным производителям. При этом цены устанавливаются на приемлемом уровне с поправкой на инфляцию. Несколько крупных перерабатывающих предприятий будут проданы по Программе приватизации по индивидуальным проектам.</a:t>
            </a:r>
          </a:p>
          <a:p>
            <a:pPr algn="just"/>
            <a:endParaRPr lang="ru-RU"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85000" lnSpcReduction="20000"/>
          </a:bodyPr>
          <a:lstStyle/>
          <a:p>
            <a:pPr algn="just"/>
            <a:r>
              <a:rPr lang="ru-RU" dirty="0" smtClean="0"/>
              <a:t>В аграрно-промышленном комплексе произошли:</a:t>
            </a:r>
          </a:p>
          <a:p>
            <a:pPr algn="just"/>
            <a:r>
              <a:rPr lang="ru-RU" dirty="0" smtClean="0"/>
              <a:t>- преобразования совхозов и других государственных сельскохозяйственных предприятий в фермерские и крестьянские хозяйства, малые предприятия и их ассоциации и другие негосударственные формы хозяйствования;</a:t>
            </a:r>
          </a:p>
          <a:p>
            <a:pPr algn="just"/>
            <a:r>
              <a:rPr lang="ru-RU" dirty="0" smtClean="0"/>
              <a:t>- образование акционерных обществ открытого и закрытого типов;</a:t>
            </a:r>
          </a:p>
          <a:p>
            <a:pPr algn="just"/>
            <a:r>
              <a:rPr lang="ru-RU" dirty="0" smtClean="0"/>
              <a:t>- преобразование птицефабрик и птицеводческих комплексов, тепличных комбинатов в акционерные, хозяйственные общества или товарищества;</a:t>
            </a:r>
          </a:p>
          <a:p>
            <a:pPr algn="just"/>
            <a:r>
              <a:rPr lang="ru-RU" dirty="0" smtClean="0"/>
              <a:t>- продажа имущества нерентабельных (убыточных) государственных сельскохозяйственных предприятий на аукционах юридическим и физическим лицам. На 1 января 1997 г. Были реорганизованы все 2400 совхозов и колхозов, вместо них создано 47000 хозяйствующих субъектов, в т.ч. 3200 крестьянских хозяйств.</a:t>
            </a:r>
            <a:endParaRPr lang="ru-RU"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cap="all" dirty="0" smtClean="0"/>
              <a:t>Пути, методы и формы разгосударствления и приватизации государственной собственности в РК</a:t>
            </a:r>
            <a:endParaRPr lang="ru-RU" dirty="0" smtClean="0"/>
          </a:p>
          <a:p>
            <a:pPr algn="just"/>
            <a:r>
              <a:rPr lang="ru-RU" dirty="0" smtClean="0"/>
              <a:t> </a:t>
            </a:r>
            <a:r>
              <a:rPr lang="ru-RU" dirty="0" smtClean="0"/>
              <a:t>В </a:t>
            </a:r>
            <a:r>
              <a:rPr lang="ru-RU" dirty="0" smtClean="0"/>
              <a:t>соответствии с Национальной программой разгосударствления и приватизации в республике Казахстан разгосударствление и приватизация собственности первоначально осуществлялся в два этапа.</a:t>
            </a:r>
          </a:p>
          <a:p>
            <a:pPr algn="just"/>
            <a:r>
              <a:rPr lang="ru-RU" dirty="0" smtClean="0"/>
              <a:t>Первый этап – 1991</a:t>
            </a:r>
            <a:r>
              <a:rPr lang="uk-UA" dirty="0" smtClean="0"/>
              <a:t>-</a:t>
            </a:r>
            <a:r>
              <a:rPr lang="ru-RU" dirty="0" smtClean="0"/>
              <a:t>1992 гг.</a:t>
            </a:r>
          </a:p>
          <a:p>
            <a:pPr algn="just"/>
            <a:r>
              <a:rPr lang="ru-RU" dirty="0" smtClean="0"/>
              <a:t>Второй этап – 1993</a:t>
            </a:r>
            <a:r>
              <a:rPr lang="uk-UA" dirty="0" smtClean="0"/>
              <a:t>-</a:t>
            </a:r>
            <a:r>
              <a:rPr lang="ru-RU" dirty="0" smtClean="0"/>
              <a:t>1995 гг.</a:t>
            </a:r>
          </a:p>
          <a:p>
            <a:pPr algn="just"/>
            <a:r>
              <a:rPr lang="ru-RU" dirty="0" smtClean="0"/>
              <a:t>Третий этап осуществлялся с 1996 по 1998 год</a:t>
            </a:r>
            <a:r>
              <a:rPr lang="ru-RU" dirty="0" smtClean="0"/>
              <a:t>.</a:t>
            </a:r>
          </a:p>
          <a:p>
            <a:pPr algn="just"/>
            <a:r>
              <a:rPr lang="ru-RU" dirty="0" smtClean="0"/>
              <a:t>Четвертый этап с 1999 г.- по настоящее время</a:t>
            </a:r>
            <a:endParaRPr lang="ru-RU" dirty="0" smtClean="0"/>
          </a:p>
          <a:p>
            <a:pPr algn="just"/>
            <a:endParaRPr lang="ru-RU"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lnSpcReduction="10000"/>
          </a:bodyPr>
          <a:lstStyle/>
          <a:p>
            <a:pPr algn="just"/>
            <a:r>
              <a:rPr lang="ru-RU" dirty="0" smtClean="0"/>
              <a:t>Основной целью разгосударствления и приватизации собственности в республике Казахстан были:</a:t>
            </a:r>
          </a:p>
          <a:p>
            <a:pPr algn="just"/>
            <a:r>
              <a:rPr lang="ru-RU" dirty="0" smtClean="0"/>
              <a:t>- формирование слоя частных собственников как эффективно хозяйствующих субъектов;</a:t>
            </a:r>
          </a:p>
          <a:p>
            <a:pPr algn="just"/>
            <a:r>
              <a:rPr lang="ru-RU" dirty="0" smtClean="0"/>
              <a:t>- создание конкурентной среды и обеспечение демонополизации производства;</a:t>
            </a:r>
          </a:p>
          <a:p>
            <a:pPr algn="just"/>
            <a:r>
              <a:rPr lang="ru-RU" dirty="0" smtClean="0"/>
              <a:t>- развитие мелкого и среднего бизнеса;</a:t>
            </a:r>
          </a:p>
          <a:p>
            <a:pPr algn="just"/>
            <a:r>
              <a:rPr lang="ru-RU" dirty="0" smtClean="0"/>
              <a:t>- формирование организационно-хозяйственных структур с преобладанием частного бизнеса и привлечением иностранных государств;</a:t>
            </a:r>
          </a:p>
          <a:p>
            <a:pPr algn="just"/>
            <a:r>
              <a:rPr lang="ru-RU" dirty="0" smtClean="0"/>
              <a:t>- развитие и укрепление системы инвестиционных структур как субъектов рынка ценных бумаг.</a:t>
            </a:r>
          </a:p>
          <a:p>
            <a:pPr algn="just"/>
            <a:endParaRPr lang="ru-RU"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lnSpcReduction="10000"/>
          </a:bodyPr>
          <a:lstStyle/>
          <a:p>
            <a:pPr algn="just"/>
            <a:r>
              <a:rPr lang="ru-RU" dirty="0" smtClean="0"/>
              <a:t>Не подлежали приватизации объекты исключительной собственности Республики Казахстан – земля, её недра, воды, воздушное пространство, растительный и животный мир, исторические и культурные ценности страны.</a:t>
            </a:r>
          </a:p>
          <a:p>
            <a:pPr algn="just"/>
            <a:r>
              <a:rPr lang="ru-RU" dirty="0" smtClean="0"/>
              <a:t>В первые два этапа приватизация осуществлялась: в течение первого этапа осуществлялась приватизация жилья с использованием жилищных купонов, полученных населением безвозмездно, и в течение второго этапа население безвозмездно получило приватизационные купоны, которые можно было использовать только через инвестиционные приватизационные фонды, которых насчитывалось около 120.</a:t>
            </a:r>
          </a:p>
          <a:p>
            <a:pPr algn="just"/>
            <a:endParaRPr lang="ru-RU"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a:bodyPr>
          <a:lstStyle/>
          <a:p>
            <a:pPr algn="just"/>
            <a:r>
              <a:rPr lang="ru-RU" dirty="0" smtClean="0"/>
              <a:t>К недостаткам данного метода приватизации следует отнести то, что владелец приватизационного инвестиционного купона не имел права самостоятельно распоряжаться им, а только мог вложить его в инвестиционные фонды, что являлось существенным препятствием к непосредственному участию человека в приватизации конкретного предприятия.</a:t>
            </a:r>
          </a:p>
          <a:p>
            <a:pPr algn="just"/>
            <a:r>
              <a:rPr lang="ru-RU" dirty="0" smtClean="0"/>
              <a:t>Процесс приватизации предполагал возможность выкупа предприятия работниками, создание акционерного общества открытого и закрытого типа, акционерных обществ-хозяйств, в которых 51% акций принадлежал государству</a:t>
            </a:r>
            <a:r>
              <a:rPr lang="ru-RU" dirty="0" smtClean="0"/>
              <a:t>.</a:t>
            </a:r>
            <a:endParaRPr lang="ru-RU"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a:bodyPr>
          <a:lstStyle/>
          <a:p>
            <a:pPr algn="just"/>
            <a:r>
              <a:rPr lang="ru-RU" dirty="0" smtClean="0"/>
              <a:t>Однако участие государства в акционерных обществах по типу холдинга не принесло желаемых результатов, не оживило слабые, обанкротившиеся предприятия, координационная, управленческая деятельность государства ограничилась только назначением руководителей предприятия, распределением произведённой продукции и использованием прибыли на нужды холдинга, что привело к потере оборотных средств и дальнейшему банкротству предприятий.</a:t>
            </a:r>
          </a:p>
          <a:p>
            <a:pPr algn="just"/>
            <a:r>
              <a:rPr lang="ru-RU" dirty="0" smtClean="0"/>
              <a:t>Однако, как показала практика Казахстана, применение холдинговых акционерных обществ не решает всех проблем приватизации.</a:t>
            </a:r>
          </a:p>
          <a:p>
            <a:pPr algn="just"/>
            <a:endParaRPr lang="ru-RU" dirty="0" smtClean="0"/>
          </a:p>
          <a:p>
            <a:pPr algn="just"/>
            <a:endParaRPr lang="ru-RU"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lnSpcReduction="20000"/>
          </a:bodyPr>
          <a:lstStyle/>
          <a:p>
            <a:pPr algn="just"/>
            <a:r>
              <a:rPr lang="ru-RU" dirty="0" smtClean="0"/>
              <a:t>Политика разгосударствления и приватизации собственности в переходной экономике преследует не только разрушение монопольного положения государственной собственности и придание экономике рыночного характера, но и стабилизацию экономического развития, и достижение экономического роста;</a:t>
            </a:r>
          </a:p>
          <a:p>
            <a:pPr algn="just"/>
            <a:r>
              <a:rPr lang="ru-RU" dirty="0" smtClean="0"/>
              <a:t>- привлечение иностранных инвестиций в национальную экономику;</a:t>
            </a:r>
          </a:p>
          <a:p>
            <a:pPr algn="just"/>
            <a:r>
              <a:rPr lang="ru-RU" dirty="0" smtClean="0"/>
              <a:t>- сокращение государственного долга за счёт прекращения субсидирования государственных и увеличение доходов частных предприятий и населения, в итоге, прежде всего на повышение уровня жизни населения;</a:t>
            </a:r>
          </a:p>
          <a:p>
            <a:pPr algn="just"/>
            <a:r>
              <a:rPr lang="ru-RU" dirty="0" smtClean="0"/>
              <a:t>- создание конкурентной рыночной среды</a:t>
            </a:r>
            <a:r>
              <a:rPr lang="ru-RU" dirty="0" smtClean="0"/>
              <a:t>.</a:t>
            </a:r>
            <a:endParaRPr lang="ru-RU"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dirty="0" smtClean="0"/>
              <a:t>Как показывает зарубежный опыт, рынок начинает утрачивать свои лучшие качества, обуславливающие эффективность экономики, при наличии 30-40% государственной собственности. Поэтому формирование рыночной экономики в республике Казахстан предусматривает развитие многоукладной экономики, упорядочение и регулирование процессов преобразования государственной собственности в иные формы собственности.</a:t>
            </a:r>
          </a:p>
          <a:p>
            <a:pPr algn="just"/>
            <a:endParaRPr lang="ru-RU" dirty="0" smtClean="0"/>
          </a:p>
          <a:p>
            <a:pPr algn="just"/>
            <a:endParaRPr lang="ru-RU"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92500" lnSpcReduction="20000"/>
          </a:bodyPr>
          <a:lstStyle/>
          <a:p>
            <a:pPr algn="just"/>
            <a:r>
              <a:rPr lang="ru-RU" dirty="0" smtClean="0"/>
              <a:t>Основными </a:t>
            </a:r>
            <a:r>
              <a:rPr lang="ru-RU" dirty="0" smtClean="0"/>
              <a:t>способами разгосударствления являются: 1) либерализация рынков; 2) коммерциализация; 3) стимулирование создания и расширение сферы деятельности смешанных предприятий (государственно-частных); 4) денационализация. Либерализация рынков предполагает открытие широких возможностей для их освоения различными хозяйственными субъектами.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77500" lnSpcReduction="20000"/>
          </a:bodyPr>
          <a:lstStyle/>
          <a:p>
            <a:pPr algn="just"/>
            <a:r>
              <a:rPr lang="ru-RU" dirty="0" smtClean="0"/>
              <a:t>В Республике Казахстан применялись следующие формы разгосударствления и приватизации объектов государственной собственности:</a:t>
            </a:r>
          </a:p>
          <a:p>
            <a:pPr algn="just"/>
            <a:r>
              <a:rPr lang="ru-RU" dirty="0" smtClean="0"/>
              <a:t>а) сдача имущества государственного предприятия в аренду;</a:t>
            </a:r>
          </a:p>
          <a:p>
            <a:pPr algn="just"/>
            <a:r>
              <a:rPr lang="ru-RU" dirty="0" smtClean="0"/>
              <a:t>б) выкуп имущества государственного предприятия, сданного в аренду;</a:t>
            </a:r>
          </a:p>
          <a:p>
            <a:pPr algn="just"/>
            <a:r>
              <a:rPr lang="ru-RU" dirty="0" smtClean="0"/>
              <a:t>в) передача объектов государственной собственности в концессию;</a:t>
            </a:r>
          </a:p>
          <a:p>
            <a:pPr algn="just"/>
            <a:r>
              <a:rPr lang="ru-RU" dirty="0" smtClean="0"/>
              <a:t>г) преобразование государственного предприятия в акционерное общество или товарищество;</a:t>
            </a:r>
          </a:p>
          <a:p>
            <a:pPr algn="just"/>
            <a:r>
              <a:rPr lang="ru-RU" dirty="0" smtClean="0"/>
              <a:t>д) выкуп имущества государственного предприятия членами трудового коллектива;</a:t>
            </a:r>
          </a:p>
          <a:p>
            <a:pPr algn="just"/>
            <a:r>
              <a:rPr lang="ru-RU" dirty="0" smtClean="0"/>
              <a:t>е) продажа имущества государственного предприятия юридическим лицам, имущество которых не является государственной собственностью, и гражданам по конкурсу или на аукционе.</a:t>
            </a:r>
          </a:p>
          <a:p>
            <a:pPr algn="just"/>
            <a:r>
              <a:rPr lang="ru-RU" dirty="0" smtClean="0"/>
              <a:t> </a:t>
            </a:r>
          </a:p>
          <a:p>
            <a:pPr algn="just"/>
            <a:endParaRPr lang="ru-RU"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a:bodyPr>
          <a:lstStyle/>
          <a:p>
            <a:pPr algn="just"/>
            <a:r>
              <a:rPr lang="ru-RU" dirty="0" smtClean="0"/>
              <a:t>С другой стороны, близкой к принятой в Республике Казахстан моделью, является российская, которая также предусматривала бесплатную выдачу приватизационных чеков – ваучеров.</a:t>
            </a:r>
          </a:p>
          <a:p>
            <a:pPr algn="just"/>
            <a:r>
              <a:rPr lang="ru-RU" dirty="0" smtClean="0"/>
              <a:t>Однако владелец казахстанского </a:t>
            </a:r>
            <a:r>
              <a:rPr lang="ru-RU" dirty="0" err="1" smtClean="0"/>
              <a:t>инвесткупона</a:t>
            </a:r>
            <a:r>
              <a:rPr lang="ru-RU" dirty="0" smtClean="0"/>
              <a:t> не имел права непосредственно распоряжаться им. Кроме того, </a:t>
            </a:r>
            <a:r>
              <a:rPr lang="ru-RU" dirty="0" err="1" smtClean="0"/>
              <a:t>инвесткупоны</a:t>
            </a:r>
            <a:r>
              <a:rPr lang="ru-RU" dirty="0" smtClean="0"/>
              <a:t>, в отличие от ваучера, не имели номинальной цены. Последнее обстоятельство оказало сдерживающее влияние на формирование рынка ценных бумаг в Республике Казахстан. </a:t>
            </a:r>
            <a:endParaRPr lang="ru-RU"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lnSpcReduction="10000"/>
          </a:bodyPr>
          <a:lstStyle/>
          <a:p>
            <a:pPr algn="just"/>
            <a:r>
              <a:rPr lang="ru-RU" dirty="0" smtClean="0"/>
              <a:t>Существенными также были дополнительные ограничения в деятельности </a:t>
            </a:r>
            <a:r>
              <a:rPr lang="ru-RU" dirty="0" err="1" smtClean="0"/>
              <a:t>инвестфондов</a:t>
            </a:r>
            <a:r>
              <a:rPr lang="ru-RU" dirty="0" smtClean="0"/>
              <a:t>, В отличие от российских чековых </a:t>
            </a:r>
            <a:r>
              <a:rPr lang="ru-RU" dirty="0" err="1" smtClean="0"/>
              <a:t>инвестфондов</a:t>
            </a:r>
            <a:r>
              <a:rPr lang="ru-RU" dirty="0" smtClean="0"/>
              <a:t> каждый </a:t>
            </a:r>
            <a:r>
              <a:rPr lang="ru-RU" dirty="0" err="1" smtClean="0"/>
              <a:t>инвестфонд</a:t>
            </a:r>
            <a:r>
              <a:rPr lang="ru-RU" dirty="0" smtClean="0"/>
              <a:t> не имел права:</a:t>
            </a:r>
          </a:p>
          <a:p>
            <a:pPr algn="just"/>
            <a:r>
              <a:rPr lang="ru-RU" dirty="0" smtClean="0"/>
              <a:t>- аккумулировать более 5% </a:t>
            </a:r>
            <a:r>
              <a:rPr lang="ru-RU" dirty="0" err="1" smtClean="0"/>
              <a:t>инвесткупонов</a:t>
            </a:r>
            <a:r>
              <a:rPr lang="ru-RU" dirty="0" smtClean="0"/>
              <a:t> населения Республики Казахстан;</a:t>
            </a:r>
          </a:p>
          <a:p>
            <a:pPr algn="just"/>
            <a:r>
              <a:rPr lang="ru-RU" dirty="0" smtClean="0"/>
              <a:t>- на одном аукционе приобретать более 10% акций предприятия;</a:t>
            </a:r>
          </a:p>
          <a:p>
            <a:pPr algn="just"/>
            <a:r>
              <a:rPr lang="ru-RU" dirty="0" smtClean="0"/>
              <a:t>- вкладывать более 5% собранных </a:t>
            </a:r>
            <a:r>
              <a:rPr lang="ru-RU" dirty="0" err="1" smtClean="0"/>
              <a:t>инвесткупонов</a:t>
            </a:r>
            <a:r>
              <a:rPr lang="ru-RU" dirty="0" smtClean="0"/>
              <a:t> в один приватизируемый объект.</a:t>
            </a:r>
          </a:p>
          <a:p>
            <a:pPr algn="just"/>
            <a:r>
              <a:rPr lang="ru-RU" dirty="0" smtClean="0"/>
              <a:t>Разгосударствление и приватизация собственности в Казахстане резко изменили структуру собственности. Сформировался класс частных собственников. </a:t>
            </a:r>
          </a:p>
          <a:p>
            <a:pPr algn="just"/>
            <a:endParaRPr lang="ru-RU"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sp>
        <p:nvSpPr>
          <p:cNvPr id="3" name="Содержимое 2"/>
          <p:cNvSpPr>
            <a:spLocks noGrp="1"/>
          </p:cNvSpPr>
          <p:nvPr>
            <p:ph idx="1"/>
          </p:nvPr>
        </p:nvSpPr>
        <p:spPr>
          <a:xfrm>
            <a:off x="142844" y="1142984"/>
            <a:ext cx="8615394" cy="5431552"/>
          </a:xfrm>
        </p:spPr>
        <p:txBody>
          <a:bodyPr>
            <a:normAutofit fontScale="92500"/>
          </a:bodyPr>
          <a:lstStyle/>
          <a:p>
            <a:pPr lvl="1" algn="just"/>
            <a:r>
              <a:rPr lang="ru-RU" sz="2800" cap="all" dirty="0" smtClean="0"/>
              <a:t>Результаты разгосударствления и приватизации</a:t>
            </a:r>
            <a:endParaRPr lang="ru-RU" sz="2400" dirty="0" smtClean="0"/>
          </a:p>
          <a:p>
            <a:pPr algn="just"/>
            <a:r>
              <a:rPr lang="ru-RU" dirty="0" smtClean="0"/>
              <a:t> </a:t>
            </a:r>
            <a:r>
              <a:rPr lang="ru-RU" dirty="0" smtClean="0"/>
              <a:t>Процесс </a:t>
            </a:r>
            <a:r>
              <a:rPr lang="ru-RU" dirty="0" smtClean="0"/>
              <a:t>разгосударствления и приватизации государственной собственности, завершившийся в 1998 году, позволил сформировать в Республике Казахстан многоуровневую, многоукладную экономику – основу смешанной социально ориентированной рыночной экономики. Так как приватизация проходила в 3 этапа, то данную информацию можно представить в виде сводной таблицы, где четко будет просматриваться поэтапный переход предприятий от государства к частным лицам.</a:t>
            </a:r>
            <a:endParaRPr lang="ru-RU" sz="2400" dirty="0" smtClean="0"/>
          </a:p>
          <a:p>
            <a:pPr algn="just"/>
            <a:endParaRPr lang="ru-RU"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8229600" cy="642942"/>
          </a:xfrm>
        </p:spPr>
        <p:txBody>
          <a:bodyPr>
            <a:noAutofit/>
          </a:bodyPr>
          <a:lstStyle/>
          <a:p>
            <a:pPr algn="ctr"/>
            <a:r>
              <a:rPr lang="ru-RU" sz="2400" dirty="0" smtClean="0"/>
              <a:t>ПРИВАТИЗАЦИЯ В КАЗАХСТАНЕ</a:t>
            </a:r>
            <a:endParaRPr lang="ru-RU" sz="2400" dirty="0"/>
          </a:p>
        </p:txBody>
      </p:sp>
      <p:graphicFrame>
        <p:nvGraphicFramePr>
          <p:cNvPr id="4" name="Таблица 3"/>
          <p:cNvGraphicFramePr>
            <a:graphicFrameLocks noGrp="1"/>
          </p:cNvGraphicFramePr>
          <p:nvPr/>
        </p:nvGraphicFramePr>
        <p:xfrm>
          <a:off x="357158" y="1643050"/>
          <a:ext cx="8572560" cy="4857595"/>
        </p:xfrm>
        <a:graphic>
          <a:graphicData uri="http://schemas.openxmlformats.org/drawingml/2006/table">
            <a:tbl>
              <a:tblPr/>
              <a:tblGrid>
                <a:gridCol w="2182871"/>
                <a:gridCol w="3015821"/>
                <a:gridCol w="3373868"/>
              </a:tblGrid>
              <a:tr h="619822">
                <a:tc>
                  <a:txBody>
                    <a:bodyPr/>
                    <a:lstStyle/>
                    <a:p>
                      <a:pPr algn="ctr">
                        <a:lnSpc>
                          <a:spcPct val="150000"/>
                        </a:lnSpc>
                        <a:spcAft>
                          <a:spcPts val="0"/>
                        </a:spcAft>
                      </a:pPr>
                      <a:r>
                        <a:rPr lang="ru-RU" sz="1800" dirty="0">
                          <a:latin typeface="Times New Roman"/>
                          <a:ea typeface="Times New Roman"/>
                        </a:rPr>
                        <a:t>Этап</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800" dirty="0">
                          <a:latin typeface="Times New Roman"/>
                          <a:ea typeface="Times New Roman"/>
                        </a:rPr>
                        <a:t>Что приватизировали</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800" dirty="0">
                          <a:latin typeface="Times New Roman"/>
                          <a:ea typeface="Times New Roman"/>
                        </a:rPr>
                        <a:t>Сколько приватизировано</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1486">
                <a:tc>
                  <a:txBody>
                    <a:bodyPr/>
                    <a:lstStyle/>
                    <a:p>
                      <a:pPr algn="just">
                        <a:lnSpc>
                          <a:spcPct val="150000"/>
                        </a:lnSpc>
                        <a:spcAft>
                          <a:spcPts val="0"/>
                        </a:spcAft>
                      </a:pPr>
                      <a:r>
                        <a:rPr lang="ru-RU" sz="1800" dirty="0">
                          <a:latin typeface="Times New Roman"/>
                          <a:ea typeface="Times New Roman"/>
                        </a:rPr>
                        <a:t>Первый этап</a:t>
                      </a:r>
                      <a:endParaRPr lang="ru-RU" sz="2800" dirty="0">
                        <a:latin typeface="Times New Roman"/>
                        <a:ea typeface="Times New Roman"/>
                      </a:endParaRPr>
                    </a:p>
                    <a:p>
                      <a:pPr algn="just">
                        <a:lnSpc>
                          <a:spcPct val="150000"/>
                        </a:lnSpc>
                        <a:spcAft>
                          <a:spcPts val="0"/>
                        </a:spcAft>
                      </a:pPr>
                      <a:r>
                        <a:rPr lang="ru-RU" sz="1800" dirty="0">
                          <a:latin typeface="Times New Roman"/>
                          <a:ea typeface="Times New Roman"/>
                        </a:rPr>
                        <a:t>(1991 – 1992 гг.)</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800" dirty="0">
                          <a:latin typeface="Times New Roman"/>
                          <a:ea typeface="Times New Roman"/>
                        </a:rPr>
                        <a:t>осуществлялась малая приватизация</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800" dirty="0">
                          <a:latin typeface="Times New Roman"/>
                          <a:ea typeface="Times New Roman"/>
                        </a:rPr>
                        <a:t>предприятия торговли- 29,6 % и сферы сбыта – 35,8</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9643">
                <a:tc>
                  <a:txBody>
                    <a:bodyPr/>
                    <a:lstStyle/>
                    <a:p>
                      <a:pPr algn="just">
                        <a:lnSpc>
                          <a:spcPct val="150000"/>
                        </a:lnSpc>
                        <a:spcAft>
                          <a:spcPts val="0"/>
                        </a:spcAft>
                      </a:pPr>
                      <a:r>
                        <a:rPr lang="ru-RU" sz="1800">
                          <a:latin typeface="Times New Roman"/>
                          <a:ea typeface="Times New Roman"/>
                        </a:rPr>
                        <a:t>Второй этап</a:t>
                      </a:r>
                      <a:endParaRPr lang="ru-RU" sz="2800">
                        <a:latin typeface="Times New Roman"/>
                        <a:ea typeface="Times New Roman"/>
                      </a:endParaRPr>
                    </a:p>
                    <a:p>
                      <a:pPr algn="just">
                        <a:lnSpc>
                          <a:spcPct val="150000"/>
                        </a:lnSpc>
                        <a:spcAft>
                          <a:spcPts val="0"/>
                        </a:spcAft>
                      </a:pPr>
                      <a:r>
                        <a:rPr lang="ru-RU" sz="1800">
                          <a:latin typeface="Times New Roman"/>
                          <a:ea typeface="Times New Roman"/>
                        </a:rPr>
                        <a:t>(1993 – 1995 гг.)</a:t>
                      </a:r>
                      <a:endParaRPr lang="ru-RU"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800">
                          <a:latin typeface="Times New Roman"/>
                          <a:ea typeface="Times New Roman"/>
                        </a:rPr>
                        <a:t>приватизация средних и крупных предприятий.</a:t>
                      </a:r>
                      <a:endParaRPr lang="ru-RU"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800" dirty="0">
                          <a:latin typeface="Times New Roman"/>
                          <a:ea typeface="Times New Roman"/>
                        </a:rPr>
                        <a:t>11625 малых предприятий и 3500 средних и крупных предприятий</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9643">
                <a:tc>
                  <a:txBody>
                    <a:bodyPr/>
                    <a:lstStyle/>
                    <a:p>
                      <a:pPr algn="just">
                        <a:lnSpc>
                          <a:spcPct val="150000"/>
                        </a:lnSpc>
                        <a:spcAft>
                          <a:spcPts val="0"/>
                        </a:spcAft>
                      </a:pPr>
                      <a:r>
                        <a:rPr lang="ru-RU" sz="1800">
                          <a:latin typeface="Times New Roman"/>
                          <a:ea typeface="Times New Roman"/>
                        </a:rPr>
                        <a:t>Третий этап</a:t>
                      </a:r>
                      <a:endParaRPr lang="ru-RU" sz="2800">
                        <a:latin typeface="Times New Roman"/>
                        <a:ea typeface="Times New Roman"/>
                      </a:endParaRPr>
                    </a:p>
                    <a:p>
                      <a:pPr algn="just">
                        <a:lnSpc>
                          <a:spcPct val="150000"/>
                        </a:lnSpc>
                        <a:spcAft>
                          <a:spcPts val="0"/>
                        </a:spcAft>
                      </a:pPr>
                      <a:r>
                        <a:rPr lang="ru-RU" sz="1800">
                          <a:latin typeface="Times New Roman"/>
                          <a:ea typeface="Times New Roman"/>
                        </a:rPr>
                        <a:t>(1996 – 1998 гг.)</a:t>
                      </a:r>
                      <a:endParaRPr lang="ru-RU"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800" dirty="0">
                          <a:latin typeface="Times New Roman"/>
                          <a:ea typeface="Times New Roman"/>
                        </a:rPr>
                        <a:t>88817 частных предприятий, в том числе малых – 81709, средних – 5344 и крупных 1814 предприятий</a:t>
                      </a:r>
                      <a:endParaRPr lang="ru-RU"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0417" name="Rectangle 1"/>
          <p:cNvSpPr>
            <a:spLocks noChangeArrowheads="1"/>
          </p:cNvSpPr>
          <p:nvPr/>
        </p:nvSpPr>
        <p:spPr bwMode="auto">
          <a:xfrm>
            <a:off x="0" y="1071546"/>
            <a:ext cx="5511765"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Таблица 3</a:t>
            </a:r>
            <a:r>
              <a:rPr kumimoji="0" lang="uk-UA"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ru-RU" sz="2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Этапы приватизации</a:t>
            </a:r>
            <a:endParaRPr kumimoji="0" lang="ru-RU" sz="32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28596" y="1357298"/>
            <a:ext cx="5329246" cy="5217238"/>
          </a:xfrm>
        </p:spPr>
        <p:txBody>
          <a:bodyPr>
            <a:normAutofit fontScale="85000" lnSpcReduction="20000"/>
          </a:bodyPr>
          <a:lstStyle/>
          <a:p>
            <a:pPr algn="just"/>
            <a:r>
              <a:rPr lang="ru-RU" dirty="0" smtClean="0"/>
              <a:t>Это </a:t>
            </a:r>
            <a:r>
              <a:rPr lang="ru-RU" dirty="0" smtClean="0"/>
              <a:t>путь формирования конкурентных структур в тех секторах экономики и на тех рынках, для которых характерна полная монополия государства. Речь идет о: 1) снятии различного рода запретов и устранении барьеров, препятствующих доступу на тот или иной рынок новых конкурентов; 2) диверсификации производства и продаж, в результате чего растет число многопрофильных фирм, чья продукция может поступать на самые разные рынки.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77500" lnSpcReduction="20000"/>
          </a:bodyPr>
          <a:lstStyle/>
          <a:p>
            <a:pPr algn="just"/>
            <a:r>
              <a:rPr lang="ru-RU" dirty="0" smtClean="0"/>
              <a:t>Диверсификация </a:t>
            </a:r>
            <a:r>
              <a:rPr lang="ru-RU" dirty="0" smtClean="0"/>
              <a:t>– степень разнообразия. Она считается более глубокой, если степень разнообразия определенных элементов высока. С помощью диверсификации инвесторы снижают рискованность своих вложений, так как распределяют капитал на разные активы, и, как правило, в несвязанных сферах деятельности. Диверсификация бывает связанная и несвязанная. Связанная диверсификация менее эффективна, так как активы распределяются в одной сфере деятельности. Но выгодна для </a:t>
            </a:r>
            <a:r>
              <a:rPr lang="ru-RU" dirty="0" smtClean="0"/>
              <a:t>покупателя</a:t>
            </a:r>
            <a:endParaRPr lang="ru-R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70000" lnSpcReduction="20000"/>
          </a:bodyPr>
          <a:lstStyle/>
          <a:p>
            <a:pPr algn="just"/>
            <a:r>
              <a:rPr lang="ru-RU" dirty="0" smtClean="0"/>
              <a:t>А </a:t>
            </a:r>
            <a:r>
              <a:rPr lang="ru-RU" dirty="0" smtClean="0"/>
              <a:t>несвязанная диверсификация выгодна для инвесторов, тех людей, которые вкладывают свои деньги в развитие чего-либо. В этом случае снижается риск потерять все свои деньги одним разом. Максимальный эффект инвестирования достигается при несвязанной диверсификации. Государство поощряет также малый бизнес (через налоговые льготы), снимает ограничения для проникновения иностранного капитала, принимает меры по демонополизации экономики. Так как в условиях полной или частичной монополии частному предпринимателю будет очень сложно и практически не возможно проникновение и развитие своего дела.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642942"/>
          </a:xfrm>
        </p:spPr>
        <p:txBody>
          <a:bodyPr>
            <a:noAutofit/>
          </a:bodyPr>
          <a:lstStyle/>
          <a:p>
            <a:pPr algn="ctr"/>
            <a:r>
              <a:rPr lang="ru-RU" sz="2400" dirty="0" smtClean="0"/>
              <a:t>1. ПОНЯТИЕ РАЗГОСУДАРСТВЛЕНИЯ И ПРИВАТИЗАЦИИ</a:t>
            </a:r>
            <a:r>
              <a:rPr lang="ru-RU" sz="2400" b="1" cap="all" dirty="0" smtClean="0"/>
              <a:t>.</a:t>
            </a:r>
            <a:endParaRPr lang="ru-RU" sz="2400" dirty="0"/>
          </a:p>
        </p:txBody>
      </p:sp>
      <p:sp>
        <p:nvSpPr>
          <p:cNvPr id="3" name="Содержимое 2"/>
          <p:cNvSpPr>
            <a:spLocks noGrp="1"/>
          </p:cNvSpPr>
          <p:nvPr>
            <p:ph idx="1"/>
          </p:nvPr>
        </p:nvSpPr>
        <p:spPr>
          <a:xfrm>
            <a:off x="457200" y="1357298"/>
            <a:ext cx="5329246" cy="5217238"/>
          </a:xfrm>
        </p:spPr>
        <p:txBody>
          <a:bodyPr>
            <a:normAutofit fontScale="77500" lnSpcReduction="20000"/>
          </a:bodyPr>
          <a:lstStyle/>
          <a:p>
            <a:pPr algn="just"/>
            <a:r>
              <a:rPr lang="ru-RU" dirty="0" smtClean="0"/>
              <a:t>В условиях полной и преобладающей монополии рынок невозможно построить. В любом случае он не будет функционировать полностью. Либерализация рынков означает разгосударствление без изменения государственной собственности. Коммерциализация государственных предприятий заключается в их переводе на коммерческий расчет, в подчинении их деятельности принципам рыночного механизма, предполагает устранение окружающей их нерыночной </a:t>
            </a:r>
            <a:r>
              <a:rPr lang="ru-RU" dirty="0" smtClean="0"/>
              <a:t>среды</a:t>
            </a:r>
            <a:endParaRPr lang="ru-RU"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53</TotalTime>
  <Words>4370</Words>
  <Application>Microsoft Office PowerPoint</Application>
  <PresentationFormat>Экран (4:3)</PresentationFormat>
  <Paragraphs>248</Paragraphs>
  <Slides>54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54</vt:i4>
      </vt:variant>
    </vt:vector>
  </HeadingPairs>
  <TitlesOfParts>
    <vt:vector size="55" baseType="lpstr">
      <vt:lpstr>Городская</vt:lpstr>
      <vt:lpstr>Лекция 3. Национальная программа разгосударствления и приватизации</vt:lpstr>
      <vt:lpstr>Вопросы лекции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1. ПОНЯТИЕ РАЗГОСУДАРСТВЛЕНИЯ И ПРИВАТИЗАЦИИ.</vt:lpstr>
      <vt:lpstr>Приватизация: цели, методы и принципы</vt:lpstr>
      <vt:lpstr>Слайд 14</vt:lpstr>
      <vt:lpstr>Приватизация: цели, методы и принципы</vt:lpstr>
      <vt:lpstr>Приватизация: цели, методы и принципы</vt:lpstr>
      <vt:lpstr>Приватизация: цели, методы и принципы</vt:lpstr>
      <vt:lpstr>Приватизация: цели, методы и принципы</vt:lpstr>
      <vt:lpstr>Приватизация: цели, методы и принципы</vt:lpstr>
      <vt:lpstr>Приватизация: цели, методы и принципы</vt:lpstr>
      <vt:lpstr>Приватизация: цели, методы и принципы</vt:lpstr>
      <vt:lpstr>Приватизация: цели, методы и принципы</vt:lpstr>
      <vt:lpstr>Приватизация: цели, методы и принципы</vt:lpstr>
      <vt:lpstr>Приватизация: цели, методы и принципы</vt:lpstr>
      <vt:lpstr>МОДЕЛИ И СРОКИ ПРИВАТИЗАЦИИ</vt:lpstr>
      <vt:lpstr>МОДЕЛИ И СРОКИ ПРИВАТИЗАЦИИ</vt:lpstr>
      <vt:lpstr>МОДЕЛИ И СРОКИ ПРИВАТИЗАЦИИ</vt:lpstr>
      <vt:lpstr>МОДЕЛИ И СРОКИ ПРИВАТИЗАЦИИ</vt:lpstr>
      <vt:lpstr>МОДЕЛИ И СРОКИ ПРИВАТИЗАЦИИ</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lpstr>ПРИВАТИЗАЦИЯ В КАЗАХСТАНЕ</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3. Национальная программа разгосударствления и приватизации</dc:title>
  <dc:creator>user</dc:creator>
  <cp:lastModifiedBy>user</cp:lastModifiedBy>
  <cp:revision>1</cp:revision>
  <dcterms:created xsi:type="dcterms:W3CDTF">2014-02-02T07:16:37Z</dcterms:created>
  <dcterms:modified xsi:type="dcterms:W3CDTF">2014-02-02T08:09:39Z</dcterms:modified>
</cp:coreProperties>
</file>