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lecheniedepressii.ru/wp-content/uploads/2012/06/%D0%AD%D0%BD%D0%B4%D0%BE%D0%B3%D0%B5%D0%BD%D0%BD%D0%B0%D1%8F-%D0%B4%D0%B5%D0%BF%D1%80%D0%B5%D1%81%D1%81%D0%B8%D1%8F.jp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524000"/>
            <a:ext cx="8458200" cy="2209800"/>
          </a:xfrm>
        </p:spPr>
        <p:txBody>
          <a:bodyPr>
            <a:normAutofit/>
          </a:bodyPr>
          <a:lstStyle/>
          <a:p>
            <a:pPr algn="ctr"/>
            <a:r>
              <a:rPr lang="kk-KZ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КЛАССИФИКАЦИЯ ПСИХИЧЕСКИХ СОСТОЯНИЙ ПО </a:t>
            </a:r>
            <a:r>
              <a:rPr lang="ru-RU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В.Н. Мясищеву</a:t>
            </a:r>
            <a:endParaRPr lang="ru-RU" sz="4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5562600"/>
            <a:ext cx="8458200" cy="762000"/>
          </a:xfrm>
        </p:spPr>
        <p:txBody>
          <a:bodyPr/>
          <a:lstStyle/>
          <a:p>
            <a:pPr algn="r"/>
            <a:r>
              <a:rPr lang="kk-KZ" b="1" i="1" u="sng" dirty="0" smtClean="0">
                <a:solidFill>
                  <a:schemeClr val="tx1"/>
                </a:solidFill>
              </a:rPr>
              <a:t>Подготовили</a:t>
            </a:r>
            <a:r>
              <a:rPr lang="kk-KZ" b="1" dirty="0" smtClean="0">
                <a:solidFill>
                  <a:schemeClr val="tx1"/>
                </a:solidFill>
              </a:rPr>
              <a:t>: Шилова И</a:t>
            </a:r>
            <a:r>
              <a:rPr lang="ru-RU" b="1" dirty="0" smtClean="0">
                <a:solidFill>
                  <a:schemeClr val="tx1"/>
                </a:solidFill>
              </a:rPr>
              <a:t>., </a:t>
            </a:r>
            <a:r>
              <a:rPr lang="ru-RU" b="1" dirty="0" err="1" smtClean="0">
                <a:solidFill>
                  <a:schemeClr val="tx1"/>
                </a:solidFill>
              </a:rPr>
              <a:t>Арыстанкызы</a:t>
            </a:r>
            <a:r>
              <a:rPr lang="ru-RU" b="1" dirty="0" smtClean="0">
                <a:solidFill>
                  <a:schemeClr val="tx1"/>
                </a:solidFill>
              </a:rPr>
              <a:t> А., </a:t>
            </a:r>
            <a:r>
              <a:rPr lang="ru-RU" b="1" dirty="0" err="1" smtClean="0">
                <a:solidFill>
                  <a:schemeClr val="tx1"/>
                </a:solidFill>
              </a:rPr>
              <a:t>Хасен</a:t>
            </a:r>
            <a:r>
              <a:rPr lang="ru-RU" b="1" dirty="0" smtClean="0">
                <a:solidFill>
                  <a:schemeClr val="tx1"/>
                </a:solidFill>
              </a:rPr>
              <a:t> А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  <a:endParaRPr lang="ru-RU" dirty="0"/>
          </a:p>
        </p:txBody>
      </p:sp>
      <p:pic>
        <p:nvPicPr>
          <p:cNvPr id="1026" name="Picture 2" descr="G:\miasish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52600" cy="228095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77000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Психогенная депрессия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может сопровождаться зрительными и слуховыми представлениями, приближающимися по яркости к галлюцинациям. Содержание переживаний отображает ситуацию, в которой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находятся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такие лица. При данном виде депрессии нередко констатируют ипохондрическую симптоматику. В картине психогенной депрессии часто выступают и истерические явления.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Обычно </a:t>
            </a:r>
            <a:r>
              <a:rPr lang="ru-RU" dirty="0" smtClean="0">
                <a:solidFill>
                  <a:srgbClr val="FF0000"/>
                </a:solidFill>
              </a:rPr>
              <a:t>психогенная депрессия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 временем проходит, психическое здоровье полностью восстанавливается, и только у отдельных лиц преклонного возраста, а также при наличии физического истощения она принимает затяжное течение и глубокий характер.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Психогенная депрессия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возникает главным образом после совершения преступления, во время отбывания наказания. Она крайне редко предшествует правонарушению, и так же редко преступление совершается в депрессивном состоянии.</a:t>
            </a:r>
          </a:p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77000"/>
          </a:xfrm>
        </p:spPr>
        <p:txBody>
          <a:bodyPr>
            <a:normAutofit fontScale="70000" lnSpcReduction="20000"/>
          </a:bodyPr>
          <a:lstStyle/>
          <a:p>
            <a:r>
              <a:rPr lang="ru-RU" sz="3400" b="1" i="1" dirty="0" smtClean="0">
                <a:solidFill>
                  <a:schemeClr val="tx1"/>
                </a:solidFill>
              </a:rPr>
              <a:t>Психогенный реактивный ступор </a:t>
            </a:r>
            <a:r>
              <a:rPr lang="ru-RU" sz="3400" dirty="0" smtClean="0">
                <a:solidFill>
                  <a:schemeClr val="tx1"/>
                </a:solidFill>
              </a:rPr>
              <a:t>внешне может быть сходен со ступором при других заболеваниях, в частности с </a:t>
            </a:r>
            <a:r>
              <a:rPr lang="ru-RU" sz="3400" dirty="0" err="1" smtClean="0">
                <a:solidFill>
                  <a:schemeClr val="tx1"/>
                </a:solidFill>
              </a:rPr>
              <a:t>кататоническим</a:t>
            </a:r>
            <a:r>
              <a:rPr lang="ru-RU" sz="3400" dirty="0" smtClean="0">
                <a:solidFill>
                  <a:schemeClr val="tx1"/>
                </a:solidFill>
              </a:rPr>
              <a:t> ступором при шизофрении. Больные в состоянии реактивного ступора неподвижны, все время находятся в одной и той же застывшей позе, не разговаривают и не отвечают на вопросы, а если и разговаривают, то мало, речь их однообразна. Они упорно отказываются от еды и лекарств. Мимика лица выражает страх, глаза широко раскрыты. От малейшего прикосновения они вздрагивают, как от электрического тока.</a:t>
            </a:r>
          </a:p>
          <a:p>
            <a:r>
              <a:rPr lang="ru-RU" sz="3400" dirty="0" smtClean="0">
                <a:solidFill>
                  <a:schemeClr val="tx1"/>
                </a:solidFill>
              </a:rPr>
              <a:t>Психогенный ступор является преходящим и заканчивается выздоровлением.</a:t>
            </a:r>
          </a:p>
          <a:p>
            <a:r>
              <a:rPr lang="ru-RU" sz="3400" dirty="0" smtClean="0">
                <a:solidFill>
                  <a:schemeClr val="tx1"/>
                </a:solidFill>
              </a:rPr>
              <a:t>Только в отдельных случаях он принимает затяжное течение, и тогда больной нуждается в длительном лечении в психиатрической больнице.</a:t>
            </a:r>
          </a:p>
          <a:p>
            <a:r>
              <a:rPr lang="ru-RU" sz="3400" dirty="0" smtClean="0">
                <a:solidFill>
                  <a:schemeClr val="tx1"/>
                </a:solidFill>
              </a:rPr>
              <a:t>Иногда после выхода из реактивного ступора эти лица уже сознательно продолжают вести себя так, как в состоянии ступора. Вся болезненная симптоматика в этот период, который они так пытаются продлить, носит уже искусственный, </a:t>
            </a:r>
            <a:r>
              <a:rPr lang="ru-RU" sz="3400" dirty="0" err="1" smtClean="0">
                <a:solidFill>
                  <a:schemeClr val="tx1"/>
                </a:solidFill>
              </a:rPr>
              <a:t>симуяятивный</a:t>
            </a:r>
            <a:r>
              <a:rPr lang="ru-RU" sz="3400" dirty="0" smtClean="0">
                <a:solidFill>
                  <a:schemeClr val="tx1"/>
                </a:solidFill>
              </a:rPr>
              <a:t> характер.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:\9_2_20121101_14054169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79935">
            <a:off x="3188855" y="1967239"/>
            <a:ext cx="5638800" cy="42450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81000"/>
            <a:ext cx="8686800" cy="6248400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Психогенная реакция истерического характера </a:t>
            </a:r>
            <a:r>
              <a:rPr lang="ru-RU" dirty="0" smtClean="0">
                <a:solidFill>
                  <a:schemeClr val="tx1"/>
                </a:solidFill>
              </a:rPr>
              <a:t>проявляется самовнушением, «бегством в болезнь» и целевыми установками, которые выражаются в желании лица быть больным, чтобы избежать предстоящей ответственности за совершенные проступки, добиться некоторых льгот, облегчить себе режим отбывания наказания, попасть в больницу уголовно-исполнительной системы.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Реактивное состояние истерического типа выражается также в истерических припадках, при которых сознание помрачается не полностью. Нередко больной с истерическим расстройством сознания как бы «выключается» из реальной действительности и живет в мнимой ситуации. В таких случаях говорят об истерических психозах. При затяжном течении наблюдается уменьшение истерической симптоматики, особенно при физическом истощении.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800" dirty="0" smtClean="0">
                <a:solidFill>
                  <a:srgbClr val="FF0000"/>
                </a:solidFill>
              </a:rPr>
              <a:t>Реактивные состояния </a:t>
            </a:r>
            <a:r>
              <a:rPr lang="ru-RU" sz="1800" dirty="0" smtClean="0">
                <a:solidFill>
                  <a:schemeClr val="tx1"/>
                </a:solidFill>
              </a:rPr>
              <a:t>истерического типа в отдельных случаях проявляются в некоторых своеобразных психопатологических синдромах, среди которых выделяются </a:t>
            </a:r>
            <a:r>
              <a:rPr lang="ru-RU" sz="1800" dirty="0" err="1" smtClean="0">
                <a:solidFill>
                  <a:srgbClr val="FF0000"/>
                </a:solidFill>
              </a:rPr>
              <a:t>псевдодеменция</a:t>
            </a:r>
            <a:r>
              <a:rPr lang="ru-RU" sz="1800" dirty="0" smtClean="0">
                <a:solidFill>
                  <a:srgbClr val="FF0000"/>
                </a:solidFill>
              </a:rPr>
              <a:t> и </a:t>
            </a:r>
            <a:r>
              <a:rPr lang="ru-RU" sz="1800" dirty="0" err="1" smtClean="0">
                <a:solidFill>
                  <a:srgbClr val="FF0000"/>
                </a:solidFill>
              </a:rPr>
              <a:t>пуэрилизм</a:t>
            </a:r>
            <a:r>
              <a:rPr lang="ru-RU" sz="1800" dirty="0" smtClean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800" b="1" i="1" dirty="0" err="1" smtClean="0">
                <a:solidFill>
                  <a:srgbClr val="FF0000"/>
                </a:solidFill>
              </a:rPr>
              <a:t>Псевдодеменция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— состояние кратковременное (несколько дней, недель) и в дальнейшем обычно заканчивается выздоровлением или же переходит в депрессию, ступор, а иногда в симуляцию. В крайне редких случаях </a:t>
            </a:r>
            <a:r>
              <a:rPr lang="ru-RU" sz="1800" dirty="0" err="1" smtClean="0">
                <a:solidFill>
                  <a:schemeClr val="tx1"/>
                </a:solidFill>
              </a:rPr>
              <a:t>псевдодеменция</a:t>
            </a:r>
            <a:r>
              <a:rPr lang="ru-RU" sz="1800" dirty="0" smtClean="0">
                <a:solidFill>
                  <a:schemeClr val="tx1"/>
                </a:solidFill>
              </a:rPr>
              <a:t> принимает затяжное течение, и больной как бы «деградирует» и «дичает», становится неряшливым.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800" dirty="0" smtClean="0">
                <a:solidFill>
                  <a:schemeClr val="tx1"/>
                </a:solidFill>
              </a:rPr>
              <a:t>Близко к синдрому </a:t>
            </a:r>
            <a:r>
              <a:rPr lang="ru-RU" sz="1800" dirty="0" err="1" smtClean="0">
                <a:solidFill>
                  <a:schemeClr val="tx1"/>
                </a:solidFill>
              </a:rPr>
              <a:t>псевдодеменции</a:t>
            </a:r>
            <a:r>
              <a:rPr lang="ru-RU" sz="1800" dirty="0" smtClean="0">
                <a:solidFill>
                  <a:schemeClr val="tx1"/>
                </a:solidFill>
              </a:rPr>
              <a:t> стоит т.н. </a:t>
            </a:r>
            <a:r>
              <a:rPr lang="ru-RU" sz="1800" dirty="0" err="1" smtClean="0">
                <a:solidFill>
                  <a:schemeClr val="tx1"/>
                </a:solidFill>
              </a:rPr>
              <a:t>ганзеровский</a:t>
            </a:r>
            <a:r>
              <a:rPr lang="ru-RU" sz="1800" dirty="0" smtClean="0">
                <a:solidFill>
                  <a:schemeClr val="tx1"/>
                </a:solidFill>
              </a:rPr>
              <a:t> синдром (название по фамилии </a:t>
            </a:r>
            <a:r>
              <a:rPr lang="ru-RU" sz="1800" dirty="0" err="1" smtClean="0">
                <a:solidFill>
                  <a:schemeClr val="tx1"/>
                </a:solidFill>
              </a:rPr>
              <a:t>Ганзера</a:t>
            </a:r>
            <a:r>
              <a:rPr lang="ru-RU" sz="1800" dirty="0" smtClean="0">
                <a:solidFill>
                  <a:schemeClr val="tx1"/>
                </a:solidFill>
              </a:rPr>
              <a:t>, 1898 г.). При рассматриваемом синдроме наблюдается сумеречное суженное сознание, потеря элементарных знаний, растерянность, тревога, страх, неправильные ответы, возможны зрительные галлюцинации.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800" b="1" i="1" dirty="0" err="1" smtClean="0">
                <a:solidFill>
                  <a:srgbClr val="FF0000"/>
                </a:solidFill>
              </a:rPr>
              <a:t>Пуэрилизм</a:t>
            </a:r>
            <a:r>
              <a:rPr lang="ru-RU" sz="1800" b="1" i="1" dirty="0" smtClean="0">
                <a:solidFill>
                  <a:srgbClr val="FF0000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— это также истерическая реакция, сопровождающаяся чертами детского поведения. Такой человек как бы возвращается в детство, говорит на ломаном, сюсюкающем языке с детскими интонациями, капризничает, кривляется, ходит мелкими шажками, держит во рту палец, хихикает, говорит, что он еще маленький, делает куклы и играет с ними, по-детски плачет, когда игрушки отбирают. </a:t>
            </a:r>
            <a:r>
              <a:rPr lang="ru-RU" sz="1800" dirty="0" err="1" smtClean="0">
                <a:solidFill>
                  <a:schemeClr val="tx1"/>
                </a:solidFill>
              </a:rPr>
              <a:t>Пуэрилизм</a:t>
            </a:r>
            <a:r>
              <a:rPr lang="ru-RU" sz="1800" dirty="0" smtClean="0">
                <a:solidFill>
                  <a:schemeClr val="tx1"/>
                </a:solidFill>
              </a:rPr>
              <a:t> часто сочетается с </a:t>
            </a:r>
            <a:r>
              <a:rPr lang="ru-RU" sz="1800" dirty="0" err="1" smtClean="0">
                <a:solidFill>
                  <a:schemeClr val="tx1"/>
                </a:solidFill>
              </a:rPr>
              <a:t>псевдодементным</a:t>
            </a:r>
            <a:r>
              <a:rPr lang="ru-RU" sz="1800" dirty="0" smtClean="0">
                <a:solidFill>
                  <a:schemeClr val="tx1"/>
                </a:solidFill>
              </a:rPr>
              <a:t> поведением. Длится он, как правило, недолго и заканчивается исчезновением признаков клинической картины.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78472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 судебно-психиатрической практике в редких случаях встречаются реактивные состояния в форме реактивного </a:t>
            </a:r>
            <a:r>
              <a:rPr lang="ru-RU" dirty="0" err="1" smtClean="0">
                <a:solidFill>
                  <a:schemeClr val="tx1"/>
                </a:solidFill>
              </a:rPr>
              <a:t>галлюциноза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реактивного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параноида</a:t>
            </a:r>
            <a:r>
              <a:rPr lang="ru-RU" dirty="0" smtClean="0">
                <a:solidFill>
                  <a:schemeClr val="tx1"/>
                </a:solidFill>
              </a:rPr>
              <a:t> и </a:t>
            </a:r>
            <a:r>
              <a:rPr lang="ru-RU" dirty="0" err="1" smtClean="0">
                <a:solidFill>
                  <a:schemeClr val="tx1"/>
                </a:solidFill>
              </a:rPr>
              <a:t>бредоподобных</a:t>
            </a:r>
            <a:r>
              <a:rPr lang="ru-RU" dirty="0" smtClean="0">
                <a:solidFill>
                  <a:schemeClr val="tx1"/>
                </a:solidFill>
              </a:rPr>
              <a:t> фантазий.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Перечисленные формы реактивных психозов редко встречаются изолированно. Как правило, одна форма переплетается с другой или одна переходит в другую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33400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эндогенные, или </a:t>
            </a:r>
            <a:r>
              <a:rPr lang="ru-RU" sz="28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аутохронные</a:t>
            </a: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состояния.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638800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Эндогенной депрессией </a:t>
            </a:r>
            <a:r>
              <a:rPr lang="ru-RU" dirty="0" smtClean="0">
                <a:solidFill>
                  <a:schemeClr val="tx1"/>
                </a:solidFill>
              </a:rPr>
              <a:t>называют тяжелое заболевание, снижающее уровень социализации человека. Такое состояние причиняет много страданий, как самому больному, так и его близким. Лечение тяжелой</a:t>
            </a:r>
            <a:r>
              <a:rPr lang="en-US" dirty="0" smtClean="0">
                <a:solidFill>
                  <a:schemeClr val="tx1"/>
                </a:solidFill>
              </a:rPr>
              <a:t> </a:t>
            </a:r>
            <a:r>
              <a:rPr lang="ru-RU" dirty="0" smtClean="0">
                <a:solidFill>
                  <a:schemeClr val="tx1"/>
                </a:solidFill>
              </a:rPr>
              <a:t>депрессии является непростой задачей, требующей комплексного подхода.</a:t>
            </a:r>
          </a:p>
          <a:p>
            <a:r>
              <a:rPr lang="ru-RU" b="1" i="1" dirty="0" smtClean="0">
                <a:solidFill>
                  <a:srgbClr val="C00000"/>
                </a:solidFill>
              </a:rPr>
              <a:t>Эндогенная</a:t>
            </a:r>
            <a:r>
              <a:rPr lang="en-US" b="1" i="1" dirty="0" smtClean="0">
                <a:solidFill>
                  <a:srgbClr val="C00000"/>
                </a:solidFill>
              </a:rPr>
              <a:t> </a:t>
            </a:r>
            <a:r>
              <a:rPr lang="ru-RU" b="1" i="1" dirty="0" smtClean="0">
                <a:solidFill>
                  <a:srgbClr val="C00000"/>
                </a:solidFill>
              </a:rPr>
              <a:t>депрессия</a:t>
            </a:r>
            <a:r>
              <a:rPr lang="en-US" dirty="0" smtClean="0">
                <a:solidFill>
                  <a:schemeClr val="tx1"/>
                </a:solidFill>
              </a:rPr>
              <a:t> </a:t>
            </a:r>
            <a:r>
              <a:rPr lang="ru-RU" dirty="0" smtClean="0">
                <a:solidFill>
                  <a:schemeClr val="tx1"/>
                </a:solidFill>
              </a:rPr>
              <a:t>может возникнуть на фоне мелкого неприятного эпизода или даже полного благополучия. В таком случае уместно говорить о наличие внутренних, а не внешних причин (наследственно обусловленной нехватке так называемого «гормона радости» — </a:t>
            </a:r>
            <a:r>
              <a:rPr lang="ru-RU" dirty="0" err="1" smtClean="0">
                <a:solidFill>
                  <a:schemeClr val="tx1"/>
                </a:solidFill>
              </a:rPr>
              <a:t>серотонина</a:t>
            </a:r>
            <a:r>
              <a:rPr lang="ru-RU" dirty="0" smtClean="0">
                <a:solidFill>
                  <a:schemeClr val="tx1"/>
                </a:solidFill>
              </a:rPr>
              <a:t>). Поскольку развитие этого состояния напрямую связано с дефицитом определенного вещества в головном мозге, при лечении эндогенной</a:t>
            </a:r>
            <a:r>
              <a:rPr lang="en-US" dirty="0" smtClean="0">
                <a:solidFill>
                  <a:schemeClr val="tx1"/>
                </a:solidFill>
              </a:rPr>
              <a:t> </a:t>
            </a:r>
            <a:r>
              <a:rPr lang="ru-RU" dirty="0" smtClean="0">
                <a:solidFill>
                  <a:schemeClr val="tx1"/>
                </a:solidFill>
              </a:rPr>
              <a:t>депрессии</a:t>
            </a:r>
            <a:r>
              <a:rPr lang="en-US" dirty="0" smtClean="0">
                <a:solidFill>
                  <a:schemeClr val="tx1"/>
                </a:solidFill>
              </a:rPr>
              <a:t> </a:t>
            </a:r>
            <a:r>
              <a:rPr lang="ru-RU" dirty="0" smtClean="0">
                <a:solidFill>
                  <a:schemeClr val="tx1"/>
                </a:solidFill>
              </a:rPr>
              <a:t>на первый план выступает медикаментозная терапия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lecheniedepressii.ru/wp-content/uploads/2012/06/%D0%AD%D0%BD%D0%B4%D0%BE%D0%B3%D0%B5%D0%BD%D0%BD%D0%B0%D1%8F-%D0%B4%D0%B5%D0%BF%D1%80%D0%B5%D1%81%D1%81%D0%B8%D1%8F-150x150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33400"/>
            <a:ext cx="8991600" cy="609600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Человек, страдающий эндогенной депрессией, все время подавлен. Его настроение практически не зависит от внешних факторов (неприятных или приятных событий). Описать состояние пациентов можно следующим образом: «Неизбежная, непереносимая тоска, сравнимая по уровню страдания с сильной физической болью. Мир теряет яркие краски, становится серым, плоским. Создается ощущение, будто утрачены все чувства. Там, где раньше были переживания и эмоции, образовывается пустота, и это становится причиной мучительных страданий».</a:t>
            </a:r>
            <a:r>
              <a:rPr lang="en-US" dirty="0" smtClean="0">
                <a:solidFill>
                  <a:srgbClr val="FFFF00"/>
                </a:solidFill>
              </a:rPr>
              <a:t> 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57200"/>
            <a:ext cx="8686800" cy="60960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Эндогенная</a:t>
            </a:r>
            <a:r>
              <a:rPr lang="en-US" dirty="0" smtClean="0">
                <a:solidFill>
                  <a:schemeClr val="tx1"/>
                </a:solidFill>
              </a:rPr>
              <a:t> </a:t>
            </a:r>
            <a:r>
              <a:rPr lang="ru-RU" dirty="0" smtClean="0">
                <a:solidFill>
                  <a:schemeClr val="tx1"/>
                </a:solidFill>
              </a:rPr>
              <a:t>депрессия полностью лишает человека радости жизни. Между больным и окружающим миром возникает глухая стена. Человек не может в одиночку избавиться от своей тоски, душевных страданий и отчаяния, но и помощь окружающих он тоже принять не в состоянии. </a:t>
            </a:r>
            <a:r>
              <a:rPr lang="en-US" dirty="0" err="1" smtClean="0">
                <a:solidFill>
                  <a:schemeClr val="tx1"/>
                </a:solidFill>
              </a:rPr>
              <a:t>Именно</a:t>
            </a:r>
            <a:r>
              <a:rPr lang="en-US" dirty="0" smtClean="0">
                <a:solidFill>
                  <a:schemeClr val="tx1"/>
                </a:solidFill>
              </a:rPr>
              <a:t> в </a:t>
            </a:r>
            <a:r>
              <a:rPr lang="en-US" dirty="0" err="1" smtClean="0">
                <a:solidFill>
                  <a:schemeClr val="tx1"/>
                </a:solidFill>
              </a:rPr>
              <a:t>эти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моменты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особенно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необходимо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участие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психотерапевта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Основная роль в возникновении этого заболевания отводится генетической предрасположенности. Вероятность появления расстройства увеличивается при наличии определенных черт характера: добросовестности, обостренного чувства долга, чрезмерной ответственности в сочетании с неуверенностью, тревожностью и трудностью при принятии важных решений.</a:t>
            </a:r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0976915">
            <a:off x="244016" y="2375264"/>
            <a:ext cx="8686800" cy="96043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48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70" name="Picture 2" descr="G:\nevroz4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00200" cy="1600200"/>
          </a:xfrm>
          <a:prstGeom prst="rect">
            <a:avLst/>
          </a:prstGeom>
          <a:noFill/>
        </p:spPr>
      </p:pic>
      <p:pic>
        <p:nvPicPr>
          <p:cNvPr id="7171" name="Picture 3" descr="G:\psychology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157968"/>
            <a:ext cx="1790700" cy="1700032"/>
          </a:xfrm>
          <a:prstGeom prst="rect">
            <a:avLst/>
          </a:prstGeom>
          <a:noFill/>
        </p:spPr>
      </p:pic>
      <p:pic>
        <p:nvPicPr>
          <p:cNvPr id="7172" name="Picture 4" descr="G:\Эндогенная-депрессия1-212x3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2022" y="4591050"/>
            <a:ext cx="1601978" cy="2266950"/>
          </a:xfrm>
          <a:prstGeom prst="rect">
            <a:avLst/>
          </a:prstGeom>
          <a:noFill/>
        </p:spPr>
      </p:pic>
      <p:pic>
        <p:nvPicPr>
          <p:cNvPr id="7173" name="Picture 5" descr="G:\nevroz33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0"/>
            <a:ext cx="1752600" cy="1752600"/>
          </a:xfrm>
          <a:prstGeom prst="rect">
            <a:avLst/>
          </a:prstGeom>
          <a:noFill/>
        </p:spPr>
      </p:pic>
      <p:pic>
        <p:nvPicPr>
          <p:cNvPr id="7174" name="Picture 6" descr="G:\cea2c6724d4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2800" y="3886200"/>
            <a:ext cx="2476500" cy="1647825"/>
          </a:xfrm>
          <a:prstGeom prst="rect">
            <a:avLst/>
          </a:prstGeom>
          <a:noFill/>
        </p:spPr>
      </p:pic>
      <p:pic>
        <p:nvPicPr>
          <p:cNvPr id="7175" name="Picture 7" descr="G:\87434602_tmpmv1L5i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76600" y="457200"/>
            <a:ext cx="2362200" cy="1653540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52400"/>
            <a:ext cx="5334000" cy="6553200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Владимир Николаевич Мясищев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родился 11 июля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1893 г.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умер 4 октября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1973 г. Он окончил медицинский факультет Психоневрологического института, основанного выдающимся неврологом, психиатром и психологом В. М. Бехтеревым. Научную деятельность В. Н. Мясищев начал еще в студенческие годы под руководством В. М. Бехтерева и известного русского психолога А. Ф. Лазурского. По окончании медицинского факультета, с 1919 г, Владимир Николаевич непрерывно работал в Ленинградском научно-исследовательском психоневрологическом институте им. В. М. Бехтерева. Здесь он стал известен как исследователь, экспериментатор, клиницист и психолог, как руководитель института и организатор научной работы, как педагог и общественный деятель.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50" name="Picture 2" descr="G:\img1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990600"/>
            <a:ext cx="3285490" cy="478856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4343400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В. Н. Мясищев был награжден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орденом Ленина, двумя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орденами Трудового Красного Знамени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 рядом медалей. За выдающийся вклад в развитие медицинской науки и здравоохранения ему в 1964 г . присвоено почетное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звание заслуженного деятеля науки РСФСР.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0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4770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В.Н. Мясищев рассматривал состояние как один из элементов структуры личности, в одном ряду с процессами, свойствами и отношениями.</a:t>
            </a:r>
            <a:r>
              <a:rPr lang="en-US" dirty="0" smtClean="0">
                <a:solidFill>
                  <a:schemeClr val="tx1"/>
                </a:solidFill>
              </a:rPr>
              <a:t> 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Исходя из интересов клинической психологии, он,  в качестве одного из подходов к классификации состояний рассматривал их генезис. Он разделил эмоциональных состояний на </a:t>
            </a:r>
            <a:r>
              <a:rPr lang="ru-RU" i="1" u="sng" dirty="0" smtClean="0">
                <a:solidFill>
                  <a:schemeClr val="tx1"/>
                </a:solidFill>
              </a:rPr>
              <a:t>эндогенные, или </a:t>
            </a:r>
            <a:r>
              <a:rPr lang="ru-RU" i="1" u="sng" dirty="0" err="1" smtClean="0">
                <a:solidFill>
                  <a:schemeClr val="tx1"/>
                </a:solidFill>
              </a:rPr>
              <a:t>аутохронные</a:t>
            </a:r>
            <a:r>
              <a:rPr lang="ru-RU" i="1" u="sng" dirty="0" smtClean="0">
                <a:solidFill>
                  <a:schemeClr val="tx1"/>
                </a:solidFill>
              </a:rPr>
              <a:t>, и реактивные, или психогенные</a:t>
            </a:r>
            <a:r>
              <a:rPr lang="ru-RU" dirty="0" smtClean="0">
                <a:solidFill>
                  <a:schemeClr val="tx1"/>
                </a:solidFill>
              </a:rPr>
              <a:t>. В возникновении эндогенно-обусловленных состояний отношения не играют роли, психогенные же состояния возникают по поводу обстоятельств, имеющих важное значение, связанных с жизненно важными отношениями: потерей дорогого лица, неудачей, катастрофой и т. п.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Психические</a:t>
            </a:r>
            <a:r>
              <a:rPr lang="en-US" dirty="0" smtClean="0">
                <a:solidFill>
                  <a:schemeClr val="tx1"/>
                </a:solidFill>
              </a:rPr>
              <a:t> </a:t>
            </a:r>
            <a:r>
              <a:rPr lang="ru-RU" dirty="0" smtClean="0">
                <a:solidFill>
                  <a:schemeClr val="tx1"/>
                </a:solidFill>
              </a:rPr>
              <a:t> состояния</a:t>
            </a:r>
            <a:r>
              <a:rPr lang="en-US" dirty="0" smtClean="0">
                <a:solidFill>
                  <a:schemeClr val="tx1"/>
                </a:solidFill>
              </a:rPr>
              <a:t> </a:t>
            </a:r>
            <a:r>
              <a:rPr lang="ru-RU" dirty="0" smtClean="0">
                <a:solidFill>
                  <a:schemeClr val="tx1"/>
                </a:solidFill>
              </a:rPr>
              <a:t>имеют</a:t>
            </a:r>
            <a:r>
              <a:rPr lang="en-US" dirty="0" smtClean="0">
                <a:solidFill>
                  <a:schemeClr val="tx1"/>
                </a:solidFill>
              </a:rPr>
              <a:t> </a:t>
            </a:r>
            <a:r>
              <a:rPr lang="ru-RU" dirty="0" smtClean="0">
                <a:solidFill>
                  <a:schemeClr val="tx1"/>
                </a:solidFill>
              </a:rPr>
              <a:t>сложный</a:t>
            </a:r>
            <a:r>
              <a:rPr lang="en-US" dirty="0" smtClean="0">
                <a:solidFill>
                  <a:schemeClr val="tx1"/>
                </a:solidFill>
              </a:rPr>
              <a:t> </a:t>
            </a:r>
            <a:r>
              <a:rPr lang="ru-RU" dirty="0" smtClean="0">
                <a:solidFill>
                  <a:schemeClr val="tx1"/>
                </a:solidFill>
              </a:rPr>
              <a:t>состав. Они</a:t>
            </a:r>
            <a:r>
              <a:rPr lang="en-US" dirty="0" smtClean="0">
                <a:solidFill>
                  <a:schemeClr val="tx1"/>
                </a:solidFill>
              </a:rPr>
              <a:t> </a:t>
            </a:r>
            <a:r>
              <a:rPr lang="ru-RU" dirty="0" smtClean="0">
                <a:solidFill>
                  <a:schemeClr val="tx1"/>
                </a:solidFill>
              </a:rPr>
              <a:t>включают в</a:t>
            </a:r>
            <a:r>
              <a:rPr lang="en-US" dirty="0" smtClean="0">
                <a:solidFill>
                  <a:schemeClr val="tx1"/>
                </a:solidFill>
              </a:rPr>
              <a:t> </a:t>
            </a:r>
            <a:r>
              <a:rPr lang="ru-RU" dirty="0" smtClean="0">
                <a:solidFill>
                  <a:schemeClr val="tx1"/>
                </a:solidFill>
              </a:rPr>
              <a:t>себя временные</a:t>
            </a:r>
            <a:r>
              <a:rPr lang="en-US" dirty="0" smtClean="0">
                <a:solidFill>
                  <a:schemeClr val="tx1"/>
                </a:solidFill>
              </a:rPr>
              <a:t> </a:t>
            </a:r>
            <a:r>
              <a:rPr lang="ru-RU" dirty="0" smtClean="0">
                <a:solidFill>
                  <a:schemeClr val="tx1"/>
                </a:solidFill>
              </a:rPr>
              <a:t> параметры (длительность), эмоциональные, и</a:t>
            </a:r>
            <a:r>
              <a:rPr lang="en-US" dirty="0" smtClean="0">
                <a:solidFill>
                  <a:schemeClr val="tx1"/>
                </a:solidFill>
              </a:rPr>
              <a:t> </a:t>
            </a:r>
            <a:r>
              <a:rPr lang="ru-RU" dirty="0" smtClean="0">
                <a:solidFill>
                  <a:schemeClr val="tx1"/>
                </a:solidFill>
              </a:rPr>
              <a:t>другие составляющие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8392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Реактивные (психогенные) состояния.</a:t>
            </a:r>
            <a:endParaRPr lang="ru-RU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089525"/>
          </a:xfrm>
        </p:spPr>
        <p:txBody>
          <a:bodyPr>
            <a:normAutofit fontScale="85000" lnSpcReduction="1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Реактивными состояниями </a:t>
            </a:r>
            <a:r>
              <a:rPr lang="ru-RU" dirty="0" smtClean="0">
                <a:solidFill>
                  <a:schemeClr val="tx1"/>
                </a:solidFill>
              </a:rPr>
              <a:t>называют временные, обратимые нарушения психической деятельности, которые возникают под влиянием экзогенных, психогенных расстройств, субъективно тяжело психически переживаемых, но: носящих функциональный характер. То есть они не сопровождаются органическими изменениями вещества головного мозга, а выражаются только в расстройстве его функций. В клинической картине реактивные состояния являются переходящими, т.к. после устранения травмирующей ситуации и смягчения тяжести переживаний психическое здоровье обычно полностью восстанавливается.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013325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Реактивные состояния проявляются в разных клинических картинах и составляют две основные подгруппы: неврозы и реактивные психозы. Причем основным клиническим признаком второй подгруппы является продуктивная (обратимая) </a:t>
            </a:r>
            <a:r>
              <a:rPr lang="ru-RU" dirty="0" err="1" smtClean="0">
                <a:solidFill>
                  <a:schemeClr val="tx1"/>
                </a:solidFill>
              </a:rPr>
              <a:t>психотическая</a:t>
            </a:r>
            <a:r>
              <a:rPr lang="ru-RU" dirty="0" smtClean="0">
                <a:solidFill>
                  <a:schemeClr val="tx1"/>
                </a:solidFill>
              </a:rPr>
              <a:t> симптоматика, которая отсутствует при неврозах. При неврозах не бывает бреда, галлюцинаций, нарушенного сознания, имеется критическое отношение к болезни. Важной особенностью неврозов является сохранность интеллекта и важнейших психологических характеристик личности, а также обратимость патологической симптоматики. К неврозам относятся неврастении, невроз навязчивых состояний и истерический невроз.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381000"/>
            <a:ext cx="8839200" cy="6248400"/>
          </a:xfrm>
        </p:spPr>
        <p:txBody>
          <a:bodyPr>
            <a:normAutofit fontScale="62500" lnSpcReduction="20000"/>
          </a:bodyPr>
          <a:lstStyle/>
          <a:p>
            <a:r>
              <a:rPr lang="ru-R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Неврастения</a:t>
            </a:r>
            <a:r>
              <a:rPr lang="ru-RU" dirty="0" smtClean="0">
                <a:solidFill>
                  <a:schemeClr val="tx1"/>
                </a:solidFill>
              </a:rPr>
              <a:t> — распространенное заболевание, возникающее при умственном или физическом переутомлении, недостатке сна, длительном психическом напряжении и травмирующей ситуации. Она выражается обычно в аффективной раздражительности, эмоциональной неустойчивости, упадке работоспособности, головных болях, головокружениях, бессоннице.</a:t>
            </a:r>
          </a:p>
          <a:p>
            <a:r>
              <a:rPr lang="ru-R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Невроз навязчивых состояний </a:t>
            </a:r>
            <a:r>
              <a:rPr lang="ru-RU" dirty="0" smtClean="0">
                <a:solidFill>
                  <a:schemeClr val="tx1"/>
                </a:solidFill>
              </a:rPr>
              <a:t>характеризуется явлениями навязчивости, навязчивыми идеями, страхами (фобиями), боязнью высоты, острых предметов (ножей, бритв, вилок, иголок), возможностью заразиться какой-либо болезнью, навязчивым счетом (ступеней лестницы, числом этажей здания и т.п.), навязчивым воспоминанием забытых имен, терминов, дат, формулировок и т.д.</a:t>
            </a:r>
          </a:p>
          <a:p>
            <a:r>
              <a:rPr lang="ru-R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Истерический невроз </a:t>
            </a:r>
            <a:r>
              <a:rPr lang="ru-RU" dirty="0" smtClean="0">
                <a:solidFill>
                  <a:schemeClr val="tx1"/>
                </a:solidFill>
              </a:rPr>
              <a:t>проявляется в разнообразной и пестрой симптоматике, включающей истерические припадки, истерические параличи, нарушения чувствительности, временную потерю речи, вегетативные нарушения и другие явления (спазм мускулатуры гортани — истерический «комок в горле», ощущение нехватки воздуха сердцебиение), которые возникают в условиях психотравмирующих ситуаций. Они отличаются от психопатий временным и менее устойчивым характером, а от реактивных психозов — меньшей глубиной. В судебно-психиатрической практике истерические неврозы могут протекать с элементами аггравации (преувеличения психопатической симптоматики).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28600"/>
            <a:ext cx="8686800" cy="6324600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Реактивный психоз </a:t>
            </a:r>
            <a:r>
              <a:rPr lang="ru-RU" dirty="0" smtClean="0">
                <a:solidFill>
                  <a:schemeClr val="tx1"/>
                </a:solidFill>
              </a:rPr>
              <a:t>может наступить у любого человека при большой силе психической травмы, воздействие которой зависит от состояния нервной системы и типа высшей нервной деятельности. Легче и чаще всего психогенные (реактивные) психозы возникают у лиц с неполноценной или ослабленной нервной системой, психопатов, перенесших черепно-мозговую травму, в пубертатный период, у пожилых, </a:t>
            </a:r>
            <a:r>
              <a:rPr lang="ru-RU" dirty="0" err="1" smtClean="0">
                <a:solidFill>
                  <a:schemeClr val="tx1"/>
                </a:solidFill>
              </a:rPr>
              <a:t>олигофренов</a:t>
            </a:r>
            <a:r>
              <a:rPr lang="ru-RU" dirty="0" smtClean="0">
                <a:solidFill>
                  <a:schemeClr val="tx1"/>
                </a:solidFill>
              </a:rPr>
              <a:t> с неглубоким слабоумием.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Реактивные психозы по клинической картине, характеру и длительности течения делят на острые шоковые, </a:t>
            </a:r>
            <a:r>
              <a:rPr lang="ru-RU" dirty="0" err="1" smtClean="0">
                <a:solidFill>
                  <a:schemeClr val="tx1"/>
                </a:solidFill>
              </a:rPr>
              <a:t>подострые</a:t>
            </a:r>
            <a:r>
              <a:rPr lang="ru-RU" dirty="0" smtClean="0">
                <a:solidFill>
                  <a:schemeClr val="tx1"/>
                </a:solidFill>
              </a:rPr>
              <a:t> и затяжные.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81000"/>
            <a:ext cx="8686800" cy="6096000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 err="1" smtClean="0">
                <a:solidFill>
                  <a:schemeClr val="tx1"/>
                </a:solidFill>
              </a:rPr>
              <a:t>Подострые</a:t>
            </a:r>
            <a:r>
              <a:rPr lang="ru-RU" i="1" dirty="0" smtClean="0">
                <a:solidFill>
                  <a:schemeClr val="tx1"/>
                </a:solidFill>
              </a:rPr>
              <a:t> реактивные психозы </a:t>
            </a:r>
            <a:r>
              <a:rPr lang="ru-RU" dirty="0" smtClean="0">
                <a:solidFill>
                  <a:schemeClr val="tx1"/>
                </a:solidFill>
              </a:rPr>
              <a:t>возникают не внезапно и не сразу после психической травмы (как при реакции шокового характера и аффекте), а в результате длительных переживаний и напряженной, мучительной психологической переработки в мыслях травмирующей ситуации. Причинами переживаний могут быть возбуждение уголовного дела, арест, содержание под стражей, изменение режима в местах отбывания наказания, отказ в помиловании, неприятные вести. </a:t>
            </a:r>
            <a:r>
              <a:rPr lang="en-US" dirty="0" smtClean="0">
                <a:solidFill>
                  <a:schemeClr val="tx1"/>
                </a:solidFill>
              </a:rPr>
              <a:t> </a:t>
            </a:r>
            <a:r>
              <a:rPr lang="ru-RU" dirty="0" smtClean="0">
                <a:solidFill>
                  <a:schemeClr val="tx1"/>
                </a:solidFill>
              </a:rPr>
              <a:t>Такие реактивные состояния носят неглубокий, нестойкий характер и быстро проходят. В некоторых случаях они достигают глубокой степени, вплоть до психоза, и тянутся длительное время (от 2—3 до 8—12 недель). Разновидностью </a:t>
            </a:r>
            <a:r>
              <a:rPr lang="ru-RU" dirty="0" err="1" smtClean="0">
                <a:solidFill>
                  <a:schemeClr val="tx1"/>
                </a:solidFill>
              </a:rPr>
              <a:t>подострых</a:t>
            </a:r>
            <a:r>
              <a:rPr lang="ru-RU" dirty="0" smtClean="0">
                <a:solidFill>
                  <a:schemeClr val="tx1"/>
                </a:solidFill>
              </a:rPr>
              <a:t> реактивных психозов могут быть психогенная реактивная депрессия, психогенный реактивный ступор, психогенная реакция истерического характера.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119</TotalTime>
  <Words>1283</Words>
  <Application>Microsoft Office PowerPoint</Application>
  <PresentationFormat>Экран (4:3)</PresentationFormat>
  <Paragraphs>39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КЛАССИФИКАЦИЯ ПСИХИЧЕСКИХ СОСТОЯНИЙ ПО В.Н. Мясищеву</vt:lpstr>
      <vt:lpstr>Слайд 2</vt:lpstr>
      <vt:lpstr>Слайд 3</vt:lpstr>
      <vt:lpstr>Слайд 4</vt:lpstr>
      <vt:lpstr>Реактивные (психогенные) состояния.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эндогенные, или аутохронные состояния.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КЛАССИФИКАЦИЯ ПСИХИЧЕСКИХ СОСТОЯНИЙ ПО В.Н. Мясищеву</dc:title>
  <cp:lastModifiedBy>user</cp:lastModifiedBy>
  <cp:revision>14</cp:revision>
  <dcterms:modified xsi:type="dcterms:W3CDTF">2013-04-02T06:28:50Z</dcterms:modified>
</cp:coreProperties>
</file>