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18AD83-26A1-4A1F-91DA-602AAA395898}" type="datetimeFigureOut">
              <a:rPr lang="ru-RU" smtClean="0"/>
              <a:t>20.10.2013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B23326-3BBB-4BE2-903D-B1A9C5E51B0E}"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18</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30B23326-3BBB-4BE2-903D-B1A9C5E51B0E}"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03B6D6-98EB-4263-85B5-710121EEDF1F}" type="datetimeFigureOut">
              <a:rPr lang="ru-RU" smtClean="0"/>
              <a:t>20.10.2013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03B6D6-98EB-4263-85B5-710121EEDF1F}" type="datetimeFigureOut">
              <a:rPr lang="ru-RU" smtClean="0"/>
              <a:t>20.10.2013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03B6D6-98EB-4263-85B5-710121EEDF1F}" type="datetimeFigureOut">
              <a:rPr lang="ru-RU" smtClean="0"/>
              <a:t>20.10.2013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03B6D6-98EB-4263-85B5-710121EEDF1F}" type="datetimeFigureOut">
              <a:rPr lang="ru-RU" smtClean="0"/>
              <a:t>20.10.2013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03B6D6-98EB-4263-85B5-710121EEDF1F}" type="datetimeFigureOut">
              <a:rPr lang="ru-RU" smtClean="0"/>
              <a:t>20.10.2013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03B6D6-98EB-4263-85B5-710121EEDF1F}" type="datetimeFigureOut">
              <a:rPr lang="ru-RU" smtClean="0"/>
              <a:t>20.10.2013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03B6D6-98EB-4263-85B5-710121EEDF1F}" type="datetimeFigureOut">
              <a:rPr lang="ru-RU" smtClean="0"/>
              <a:t>20.10.2013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03B6D6-98EB-4263-85B5-710121EEDF1F}" type="datetimeFigureOut">
              <a:rPr lang="ru-RU" smtClean="0"/>
              <a:t>20.10.2013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03B6D6-98EB-4263-85B5-710121EEDF1F}" type="datetimeFigureOut">
              <a:rPr lang="ru-RU" smtClean="0"/>
              <a:t>20.10.2013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03B6D6-98EB-4263-85B5-710121EEDF1F}" type="datetimeFigureOut">
              <a:rPr lang="ru-RU" smtClean="0"/>
              <a:t>20.10.2013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03B6D6-98EB-4263-85B5-710121EEDF1F}" type="datetimeFigureOut">
              <a:rPr lang="ru-RU" smtClean="0"/>
              <a:t>20.10.2013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CD5A6D-DD26-4D79-94B1-D44DF6AF5F1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3B6D6-98EB-4263-85B5-710121EEDF1F}" type="datetimeFigureOut">
              <a:rPr lang="ru-RU" smtClean="0"/>
              <a:t>20.10.2013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D5A6D-DD26-4D79-94B1-D44DF6AF5F1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Лекция № 8 </a:t>
            </a:r>
            <a:br>
              <a:rPr lang="ru-RU" dirty="0" smtClean="0"/>
            </a:br>
            <a:r>
              <a:rPr lang="ru-RU" dirty="0" smtClean="0"/>
              <a:t>Предпосылки становления и основные положения государственной </a:t>
            </a:r>
            <a:r>
              <a:rPr lang="ru-RU" dirty="0" err="1" smtClean="0"/>
              <a:t>этнополитикии</a:t>
            </a:r>
            <a:r>
              <a:rPr lang="ru-RU" dirty="0" smtClean="0"/>
              <a:t> Республики Казахстан</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643602"/>
          </a:xfrm>
        </p:spPr>
        <p:txBody>
          <a:bodyPr>
            <a:normAutofit fontScale="77500" lnSpcReduction="20000"/>
          </a:bodyPr>
          <a:lstStyle/>
          <a:p>
            <a:pPr algn="just"/>
            <a:r>
              <a:rPr lang="ru-RU" dirty="0"/>
              <a:t>Необходимость достижения стабильной межэтнической ситуации на долгосрочную перспективу, преодоления этнической </a:t>
            </a:r>
            <a:r>
              <a:rPr lang="ru-RU" dirty="0" err="1"/>
              <a:t>разделенности</a:t>
            </a:r>
            <a:r>
              <a:rPr lang="ru-RU" dirty="0"/>
              <a:t> в процессе формирования единой нации требуют выхода на качественно новый, </a:t>
            </a:r>
            <a:r>
              <a:rPr lang="ru-RU" dirty="0" err="1"/>
              <a:t>надэтнический</a:t>
            </a:r>
            <a:r>
              <a:rPr lang="ru-RU" dirty="0"/>
              <a:t> уровень интеграции.</a:t>
            </a:r>
            <a:br>
              <a:rPr lang="ru-RU" dirty="0"/>
            </a:br>
            <a:r>
              <a:rPr lang="ru-RU" dirty="0"/>
              <a:t/>
            </a:r>
            <a:br>
              <a:rPr lang="ru-RU" dirty="0"/>
            </a:br>
            <a:r>
              <a:rPr lang="ru-RU" dirty="0"/>
              <a:t>Подобная интеграция возможна только на основе прочной экономической базы, отсутствие которой вызывает дезинтеграционные процессы. Надо учитывать, что в Казахстане именно экономические трудности стимулировали выезд 10% казахстанских граждан, спровоцировали межэтническую напряженность в ряде регионов. Сегодня экономика Казахстана обладает достаточным интегративным потенциалом, способным консолидировать казахстанское общество.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572164"/>
          </a:xfrm>
        </p:spPr>
        <p:txBody>
          <a:bodyPr>
            <a:normAutofit fontScale="92500" lnSpcReduction="20000"/>
          </a:bodyPr>
          <a:lstStyle/>
          <a:p>
            <a:pPr algn="just"/>
            <a:r>
              <a:rPr lang="ru-RU" dirty="0"/>
              <a:t>В период с 1991 по 2001 годы в стране произошли стремительные изменения в социально-экономической и политической жизни страны, которые не могли не повлиять на состояние межэтнической ситуации. </a:t>
            </a:r>
            <a:endParaRPr lang="ru-RU" dirty="0" smtClean="0"/>
          </a:p>
          <a:p>
            <a:pPr algn="just"/>
            <a:r>
              <a:rPr lang="ru-RU" dirty="0" smtClean="0"/>
              <a:t>Экономические </a:t>
            </a:r>
            <a:r>
              <a:rPr lang="ru-RU" dirty="0"/>
              <a:t>трудности (особенно в первые годы реформ) стимулировали эмиграционные настроения среди населения. С 1989 по 1999 годы население Казахстана сократилось с 16,46 млн. человек до 14,95 млн. человек (или 1,51 млн. человек). Процессы эмиграции, а также этническая специфика естественного прироста изменили этнический состав населения.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572164"/>
          </a:xfrm>
        </p:spPr>
        <p:txBody>
          <a:bodyPr>
            <a:normAutofit fontScale="85000" lnSpcReduction="10000"/>
          </a:bodyPr>
          <a:lstStyle/>
          <a:p>
            <a:pPr algn="just"/>
            <a:r>
              <a:rPr lang="ru-RU" dirty="0"/>
              <a:t>С 1989 по 1999 годы наблюдается значительное снижение численности европейцев: немцев - на 2,6 раза; русских - на 1,3 раза; украинцев - на 1,6 раза; белорусов - на 1,5 раза. Отмечен рост численности представителей </a:t>
            </a:r>
            <a:r>
              <a:rPr lang="ru-RU" dirty="0" err="1"/>
              <a:t>тюркоязычных</a:t>
            </a:r>
            <a:r>
              <a:rPr lang="ru-RU" dirty="0"/>
              <a:t> народов: казахов, узбеков, уйгуров, </a:t>
            </a:r>
            <a:r>
              <a:rPr lang="ru-RU" dirty="0" err="1"/>
              <a:t>турков</a:t>
            </a:r>
            <a:r>
              <a:rPr lang="ru-RU" dirty="0"/>
              <a:t>. Наиболее высокие темпы роста наблюдается в среде </a:t>
            </a:r>
            <a:r>
              <a:rPr lang="ru-RU" dirty="0" err="1"/>
              <a:t>турков</a:t>
            </a:r>
            <a:r>
              <a:rPr lang="ru-RU" dirty="0"/>
              <a:t> и узбеков - на 53,3% и 39,7</a:t>
            </a:r>
            <a:r>
              <a:rPr lang="ru-RU" dirty="0" smtClean="0"/>
              <a:t>%. </a:t>
            </a:r>
          </a:p>
          <a:p>
            <a:pPr algn="just"/>
            <a:endParaRPr lang="ru-RU" dirty="0"/>
          </a:p>
          <a:p>
            <a:pPr algn="just"/>
            <a:r>
              <a:rPr lang="ru-RU" dirty="0" smtClean="0"/>
              <a:t>Наибольший </a:t>
            </a:r>
            <a:r>
              <a:rPr lang="ru-RU" dirty="0"/>
              <a:t>показатель эмиграции приходится на 1994 год, за которым следует стабилизация миграционных процессов.</a:t>
            </a:r>
            <a:br>
              <a:rPr lang="ru-RU" dirty="0"/>
            </a:br>
            <a:r>
              <a:rPr lang="ru-RU" dirty="0"/>
              <a:t/>
            </a:r>
            <a:br>
              <a:rPr lang="ru-RU" dirty="0"/>
            </a:b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572164"/>
          </a:xfrm>
        </p:spPr>
        <p:txBody>
          <a:bodyPr>
            <a:normAutofit fontScale="92500" lnSpcReduction="20000"/>
          </a:bodyPr>
          <a:lstStyle/>
          <a:p>
            <a:pPr algn="just"/>
            <a:r>
              <a:rPr lang="ru-RU" dirty="0"/>
              <a:t>В результате миграции Казахстан покинули люди преимущественно активного трудоспособного возраста (30 - 45 лет). </a:t>
            </a:r>
            <a:endParaRPr lang="ru-RU" dirty="0" smtClean="0"/>
          </a:p>
          <a:p>
            <a:pPr algn="just"/>
            <a:r>
              <a:rPr lang="ru-RU" dirty="0" smtClean="0"/>
              <a:t>Следствием </a:t>
            </a:r>
            <a:r>
              <a:rPr lang="ru-RU" dirty="0"/>
              <a:t>этого стало старение населения, снижение рождаемости и рост смертности. Миграция населения, а также негативные демографические процессы обусловили отрицательный естественный прирост у представителей славянских народов: русских, украинцев, белорусов. Некоторое снижение естественного прироста наблюдался у всех этнических групп.</a:t>
            </a:r>
            <a:br>
              <a:rPr lang="ru-RU" dirty="0"/>
            </a:br>
            <a:r>
              <a:rPr lang="ru-RU" dirty="0"/>
              <a:t/>
            </a:r>
            <a:br>
              <a:rPr lang="ru-RU" dirty="0"/>
            </a:b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715040"/>
          </a:xfrm>
        </p:spPr>
        <p:txBody>
          <a:bodyPr>
            <a:normAutofit fontScale="85000" lnSpcReduction="20000"/>
          </a:bodyPr>
          <a:lstStyle/>
          <a:p>
            <a:pPr algn="just"/>
            <a:r>
              <a:rPr lang="ru-RU" dirty="0" smtClean="0"/>
              <a:t>В </a:t>
            </a:r>
            <a:r>
              <a:rPr lang="ru-RU" dirty="0"/>
              <a:t>Казахстане главной причиной неблагоприятных демографических и миграционных тенденций стали трудности социально-экономического характера. Кроме этого, ликвидация прежде существовавших культурных символов, олицетворявших советский народ (интернационализм, ощущение единой родины в рамках СССР, господство русского языка и культуры и т.д.) и утверждение новых культурных ценностей (рост этнического самосознания, расширение сферы применения государственного языка, переименование населенных пунктов) вызвали чувство глубокого неудовлетворения у большинства представителей славянского населения. Психологический дискомфорт стал одним из немаловажных факторов эмиграции русскоязычного населения.</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572164"/>
          </a:xfrm>
        </p:spPr>
        <p:txBody>
          <a:bodyPr>
            <a:normAutofit fontScale="77500" lnSpcReduction="20000"/>
          </a:bodyPr>
          <a:lstStyle/>
          <a:p>
            <a:pPr algn="just"/>
            <a:r>
              <a:rPr lang="ru-RU" dirty="0"/>
              <a:t>Несмотря на это межэтническая ситуация в стране оставалась относительно </a:t>
            </a:r>
            <a:r>
              <a:rPr lang="ru-RU" dirty="0" smtClean="0"/>
              <a:t>стабильной. </a:t>
            </a:r>
            <a:r>
              <a:rPr lang="ru-RU" dirty="0"/>
              <a:t>Согласно данным экспертного опроса, в числе факторов, способных дестабилизировать общественную жизнь, межэтнические отношения заняли лишь восьмое </a:t>
            </a:r>
            <a:r>
              <a:rPr lang="ru-RU" dirty="0" smtClean="0"/>
              <a:t>место. </a:t>
            </a:r>
            <a:r>
              <a:rPr lang="ru-RU" dirty="0"/>
              <a:t>Состояние межэтнических отношений оставалось не основным, но потенциально очень важным мотивом эмиграционных настроений.</a:t>
            </a:r>
            <a:br>
              <a:rPr lang="ru-RU" dirty="0"/>
            </a:br>
            <a:r>
              <a:rPr lang="ru-RU" dirty="0"/>
              <a:t/>
            </a:r>
            <a:br>
              <a:rPr lang="ru-RU" dirty="0"/>
            </a:br>
            <a:r>
              <a:rPr lang="ru-RU" dirty="0"/>
              <a:t>Следствием миграционных и демографических процессов стало уменьшение численности европейских народов и увеличение представителей тюркских народов, что стимулировало </a:t>
            </a:r>
            <a:r>
              <a:rPr lang="ru-RU" dirty="0" err="1"/>
              <a:t>этнодемографическую</a:t>
            </a:r>
            <a:r>
              <a:rPr lang="ru-RU" dirty="0"/>
              <a:t> поляризацию между наиболее крупными этническими группами казахстанского общества.</a:t>
            </a:r>
            <a:br>
              <a:rPr lang="ru-RU" dirty="0"/>
            </a:b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643602"/>
          </a:xfrm>
        </p:spPr>
        <p:txBody>
          <a:bodyPr>
            <a:normAutofit fontScale="77500" lnSpcReduction="20000"/>
          </a:bodyPr>
          <a:lstStyle/>
          <a:p>
            <a:pPr algn="just"/>
            <a:r>
              <a:rPr lang="ru-RU" dirty="0"/>
              <a:t>В данном контексте этнический состав населения Казахстана делится на такие основные группы как казахи, русские, этнические меньшинства. Каждая группа имела специфическое отношение к казахстанской национально-государственной идентичности. Казахи идентифицировали себя с Казахстаном, видели в нем единственную страну, где они могут добиться национально-государственного самоопределения. Русское население в своих идентификационных стратегиях создавало компромисс между Казахстаном и Россией. Этнические меньшинства идентифицировали себя с исторической родиной. Они оказались менее интегрированы в государственно-политическую жизнь страны, а также отдалены от политических, экономических и </a:t>
            </a:r>
            <a:r>
              <a:rPr lang="ru-RU" dirty="0" err="1"/>
              <a:t>социокультурных</a:t>
            </a:r>
            <a:r>
              <a:rPr lang="ru-RU" dirty="0"/>
              <a:t> ресурсов власти. </a:t>
            </a:r>
            <a:r>
              <a:rPr lang="ru-RU" dirty="0" smtClean="0"/>
              <a:t>В </a:t>
            </a:r>
            <a:r>
              <a:rPr lang="ru-RU" dirty="0"/>
              <a:t>сфере межэтнических отношений их больше всего волновали проблемы языка, образования, представительства в органах управления </a:t>
            </a:r>
            <a:r>
              <a:rPr lang="ru-RU" dirty="0" smtClean="0"/>
              <a:t>.</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643602"/>
          </a:xfrm>
        </p:spPr>
        <p:txBody>
          <a:bodyPr>
            <a:normAutofit fontScale="70000" lnSpcReduction="20000"/>
          </a:bodyPr>
          <a:lstStyle/>
          <a:p>
            <a:pPr algn="just"/>
            <a:r>
              <a:rPr lang="ru-RU" dirty="0"/>
              <a:t>Несмотря на это, в Казахстане с 1991 по 2001 годы широкомасштабных межэтнических конфликтов не произошло. Это стало следствием следующих факторов:</a:t>
            </a:r>
            <a:br>
              <a:rPr lang="ru-RU" dirty="0"/>
            </a:br>
            <a:r>
              <a:rPr lang="ru-RU" dirty="0"/>
              <a:t/>
            </a:r>
            <a:br>
              <a:rPr lang="ru-RU" dirty="0"/>
            </a:br>
            <a:r>
              <a:rPr lang="ru-RU" dirty="0"/>
              <a:t>Первое. Конфликт на этнической основе делится на конфликт интересов и конфликт ценностей. Противоречия в сфере интересов более всего касаются элитных слоев общества. Поэтому появление конфликта интересов в большей степени зависит от позиции элит этнических групп. Конфликт ценностей вовлекает основные массы людей и затрагивает основы национального самосознания. Анализ мирового показал, что этот конфликт, как правило, имеет глубинный характер и является практически неразрешимой задачей. В Казахстане наблюдался компромисс между элитами этнических групп, что способствовало разрешению ситуации конфликта интересов. Общность культурно-ценностных установок среди подавляющего большинства населения обусловило отсутствие конфликта ценностей в Казахстане.</a:t>
            </a:r>
            <a:br>
              <a:rPr lang="ru-RU" dirty="0"/>
            </a:b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572164"/>
          </a:xfrm>
        </p:spPr>
        <p:txBody>
          <a:bodyPr>
            <a:normAutofit fontScale="77500" lnSpcReduction="20000"/>
          </a:bodyPr>
          <a:lstStyle/>
          <a:p>
            <a:pPr algn="just"/>
            <a:r>
              <a:rPr lang="ru-RU" dirty="0"/>
              <a:t>Второе. Отсутствие исторических форм, традиций ортодоксального ислама в сознании казахов, а также отсутствие радикальных религиозных традиций в православной среде казахстанского общества</a:t>
            </a:r>
            <a:r>
              <a:rPr lang="ru-RU" dirty="0" smtClean="0"/>
              <a:t>.  </a:t>
            </a:r>
          </a:p>
          <a:p>
            <a:pPr algn="just"/>
            <a:r>
              <a:rPr lang="ru-RU" dirty="0" err="1"/>
              <a:t>Э</a:t>
            </a:r>
            <a:r>
              <a:rPr lang="ru-RU" dirty="0" err="1" smtClean="0"/>
              <a:t>тнополитика</a:t>
            </a:r>
            <a:r>
              <a:rPr lang="ru-RU" dirty="0"/>
              <a:t>", являющаяся политикой внутри государства по отношению к национальным </a:t>
            </a:r>
            <a:r>
              <a:rPr lang="ru-RU" dirty="0" smtClean="0"/>
              <a:t>меньшинствам, </a:t>
            </a:r>
            <a:r>
              <a:rPr lang="ru-RU" dirty="0"/>
              <a:t>по объему меньше понятия "национальная политика</a:t>
            </a:r>
            <a:r>
              <a:rPr lang="ru-RU" dirty="0" smtClean="0"/>
              <a:t>", но </a:t>
            </a:r>
            <a:r>
              <a:rPr lang="ru-RU" dirty="0" err="1" smtClean="0"/>
              <a:t>этнополитика</a:t>
            </a:r>
            <a:r>
              <a:rPr lang="ru-RU" dirty="0" smtClean="0"/>
              <a:t> является  составной части национальной политики. </a:t>
            </a:r>
            <a:r>
              <a:rPr lang="ru-RU" dirty="0" smtClean="0"/>
              <a:t>Основной </a:t>
            </a:r>
            <a:r>
              <a:rPr lang="ru-RU" dirty="0"/>
              <a:t>же целью национальной политики является обеспечение прав и свобод граждан независимо от их национальной (в данном случае, этнической) принадлежности, формирование цивилизованных форм межнационального общения и мирных способов разрешения конфликтных ситуаций, и, как завершающий этап, формирование единой </a:t>
            </a:r>
            <a:r>
              <a:rPr lang="ru-RU" dirty="0" smtClean="0"/>
              <a:t>нации.</a:t>
            </a:r>
            <a:r>
              <a:rPr lang="ru-RU" dirty="0"/>
              <a:t/>
            </a:r>
            <a:br>
              <a:rPr lang="ru-RU" dirty="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ru-RU" dirty="0"/>
              <a:t>ЭТНОПОЛИТИКА И МЕЖЭТНИЧЕСКАЯ СИТУАЦИЯ </a:t>
            </a:r>
            <a:r>
              <a:rPr lang="ru-RU" dirty="0" smtClean="0"/>
              <a:t>В РЕСПУБЛИКЕ </a:t>
            </a:r>
            <a:r>
              <a:rPr lang="ru-RU" dirty="0"/>
              <a:t>КАЗАХСТАН (1991-2001 ГОДЫ)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572164"/>
          </a:xfrm>
        </p:spPr>
        <p:txBody>
          <a:bodyPr>
            <a:normAutofit fontScale="77500" lnSpcReduction="20000"/>
          </a:bodyPr>
          <a:lstStyle/>
          <a:p>
            <a:pPr algn="just"/>
            <a:r>
              <a:rPr lang="ru-RU" dirty="0"/>
              <a:t>В рассматриваемый период основной целью </a:t>
            </a:r>
            <a:r>
              <a:rPr lang="ru-RU" dirty="0" err="1"/>
              <a:t>этнополитики</a:t>
            </a:r>
            <a:r>
              <a:rPr lang="ru-RU" dirty="0"/>
              <a:t> государства стало обеспечение равноправного сосуществования и сотрудничества всех этнических групп в Республике Казахстан. Построение основ демократий и гражданского общества требовало успешного разрешения этнического вопроса, призванного стать гарантом стабильного экономического и политического развития Казахстана. </a:t>
            </a:r>
            <a:endParaRPr lang="ru-RU" dirty="0" smtClean="0"/>
          </a:p>
          <a:p>
            <a:pPr algn="just"/>
            <a:endParaRPr lang="ru-RU" dirty="0"/>
          </a:p>
          <a:p>
            <a:pPr algn="just"/>
            <a:r>
              <a:rPr lang="ru-RU" dirty="0" err="1" smtClean="0"/>
              <a:t>Полиэтнический</a:t>
            </a:r>
            <a:r>
              <a:rPr lang="ru-RU" dirty="0" smtClean="0"/>
              <a:t> </a:t>
            </a:r>
            <a:r>
              <a:rPr lang="ru-RU" dirty="0"/>
              <a:t>состав населения обусловил разнонаправленность взглядов в понимании этнической проблемы в обществе. Социальная размытость, кризис идентичности обусловили конфликтность постсоветского казахстанского общества, которая постепенно приобретала этнический характер.</a:t>
            </a:r>
            <a:br>
              <a:rPr lang="ru-RU" dirty="0"/>
            </a:br>
            <a:r>
              <a:rPr lang="ru-RU" dirty="0"/>
              <a:t/>
            </a:r>
            <a:br>
              <a:rPr lang="ru-RU" dirty="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643602"/>
          </a:xfrm>
        </p:spPr>
        <p:txBody>
          <a:bodyPr>
            <a:normAutofit fontScale="92500" lnSpcReduction="10000"/>
          </a:bodyPr>
          <a:lstStyle/>
          <a:p>
            <a:pPr algn="just"/>
            <a:r>
              <a:rPr lang="ru-RU" dirty="0"/>
              <a:t>В данном контексте разрешение проблемы политизации этничности стало одной из основных задач для суверенного Казахстана</a:t>
            </a:r>
            <a:r>
              <a:rPr lang="ru-RU" dirty="0" smtClean="0"/>
              <a:t>.</a:t>
            </a:r>
          </a:p>
          <a:p>
            <a:pPr algn="just"/>
            <a:r>
              <a:rPr lang="ru-RU" dirty="0" smtClean="0"/>
              <a:t> </a:t>
            </a:r>
            <a:r>
              <a:rPr lang="ru-RU" dirty="0"/>
              <a:t>В этой связи политика государства была основана на двух основных принципах. С одной стороны, она была направлена на обеспечение развития этнического и защиту прав этнических групп, а с другой, на демократизацию общества и защиту прав отдельного человека. </a:t>
            </a:r>
            <a:endParaRPr lang="ru-RU" dirty="0" smtClean="0"/>
          </a:p>
          <a:p>
            <a:pPr algn="just"/>
            <a:r>
              <a:rPr lang="ru-RU" dirty="0" smtClean="0"/>
              <a:t>Этот </a:t>
            </a:r>
            <a:r>
              <a:rPr lang="ru-RU" dirty="0"/>
              <a:t>процесс проходил в два основных этапа.</a:t>
            </a:r>
            <a:br>
              <a:rPr lang="ru-RU" dirty="0"/>
            </a:br>
            <a:r>
              <a:rPr lang="ru-RU" dirty="0"/>
              <a:t/>
            </a:r>
            <a:br>
              <a:rPr lang="ru-RU" dirty="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572164"/>
          </a:xfrm>
        </p:spPr>
        <p:txBody>
          <a:bodyPr>
            <a:normAutofit fontScale="85000" lnSpcReduction="20000"/>
          </a:bodyPr>
          <a:lstStyle/>
          <a:p>
            <a:pPr algn="just"/>
            <a:r>
              <a:rPr lang="ru-RU" dirty="0"/>
              <a:t>Первый этап (1991-1995 годы). Приоритет </a:t>
            </a:r>
            <a:r>
              <a:rPr lang="ru-RU" dirty="0" err="1"/>
              <a:t>этнонациональной</a:t>
            </a:r>
            <a:r>
              <a:rPr lang="ru-RU" dirty="0"/>
              <a:t> политики. Она позволила государству в сжатые сроки заложить основы национальной государственности, мобилизовать духовные и иные ресурсы казахского населения. </a:t>
            </a:r>
            <a:r>
              <a:rPr lang="ru-RU" dirty="0" err="1"/>
              <a:t>Внутриэтническая</a:t>
            </a:r>
            <a:r>
              <a:rPr lang="ru-RU" dirty="0"/>
              <a:t> интеграция казахского населения оказалась решающим фактором в процессе выживания молодого государства в условиях переходного периода.</a:t>
            </a:r>
            <a:br>
              <a:rPr lang="ru-RU" dirty="0"/>
            </a:br>
            <a:r>
              <a:rPr lang="ru-RU" dirty="0"/>
              <a:t/>
            </a:r>
            <a:br>
              <a:rPr lang="ru-RU" dirty="0"/>
            </a:br>
            <a:r>
              <a:rPr lang="ru-RU" dirty="0"/>
              <a:t>Принятые концептуальные документы законодательно закрепили за казахским народом статус </a:t>
            </a:r>
            <a:r>
              <a:rPr lang="ru-RU" dirty="0" err="1"/>
              <a:t>государствообразующей</a:t>
            </a:r>
            <a:r>
              <a:rPr lang="ru-RU" dirty="0"/>
              <a:t> нации, придали ей статус нации-ядра.</a:t>
            </a:r>
            <a:br>
              <a:rPr lang="ru-RU" dirty="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25404"/>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340369"/>
          </a:xfrm>
        </p:spPr>
        <p:txBody>
          <a:bodyPr>
            <a:normAutofit fontScale="77500" lnSpcReduction="20000"/>
          </a:bodyPr>
          <a:lstStyle/>
          <a:p>
            <a:pPr algn="just"/>
            <a:r>
              <a:rPr lang="ru-RU" dirty="0"/>
              <a:t>Это нашло отражение в Декларации о государственном суверенитете </a:t>
            </a:r>
            <a:r>
              <a:rPr lang="ru-RU" dirty="0" err="1"/>
              <a:t>КазССР</a:t>
            </a:r>
            <a:r>
              <a:rPr lang="ru-RU" dirty="0"/>
              <a:t> от 25 октября 1990 года, закрепившей, что казахи являются </a:t>
            </a:r>
            <a:r>
              <a:rPr lang="ru-RU" dirty="0" err="1"/>
              <a:t>государствообразующей</a:t>
            </a:r>
            <a:r>
              <a:rPr lang="ru-RU" dirty="0"/>
              <a:t> нацией и составляют этнокультурное ядро казахстанской государственности. </a:t>
            </a:r>
            <a:endParaRPr lang="ru-RU" dirty="0" smtClean="0"/>
          </a:p>
          <a:p>
            <a:pPr algn="just"/>
            <a:r>
              <a:rPr lang="ru-RU" dirty="0" smtClean="0"/>
              <a:t>Конституционный </a:t>
            </a:r>
            <a:r>
              <a:rPr lang="ru-RU" dirty="0"/>
              <a:t>закон "О государственной независимости Республики Казахстан" от 16 декабря 1991 года подчеркнул "право казахской нации на самоопределение". Конституция Республики Казахстан от 28 января 1993 года также уделила особое внимание на национальном характере казахстанской государственности, представив ее как форму государственности самоопределившейся казахской нации.</a:t>
            </a:r>
            <a:br>
              <a:rPr lang="ru-RU" dirty="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572164"/>
          </a:xfrm>
        </p:spPr>
        <p:txBody>
          <a:bodyPr>
            <a:normAutofit fontScale="77500" lnSpcReduction="20000"/>
          </a:bodyPr>
          <a:lstStyle/>
          <a:p>
            <a:pPr algn="just"/>
            <a:r>
              <a:rPr lang="ru-RU" dirty="0"/>
              <a:t>На первом этапе государственный </a:t>
            </a:r>
            <a:r>
              <a:rPr lang="ru-RU" dirty="0" err="1"/>
              <a:t>этнонационализм</a:t>
            </a:r>
            <a:r>
              <a:rPr lang="ru-RU" dirty="0"/>
              <a:t> был вполне оправдан, так как органично вписывался в логику развития национально-духовного возрождения казахской </a:t>
            </a:r>
            <a:r>
              <a:rPr lang="ru-RU" dirty="0" smtClean="0"/>
              <a:t>нации. </a:t>
            </a:r>
            <a:r>
              <a:rPr lang="ru-RU" dirty="0"/>
              <a:t>Но этот процесс, в рамках рассматриваемого периода, не был адекватно и всесторонне </a:t>
            </a:r>
            <a:r>
              <a:rPr lang="ru-RU" dirty="0" smtClean="0"/>
              <a:t>раскрыт. </a:t>
            </a:r>
          </a:p>
          <a:p>
            <a:pPr algn="just"/>
            <a:r>
              <a:rPr lang="ru-RU" dirty="0"/>
              <a:t>Односторонний приоритет идентификации населения на национально-этнической и конфессиональной основе обусловил межэтническую поляризацию в обществе. Этничность как коллективное средство давления стала одним из самых острых политических проблем в рамках рассматриваемого </a:t>
            </a:r>
            <a:r>
              <a:rPr lang="ru-RU" dirty="0" smtClean="0"/>
              <a:t>этапа.</a:t>
            </a:r>
          </a:p>
          <a:p>
            <a:pPr algn="just"/>
            <a:r>
              <a:rPr lang="ru-RU" dirty="0" smtClean="0"/>
              <a:t>Доминирование </a:t>
            </a:r>
            <a:r>
              <a:rPr lang="ru-RU" dirty="0"/>
              <a:t>этнических принципов над общегражданскими ценностями обусловили дезинтеграционные настроения в </a:t>
            </a:r>
            <a:r>
              <a:rPr lang="ru-RU" dirty="0" smtClean="0"/>
              <a:t>обществе.</a:t>
            </a:r>
            <a:r>
              <a:rPr lang="ru-RU" dirty="0"/>
              <a:t/>
            </a:r>
            <a:br>
              <a:rPr lang="ru-RU" dirty="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786478"/>
          </a:xfrm>
        </p:spPr>
        <p:txBody>
          <a:bodyPr>
            <a:normAutofit fontScale="85000" lnSpcReduction="10000"/>
          </a:bodyPr>
          <a:lstStyle/>
          <a:p>
            <a:pPr algn="just"/>
            <a:r>
              <a:rPr lang="ru-RU" dirty="0"/>
              <a:t>Второй этап. Начинается с принятием Конституции 1995 года, закрепившей общегражданские принципы характера государственности с переходом к территориальной (гражданской) модели нации.</a:t>
            </a:r>
            <a:br>
              <a:rPr lang="ru-RU" dirty="0"/>
            </a:br>
            <a:r>
              <a:rPr lang="ru-RU" dirty="0"/>
              <a:t/>
            </a:r>
            <a:br>
              <a:rPr lang="ru-RU" dirty="0"/>
            </a:br>
            <a:r>
              <a:rPr lang="ru-RU" dirty="0"/>
              <a:t>В документе отсутствует деление </a:t>
            </a:r>
            <a:r>
              <a:rPr lang="ru-RU" dirty="0" err="1"/>
              <a:t>казахстанцев</a:t>
            </a:r>
            <a:r>
              <a:rPr lang="ru-RU" dirty="0"/>
              <a:t> на представителей титульной и </a:t>
            </a:r>
            <a:r>
              <a:rPr lang="ru-RU" dirty="0" err="1"/>
              <a:t>нетитульной</a:t>
            </a:r>
            <a:r>
              <a:rPr lang="ru-RU" dirty="0"/>
              <a:t> нации, что стимулировало интеграционные процессы в обществе. Этот шаг был продиктован тем, что государственный </a:t>
            </a:r>
            <a:r>
              <a:rPr lang="ru-RU" dirty="0" err="1"/>
              <a:t>этнонационализм</a:t>
            </a:r>
            <a:r>
              <a:rPr lang="ru-RU" dirty="0"/>
              <a:t>, придававший особый статус казахской нации, не нашел поддержки у значительной части населения.</a:t>
            </a:r>
            <a:br>
              <a:rPr lang="ru-RU" dirty="0"/>
            </a:br>
            <a:r>
              <a:rPr lang="ru-RU" dirty="0"/>
              <a:t/>
            </a:r>
            <a:br>
              <a:rPr lang="ru-RU" dirty="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715040"/>
          </a:xfrm>
        </p:spPr>
        <p:txBody>
          <a:bodyPr>
            <a:normAutofit fontScale="92500" lnSpcReduction="20000"/>
          </a:bodyPr>
          <a:lstStyle/>
          <a:p>
            <a:pPr algn="just"/>
            <a:r>
              <a:rPr lang="ru-RU" dirty="0"/>
              <a:t>В данном контексте </a:t>
            </a:r>
            <a:r>
              <a:rPr lang="ru-RU" dirty="0" err="1"/>
              <a:t>этнополитика</a:t>
            </a:r>
            <a:r>
              <a:rPr lang="ru-RU" dirty="0"/>
              <a:t> была направлена на образование казахстанской нации как политической общности граждан, основанной на принципах гражданского общества. </a:t>
            </a:r>
            <a:endParaRPr lang="ru-RU" dirty="0" smtClean="0"/>
          </a:p>
          <a:p>
            <a:pPr algn="just"/>
            <a:r>
              <a:rPr lang="ru-RU" dirty="0" smtClean="0"/>
              <a:t>Это </a:t>
            </a:r>
            <a:r>
              <a:rPr lang="ru-RU" dirty="0"/>
              <a:t>означает построение казахстанской государственности на основе модернистской модели </a:t>
            </a:r>
            <a:r>
              <a:rPr lang="ru-RU" dirty="0" err="1"/>
              <a:t>нациестроительства</a:t>
            </a:r>
            <a:r>
              <a:rPr lang="ru-RU" dirty="0"/>
              <a:t> на принципах </a:t>
            </a:r>
            <a:r>
              <a:rPr lang="ru-RU" dirty="0" err="1"/>
              <a:t>согражданства</a:t>
            </a:r>
            <a:r>
              <a:rPr lang="ru-RU" dirty="0"/>
              <a:t>. В этой связи стратегической целью государства стало проведение целенаправленной политики </a:t>
            </a:r>
            <a:r>
              <a:rPr lang="ru-RU" dirty="0" err="1"/>
              <a:t>нациестроительства</a:t>
            </a:r>
            <a:r>
              <a:rPr lang="ru-RU" dirty="0"/>
              <a:t> в рамках поставленной задачи.</a:t>
            </a:r>
            <a:br>
              <a:rPr lang="ru-RU" dirty="0"/>
            </a:b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1068</Words>
  <Application>Microsoft Office PowerPoint</Application>
  <PresentationFormat>Экран (4:3)</PresentationFormat>
  <Paragraphs>49</Paragraphs>
  <Slides>18</Slides>
  <Notes>18</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Лекция № 8  Предпосылки становления и основные положения государственной этнополитикии Республики Казахстан</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 8  Предпосылки становления и основные положения государственной этнополитикии Республики Казахстан</dc:title>
  <dc:creator>Valued Acer Customer</dc:creator>
  <cp:lastModifiedBy>Valued Acer Customer</cp:lastModifiedBy>
  <cp:revision>14</cp:revision>
  <dcterms:created xsi:type="dcterms:W3CDTF">2013-10-20T12:13:56Z</dcterms:created>
  <dcterms:modified xsi:type="dcterms:W3CDTF">2013-10-20T13:49:06Z</dcterms:modified>
</cp:coreProperties>
</file>