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69" r:id="rId3"/>
    <p:sldId id="270" r:id="rId4"/>
    <p:sldId id="274" r:id="rId5"/>
    <p:sldId id="275" r:id="rId6"/>
    <p:sldId id="271" r:id="rId7"/>
    <p:sldId id="272" r:id="rId8"/>
    <p:sldId id="273" r:id="rId9"/>
    <p:sldId id="276" r:id="rId10"/>
    <p:sldId id="264" r:id="rId11"/>
    <p:sldId id="265" r:id="rId12"/>
    <p:sldId id="266" r:id="rId13"/>
    <p:sldId id="268" r:id="rId14"/>
  </p:sldIdLst>
  <p:sldSz cx="9144000" cy="6858000" type="screen4x3"/>
  <p:notesSz cx="7939088" cy="11422063"/>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autoAdjust="0"/>
    <p:restoredTop sz="94684" autoAdjust="0"/>
  </p:normalViewPr>
  <p:slideViewPr>
    <p:cSldViewPr>
      <p:cViewPr varScale="1">
        <p:scale>
          <a:sx n="75" d="100"/>
          <a:sy n="75" d="100"/>
        </p:scale>
        <p:origin x="-1020"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Заголовок и четыре объекта">
    <p:spTree>
      <p:nvGrpSpPr>
        <p:cNvPr id="1" name=""/>
        <p:cNvGrpSpPr/>
        <p:nvPr/>
      </p:nvGrpSpPr>
      <p:grpSpPr>
        <a:xfrm>
          <a:off x="0" y="0"/>
          <a:ext cx="0" cy="0"/>
          <a:chOff x="0" y="0"/>
          <a:chExt cx="0" cy="0"/>
        </a:xfrm>
      </p:grpSpPr>
      <p:sp>
        <p:nvSpPr>
          <p:cNvPr id="2" name="Заголовок 1"/>
          <p:cNvSpPr>
            <a:spLocks noGrp="1"/>
          </p:cNvSpPr>
          <p:nvPr>
            <p:ph type="title" sz="quarter"/>
          </p:nvPr>
        </p:nvSpPr>
        <p:spPr>
          <a:xfrm>
            <a:off x="457200" y="274638"/>
            <a:ext cx="8229600" cy="1143000"/>
          </a:xfrm>
          <a:prstGeom prst="rect">
            <a:avLst/>
          </a:prstGeom>
        </p:spPr>
        <p:txBody>
          <a:bodyPr/>
          <a:lstStyle/>
          <a:p>
            <a:r>
              <a:rPr lang="ru-RU" smtClean="0"/>
              <a:t>Образец заголовка</a:t>
            </a:r>
            <a:endParaRPr lang="ru-RU"/>
          </a:p>
        </p:txBody>
      </p:sp>
      <p:sp>
        <p:nvSpPr>
          <p:cNvPr id="3" name="Содержимое 2"/>
          <p:cNvSpPr>
            <a:spLocks noGrp="1"/>
          </p:cNvSpPr>
          <p:nvPr>
            <p:ph sz="quarter" idx="1"/>
          </p:nvPr>
        </p:nvSpPr>
        <p:spPr>
          <a:xfrm>
            <a:off x="457200" y="1600200"/>
            <a:ext cx="4038600" cy="2185988"/>
          </a:xfrm>
          <a:prstGeom prst="rect">
            <a:avLst/>
          </a:prstGeo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quarter" idx="2"/>
          </p:nvPr>
        </p:nvSpPr>
        <p:spPr>
          <a:xfrm>
            <a:off x="4648200" y="1600200"/>
            <a:ext cx="4038600" cy="2185988"/>
          </a:xfrm>
          <a:prstGeom prst="rect">
            <a:avLst/>
          </a:prstGeo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Содержимое 4"/>
          <p:cNvSpPr>
            <a:spLocks noGrp="1"/>
          </p:cNvSpPr>
          <p:nvPr>
            <p:ph sz="quarter" idx="3"/>
          </p:nvPr>
        </p:nvSpPr>
        <p:spPr>
          <a:xfrm>
            <a:off x="457200" y="3938588"/>
            <a:ext cx="4038600" cy="2187575"/>
          </a:xfrm>
          <a:prstGeom prst="rect">
            <a:avLst/>
          </a:prstGeo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Содержимое 5"/>
          <p:cNvSpPr>
            <a:spLocks noGrp="1"/>
          </p:cNvSpPr>
          <p:nvPr>
            <p:ph sz="quarter" idx="4"/>
          </p:nvPr>
        </p:nvSpPr>
        <p:spPr>
          <a:xfrm>
            <a:off x="4648200" y="3938588"/>
            <a:ext cx="4038600" cy="2187575"/>
          </a:xfrm>
          <a:prstGeom prst="rect">
            <a:avLst/>
          </a:prstGeo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vert="horz" wrap="square" lIns="91440" tIns="45720" rIns="91440" bIns="45720" numCol="1" anchor="t" anchorCtr="0" compatLnSpc="1">
            <a:prstTxWarp prst="textNoShape">
              <a:avLst/>
            </a:prstTxWarp>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1" name="Rectangle 7"/>
          <p:cNvSpPr>
            <a:spLocks noChangeAspect="1" noChangeArrowheads="1"/>
          </p:cNvSpPr>
          <p:nvPr userDrawn="1"/>
        </p:nvSpPr>
        <p:spPr bwMode="auto">
          <a:xfrm rot="10800000">
            <a:off x="-127000" y="0"/>
            <a:ext cx="431800" cy="6858000"/>
          </a:xfrm>
          <a:prstGeom prst="rect">
            <a:avLst/>
          </a:prstGeom>
          <a:noFill/>
          <a:ln w="9525">
            <a:noFill/>
            <a:miter lim="800000"/>
            <a:headEnd/>
            <a:tailEnd/>
          </a:ln>
          <a:effectLst/>
        </p:spPr>
        <p:txBody>
          <a:bodyPr vert="eaVert"/>
          <a:lstStyle/>
          <a:p>
            <a:pPr>
              <a:defRPr/>
            </a:pPr>
            <a:r>
              <a:rPr lang="kk-KZ" sz="2200" b="1" i="1">
                <a:solidFill>
                  <a:schemeClr val="bg2"/>
                </a:solidFill>
                <a:latin typeface="Times New Roman" pitchFamily="18" charset="0"/>
              </a:rPr>
              <a:t>Қатты дене физикасы мен материалтану кафедрасы</a:t>
            </a:r>
            <a:endParaRPr lang="ru-RU" sz="2200" b="1" i="1">
              <a:solidFill>
                <a:schemeClr val="bg2"/>
              </a:solidFill>
              <a:latin typeface="Times New Roman" pitchFamily="18"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2" name="Rectangle 10"/>
          <p:cNvSpPr>
            <a:spLocks noChangeArrowheads="1"/>
          </p:cNvSpPr>
          <p:nvPr/>
        </p:nvSpPr>
        <p:spPr bwMode="auto">
          <a:xfrm>
            <a:off x="1285852" y="214290"/>
            <a:ext cx="6933245" cy="800219"/>
          </a:xfrm>
          <a:prstGeom prst="rect">
            <a:avLst/>
          </a:prstGeom>
          <a:noFill/>
          <a:ln w="9525">
            <a:noFill/>
            <a:miter lim="800000"/>
            <a:headEnd/>
            <a:tailEnd/>
          </a:ln>
        </p:spPr>
        <p:txBody>
          <a:bodyPr wrap="none">
            <a:spAutoFit/>
          </a:bodyPr>
          <a:lstStyle/>
          <a:p>
            <a:pPr algn="ctr"/>
            <a:r>
              <a:rPr lang="kk-KZ" sz="2400" b="1" i="1" dirty="0" smtClean="0">
                <a:latin typeface="Times New Roman" pitchFamily="18" charset="0"/>
              </a:rPr>
              <a:t>Материалтану саласындағы н</a:t>
            </a:r>
            <a:r>
              <a:rPr lang="ru-RU" sz="2400" b="1" i="1" dirty="0" err="1" smtClean="0">
                <a:latin typeface="Times New Roman" pitchFamily="18" charset="0"/>
              </a:rPr>
              <a:t>анотехнологиялар</a:t>
            </a:r>
            <a:endParaRPr lang="ru-RU" sz="2400" b="1" i="1" dirty="0" smtClean="0">
              <a:latin typeface="Times New Roman" pitchFamily="18" charset="0"/>
            </a:endParaRPr>
          </a:p>
          <a:p>
            <a:pPr algn="ctr"/>
            <a:r>
              <a:rPr lang="en-US" sz="2200" b="1" dirty="0" smtClean="0">
                <a:latin typeface="Times New Roman" pitchFamily="18" charset="0"/>
              </a:rPr>
              <a:t>(</a:t>
            </a:r>
            <a:r>
              <a:rPr lang="en-US" sz="2200" b="1" i="1" dirty="0">
                <a:latin typeface="Times New Roman" pitchFamily="18" charset="0"/>
              </a:rPr>
              <a:t>1-2</a:t>
            </a:r>
            <a:r>
              <a:rPr lang="kk-KZ" sz="2200" b="1" i="1" dirty="0">
                <a:latin typeface="Times New Roman" pitchFamily="18" charset="0"/>
              </a:rPr>
              <a:t> дәрістер</a:t>
            </a:r>
            <a:r>
              <a:rPr lang="ru-RU" sz="2200" b="1" dirty="0">
                <a:latin typeface="Times New Roman" pitchFamily="18" charset="0"/>
              </a:rPr>
              <a:t>)</a:t>
            </a:r>
          </a:p>
        </p:txBody>
      </p:sp>
      <p:sp>
        <p:nvSpPr>
          <p:cNvPr id="4" name="Прямоугольник 3"/>
          <p:cNvSpPr/>
          <p:nvPr/>
        </p:nvSpPr>
        <p:spPr>
          <a:xfrm>
            <a:off x="785786" y="1142984"/>
            <a:ext cx="7858180" cy="5447645"/>
          </a:xfrm>
          <a:prstGeom prst="rect">
            <a:avLst/>
          </a:prstGeom>
        </p:spPr>
        <p:txBody>
          <a:bodyPr wrap="square">
            <a:spAutoFit/>
          </a:bodyPr>
          <a:lstStyle/>
          <a:p>
            <a:pPr algn="ctr"/>
            <a:r>
              <a:rPr lang="kk-KZ" sz="2000" b="1" dirty="0" smtClean="0">
                <a:latin typeface="Times New Roman" pitchFamily="18" charset="0"/>
                <a:cs typeface="Times New Roman" pitchFamily="18" charset="0"/>
              </a:rPr>
              <a:t>Кіріспе</a:t>
            </a:r>
          </a:p>
          <a:p>
            <a:pPr algn="ctr"/>
            <a:endParaRPr lang="kk-KZ" sz="1000" b="1" dirty="0" smtClean="0">
              <a:latin typeface="Times New Roman" pitchFamily="18" charset="0"/>
              <a:cs typeface="Times New Roman" pitchFamily="18" charset="0"/>
            </a:endParaRPr>
          </a:p>
          <a:p>
            <a:pPr algn="just"/>
            <a:r>
              <a:rPr lang="kk-KZ" sz="2000" dirty="0" smtClean="0">
                <a:latin typeface="Times New Roman" pitchFamily="18" charset="0"/>
                <a:cs typeface="Times New Roman" pitchFamily="18" charset="0"/>
              </a:rPr>
              <a:t>	</a:t>
            </a:r>
            <a:r>
              <a:rPr lang="kk-KZ" sz="2000" b="1" dirty="0" smtClean="0">
                <a:latin typeface="Times New Roman" pitchFamily="18" charset="0"/>
                <a:cs typeface="Times New Roman" pitchFamily="18" charset="0"/>
              </a:rPr>
              <a:t>Нанотехнология</a:t>
            </a:r>
            <a:r>
              <a:rPr lang="kk-KZ" sz="2000" dirty="0" smtClean="0">
                <a:latin typeface="Times New Roman" pitchFamily="18" charset="0"/>
                <a:cs typeface="Times New Roman" pitchFamily="18" charset="0"/>
              </a:rPr>
              <a:t> ғылым мен техниканың арнайы саласы болып осыдан 15-20 жыл бұрын қалыптасты. Эксперттердің болжауы бойынша бұл саланың дамуы келесі ғылыми-техникалық революцияның негізі болып біздің цивилизацияға зор әсерін тигізбек. Сондықтан нанотехнологияның негізгі ұғымдары мен қағидалары кеңінен таралу керек. Қазіргі уақытты бұл сала бойынша басылымдардың, патенттерге сұраныстардың саны және дамыған елдерде бұл салаға бөлінген қаржы мөлшері жыл сайын өсе түсуде. </a:t>
            </a:r>
          </a:p>
          <a:p>
            <a:pPr algn="just"/>
            <a:r>
              <a:rPr lang="kk-KZ" sz="2000" dirty="0" smtClean="0">
                <a:latin typeface="Times New Roman" pitchFamily="18" charset="0"/>
                <a:cs typeface="Times New Roman" pitchFamily="18" charset="0"/>
              </a:rPr>
              <a:t>	Тарихтағы бірінші ғылыми-техникалық (өнеркәсіптік) революция Англияда 18-ші ғасырдың ортасында басталған, оның нәтижесінде техника дамып, өндірістің механизациясы мен индустриализация процестері орын алған. Бұл процестердің дамуы Еуропа елдерінің әлеуметтік жүйелерінде техникалық, экономикалық, саясаттық және қоғамдық құрылыстарына зор әсерін тигізді. Бір сөзбен айтқанда сол революцияның нәтижесінде өнеркәсіптік капитализм пайда болды.</a:t>
            </a:r>
            <a:endParaRPr lang="ru-RU" sz="2000" b="1" dirty="0" smtClean="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3082"/>
                                        </p:tgtEl>
                                        <p:attrNameLst>
                                          <p:attrName>style.visibility</p:attrName>
                                        </p:attrNameLst>
                                      </p:cBhvr>
                                      <p:to>
                                        <p:strVal val="visible"/>
                                      </p:to>
                                    </p:set>
                                    <p:anim calcmode="lin" valueType="num">
                                      <p:cBhvr>
                                        <p:cTn id="7" dur="1000" fill="hold"/>
                                        <p:tgtEl>
                                          <p:spTgt spid="3082"/>
                                        </p:tgtEl>
                                        <p:attrNameLst>
                                          <p:attrName>ppt_x</p:attrName>
                                        </p:attrNameLst>
                                      </p:cBhvr>
                                      <p:tavLst>
                                        <p:tav tm="0">
                                          <p:val>
                                            <p:strVal val="#ppt_x-.2"/>
                                          </p:val>
                                        </p:tav>
                                        <p:tav tm="100000">
                                          <p:val>
                                            <p:strVal val="#ppt_x"/>
                                          </p:val>
                                        </p:tav>
                                      </p:tavLst>
                                    </p:anim>
                                    <p:anim calcmode="lin" valueType="num">
                                      <p:cBhvr>
                                        <p:cTn id="8" dur="1000" fill="hold"/>
                                        <p:tgtEl>
                                          <p:spTgt spid="3082"/>
                                        </p:tgtEl>
                                        <p:attrNameLst>
                                          <p:attrName>ppt_y</p:attrName>
                                        </p:attrNameLst>
                                      </p:cBhvr>
                                      <p:tavLst>
                                        <p:tav tm="0">
                                          <p:val>
                                            <p:strVal val="#ppt_y"/>
                                          </p:val>
                                        </p:tav>
                                        <p:tav tm="100000">
                                          <p:val>
                                            <p:strVal val="#ppt_y"/>
                                          </p:val>
                                        </p:tav>
                                      </p:tavLst>
                                    </p:anim>
                                    <p:animEffect transition="in" filter="wipe(right)" prLst="gradientSize: 0.1">
                                      <p:cBhvr>
                                        <p:cTn id="9" dur="1000"/>
                                        <p:tgtEl>
                                          <p:spTgt spid="30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8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Прямоугольник 8"/>
          <p:cNvSpPr/>
          <p:nvPr/>
        </p:nvSpPr>
        <p:spPr>
          <a:xfrm>
            <a:off x="571472" y="357166"/>
            <a:ext cx="8210397" cy="5940088"/>
          </a:xfrm>
          <a:prstGeom prst="rect">
            <a:avLst/>
          </a:prstGeom>
        </p:spPr>
        <p:txBody>
          <a:bodyPr wrap="square">
            <a:spAutoFit/>
          </a:bodyPr>
          <a:lstStyle/>
          <a:p>
            <a:pPr algn="just"/>
            <a:r>
              <a:rPr lang="kk-KZ" sz="2000" dirty="0" smtClean="0">
                <a:latin typeface="Times New Roman" pitchFamily="18" charset="0"/>
                <a:cs typeface="Times New Roman" pitchFamily="18" charset="0"/>
              </a:rPr>
              <a:t>	Өлшемдері нанометр шамасындағы заттардың қасиеттері макрозаттардың қасиеттерінен әлдеқайда өзгеше болатыны анықталған.  Мұндай ерекше қасиеттер  наноқұрылымда кванттық   эффекттердің басымды  болғанына байланысты. </a:t>
            </a:r>
          </a:p>
          <a:p>
            <a:pPr algn="just"/>
            <a:r>
              <a:rPr lang="kk-KZ" sz="2000" dirty="0" smtClean="0">
                <a:latin typeface="Times New Roman" pitchFamily="18" charset="0"/>
              </a:rPr>
              <a:t>	Наноқұрылымды заттарға тән ерекше қасиеттерді пайдалану электроника, материалтану, химия, биология, информациялық технологиялар және тағы да басқа салалар үшін жаңа технологиялық мүмкіндіктер  туғызады. Жаңа материалдар мен жаңа әдістемелердің пайда болуы  нағыз ғылыми</a:t>
            </a:r>
            <a:r>
              <a:rPr lang="ru-RU" sz="2000" dirty="0" smtClean="0">
                <a:latin typeface="Times New Roman" pitchFamily="18" charset="0"/>
              </a:rPr>
              <a:t>-</a:t>
            </a:r>
            <a:r>
              <a:rPr lang="kk-KZ" sz="2000" dirty="0" smtClean="0">
                <a:latin typeface="Times New Roman" pitchFamily="18" charset="0"/>
              </a:rPr>
              <a:t>техникалық революцияға әкеліп соқпақ.</a:t>
            </a:r>
          </a:p>
          <a:p>
            <a:pPr algn="just"/>
            <a:endParaRPr lang="kk-KZ" sz="2000" dirty="0" smtClean="0">
              <a:latin typeface="Times New Roman" pitchFamily="18" charset="0"/>
            </a:endParaRPr>
          </a:p>
          <a:p>
            <a:pPr algn="ctr"/>
            <a:r>
              <a:rPr lang="kk-KZ" sz="2000" b="1" dirty="0" smtClean="0">
                <a:latin typeface="Times New Roman" pitchFamily="18" charset="0"/>
                <a:cs typeface="Times New Roman" pitchFamily="18" charset="0"/>
              </a:rPr>
              <a:t>Нанотехнологияның пайда болуы</a:t>
            </a:r>
            <a:endParaRPr lang="ru-RU" sz="2000" b="1" dirty="0" smtClean="0">
              <a:latin typeface="Times New Roman" pitchFamily="18" charset="0"/>
              <a:cs typeface="Times New Roman" pitchFamily="18" charset="0"/>
            </a:endParaRPr>
          </a:p>
          <a:p>
            <a:pPr algn="just"/>
            <a:endParaRPr lang="kk-KZ" sz="2000" dirty="0" smtClean="0">
              <a:latin typeface="Times New Roman" pitchFamily="18" charset="0"/>
            </a:endParaRPr>
          </a:p>
          <a:p>
            <a:pPr algn="just"/>
            <a:r>
              <a:rPr lang="kk-KZ" sz="2000" dirty="0" smtClean="0">
                <a:latin typeface="Times New Roman" pitchFamily="18" charset="0"/>
              </a:rPr>
              <a:t>	 </a:t>
            </a:r>
            <a:r>
              <a:rPr lang="kk-KZ" sz="2000" dirty="0" smtClean="0">
                <a:latin typeface="Times New Roman" pitchFamily="18" charset="0"/>
                <a:cs typeface="Times New Roman" pitchFamily="18" charset="0"/>
              </a:rPr>
              <a:t>Соңғы онжылдықтағы нанотехнология саласының қарқынды дамуы растрлық туннельдік микроскоптың жасалып, зерттеушілердің оны кеңінен  қолдануына байланысты екені анық. </a:t>
            </a:r>
            <a:endParaRPr lang="kk-KZ" sz="2000" dirty="0" smtClean="0">
              <a:latin typeface="Times New Roman" pitchFamily="18" charset="0"/>
            </a:endParaRPr>
          </a:p>
          <a:p>
            <a:pPr algn="just"/>
            <a:r>
              <a:rPr lang="kk-KZ" sz="2000" dirty="0" smtClean="0">
                <a:latin typeface="Times New Roman" pitchFamily="18" charset="0"/>
                <a:cs typeface="Times New Roman" pitchFamily="18" charset="0"/>
              </a:rPr>
              <a:t>	Бұл микроскоп ең алғашқы </a:t>
            </a:r>
            <a:r>
              <a:rPr lang="ru-RU" sz="2000" dirty="0" smtClean="0">
                <a:latin typeface="Times New Roman" pitchFamily="18" charset="0"/>
                <a:cs typeface="Times New Roman" pitchFamily="18" charset="0"/>
              </a:rPr>
              <a:t>1981 </a:t>
            </a:r>
            <a:r>
              <a:rPr lang="ru-RU" sz="2000" dirty="0" err="1" smtClean="0">
                <a:latin typeface="Times New Roman" pitchFamily="18" charset="0"/>
                <a:cs typeface="Times New Roman" pitchFamily="18" charset="0"/>
              </a:rPr>
              <a:t>жылы</a:t>
            </a:r>
            <a:r>
              <a:rPr lang="ru-RU"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IBM </a:t>
            </a:r>
            <a:r>
              <a:rPr lang="kk-KZ" sz="2000" dirty="0" smtClean="0">
                <a:latin typeface="Times New Roman" pitchFamily="18" charset="0"/>
                <a:cs typeface="Times New Roman" pitchFamily="18" charset="0"/>
              </a:rPr>
              <a:t>фирмасының лабораториясында кремний монокристалдарының бетіндегі  тегіс</a:t>
            </a:r>
            <a:r>
              <a:rPr lang="ru-RU" sz="2000" dirty="0" smtClean="0">
                <a:latin typeface="Times New Roman" pitchFamily="18" charset="0"/>
                <a:cs typeface="Times New Roman" pitchFamily="18" charset="0"/>
              </a:rPr>
              <a:t>-</a:t>
            </a:r>
            <a:r>
              <a:rPr lang="kk-KZ" sz="2000" dirty="0" smtClean="0">
                <a:latin typeface="Times New Roman" pitchFamily="18" charset="0"/>
                <a:cs typeface="Times New Roman" pitchFamily="18" charset="0"/>
              </a:rPr>
              <a:t>сіздіктерді  зерттеу үшін жасалды. </a:t>
            </a:r>
          </a:p>
          <a:p>
            <a:pPr algn="just"/>
            <a:r>
              <a:rPr lang="kk-KZ" sz="2000" dirty="0" smtClean="0">
                <a:latin typeface="Times New Roman" pitchFamily="18" charset="0"/>
                <a:cs typeface="Times New Roman" pitchFamily="18" charset="0"/>
              </a:rPr>
              <a:t>	</a:t>
            </a:r>
            <a:endParaRPr lang="ru-RU"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Прямоугольник 12"/>
          <p:cNvSpPr/>
          <p:nvPr/>
        </p:nvSpPr>
        <p:spPr>
          <a:xfrm>
            <a:off x="642910" y="285728"/>
            <a:ext cx="7953459" cy="707886"/>
          </a:xfrm>
          <a:prstGeom prst="rect">
            <a:avLst/>
          </a:prstGeom>
        </p:spPr>
        <p:txBody>
          <a:bodyPr wrap="none">
            <a:spAutoFit/>
          </a:bodyPr>
          <a:lstStyle/>
          <a:p>
            <a:pPr algn="just"/>
            <a:r>
              <a:rPr lang="kk-KZ" sz="2000" dirty="0" smtClean="0">
                <a:latin typeface="Times New Roman" pitchFamily="18" charset="0"/>
                <a:cs typeface="Times New Roman" pitchFamily="18" charset="0"/>
              </a:rPr>
              <a:t>	Келесі суретте растрлік тунельдік  микроскоптың жұмыс істеу</a:t>
            </a:r>
          </a:p>
          <a:p>
            <a:pPr algn="just"/>
            <a:r>
              <a:rPr lang="kk-KZ" sz="2000" dirty="0" smtClean="0">
                <a:latin typeface="Times New Roman" pitchFamily="18" charset="0"/>
                <a:cs typeface="Times New Roman" pitchFamily="18" charset="0"/>
              </a:rPr>
              <a:t>принципі көрсетілген. </a:t>
            </a:r>
            <a:endParaRPr lang="kk-KZ" sz="2000" dirty="0">
              <a:latin typeface="Times New Roman" pitchFamily="18" charset="0"/>
              <a:cs typeface="Times New Roman" pitchFamily="18" charset="0"/>
            </a:endParaRPr>
          </a:p>
        </p:txBody>
      </p:sp>
      <p:pic>
        <p:nvPicPr>
          <p:cNvPr id="5" name="Picture 1"/>
          <p:cNvPicPr>
            <a:picLocks noChangeAspect="1" noChangeArrowheads="1"/>
          </p:cNvPicPr>
          <p:nvPr/>
        </p:nvPicPr>
        <p:blipFill>
          <a:blip r:embed="rId2">
            <a:lum bright="-18000" contrast="42000"/>
          </a:blip>
          <a:srcRect/>
          <a:stretch>
            <a:fillRect/>
          </a:stretch>
        </p:blipFill>
        <p:spPr bwMode="auto">
          <a:xfrm>
            <a:off x="1500166" y="1214422"/>
            <a:ext cx="5811815" cy="3214710"/>
          </a:xfrm>
          <a:prstGeom prst="rect">
            <a:avLst/>
          </a:prstGeom>
          <a:noFill/>
          <a:ln w="9525">
            <a:noFill/>
            <a:miter lim="800000"/>
            <a:headEnd/>
            <a:tailEnd/>
          </a:ln>
        </p:spPr>
      </p:pic>
      <p:sp>
        <p:nvSpPr>
          <p:cNvPr id="6" name="Rectangle 27"/>
          <p:cNvSpPr>
            <a:spLocks noChangeArrowheads="1"/>
          </p:cNvSpPr>
          <p:nvPr/>
        </p:nvSpPr>
        <p:spPr bwMode="auto">
          <a:xfrm>
            <a:off x="571472" y="4572008"/>
            <a:ext cx="8215370" cy="1631216"/>
          </a:xfrm>
          <a:prstGeom prst="rect">
            <a:avLst/>
          </a:prstGeom>
          <a:noFill/>
          <a:ln w="9525">
            <a:noFill/>
            <a:miter lim="800000"/>
            <a:headEnd/>
            <a:tailEnd/>
          </a:ln>
        </p:spPr>
        <p:txBody>
          <a:bodyPr wrap="square" anchor="ctr">
            <a:spAutoFit/>
          </a:bodyPr>
          <a:lstStyle/>
          <a:p>
            <a:pPr algn="just"/>
            <a:r>
              <a:rPr lang="kk-KZ" sz="2000" dirty="0" smtClean="0">
                <a:latin typeface="Times New Roman" pitchFamily="18" charset="0"/>
              </a:rPr>
              <a:t>	Нанотехнологиялардың  информациялық технологиялар сала</a:t>
            </a:r>
            <a:r>
              <a:rPr lang="ru-RU" sz="2000" dirty="0" smtClean="0">
                <a:latin typeface="Times New Roman" pitchFamily="18" charset="0"/>
              </a:rPr>
              <a:t>-</a:t>
            </a:r>
            <a:r>
              <a:rPr lang="kk-KZ" sz="2000" dirty="0" smtClean="0">
                <a:latin typeface="Times New Roman" pitchFamily="18" charset="0"/>
              </a:rPr>
              <a:t>сында  қолдануы жаңа шалаөткізгіштік  құралдар мен есте сақтау құрылғыларын жасауға мүмкіндік береді. Оның нәтижесінде компьютерлердің  энергия тұтынуы әлдеқайда азаяды,  сипаттамалары көп есе артады</a:t>
            </a:r>
            <a:endParaRPr lang="kk-KZ" sz="2000" dirty="0">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1000" fill="hold"/>
                                        <p:tgtEl>
                                          <p:spTgt spid="6"/>
                                        </p:tgtEl>
                                        <p:attrNameLst>
                                          <p:attrName>ppt_x</p:attrName>
                                        </p:attrNameLst>
                                      </p:cBhvr>
                                      <p:tavLst>
                                        <p:tav tm="0">
                                          <p:val>
                                            <p:strVal val="#ppt_x"/>
                                          </p:val>
                                        </p:tav>
                                        <p:tav tm="100000">
                                          <p:val>
                                            <p:strVal val="#ppt_x"/>
                                          </p:val>
                                        </p:tav>
                                      </p:tavLst>
                                    </p:anim>
                                    <p:anim calcmode="lin" valueType="num">
                                      <p:cBhvr additive="base">
                                        <p:cTn id="8" dur="1000" fill="hold"/>
                                        <p:tgtEl>
                                          <p:spTgt spid="6"/>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56" name="Rectangle 28"/>
          <p:cNvSpPr>
            <a:spLocks noChangeArrowheads="1"/>
          </p:cNvSpPr>
          <p:nvPr/>
        </p:nvSpPr>
        <p:spPr bwMode="auto">
          <a:xfrm>
            <a:off x="642910" y="214290"/>
            <a:ext cx="7929618" cy="3300843"/>
          </a:xfrm>
          <a:prstGeom prst="rect">
            <a:avLst/>
          </a:prstGeom>
          <a:noFill/>
          <a:ln w="9525">
            <a:noFill/>
            <a:miter lim="800000"/>
            <a:headEnd/>
            <a:tailEnd/>
          </a:ln>
        </p:spPr>
        <p:txBody>
          <a:bodyPr wrap="square" tIns="152352" bIns="38088" anchor="ctr">
            <a:spAutoFit/>
          </a:bodyPr>
          <a:lstStyle/>
          <a:p>
            <a:pPr algn="just"/>
            <a:r>
              <a:rPr lang="kk-KZ" sz="2200" dirty="0" smtClean="0">
                <a:latin typeface="Times New Roman" pitchFamily="18" charset="0"/>
              </a:rPr>
              <a:t>	</a:t>
            </a:r>
            <a:r>
              <a:rPr lang="kk-KZ" sz="2000" dirty="0" smtClean="0">
                <a:latin typeface="Times New Roman" pitchFamily="18" charset="0"/>
              </a:rPr>
              <a:t>Медицина мен биология салалары үшін әртүрлі аурулардың диагностикасы үшін және дәріні организмге енгізудің жаңа мүмкіндіктері пайда болады.</a:t>
            </a:r>
          </a:p>
          <a:p>
            <a:pPr algn="just"/>
            <a:r>
              <a:rPr lang="kk-KZ" sz="2000" dirty="0" smtClean="0">
                <a:latin typeface="Times New Roman" pitchFamily="18" charset="0"/>
              </a:rPr>
              <a:t>	Экология мен энергетика салалары үшін экологиялық таза материалдар, отындық элементтер жасау және күн энергиясын пайдалану нәтижесінде табиғатқа әсері жоқ технологиялар енгізіледі.</a:t>
            </a:r>
          </a:p>
          <a:p>
            <a:pPr algn="just"/>
            <a:r>
              <a:rPr lang="kk-KZ" sz="2000" dirty="0" smtClean="0">
                <a:latin typeface="Times New Roman" pitchFamily="18" charset="0"/>
              </a:rPr>
              <a:t>	Сонымен нанотехнология саласы   пәнаралық  ғылым болады және атом мен молекула деңгейінде заттың қасиеттерін өлшеу, өңдеу және модельдеу үшін іргелі және қолданбалы зерттеулермен айналысады.</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22556"/>
                                        </p:tgtEl>
                                        <p:attrNameLst>
                                          <p:attrName>style.visibility</p:attrName>
                                        </p:attrNameLst>
                                      </p:cBhvr>
                                      <p:to>
                                        <p:strVal val="visible"/>
                                      </p:to>
                                    </p:set>
                                    <p:anim calcmode="lin" valueType="num">
                                      <p:cBhvr additive="base">
                                        <p:cTn id="7" dur="1000" fill="hold"/>
                                        <p:tgtEl>
                                          <p:spTgt spid="22556"/>
                                        </p:tgtEl>
                                        <p:attrNameLst>
                                          <p:attrName>ppt_x</p:attrName>
                                        </p:attrNameLst>
                                      </p:cBhvr>
                                      <p:tavLst>
                                        <p:tav tm="0">
                                          <p:val>
                                            <p:strVal val="0-#ppt_w/2"/>
                                          </p:val>
                                        </p:tav>
                                        <p:tav tm="100000">
                                          <p:val>
                                            <p:strVal val="#ppt_x"/>
                                          </p:val>
                                        </p:tav>
                                      </p:tavLst>
                                    </p:anim>
                                    <p:anim calcmode="lin" valueType="num">
                                      <p:cBhvr additive="base">
                                        <p:cTn id="8" dur="1000" fill="hold"/>
                                        <p:tgtEl>
                                          <p:spTgt spid="2255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5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p:nvPr/>
        </p:nvPicPr>
        <p:blipFill>
          <a:blip r:embed="rId2">
            <a:lum bright="-30000" contrast="60000"/>
          </a:blip>
          <a:srcRect/>
          <a:stretch>
            <a:fillRect/>
          </a:stretch>
        </p:blipFill>
        <p:spPr bwMode="auto">
          <a:xfrm>
            <a:off x="785786" y="500042"/>
            <a:ext cx="7858180" cy="4429156"/>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85786" y="428604"/>
            <a:ext cx="7858180" cy="5940088"/>
          </a:xfrm>
          <a:prstGeom prst="rect">
            <a:avLst/>
          </a:prstGeom>
        </p:spPr>
        <p:txBody>
          <a:bodyPr wrap="square">
            <a:spAutoFit/>
          </a:bodyPr>
          <a:lstStyle/>
          <a:p>
            <a:pPr algn="just"/>
            <a:r>
              <a:rPr lang="kk-KZ" sz="2000" dirty="0" smtClean="0">
                <a:latin typeface="Times New Roman" pitchFamily="18" charset="0"/>
                <a:cs typeface="Times New Roman" pitchFamily="18" charset="0"/>
              </a:rPr>
              <a:t>	Екінші өнеркәсіптік революция деп 20-шы ғасырдың басында басталған өндірістік процестердің автоматтандыруын атайды. Бұл революцияның да қоғамның дамуына тигізген әсері зор. Үшінші ғылыми-техникалық революция деп 20-шы ғасырдың ортасында басталған процессорлердің өндіріске енуін айтады. Қоғамның барлық салаларына тигізген әсеріне қарап, осындай өндірістегі өзгерістердің маңыздылығын түсінуге болады. </a:t>
            </a:r>
            <a:endParaRPr lang="ru-RU" sz="2000" dirty="0" smtClean="0">
              <a:latin typeface="Times New Roman" pitchFamily="18" charset="0"/>
              <a:cs typeface="Times New Roman" pitchFamily="18" charset="0"/>
            </a:endParaRPr>
          </a:p>
          <a:p>
            <a:pPr algn="just"/>
            <a:r>
              <a:rPr lang="kk-KZ" sz="2000" dirty="0" smtClean="0">
                <a:latin typeface="Times New Roman" pitchFamily="18" charset="0"/>
                <a:cs typeface="Times New Roman" pitchFamily="18" charset="0"/>
              </a:rPr>
              <a:t>	Енді нанотехнология саласына келетін болсақ, ең алдымен негізгі ұғымдарды анықтап алайық: </a:t>
            </a:r>
            <a:r>
              <a:rPr lang="kk-KZ" sz="2000" b="1" dirty="0" smtClean="0">
                <a:latin typeface="Times New Roman" pitchFamily="18" charset="0"/>
                <a:cs typeface="Times New Roman" pitchFamily="18" charset="0"/>
              </a:rPr>
              <a:t>технология</a:t>
            </a:r>
            <a:r>
              <a:rPr lang="kk-KZ" sz="2000" dirty="0" smtClean="0">
                <a:latin typeface="Times New Roman" pitchFamily="18" charset="0"/>
                <a:cs typeface="Times New Roman" pitchFamily="18" charset="0"/>
              </a:rPr>
              <a:t> деп белгілі өнімді алу үшін бастапқы шикізатты өңдеу, қасиеттері мен түрін өзгерту әдістерінің жиынын атайды. Технологияның негізгі мақсаты - табиғат заңдарын адамзаттың өркендеуі үшін қолдану. </a:t>
            </a:r>
          </a:p>
          <a:p>
            <a:pPr algn="just"/>
            <a:r>
              <a:rPr lang="kk-KZ" sz="2000" dirty="0" smtClean="0">
                <a:latin typeface="Times New Roman" pitchFamily="18" charset="0"/>
                <a:cs typeface="Times New Roman" pitchFamily="18" charset="0"/>
              </a:rPr>
              <a:t>	Сонымен қатар соңғы жылдары жоғарғы технологиялар деген ұғым пайда болды, олар ағылшынша “high-tech” деп аталады, жаңа технология қоғамның белгілі даму кезеңі үшін ғана “high-tech” болып саналады.</a:t>
            </a:r>
          </a:p>
          <a:p>
            <a:pPr algn="just"/>
            <a:r>
              <a:rPr lang="kk-KZ" sz="2000" b="1" dirty="0" smtClean="0">
                <a:latin typeface="Times New Roman" pitchFamily="18" charset="0"/>
                <a:cs typeface="Times New Roman" pitchFamily="18" charset="0"/>
              </a:rPr>
              <a:t>	Нано</a:t>
            </a:r>
            <a:r>
              <a:rPr lang="kk-KZ" sz="2000" dirty="0" smtClean="0">
                <a:latin typeface="Times New Roman" pitchFamily="18" charset="0"/>
                <a:cs typeface="Times New Roman" pitchFamily="18" charset="0"/>
              </a:rPr>
              <a:t> деген префикстің мағынасы 10</a:t>
            </a:r>
            <a:r>
              <a:rPr lang="kk-KZ" sz="2000" baseline="30000" dirty="0" smtClean="0">
                <a:latin typeface="Times New Roman" pitchFamily="18" charset="0"/>
                <a:cs typeface="Times New Roman" pitchFamily="18" charset="0"/>
              </a:rPr>
              <a:t>-9</a:t>
            </a:r>
            <a:r>
              <a:rPr lang="kk-KZ" sz="2000" dirty="0" smtClean="0">
                <a:latin typeface="Times New Roman" pitchFamily="18" charset="0"/>
                <a:cs typeface="Times New Roman" pitchFamily="18" charset="0"/>
              </a:rPr>
              <a:t> дәрежесіне, яғни бүтіннің миллиардтық бөлігіне тең болады. Өлшемдері 1 нм-ден 100 нм-ге дейін реттелген заттарды </a:t>
            </a:r>
            <a:r>
              <a:rPr lang="kk-KZ" sz="2000" b="1" dirty="0" smtClean="0">
                <a:latin typeface="Times New Roman" pitchFamily="18" charset="0"/>
                <a:cs typeface="Times New Roman" pitchFamily="18" charset="0"/>
              </a:rPr>
              <a:t>наноқұрылымдар</a:t>
            </a:r>
            <a:r>
              <a:rPr lang="kk-KZ" sz="2000" dirty="0" smtClean="0">
                <a:latin typeface="Times New Roman" pitchFamily="18" charset="0"/>
                <a:cs typeface="Times New Roman" pitchFamily="18" charset="0"/>
              </a:rPr>
              <a:t> деп атайды. 	</a:t>
            </a:r>
            <a:endParaRPr lang="ru-RU" sz="2000" b="1" dirty="0" smtClean="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785786" y="357166"/>
            <a:ext cx="7858180" cy="5940088"/>
          </a:xfrm>
          <a:prstGeom prst="rect">
            <a:avLst/>
          </a:prstGeom>
        </p:spPr>
        <p:txBody>
          <a:bodyPr wrap="square">
            <a:spAutoFit/>
          </a:bodyPr>
          <a:lstStyle/>
          <a:p>
            <a:pPr algn="just"/>
            <a:r>
              <a:rPr lang="kk-KZ" sz="2000" dirty="0" smtClean="0">
                <a:latin typeface="Times New Roman" pitchFamily="18" charset="0"/>
                <a:cs typeface="Times New Roman" pitchFamily="18" charset="0"/>
              </a:rPr>
              <a:t>	</a:t>
            </a:r>
            <a:r>
              <a:rPr lang="kk-KZ" sz="2000" b="1" dirty="0" smtClean="0">
                <a:latin typeface="Times New Roman" pitchFamily="18" charset="0"/>
                <a:cs typeface="Times New Roman" pitchFamily="18" charset="0"/>
              </a:rPr>
              <a:t> </a:t>
            </a:r>
            <a:r>
              <a:rPr lang="kk-KZ" sz="2000" dirty="0" smtClean="0">
                <a:latin typeface="Times New Roman" pitchFamily="18" charset="0"/>
                <a:cs typeface="Times New Roman" pitchFamily="18" charset="0"/>
              </a:rPr>
              <a:t>Қасиеттері мен жұмыс принциптері наноқұрылымға байланысты болатын материалдар мен техникалық жүйелерді жасау және қолдану </a:t>
            </a:r>
            <a:r>
              <a:rPr lang="kk-KZ" sz="2000" b="1" dirty="0" smtClean="0">
                <a:latin typeface="Times New Roman" pitchFamily="18" charset="0"/>
                <a:cs typeface="Times New Roman" pitchFamily="18" charset="0"/>
              </a:rPr>
              <a:t>нанотехнология</a:t>
            </a:r>
            <a:r>
              <a:rPr lang="kk-KZ" sz="2000" dirty="0" smtClean="0">
                <a:latin typeface="Times New Roman" pitchFamily="18" charset="0"/>
                <a:cs typeface="Times New Roman" pitchFamily="18" charset="0"/>
              </a:rPr>
              <a:t> деп аталады. </a:t>
            </a:r>
            <a:endParaRPr lang="ru-RU" sz="2000" dirty="0" smtClean="0">
              <a:latin typeface="Times New Roman" pitchFamily="18" charset="0"/>
              <a:cs typeface="Times New Roman" pitchFamily="18" charset="0"/>
            </a:endParaRPr>
          </a:p>
          <a:p>
            <a:pPr algn="just"/>
            <a:r>
              <a:rPr lang="kk-KZ" sz="2000" dirty="0" smtClean="0">
                <a:latin typeface="Times New Roman" pitchFamily="18" charset="0"/>
                <a:cs typeface="Times New Roman" pitchFamily="18" charset="0"/>
              </a:rPr>
              <a:t>	Басқаша анықтамасы: атомдар мен молекулаларды жылжыту жолымен берілген атомдық құрылымы бар өнімдерді алу әдістерінің жиынын </a:t>
            </a:r>
            <a:r>
              <a:rPr lang="kk-KZ" sz="2000" b="1" dirty="0" smtClean="0">
                <a:latin typeface="Times New Roman" pitchFamily="18" charset="0"/>
                <a:cs typeface="Times New Roman" pitchFamily="18" charset="0"/>
              </a:rPr>
              <a:t>нанотехнология</a:t>
            </a:r>
            <a:r>
              <a:rPr lang="kk-KZ" sz="2000" dirty="0" smtClean="0">
                <a:latin typeface="Times New Roman" pitchFamily="18" charset="0"/>
                <a:cs typeface="Times New Roman" pitchFamily="18" charset="0"/>
              </a:rPr>
              <a:t> деп атайды.</a:t>
            </a:r>
          </a:p>
          <a:p>
            <a:pPr algn="just"/>
            <a:endParaRPr lang="kk-KZ" sz="1000" dirty="0" smtClean="0">
              <a:latin typeface="Times New Roman" pitchFamily="18" charset="0"/>
              <a:cs typeface="Times New Roman" pitchFamily="18" charset="0"/>
            </a:endParaRPr>
          </a:p>
          <a:p>
            <a:pPr algn="ctr"/>
            <a:r>
              <a:rPr lang="kk-KZ" sz="2000" b="1" dirty="0" smtClean="0">
                <a:latin typeface="Times New Roman" pitchFamily="18" charset="0"/>
                <a:cs typeface="Times New Roman" pitchFamily="18" charset="0"/>
              </a:rPr>
              <a:t>Нанотехнологияның даму тарихынан қысқаша мағлумат</a:t>
            </a:r>
          </a:p>
          <a:p>
            <a:pPr algn="ctr"/>
            <a:endParaRPr lang="kk-KZ" sz="1000" b="1" dirty="0" smtClean="0">
              <a:latin typeface="Times New Roman" pitchFamily="18" charset="0"/>
              <a:cs typeface="Times New Roman" pitchFamily="18" charset="0"/>
            </a:endParaRPr>
          </a:p>
          <a:p>
            <a:pPr algn="just"/>
            <a:r>
              <a:rPr lang="kk-KZ" sz="2000" b="1" dirty="0" smtClean="0">
                <a:latin typeface="Times New Roman" pitchFamily="18" charset="0"/>
                <a:cs typeface="Times New Roman" pitchFamily="18" charset="0"/>
              </a:rPr>
              <a:t> </a:t>
            </a:r>
            <a:r>
              <a:rPr lang="kk-KZ" sz="2000" dirty="0" smtClean="0">
                <a:latin typeface="Times New Roman" pitchFamily="18" charset="0"/>
                <a:cs typeface="Times New Roman" pitchFamily="18" charset="0"/>
              </a:rPr>
              <a:t>Әртүрлі заттардың өте ұсақ бөлшектері көлемді кесектерімен салыстырғанда анағұрлым басқа қасиеттерге ие болатыны ежелден белгілі дерек. Мысалы алтын мен күмістің өте ұсақ бөлшектерінің түсі олардың кесектерінің түсінен басқа болады. Ежелгі римляндар осыны пайдаланып, шыныға алтын немесе күмістің ұсақ бөлшектерін қосып, түрлі түсті шарап ішетін ыдыс жасаған. Сол сияқты ортағасырлық шіркеулердің терезелері керемет түсті шынылармен әшекейленген. Химиктер бөлшектерінің өлшемдері микрометрден аз заттардың сұйықтағы ерітінділерін (коллоидтық ерітінділер) көптен бері зерттеуде. Осындай өлшемдері аз бөлшектерді жүйелі түрде коллоидтық химия деп аталатын сала зерттейді.</a:t>
            </a:r>
            <a:endParaRPr lang="ru-RU" sz="2000" b="1" dirty="0" smtClean="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85786" y="357166"/>
            <a:ext cx="7858180" cy="5940088"/>
          </a:xfrm>
          <a:prstGeom prst="rect">
            <a:avLst/>
          </a:prstGeom>
        </p:spPr>
        <p:txBody>
          <a:bodyPr wrap="square">
            <a:spAutoFit/>
          </a:bodyPr>
          <a:lstStyle/>
          <a:p>
            <a:pPr algn="just"/>
            <a:r>
              <a:rPr lang="kk-KZ" sz="2000" dirty="0" smtClean="0">
                <a:latin typeface="Times New Roman" pitchFamily="18" charset="0"/>
                <a:cs typeface="Times New Roman" pitchFamily="18" charset="0"/>
              </a:rPr>
              <a:t>	</a:t>
            </a:r>
            <a:r>
              <a:rPr lang="kk-KZ" sz="2000" dirty="0" smtClean="0"/>
              <a:t> </a:t>
            </a:r>
            <a:r>
              <a:rPr lang="kk-KZ" sz="2000" dirty="0" smtClean="0">
                <a:latin typeface="Times New Roman" pitchFamily="18" charset="0"/>
                <a:cs typeface="Times New Roman" pitchFamily="18" charset="0"/>
              </a:rPr>
              <a:t>18-19 ғасырларда дамыған суретке түсіру (фотография) технологиясы жарықтың әсерінен күмістің нанобөлшектерінің пайда болуына негізделеді. Фотопленканы жасағанда мөлдір целлюлоза ацетатынан жасалған негіздің үстіне желатинде ерітілген күмістің галогенидын (мысалы, күмістің бромиды) орнықтырады. Жарықтың әсерінен күмістің галогенидінен бейненің пиксельдері болатын күмістің нанобөлшектері бөлініп шығады.</a:t>
            </a:r>
            <a:endParaRPr lang="ru-RU" sz="2000" dirty="0" smtClean="0">
              <a:latin typeface="Times New Roman" pitchFamily="18" charset="0"/>
              <a:cs typeface="Times New Roman" pitchFamily="18" charset="0"/>
            </a:endParaRPr>
          </a:p>
          <a:p>
            <a:pPr algn="just"/>
            <a:r>
              <a:rPr lang="kk-KZ" sz="2000" dirty="0" smtClean="0">
                <a:latin typeface="Times New Roman" pitchFamily="18" charset="0"/>
                <a:cs typeface="Times New Roman" pitchFamily="18" charset="0"/>
              </a:rPr>
              <a:t>	Сонымен адамдар нанобөлшектерді ежелден қолданып келеді, бірақ бұл әдістерді нанотехнологияларға жатқызбайды, өйткені ол кезде мұндай процестердің механизмдері туралы анық түсінік пен білім болған жоқ. </a:t>
            </a:r>
            <a:endParaRPr lang="ru-RU" sz="2000" dirty="0" smtClean="0">
              <a:latin typeface="Times New Roman" pitchFamily="18" charset="0"/>
              <a:cs typeface="Times New Roman" pitchFamily="18" charset="0"/>
            </a:endParaRPr>
          </a:p>
          <a:p>
            <a:pPr algn="just"/>
            <a:r>
              <a:rPr lang="kk-KZ" sz="2000" dirty="0" smtClean="0">
                <a:latin typeface="Times New Roman" pitchFamily="18" charset="0"/>
                <a:cs typeface="Times New Roman" pitchFamily="18" charset="0"/>
              </a:rPr>
              <a:t>	</a:t>
            </a:r>
            <a:r>
              <a:rPr lang="kk-KZ" sz="2000" b="1" dirty="0" smtClean="0">
                <a:latin typeface="Times New Roman" pitchFamily="18" charset="0"/>
                <a:cs typeface="Times New Roman" pitchFamily="18" charset="0"/>
              </a:rPr>
              <a:t>Нанотехнологияның негізін құраушысы </a:t>
            </a:r>
            <a:r>
              <a:rPr lang="kk-KZ" sz="2000" dirty="0" smtClean="0">
                <a:latin typeface="Times New Roman" pitchFamily="18" charset="0"/>
                <a:cs typeface="Times New Roman" pitchFamily="18" charset="0"/>
              </a:rPr>
              <a:t>деп әйгілі американдық физикті, Нобель премиясының лауреаты </a:t>
            </a:r>
            <a:r>
              <a:rPr lang="kk-KZ" sz="2000" b="1" dirty="0" smtClean="0">
                <a:latin typeface="Times New Roman" pitchFamily="18" charset="0"/>
                <a:cs typeface="Times New Roman" pitchFamily="18" charset="0"/>
              </a:rPr>
              <a:t>Ричард Фейнманды</a:t>
            </a:r>
            <a:r>
              <a:rPr lang="kk-KZ" sz="2000" dirty="0" smtClean="0">
                <a:latin typeface="Times New Roman" pitchFamily="18" charset="0"/>
                <a:cs typeface="Times New Roman" pitchFamily="18" charset="0"/>
              </a:rPr>
              <a:t> атайды. Фейнман 1959 жылы Американдық физикалық қоғам мүшелеріне оқыған дәрісінде теориялық физика тұрғысынан жүйелердің өлшемдерін шексіз азайтқан жағдайдың салдарын қарастырды. Электрмеханикалық аспаптардың, электр схемаларының масштабтарының өзгеруін және ақпаратты жазу, қысу және сақтау мәселелерін талдап, бұл процестердің мүмкіндіктерін әңгімеледі. </a:t>
            </a:r>
            <a:endParaRPr lang="ru-RU" sz="2000" b="1" dirty="0" smtClean="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00034" y="357166"/>
            <a:ext cx="8429684" cy="6247864"/>
          </a:xfrm>
          <a:prstGeom prst="rect">
            <a:avLst/>
          </a:prstGeom>
        </p:spPr>
        <p:txBody>
          <a:bodyPr wrap="square">
            <a:spAutoFit/>
          </a:bodyPr>
          <a:lstStyle/>
          <a:p>
            <a:pPr algn="just"/>
            <a:r>
              <a:rPr lang="kk-KZ" sz="2000" dirty="0" smtClean="0">
                <a:latin typeface="Times New Roman" pitchFamily="18" charset="0"/>
                <a:cs typeface="Times New Roman" pitchFamily="18" charset="0"/>
              </a:rPr>
              <a:t>Фейнманның айтуынша қажетті қасиеттері бар заттарды атомдар мен молекулалардан жинақтауға ешқандай кедергі жоқ. </a:t>
            </a:r>
            <a:endParaRPr lang="ru-RU" sz="2000" dirty="0" smtClean="0">
              <a:latin typeface="Times New Roman" pitchFamily="18" charset="0"/>
              <a:cs typeface="Times New Roman" pitchFamily="18" charset="0"/>
            </a:endParaRPr>
          </a:p>
          <a:p>
            <a:pPr algn="just"/>
            <a:r>
              <a:rPr lang="kk-KZ" sz="2000" dirty="0" smtClean="0">
                <a:latin typeface="Times New Roman" pitchFamily="18" charset="0"/>
                <a:cs typeface="Times New Roman" pitchFamily="18" charset="0"/>
              </a:rPr>
              <a:t>	Бірақ сол кезде Фейнманның идеялары физикалық қауымға фантастика болып көрінді. Фейнманның өзі нанотехнология деген терминді қолданған жоқ. Бұл терминді алғашқы болып 1974 жылы жапон физигі </a:t>
            </a:r>
            <a:r>
              <a:rPr lang="kk-KZ" sz="2000" b="1" dirty="0" smtClean="0">
                <a:latin typeface="Times New Roman" pitchFamily="18" charset="0"/>
                <a:cs typeface="Times New Roman" pitchFamily="18" charset="0"/>
              </a:rPr>
              <a:t>Норио Танигучи </a:t>
            </a:r>
            <a:r>
              <a:rPr lang="kk-KZ" sz="2000" dirty="0" smtClean="0">
                <a:latin typeface="Times New Roman" pitchFamily="18" charset="0"/>
                <a:cs typeface="Times New Roman" pitchFamily="18" charset="0"/>
              </a:rPr>
              <a:t>енгізген. Ол нанотехника деп материалдың бетін өңдеу дәлдігін өлшеуге мүмкіндік беретін құралдарды атаған. Мұндай құралдар материал бетінің тегістігін микрометрден аз деңгейде өлшейді.</a:t>
            </a:r>
          </a:p>
          <a:p>
            <a:pPr algn="just"/>
            <a:r>
              <a:rPr lang="kk-KZ" sz="2000" dirty="0" smtClean="0">
                <a:latin typeface="Times New Roman" pitchFamily="18" charset="0"/>
                <a:cs typeface="Times New Roman" pitchFamily="18" charset="0"/>
              </a:rPr>
              <a:t>	Нанотехнологияның қарқынды дамуы 1981 жылдың соңында </a:t>
            </a:r>
            <a:r>
              <a:rPr lang="kk-KZ" sz="2000" b="1" dirty="0" smtClean="0">
                <a:latin typeface="Times New Roman" pitchFamily="18" charset="0"/>
                <a:cs typeface="Times New Roman" pitchFamily="18" charset="0"/>
              </a:rPr>
              <a:t>растрлық туннельдік микроскоптың </a:t>
            </a:r>
            <a:r>
              <a:rPr lang="kk-KZ" sz="2000" dirty="0" smtClean="0">
                <a:latin typeface="Times New Roman" pitchFamily="18" charset="0"/>
                <a:cs typeface="Times New Roman" pitchFamily="18" charset="0"/>
              </a:rPr>
              <a:t>жасалуынан басталады, өйткені оның көмегімен ең алғашқы рет бөлек атомдардың бейнесін көруге және заттың атомдарымен әрекет жасауға мүмкіндік пайда болды. Бұл құралды IBM фирмасының лабораториясында Германия және Швейцария физиктері </a:t>
            </a:r>
            <a:r>
              <a:rPr lang="kk-KZ" sz="2000" b="1" dirty="0" smtClean="0">
                <a:latin typeface="Times New Roman" pitchFamily="18" charset="0"/>
                <a:cs typeface="Times New Roman" pitchFamily="18" charset="0"/>
              </a:rPr>
              <a:t>Герд Бинниг пен Гейнрих Рорер </a:t>
            </a:r>
            <a:r>
              <a:rPr lang="kk-KZ" sz="2000" dirty="0" smtClean="0">
                <a:latin typeface="Times New Roman" pitchFamily="18" charset="0"/>
                <a:cs typeface="Times New Roman" pitchFamily="18" charset="0"/>
              </a:rPr>
              <a:t>жасады және сол үшін 1986 жылы Нобель премиясын алды.</a:t>
            </a:r>
          </a:p>
          <a:p>
            <a:pPr algn="just"/>
            <a:r>
              <a:rPr lang="kk-KZ" sz="2000" dirty="0" smtClean="0">
                <a:latin typeface="Times New Roman" pitchFamily="18" charset="0"/>
                <a:cs typeface="Times New Roman" pitchFamily="18" charset="0"/>
              </a:rPr>
              <a:t>	Бұл құралдың жұмыс принципі туннельдік эффектке негізделген. Растрлық туннельдік микроскопта өткізгіш материалдың бетіне өте жіңішке (ұшының қалыңдығы атомға жуық) металдық инені (зонд) жақындатқанда туннельдік токты тіркеуге болады. Берілетін кернеудің шамасы 0,1-1В аралығында жатады. </a:t>
            </a:r>
            <a:endParaRPr lang="ru-RU" sz="2000" dirty="0" smtClean="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p:nvPr/>
        </p:nvPicPr>
        <p:blipFill>
          <a:blip r:embed="rId2"/>
          <a:srcRect/>
          <a:stretch>
            <a:fillRect/>
          </a:stretch>
        </p:blipFill>
        <p:spPr bwMode="auto">
          <a:xfrm>
            <a:off x="2786050" y="428604"/>
            <a:ext cx="3714776" cy="2643206"/>
          </a:xfrm>
          <a:prstGeom prst="rect">
            <a:avLst/>
          </a:prstGeom>
          <a:noFill/>
          <a:ln w="9525">
            <a:noFill/>
            <a:miter lim="800000"/>
            <a:headEnd/>
            <a:tailEnd/>
          </a:ln>
        </p:spPr>
      </p:pic>
      <p:sp>
        <p:nvSpPr>
          <p:cNvPr id="5" name="Прямоугольник 4"/>
          <p:cNvSpPr/>
          <p:nvPr/>
        </p:nvSpPr>
        <p:spPr>
          <a:xfrm>
            <a:off x="642910" y="3143248"/>
            <a:ext cx="8072494" cy="707886"/>
          </a:xfrm>
          <a:prstGeom prst="rect">
            <a:avLst/>
          </a:prstGeom>
        </p:spPr>
        <p:txBody>
          <a:bodyPr wrap="square">
            <a:spAutoFit/>
          </a:bodyPr>
          <a:lstStyle/>
          <a:p>
            <a:pPr algn="ctr"/>
            <a:r>
              <a:rPr lang="ru-RU" sz="2000" dirty="0" smtClean="0">
                <a:latin typeface="Times New Roman" pitchFamily="18" charset="0"/>
                <a:cs typeface="Times New Roman" pitchFamily="18" charset="0"/>
              </a:rPr>
              <a:t>1-сур. К</a:t>
            </a:r>
            <a:r>
              <a:rPr lang="kk-KZ" sz="2000" dirty="0" smtClean="0">
                <a:latin typeface="Times New Roman" pitchFamily="18" charset="0"/>
                <a:cs typeface="Times New Roman" pitchFamily="18" charset="0"/>
              </a:rPr>
              <a:t>ремний монокристалы бетінің растрлық туннельдік микроскоптағы бейнесі көрсетілген</a:t>
            </a:r>
            <a:r>
              <a:rPr lang="ru-RU" sz="2000" dirty="0" smtClean="0">
                <a:latin typeface="Times New Roman" pitchFamily="18" charset="0"/>
                <a:cs typeface="Times New Roman" pitchFamily="18" charset="0"/>
              </a:rPr>
              <a:t> </a:t>
            </a:r>
          </a:p>
        </p:txBody>
      </p:sp>
      <p:sp>
        <p:nvSpPr>
          <p:cNvPr id="6" name="Прямоугольник 5"/>
          <p:cNvSpPr/>
          <p:nvPr/>
        </p:nvSpPr>
        <p:spPr>
          <a:xfrm>
            <a:off x="642910" y="4214818"/>
            <a:ext cx="8143932" cy="1938992"/>
          </a:xfrm>
          <a:prstGeom prst="rect">
            <a:avLst/>
          </a:prstGeom>
        </p:spPr>
        <p:txBody>
          <a:bodyPr wrap="square">
            <a:spAutoFit/>
          </a:bodyPr>
          <a:lstStyle/>
          <a:p>
            <a:pPr algn="just"/>
            <a:r>
              <a:rPr lang="kk-KZ" sz="2000" dirty="0" smtClean="0">
                <a:latin typeface="Times New Roman" pitchFamily="18" charset="0"/>
                <a:cs typeface="Times New Roman" pitchFamily="18" charset="0"/>
              </a:rPr>
              <a:t>Зонд пен үлгінің арасындағы қашықтық шамамен 10 ангстремге тең болғанда туннельдік ток пайда болады. Бұл тоқтың шамасы зонд пен үлгінің арасындағы қашықтыққа тәуелді болады. Мысалы, қашықтық 0,1 нм өзгергенде туннельдік ток он есе кемиді, осының арқасында микроскоптың ажырату қабілеті жоғары болады, өйткені үлгі бетінің биіктік бойынша аз мөлшерде өзгеруі токтың мәнін едәуір өзгертеді.</a:t>
            </a:r>
            <a:endParaRPr lang="ru-RU" sz="2000" dirty="0" smtClean="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p:nvPr/>
        </p:nvPicPr>
        <p:blipFill>
          <a:blip r:embed="rId2"/>
          <a:srcRect/>
          <a:stretch>
            <a:fillRect/>
          </a:stretch>
        </p:blipFill>
        <p:spPr bwMode="auto">
          <a:xfrm>
            <a:off x="2500298" y="428604"/>
            <a:ext cx="4286280" cy="2571768"/>
          </a:xfrm>
          <a:prstGeom prst="rect">
            <a:avLst/>
          </a:prstGeom>
          <a:noFill/>
          <a:ln w="9525">
            <a:noFill/>
            <a:miter lim="800000"/>
            <a:headEnd/>
            <a:tailEnd/>
          </a:ln>
        </p:spPr>
      </p:pic>
      <p:sp>
        <p:nvSpPr>
          <p:cNvPr id="5" name="Прямоугольник 4"/>
          <p:cNvSpPr/>
          <p:nvPr/>
        </p:nvSpPr>
        <p:spPr>
          <a:xfrm>
            <a:off x="642910" y="3105835"/>
            <a:ext cx="7929618" cy="400110"/>
          </a:xfrm>
          <a:prstGeom prst="rect">
            <a:avLst/>
          </a:prstGeom>
        </p:spPr>
        <p:txBody>
          <a:bodyPr wrap="square">
            <a:spAutoFit/>
          </a:bodyPr>
          <a:lstStyle/>
          <a:p>
            <a:pPr algn="ctr"/>
            <a:r>
              <a:rPr lang="kk-KZ" sz="2000" dirty="0" smtClean="0">
                <a:latin typeface="Times New Roman" pitchFamily="18" charset="0"/>
                <a:cs typeface="Times New Roman" pitchFamily="18" charset="0"/>
              </a:rPr>
              <a:t>2-сур. Растрлық туннельдік микроскоптың жұмыс схемасы. </a:t>
            </a:r>
            <a:endParaRPr lang="ru-RU" sz="2000" dirty="0">
              <a:latin typeface="Times New Roman" pitchFamily="18" charset="0"/>
              <a:cs typeface="Times New Roman" pitchFamily="18" charset="0"/>
            </a:endParaRPr>
          </a:p>
        </p:txBody>
      </p:sp>
      <p:sp>
        <p:nvSpPr>
          <p:cNvPr id="6" name="Прямоугольник 5"/>
          <p:cNvSpPr/>
          <p:nvPr/>
        </p:nvSpPr>
        <p:spPr>
          <a:xfrm>
            <a:off x="714348" y="3643314"/>
            <a:ext cx="8143932" cy="2862322"/>
          </a:xfrm>
          <a:prstGeom prst="rect">
            <a:avLst/>
          </a:prstGeom>
        </p:spPr>
        <p:txBody>
          <a:bodyPr wrap="square">
            <a:spAutoFit/>
          </a:bodyPr>
          <a:lstStyle/>
          <a:p>
            <a:pPr algn="just"/>
            <a:r>
              <a:rPr lang="kk-KZ" sz="2000" dirty="0" smtClean="0">
                <a:latin typeface="Times New Roman" pitchFamily="18" charset="0"/>
                <a:cs typeface="Times New Roman" pitchFamily="18" charset="0"/>
              </a:rPr>
              <a:t>Зонд үлгінің бетіне тиіп кетпеу үшін немесе зондтың ток ағатын аумақтан ығысып кетпеуі үшін кері байланыс жүйесін қолданады. Бұл жүйе туннельдік токты үздіксіз өлшеп зонд пен үлгі арасындағы қашықтықты сақтауға мүмкіндік береді. Бір жағдайда иненің ұшы тұрақты биіктікте болса, онда туннельдік ток шамасының өзгерісінен беттің тегістігі туралы мәлімет алады (3-сур). Екінші жағдайда қашықтық тұрақты болса, токтың шамасы да тұрақты болады, онда зондтың траекториясы үлгі бетіндегі электрондық тығыздықтың үлестірілуін анықтайды.</a:t>
            </a:r>
            <a:endParaRPr lang="ru-RU" sz="2000" dirty="0" smtClean="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p:nvPr/>
        </p:nvPicPr>
        <p:blipFill>
          <a:blip r:embed="rId2"/>
          <a:srcRect/>
          <a:stretch>
            <a:fillRect/>
          </a:stretch>
        </p:blipFill>
        <p:spPr bwMode="auto">
          <a:xfrm>
            <a:off x="642910" y="357166"/>
            <a:ext cx="3571900" cy="2500330"/>
          </a:xfrm>
          <a:prstGeom prst="rect">
            <a:avLst/>
          </a:prstGeom>
          <a:noFill/>
          <a:ln w="9525">
            <a:noFill/>
            <a:miter lim="800000"/>
            <a:headEnd/>
            <a:tailEnd/>
          </a:ln>
        </p:spPr>
      </p:pic>
      <p:pic>
        <p:nvPicPr>
          <p:cNvPr id="5" name="Рисунок 4"/>
          <p:cNvPicPr/>
          <p:nvPr/>
        </p:nvPicPr>
        <p:blipFill>
          <a:blip r:embed="rId3"/>
          <a:srcRect/>
          <a:stretch>
            <a:fillRect/>
          </a:stretch>
        </p:blipFill>
        <p:spPr bwMode="auto">
          <a:xfrm>
            <a:off x="4643438" y="357166"/>
            <a:ext cx="3643338" cy="2500330"/>
          </a:xfrm>
          <a:prstGeom prst="rect">
            <a:avLst/>
          </a:prstGeom>
          <a:noFill/>
          <a:ln w="9525">
            <a:noFill/>
            <a:miter lim="800000"/>
            <a:headEnd/>
            <a:tailEnd/>
          </a:ln>
        </p:spPr>
      </p:pic>
      <p:sp>
        <p:nvSpPr>
          <p:cNvPr id="6" name="Прямоугольник 5"/>
          <p:cNvSpPr/>
          <p:nvPr/>
        </p:nvSpPr>
        <p:spPr>
          <a:xfrm>
            <a:off x="2643174" y="3071810"/>
            <a:ext cx="4061881" cy="400110"/>
          </a:xfrm>
          <a:prstGeom prst="rect">
            <a:avLst/>
          </a:prstGeom>
        </p:spPr>
        <p:txBody>
          <a:bodyPr wrap="none">
            <a:spAutoFit/>
          </a:bodyPr>
          <a:lstStyle/>
          <a:p>
            <a:r>
              <a:rPr lang="kk-KZ" sz="2000" dirty="0" smtClean="0">
                <a:latin typeface="Times New Roman" pitchFamily="18" charset="0"/>
                <a:cs typeface="Times New Roman" pitchFamily="18" charset="0"/>
              </a:rPr>
              <a:t>3-сур. РТМ жұмыс істеу режимдері</a:t>
            </a:r>
            <a:endParaRPr lang="ru-RU" sz="2000" dirty="0">
              <a:latin typeface="Times New Roman" pitchFamily="18" charset="0"/>
              <a:cs typeface="Times New Roman" pitchFamily="18" charset="0"/>
            </a:endParaRPr>
          </a:p>
        </p:txBody>
      </p:sp>
      <p:sp>
        <p:nvSpPr>
          <p:cNvPr id="7" name="Прямоугольник 6"/>
          <p:cNvSpPr/>
          <p:nvPr/>
        </p:nvSpPr>
        <p:spPr>
          <a:xfrm>
            <a:off x="714348" y="3643314"/>
            <a:ext cx="8143932" cy="2554545"/>
          </a:xfrm>
          <a:prstGeom prst="rect">
            <a:avLst/>
          </a:prstGeom>
        </p:spPr>
        <p:txBody>
          <a:bodyPr wrap="square">
            <a:spAutoFit/>
          </a:bodyPr>
          <a:lstStyle/>
          <a:p>
            <a:pPr algn="just"/>
            <a:r>
              <a:rPr lang="kk-KZ" sz="2000" dirty="0" smtClean="0">
                <a:latin typeface="Times New Roman" pitchFamily="18" charset="0"/>
                <a:cs typeface="Times New Roman" pitchFamily="18" charset="0"/>
              </a:rPr>
              <a:t>Кейінгі уақытта бұл құралдың жұмыс принципіне негізделіп, заттың атомдық және молекулалық деңгейінде қасиеттерін зерттеуге мүмкіндік беретін тағы бірнеше құралдар жасалған. Солардың ішінде 1986 жылы жасалған атомдық күштік микроскоп, егер туннельдік микроскоп тек электрөткізгіш материалдармен жұмыс істей алса, атомдық күштік микроскоп кез келген заттармен әрекет жасауға мүмкіндік береді. 1989 жылы IBM компаниясының қызметкері Дональд Эйглер компанияның атауын 35 ксенон атомымен жазған (4-сур).</a:t>
            </a:r>
            <a:endParaRPr lang="ru-RU" sz="2000" dirty="0" smtClean="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p:nvPr/>
        </p:nvPicPr>
        <p:blipFill>
          <a:blip r:embed="rId2"/>
          <a:srcRect l="1801" t="31845" r="1782" b="19576"/>
          <a:stretch>
            <a:fillRect/>
          </a:stretch>
        </p:blipFill>
        <p:spPr bwMode="auto">
          <a:xfrm>
            <a:off x="2928926" y="500042"/>
            <a:ext cx="3500462" cy="1357322"/>
          </a:xfrm>
          <a:prstGeom prst="rect">
            <a:avLst/>
          </a:prstGeom>
          <a:noFill/>
          <a:ln w="9525">
            <a:noFill/>
            <a:miter lim="800000"/>
            <a:headEnd/>
            <a:tailEnd/>
          </a:ln>
          <a:effectLst/>
        </p:spPr>
      </p:pic>
      <p:sp>
        <p:nvSpPr>
          <p:cNvPr id="3" name="Прямоугольник 2"/>
          <p:cNvSpPr/>
          <p:nvPr/>
        </p:nvSpPr>
        <p:spPr>
          <a:xfrm>
            <a:off x="2143108" y="2071678"/>
            <a:ext cx="5518114" cy="400110"/>
          </a:xfrm>
          <a:prstGeom prst="rect">
            <a:avLst/>
          </a:prstGeom>
        </p:spPr>
        <p:txBody>
          <a:bodyPr wrap="none">
            <a:spAutoFit/>
          </a:bodyPr>
          <a:lstStyle/>
          <a:p>
            <a:r>
              <a:rPr lang="kk-KZ" sz="2000" dirty="0" smtClean="0">
                <a:latin typeface="Times New Roman" pitchFamily="18" charset="0"/>
                <a:cs typeface="Times New Roman" pitchFamily="18" charset="0"/>
              </a:rPr>
              <a:t>4-сур. Ксенон атомдарынан құрастырылған жазу</a:t>
            </a:r>
            <a:endParaRPr lang="ru-RU" sz="2000" dirty="0">
              <a:latin typeface="Times New Roman" pitchFamily="18" charset="0"/>
              <a:cs typeface="Times New Roman" pitchFamily="18" charset="0"/>
            </a:endParaRPr>
          </a:p>
        </p:txBody>
      </p:sp>
      <p:sp>
        <p:nvSpPr>
          <p:cNvPr id="4" name="Прямоугольник 3"/>
          <p:cNvSpPr/>
          <p:nvPr/>
        </p:nvSpPr>
        <p:spPr>
          <a:xfrm>
            <a:off x="642910" y="2643182"/>
            <a:ext cx="8143932" cy="3477875"/>
          </a:xfrm>
          <a:prstGeom prst="rect">
            <a:avLst/>
          </a:prstGeom>
        </p:spPr>
        <p:txBody>
          <a:bodyPr wrap="square">
            <a:spAutoFit/>
          </a:bodyPr>
          <a:lstStyle/>
          <a:p>
            <a:pPr algn="just"/>
            <a:r>
              <a:rPr lang="kk-KZ" sz="2000" dirty="0" smtClean="0">
                <a:latin typeface="Times New Roman" pitchFamily="18" charset="0"/>
                <a:cs typeface="Times New Roman" pitchFamily="18" charset="0"/>
              </a:rPr>
              <a:t>	80-ші жылдарда теоретиктер фотондық кристалдар концепциясын тағайындаған еді, ал 1991 жылы Яблонович мінсіз тыйым салынған зонасы бар бірінші үш өлшемі бойынша периодттық фотондық кристалды жасады. </a:t>
            </a:r>
            <a:r>
              <a:rPr lang="kk-KZ" sz="2000" b="1" dirty="0" smtClean="0">
                <a:latin typeface="Times New Roman" pitchFamily="18" charset="0"/>
                <a:cs typeface="Times New Roman" pitchFamily="18" charset="0"/>
              </a:rPr>
              <a:t>Фотондық кристалл</a:t>
            </a:r>
            <a:r>
              <a:rPr lang="kk-KZ" sz="2000" dirty="0" smtClean="0">
                <a:latin typeface="Times New Roman" pitchFamily="18" charset="0"/>
                <a:cs typeface="Times New Roman" pitchFamily="18" charset="0"/>
              </a:rPr>
              <a:t> дегеніміз жарықтың толқын ұзындығына шамалас масштабта сыну коэффициенті периодты өзгеретін кристалл. Үш өлшемі бойынша периодты фотондық кристалға түскен жарық толығымен шағылуы мүмкін. Фотондық кристалдарды тиімділігі жоғары жарық диодтары мен лазерлер және асқынжылдамдықты фотондық компьютерлер жасау үшін қолдануға болады деген болжау айтылады. Мұндай кристалдар ғалымдардың болжауы бойынша оптоэлектроника саласына зор әсерін тигізбек. </a:t>
            </a:r>
            <a:endParaRPr lang="ru-RU" sz="2000" dirty="0" smtClean="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Оформление по умолчанию">
  <a:themeElements>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Оформление по умолчанию">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Оформление по умолчанию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Оформление по умолчанию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Оформление по умолчанию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Оформление по умолчанию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Оформление по умолчанию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Оформление по умолчанию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Оформление по умолчанию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Оформление по умолчанию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Оформление по умолчанию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Оформление по умолчанию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Оформление по умолчанию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658</TotalTime>
  <Words>258</Words>
  <Application>Microsoft Office PowerPoint</Application>
  <PresentationFormat>Экран (4:3)</PresentationFormat>
  <Paragraphs>45</Paragraphs>
  <Slides>13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Оформление по умолчанию</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vector>
  </TitlesOfParts>
  <Company>MoBIL GROUP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Mansurov</dc:creator>
  <cp:lastModifiedBy>Admin</cp:lastModifiedBy>
  <cp:revision>83</cp:revision>
  <dcterms:created xsi:type="dcterms:W3CDTF">2009-05-20T07:04:00Z</dcterms:created>
  <dcterms:modified xsi:type="dcterms:W3CDTF">2009-09-08T20:56:57Z</dcterms:modified>
</cp:coreProperties>
</file>