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7" r:id="rId4"/>
    <p:sldId id="288" r:id="rId5"/>
    <p:sldId id="275" r:id="rId6"/>
    <p:sldId id="271" r:id="rId7"/>
    <p:sldId id="272" r:id="rId8"/>
    <p:sldId id="273" r:id="rId9"/>
    <p:sldId id="276" r:id="rId10"/>
    <p:sldId id="277" r:id="rId11"/>
    <p:sldId id="282" r:id="rId12"/>
    <p:sldId id="278" r:id="rId13"/>
    <p:sldId id="279" r:id="rId14"/>
    <p:sldId id="280" r:id="rId15"/>
    <p:sldId id="262" r:id="rId16"/>
    <p:sldId id="281" r:id="rId17"/>
    <p:sldId id="287" r:id="rId18"/>
    <p:sldId id="258" r:id="rId19"/>
    <p:sldId id="283" r:id="rId20"/>
    <p:sldId id="259" r:id="rId21"/>
    <p:sldId id="284" r:id="rId22"/>
    <p:sldId id="285" r:id="rId23"/>
    <p:sldId id="286" r:id="rId24"/>
    <p:sldId id="260" r:id="rId25"/>
    <p:sldId id="270" r:id="rId26"/>
    <p:sldId id="289" r:id="rId27"/>
    <p:sldId id="290" r:id="rId28"/>
    <p:sldId id="269"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5A2DAD0-008F-470F-885E-E75B9CDF9C88}" type="slidenum">
              <a:rPr lang="ru-RU" smtClean="0"/>
              <a:pPr/>
              <a:t>‹#›</a:t>
            </a:fld>
            <a:endParaRPr lang="ru-RU"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5A2DAD0-008F-470F-885E-E75B9CDF9C88}" type="slidenum">
              <a:rPr lang="ru-RU" smtClean="0"/>
              <a:pPr/>
              <a:t>‹#›</a:t>
            </a:fld>
            <a:endParaRPr lang="ru-RU"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5A2DAD0-008F-470F-885E-E75B9CDF9C88}" type="slidenum">
              <a:rPr lang="ru-RU" smtClean="0"/>
              <a:pPr/>
              <a:t>‹#›</a:t>
            </a:fld>
            <a:endParaRPr lang="ru-RU"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5A2DAD0-008F-470F-885E-E75B9CDF9C88}" type="slidenum">
              <a:rPr lang="ru-RU" smtClean="0"/>
              <a:pPr/>
              <a:t>‹#›</a:t>
            </a:fld>
            <a:endParaRPr lang="ru-RU" dirty="0"/>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5A2DAD0-008F-470F-885E-E75B9CDF9C8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5A2DAD0-008F-470F-885E-E75B9CDF9C88}" type="slidenum">
              <a:rPr lang="ru-RU" smtClean="0"/>
              <a:pPr/>
              <a:t>‹#›</a:t>
            </a:fld>
            <a:endParaRPr lang="ru-RU" dirty="0"/>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95A2DAD0-008F-470F-885E-E75B9CDF9C88}" type="slidenum">
              <a:rPr lang="ru-RU" smtClean="0"/>
              <a:pPr/>
              <a:t>‹#›</a:t>
            </a:fld>
            <a:endParaRPr lang="ru-RU"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95A2DAD0-008F-470F-885E-E75B9CDF9C88}" type="slidenum">
              <a:rPr lang="ru-RU" smtClean="0"/>
              <a:pPr/>
              <a:t>‹#›</a:t>
            </a:fld>
            <a:endParaRPr lang="ru-RU"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95A2DAD0-008F-470F-885E-E75B9CDF9C8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5A2DAD0-008F-470F-885E-E75B9CDF9C8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DCC78F5-962A-4206-8D03-40F048130A91}" type="datetimeFigureOut">
              <a:rPr lang="ru-RU" smtClean="0"/>
              <a:pPr/>
              <a:t>09.10.2013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5A2DAD0-008F-470F-885E-E75B9CDF9C8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DCC78F5-962A-4206-8D03-40F048130A91}" type="datetimeFigureOut">
              <a:rPr lang="ru-RU" smtClean="0"/>
              <a:pPr/>
              <a:t>09.10.2013</a:t>
            </a:fld>
            <a:endParaRPr lang="ru-RU"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95A2DAD0-008F-470F-885E-E75B9CDF9C8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188641"/>
            <a:ext cx="7342584" cy="2808311"/>
          </a:xfrm>
        </p:spPr>
        <p:txBody>
          <a:bodyPr/>
          <a:lstStyle/>
          <a:p>
            <a:r>
              <a:rPr lang="kk-KZ" dirty="0" smtClean="0">
                <a:latin typeface="Times New Roman" panose="02020603050405020304" pitchFamily="18" charset="0"/>
                <a:cs typeface="Times New Roman" panose="02020603050405020304" pitchFamily="18" charset="0"/>
              </a:rPr>
              <a:t>Клетканың химиялық құрамы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24750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User\Desktop\Новая папка (2)\ддд.jpg"/>
          <p:cNvPicPr>
            <a:picLocks noGrp="1" noChangeAspect="1" noChangeArrowheads="1"/>
          </p:cNvPicPr>
          <p:nvPr>
            <p:ph idx="1"/>
          </p:nvPr>
        </p:nvPicPr>
        <p:blipFill>
          <a:blip r:embed="rId2" cstate="print"/>
          <a:srcRect/>
          <a:stretch>
            <a:fillRect/>
          </a:stretch>
        </p:blipFill>
        <p:spPr bwMode="auto">
          <a:xfrm>
            <a:off x="785786" y="357166"/>
            <a:ext cx="7429552" cy="5929354"/>
          </a:xfrm>
          <a:prstGeom prst="rect">
            <a:avLst/>
          </a:prstGeom>
          <a:noFill/>
        </p:spPr>
      </p:pic>
      <p:sp>
        <p:nvSpPr>
          <p:cNvPr id="5" name="TextBox 4"/>
          <p:cNvSpPr txBox="1"/>
          <p:nvPr/>
        </p:nvSpPr>
        <p:spPr>
          <a:xfrm>
            <a:off x="2000232" y="642918"/>
            <a:ext cx="5000660" cy="707886"/>
          </a:xfrm>
          <a:prstGeom prst="rect">
            <a:avLst/>
          </a:prstGeom>
          <a:solidFill>
            <a:srgbClr val="FFFF00"/>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k-K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Клеткалық заттар</a:t>
            </a:r>
            <a:endParaRPr lang="kk-KZ"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6" name="TextBox 5"/>
          <p:cNvSpPr txBox="1"/>
          <p:nvPr/>
        </p:nvSpPr>
        <p:spPr>
          <a:xfrm>
            <a:off x="1071538" y="2071678"/>
            <a:ext cx="3214710" cy="523220"/>
          </a:xfrm>
          <a:prstGeom prst="rect">
            <a:avLst/>
          </a:prstGeom>
          <a:solidFill>
            <a:srgbClr val="00B050"/>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kk-KZ" sz="2800" dirty="0" smtClean="0">
                <a:solidFill>
                  <a:schemeClr val="bg1"/>
                </a:solidFill>
              </a:rPr>
              <a:t>Бейорганикалық</a:t>
            </a:r>
            <a:endParaRPr lang="ru-RU" sz="2800" dirty="0">
              <a:solidFill>
                <a:schemeClr val="bg1"/>
              </a:solidFill>
            </a:endParaRPr>
          </a:p>
        </p:txBody>
      </p:sp>
      <p:sp>
        <p:nvSpPr>
          <p:cNvPr id="7" name="TextBox 6"/>
          <p:cNvSpPr txBox="1"/>
          <p:nvPr/>
        </p:nvSpPr>
        <p:spPr>
          <a:xfrm>
            <a:off x="5072066" y="2071678"/>
            <a:ext cx="3071834" cy="523220"/>
          </a:xfrm>
          <a:prstGeom prst="rect">
            <a:avLst/>
          </a:prstGeom>
          <a:solidFill>
            <a:srgbClr val="00B050"/>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kk-KZ" sz="2800" dirty="0" smtClean="0">
                <a:solidFill>
                  <a:schemeClr val="bg1"/>
                </a:solidFill>
              </a:rPr>
              <a:t>Органикалық</a:t>
            </a:r>
            <a:endParaRPr lang="ru-RU" sz="2800" dirty="0">
              <a:solidFill>
                <a:schemeClr val="bg1"/>
              </a:solidFill>
            </a:endParaRPr>
          </a:p>
        </p:txBody>
      </p:sp>
      <p:sp>
        <p:nvSpPr>
          <p:cNvPr id="8" name="TextBox 7"/>
          <p:cNvSpPr txBox="1"/>
          <p:nvPr/>
        </p:nvSpPr>
        <p:spPr>
          <a:xfrm>
            <a:off x="857224" y="3643314"/>
            <a:ext cx="3500462" cy="193899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4000" dirty="0" smtClean="0"/>
              <a:t>-</a:t>
            </a:r>
            <a:r>
              <a:rPr lang="kk-KZ" sz="4000" dirty="0" smtClean="0"/>
              <a:t>Су</a:t>
            </a:r>
          </a:p>
          <a:p>
            <a:r>
              <a:rPr lang="en-US" sz="4000" dirty="0" smtClean="0"/>
              <a:t>-</a:t>
            </a:r>
            <a:r>
              <a:rPr lang="kk-KZ" sz="4000" dirty="0" smtClean="0"/>
              <a:t>Минералды тұздар</a:t>
            </a:r>
            <a:endParaRPr lang="ru-RU" sz="4000" dirty="0"/>
          </a:p>
        </p:txBody>
      </p:sp>
      <p:sp>
        <p:nvSpPr>
          <p:cNvPr id="10" name="TextBox 9"/>
          <p:cNvSpPr txBox="1"/>
          <p:nvPr/>
        </p:nvSpPr>
        <p:spPr>
          <a:xfrm>
            <a:off x="4857752" y="3571876"/>
            <a:ext cx="3357586" cy="2246769"/>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dirty="0" smtClean="0"/>
              <a:t>-</a:t>
            </a:r>
            <a:r>
              <a:rPr lang="kk-KZ" sz="2800" dirty="0" smtClean="0"/>
              <a:t>Нәруыз</a:t>
            </a:r>
          </a:p>
          <a:p>
            <a:r>
              <a:rPr lang="en-US" sz="2800" dirty="0" smtClean="0"/>
              <a:t>-</a:t>
            </a:r>
            <a:r>
              <a:rPr lang="kk-KZ" sz="2800" dirty="0" smtClean="0"/>
              <a:t>Көмірсу</a:t>
            </a:r>
          </a:p>
          <a:p>
            <a:r>
              <a:rPr lang="en-US" sz="2800" dirty="0" smtClean="0"/>
              <a:t>-</a:t>
            </a:r>
            <a:r>
              <a:rPr lang="kk-KZ" sz="2800" dirty="0" smtClean="0"/>
              <a:t>Май</a:t>
            </a:r>
          </a:p>
          <a:p>
            <a:r>
              <a:rPr lang="en-US" sz="2800" dirty="0" smtClean="0"/>
              <a:t>-</a:t>
            </a:r>
            <a:r>
              <a:rPr lang="kk-KZ" sz="2800" dirty="0" smtClean="0"/>
              <a:t>Нуклеин қышқылдары</a:t>
            </a:r>
            <a:endParaRPr lang="ru-RU"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kk-KZ" sz="4400" dirty="0" smtClean="0"/>
              <a:t>Бейорганикалық қосылыстар </a:t>
            </a:r>
            <a:endParaRPr lang="kk-KZ" dirty="0"/>
          </a:p>
        </p:txBody>
      </p:sp>
      <p:sp>
        <p:nvSpPr>
          <p:cNvPr id="5" name="Содержимое 4"/>
          <p:cNvSpPr>
            <a:spLocks noGrp="1"/>
          </p:cNvSpPr>
          <p:nvPr>
            <p:ph idx="1"/>
          </p:nvPr>
        </p:nvSpPr>
        <p:spPr/>
        <p:txBody>
          <a:bodyPr/>
          <a:lstStyle/>
          <a:p>
            <a:pPr algn="ctr"/>
            <a:r>
              <a:rPr lang="kk-KZ" sz="2800" dirty="0" smtClean="0"/>
              <a:t>Бұндай қосылыстарға химиялық элементтердің өзара және бір-бірімен байланысуынан шығатын заттар жатады. Бұған тізбек түзе байланысатын көміртек қосылыстары яғни органикалық және полимерлік қосылыстар кірмейді.Су және тұз жасушаның құрамындағы бейорганикалық қосылыстарға жатады</a:t>
            </a:r>
            <a:r>
              <a:rPr lang="ru-RU" dirty="0" smtClean="0"/>
              <a:t>.</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algn="just"/>
            <a:r>
              <a:rPr lang="kk-KZ" dirty="0" smtClean="0"/>
              <a:t> Тіршіліктің негізі болып табылатын су молекуласы жасушаның негізгі бөлігін құрайды. Жасушаның 80%-ы судан тұрады. Су ерітінділерінде барлық тіршілікке қажетті процестер жүреді. Судың молекулалық құрылысының таңғаларлык күпия касиетінің бірі — оның асимметриялығында. Сутек атомы оттек атомымен тік сызык бойымен байланыспай, =105° бұрышпен қосылған. Асимметрияның өсерінен теріс зарядталған оттек және екі оң зарядталған сутек әр түрлі жазықтықта орналасады да, судың молекуласы полюсті болады. Сондықтан да суда полюсті және зарядталған молекулалар ериді.</a:t>
            </a:r>
            <a:endParaRPr lang="kk-KZ" dirty="0"/>
          </a:p>
        </p:txBody>
      </p:sp>
      <p:sp>
        <p:nvSpPr>
          <p:cNvPr id="3" name="Заголовок 2"/>
          <p:cNvSpPr>
            <a:spLocks noGrp="1"/>
          </p:cNvSpPr>
          <p:nvPr>
            <p:ph type="title"/>
          </p:nvPr>
        </p:nvSpPr>
        <p:spPr/>
        <p:txBody>
          <a:bodyPr/>
          <a:lstStyle/>
          <a:p>
            <a:r>
              <a:rPr lang="kk-KZ" dirty="0" smtClean="0"/>
              <a:t>Су</a:t>
            </a:r>
            <a:endParaRPr lang="ru-RU" dirty="0"/>
          </a:p>
        </p:txBody>
      </p:sp>
      <p:pic>
        <p:nvPicPr>
          <p:cNvPr id="4" name="irc_mi" descr="http://upload.wikimedia.org/wikipedia/commons/thumb/c/c6/3D_model_hydrogen_bonds_in_water.svg/400px-3D_model_hydrogen_bonds_in_water.svg.png"/>
          <p:cNvPicPr>
            <a:picLock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38770" y="0"/>
            <a:ext cx="3405230" cy="200580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71471" y="500042"/>
            <a:ext cx="7873281" cy="5626121"/>
          </a:xfrm>
        </p:spPr>
        <p:txBody>
          <a:bodyPr>
            <a:noAutofit/>
          </a:bodyPr>
          <a:lstStyle/>
          <a:p>
            <a:r>
              <a:rPr lang="kk-KZ" sz="1800" dirty="0" smtClean="0"/>
              <a:t>Су жасушаның физикалық қасиеттерін анықтайды: көлемін; серпімділігін; физиологиялық ортада атқаратын қызметін және биохимиялық процесін; фотосинтез кезінде оттектің бөлінуін; химиялық қосылыстарды; осмос және термореттеушілікті.</a:t>
            </a:r>
          </a:p>
          <a:p>
            <a:r>
              <a:rPr lang="kk-KZ" sz="1800" dirty="0" smtClean="0"/>
              <a:t> </a:t>
            </a:r>
          </a:p>
          <a:p>
            <a:r>
              <a:rPr lang="kk-KZ" sz="1800" dirty="0" smtClean="0"/>
              <a:t>Су органикалық және бейорганикалық заттарды жақсы ерітеді. Судың еріткіш касиеттері оның молекулалық құрылымының ерекшеліктерін де айқындайды. Суда бейорганикалық заттардан — тұздар, кышқылдар, сілтілер, ал органикалық заттардан — аминдер, көмірсулар, нәруыздар жақсы ериді. Жасушадағы химиялық реакцияларға қатысатын заттар суда еріген сұйықтық түрінде болады. Жасушаға енетін және одан шығатын заттардың өнімдері, тек еріген түрінде болуы тиіс.</a:t>
            </a:r>
          </a:p>
          <a:p>
            <a:r>
              <a:rPr lang="kk-KZ" sz="1800" dirty="0" smtClean="0"/>
              <a:t> </a:t>
            </a:r>
          </a:p>
          <a:p>
            <a:r>
              <a:rPr lang="kk-KZ" sz="1800" dirty="0" smtClean="0"/>
              <a:t>Сусыз тіршілік жоқ. Жасуша массасының көп бөлігін су кұрайды. Адамның эмбриондары мен ми жаеушаларынын 80%-ы су. Адам организміндегі 20% суды жоғалтса, өліп қалуы мүмкін. Сүйек ұлпасының жасушасында 20 % су, бұлшықет жасушасында 76 % су болады.</a:t>
            </a:r>
            <a:endParaRPr lang="kk-KZ"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2071679"/>
            <a:ext cx="8087595" cy="4786322"/>
          </a:xfrm>
        </p:spPr>
        <p:txBody>
          <a:bodyPr>
            <a:normAutofit fontScale="70000" lnSpcReduction="20000"/>
          </a:bodyPr>
          <a:lstStyle/>
          <a:p>
            <a:r>
              <a:rPr lang="kk-KZ" dirty="0" smtClean="0"/>
              <a:t>Сумен бірге тұздар да жасушаның бейорганикалық заттарына жатады. Жасушаның тіршілік процестері үшін тұздардың құрамына енетін кальций, натрий, калий, магний, және фосфат иондарының маңызы зор. Жасушаның қалыпты қызмет атқаруы және жасуша ішінде үнемі реакция жүруі үшін де иондардың маңызы ерекше. Бейорганикалық заттар жасушада, тек еріген күйінде емес, сондай-ақ қатты заттар күйінде де кездеседі. Атап айтқанда, сүйек ұлпасының катты әрі беріктігі кальций фосфатының, ал былқылдақ денелілер бақалшықтарының беріктігі онда кальций карбонатының болуына байланысты. Кальций иондары биологиялық процестердін реттелуіне және канның ұюына да қатысады.</a:t>
            </a:r>
          </a:p>
          <a:p>
            <a:r>
              <a:rPr lang="kk-KZ" dirty="0" smtClean="0"/>
              <a:t> </a:t>
            </a:r>
          </a:p>
          <a:p>
            <a:r>
              <a:rPr lang="kk-KZ" dirty="0" smtClean="0"/>
              <a:t>Na+, К+ иондары жасуша мембранасына әр түрлі заттардың енуіне және жүйке талшықтарының тітіркеністерді өткізуіне көмектеседі. Фосфат иондары нуклеин қышқылын тұзуге қатысады және энергетикалық процестерді, қозғалыс қызметін жүзеге асыруға ат салысады.</a:t>
            </a:r>
          </a:p>
          <a:p>
            <a:r>
              <a:rPr lang="kk-KZ" dirty="0" smtClean="0"/>
              <a:t> </a:t>
            </a:r>
          </a:p>
          <a:p>
            <a:r>
              <a:rPr lang="kk-KZ" dirty="0" smtClean="0"/>
              <a:t>Темір иондары да оттекті тасымалдауда үлкен рөл атқарады. Ал темір және мыс иондары тотығу-тотықсыздану процестерін қалпына келтіру реакцияларына қатысады. Магний иондары нуклеин кышқылы мен рибосомды тұрақтандырады және хлорофилдің құрамына кіреді. Мырыш, молибден және кобальт иондары ферменттік процестерге қатысады</a:t>
            </a:r>
            <a:r>
              <a:rPr lang="ru-RU" dirty="0" smtClean="0"/>
              <a:t>.</a:t>
            </a:r>
            <a:endParaRPr lang="ru-RU" dirty="0"/>
          </a:p>
        </p:txBody>
      </p:sp>
      <p:sp>
        <p:nvSpPr>
          <p:cNvPr id="3" name="Заголовок 2"/>
          <p:cNvSpPr>
            <a:spLocks noGrp="1"/>
          </p:cNvSpPr>
          <p:nvPr>
            <p:ph type="title"/>
          </p:nvPr>
        </p:nvSpPr>
        <p:spPr>
          <a:xfrm>
            <a:off x="642910" y="570156"/>
            <a:ext cx="7801843" cy="1430084"/>
          </a:xfrm>
        </p:spPr>
        <p:txBody>
          <a:bodyPr/>
          <a:lstStyle/>
          <a:p>
            <a:r>
              <a:rPr lang="kk-KZ" dirty="0" smtClean="0"/>
              <a:t>Тұздар</a:t>
            </a:r>
            <a:br>
              <a:rPr lang="kk-KZ" dirty="0" smtClean="0"/>
            </a:br>
            <a:endParaRPr lang="kk-KZ" dirty="0"/>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kk-KZ" dirty="0" smtClean="0"/>
              <a:t>Жасуша цитоплазмасында тұздардан көбірек кездесетіндері: </a:t>
            </a:r>
            <a:r>
              <a:rPr lang="kk-KZ" b="1" dirty="0" smtClean="0"/>
              <a:t>хлорлы натрий, хлорлы калийден баска натрий, калий, кальций, магнийлердің фосфорлы және көмірқышқылды тұздары</a:t>
            </a:r>
            <a:r>
              <a:rPr lang="kk-KZ" dirty="0" smtClean="0"/>
              <a:t>. Минералды тұздар судың жасушалар мен жасушааралық заттардың арасында теңдей бөлінуін қамтамасыз етеді</a:t>
            </a:r>
            <a:r>
              <a:rPr lang="ru-RU" dirty="0" smtClean="0"/>
              <a:t>.</a:t>
            </a:r>
            <a:endParaRPr lang="ru-RU" dirty="0"/>
          </a:p>
        </p:txBody>
      </p:sp>
    </p:spTree>
    <p:extLst>
      <p:ext uri="{BB962C8B-B14F-4D97-AF65-F5344CB8AC3E}">
        <p14:creationId xmlns:p14="http://schemas.microsoft.com/office/powerpoint/2010/main" xmlns="" val="3843667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algn="ctr"/>
            <a:r>
              <a:rPr lang="kk-KZ" dirty="0" smtClean="0"/>
              <a:t>  Органикалық қосылыстар тірі организм жасушасының 20-30%- ын құрайды. Оларға биологиялық полимерлер — нәруыздар, нуклеин қышқылдары және кемірсулар, майлар мен бірқатар маңызды молекулалар — витаминдер, гормондар, пигменттер, органикалық қышқылдар, аминқышқылдары, нуклеотидтер, спирттер, т.б. жатады. Жануарлардың, өсімдіктердің және микроағзалардың органикалық құрамы жағынан айырмашылықтары бар. Мысалы: өсімдіктер жасушасында күрделі көмірсу — полисахарид, жануарларда — нәруыз бен майлар, ал микроағзаларда нәруыздар басым болады. Осылай бола тұрса да, өр түрлі жасушаларда осы органикалық заттар тобы өзара ұксас қызмет атқарады.</a:t>
            </a:r>
          </a:p>
          <a:p>
            <a:endParaRPr lang="ru-RU" dirty="0"/>
          </a:p>
        </p:txBody>
      </p:sp>
      <p:sp>
        <p:nvSpPr>
          <p:cNvPr id="3" name="Заголовок 2"/>
          <p:cNvSpPr>
            <a:spLocks noGrp="1"/>
          </p:cNvSpPr>
          <p:nvPr>
            <p:ph type="title"/>
          </p:nvPr>
        </p:nvSpPr>
        <p:spPr/>
        <p:txBody>
          <a:bodyPr/>
          <a:lstStyle/>
          <a:p>
            <a:r>
              <a:rPr lang="kk-KZ" sz="4400" dirty="0" smtClean="0"/>
              <a:t>Жасуша құрамындағы органикалық заттар</a:t>
            </a:r>
            <a:endParaRPr lang="kk-K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ser\Desktop\Новая папка (2)\ззз.jpg"/>
          <p:cNvPicPr>
            <a:picLocks noGrp="1" noChangeAspect="1" noChangeArrowheads="1"/>
          </p:cNvPicPr>
          <p:nvPr>
            <p:ph idx="1"/>
          </p:nvPr>
        </p:nvPicPr>
        <p:blipFill>
          <a:blip r:embed="rId2" cstate="print"/>
          <a:srcRect/>
          <a:stretch>
            <a:fillRect/>
          </a:stretch>
        </p:blipFill>
        <p:spPr bwMode="auto">
          <a:xfrm>
            <a:off x="1142976" y="357166"/>
            <a:ext cx="7072362" cy="614366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42911" y="2248347"/>
            <a:ext cx="8177562" cy="4109611"/>
          </a:xfrm>
        </p:spPr>
        <p:txBody>
          <a:bodyPr>
            <a:normAutofit fontScale="92500" lnSpcReduction="20000"/>
          </a:bodyPr>
          <a:lstStyle/>
          <a:p>
            <a:r>
              <a:rPr lang="kk-KZ" b="1" dirty="0" smtClean="0"/>
              <a:t> Нәруыздар </a:t>
            </a:r>
            <a:r>
              <a:rPr lang="kk-KZ" dirty="0" smtClean="0"/>
              <a:t>- көміртегі, сутегі, оттегі, азот, күкірт және т. б. элементтерден тұратын күрделі ағзалық заттар. Нәруыздар 45°-80° С-да ұйиды. Олардың құрамы 20 аминқышқылынан тұрады. Нәруыз жасуша құрамына кіретін тірі құрылымдар – ядро, митохондрия, рибосома, цитоплазма негіздерін құрайды. Сондықтан ол ағза құрамында үлкен орын алады. Мысалы, адам мен жануарлар денесінің құрғақ заттарында 45%, жасыл өсімдіктерде 9 – 16%, дақыл тұқымында 10 – 20%, бұршақ тұқымдастар дәнінде 24 – 35%, бактерия жасушаларында 50 – 93% ақуыздық заттар бар. Белок барлық ағзаға ортақ зат болғанымен, әр түрлі ағза ақуыздарының құрылымы түрліше болады. Сондай-ақ, ағза түрлерінің бір-біріне ұқсамауы, олардың эволюция жолымен үздіксіз өзгеріп дамуы да ақуыз қасиеттерінің үнемі өзгеріп отыруына байланысты</a:t>
            </a:r>
            <a:endParaRPr lang="kk-KZ" dirty="0"/>
          </a:p>
        </p:txBody>
      </p:sp>
      <p:sp>
        <p:nvSpPr>
          <p:cNvPr id="4" name="Прямоугольник 3"/>
          <p:cNvSpPr/>
          <p:nvPr/>
        </p:nvSpPr>
        <p:spPr>
          <a:xfrm>
            <a:off x="1714480" y="962968"/>
            <a:ext cx="4429155" cy="646331"/>
          </a:xfrm>
          <a:prstGeom prst="rect">
            <a:avLst/>
          </a:prstGeom>
        </p:spPr>
        <p:txBody>
          <a:bodyPr wrap="square">
            <a:spAutoFit/>
          </a:bodyPr>
          <a:lstStyle/>
          <a:p>
            <a:pPr algn="ctr"/>
            <a:r>
              <a:rPr lang="kk-KZ" sz="2400" b="1" dirty="0" smtClean="0">
                <a:solidFill>
                  <a:prstClr val="black">
                    <a:lumMod val="85000"/>
                    <a:lumOff val="15000"/>
                  </a:prstClr>
                </a:solidFill>
              </a:rPr>
              <a:t> </a:t>
            </a:r>
            <a:r>
              <a:rPr lang="kk-KZ" sz="3600" b="1" dirty="0" smtClean="0">
                <a:solidFill>
                  <a:prstClr val="black">
                    <a:lumMod val="85000"/>
                    <a:lumOff val="15000"/>
                  </a:prstClr>
                </a:solidFill>
              </a:rPr>
              <a:t>Нәруыздар </a:t>
            </a:r>
            <a:endParaRPr lang="ru-RU" sz="2800" dirty="0"/>
          </a:p>
        </p:txBody>
      </p:sp>
    </p:spTree>
    <p:extLst>
      <p:ext uri="{BB962C8B-B14F-4D97-AF65-F5344CB8AC3E}">
        <p14:creationId xmlns:p14="http://schemas.microsoft.com/office/powerpoint/2010/main" xmlns="" val="3185098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endParaRPr lang="kk-KZ" dirty="0" smtClean="0"/>
          </a:p>
          <a:p>
            <a:r>
              <a:rPr lang="kk-KZ" dirty="0" smtClean="0"/>
              <a:t> Нәруыз – бүкіл тірі ағзаның негізгі қорегі. Ол жасуша протоплазмасын құрумен қатар, ағзадағы көптеген тіршілік кұбылыстарына – тамақтану, өсу, көбею, тітіркену, қозғалу, тыныс алу процестеріне тікелей қатысады. Химиялық табиғаты жағынан ақуыз биополимерлер тобына жатады.</a:t>
            </a:r>
          </a:p>
          <a:p>
            <a:endParaRPr lang="kk-KZ" dirty="0" smtClean="0"/>
          </a:p>
          <a:p>
            <a:r>
              <a:rPr lang="kk-KZ" dirty="0" smtClean="0"/>
              <a:t>Нәруыз түзілу бұл өте күрделі процесс жасушадағы ұсақ бөлшектер-рибосомаларда жүреді. Қашан, қанша және қандай нәруыз түзілуі керектігі жайлы мағлұмат жасуша ядросындағы ДНҚ, РНҚ арқылы жеткізіледі. . Нәруыз – бүкіл тірі ағзаның негізгі қорегі. Ол жасуша протоплазмасын құрумен қатар, ағзадағы көптеген тіршілік кұбылыстарына – тамақтану, өсу, көбею, тітіркену, козғалу, тыныс алу процестеріне тікелей қатысады.</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Новая папка (2)\img5.JPG"/>
          <p:cNvPicPr>
            <a:picLocks noGrp="1" noChangeAspect="1" noChangeArrowheads="1"/>
          </p:cNvPicPr>
          <p:nvPr>
            <p:ph idx="1"/>
          </p:nvPr>
        </p:nvPicPr>
        <p:blipFill>
          <a:blip r:embed="rId2" cstate="print"/>
          <a:srcRect/>
          <a:stretch>
            <a:fillRect/>
          </a:stretch>
        </p:blipFill>
        <p:spPr bwMode="auto">
          <a:xfrm>
            <a:off x="785786" y="357166"/>
            <a:ext cx="7429552" cy="6215106"/>
          </a:xfrm>
          <a:prstGeom prst="rect">
            <a:avLst/>
          </a:prstGeom>
          <a:noFill/>
        </p:spPr>
      </p:pic>
    </p:spTree>
  </p:cSld>
  <p:clrMapOvr>
    <a:masterClrMapping/>
  </p:clrMapOvr>
  <p:transition>
    <p:cut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kk-KZ" b="1" dirty="0" smtClean="0"/>
              <a:t> Көмірсулар </a:t>
            </a:r>
            <a:r>
              <a:rPr lang="kk-KZ" dirty="0" smtClean="0"/>
              <a:t>- майларға ұқсас, көміртегі, сутегі, оттегіден тұрады. Көмірсу деп аталу себебі, сутегі мен оттегінің арақатынасы сумен бірдей. Демек, сутегі атомы оттегі атомынан 2 есе көп деген сөз. Көмірсуларға әр түрлі суда тез еритін тәтті (кристаллы) қанттар жатады. Бұлардың ішінде көбірек таралғандары - глюкоза (жүзім қанты) мен гликоген (жануарлар крахмалы). Гликоген бауыр мен бұлшықеттер жасушаларында кездеседі</a:t>
            </a:r>
            <a:endParaRPr lang="kk-KZ" dirty="0"/>
          </a:p>
        </p:txBody>
      </p:sp>
      <p:sp>
        <p:nvSpPr>
          <p:cNvPr id="4" name="Прямоугольник 3"/>
          <p:cNvSpPr/>
          <p:nvPr/>
        </p:nvSpPr>
        <p:spPr>
          <a:xfrm>
            <a:off x="2500298" y="869305"/>
            <a:ext cx="4429156" cy="646331"/>
          </a:xfrm>
          <a:prstGeom prst="rect">
            <a:avLst/>
          </a:prstGeom>
        </p:spPr>
        <p:txBody>
          <a:bodyPr wrap="square">
            <a:spAutoFit/>
          </a:bodyPr>
          <a:lstStyle/>
          <a:p>
            <a:r>
              <a:rPr lang="kk-KZ" sz="3600" b="1" dirty="0" smtClean="0">
                <a:solidFill>
                  <a:prstClr val="black">
                    <a:lumMod val="85000"/>
                    <a:lumOff val="15000"/>
                  </a:prstClr>
                </a:solidFill>
              </a:rPr>
              <a:t>Көмірсулар </a:t>
            </a:r>
            <a:endParaRPr lang="ru-RU" sz="2800" dirty="0"/>
          </a:p>
        </p:txBody>
      </p:sp>
    </p:spTree>
    <p:extLst>
      <p:ext uri="{BB962C8B-B14F-4D97-AF65-F5344CB8AC3E}">
        <p14:creationId xmlns:p14="http://schemas.microsoft.com/office/powerpoint/2010/main" xmlns="" val="3894213567"/>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10000"/>
          </a:bodyPr>
          <a:lstStyle/>
          <a:p>
            <a:pPr algn="ctr"/>
            <a:r>
              <a:rPr lang="kk-KZ" dirty="0" smtClean="0"/>
              <a:t>Жануарлар жасушаларында көмірсулар мөлшері көп емес, 1—2%-дан 5%-ға дейін (бауыр жасушаларында) болады. Өсімдік жасушалары көмірсуларға бай, олардың құрғақ салмағының 90%-ын көмірсулар құрайды (жүзім жемісі, карбыз). Көмірсуларды қарапайым және күрделі деп бөледі. Қарапайым көмірсулар моносахаридтер деп аталады. Молекуласындағы кеміртек атомының санына байланысты моносахаридтер триоза (3 атом), тетроза (4 атом), пентоза (5 атом) және гексоза (6 көміртек атомы) деп аталады.</a:t>
            </a:r>
            <a:r>
              <a:rPr lang="ru-RU" dirty="0" smtClean="0"/>
              <a:t> Гексозалардың ішінен маңыздыларына глюкоза мен фруктоза жатады. Глюкоза қанның құрамында (0,1—1,12%) болады және ағза жасушалары мен ұлпаларында негізгі энергия көзі қызметін атқарады. </a:t>
            </a:r>
            <a:endParaRPr lang="kk-KZ" dirty="0" smtClean="0"/>
          </a:p>
          <a:p>
            <a:pPr algn="ctr"/>
            <a:r>
              <a:rPr lang="kk-KZ" dirty="0" smtClean="0"/>
              <a:t> </a:t>
            </a:r>
            <a:endParaRPr lang="kk-K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kk-KZ" dirty="0" smtClean="0"/>
              <a:t>Липидтер— (гр. λίπος, lípos — май) — барлық тірі жасушадардың құрамына кіретін және тіршілік процестерінде маңызды рөл атқаратын май тәрізді заттар.</a:t>
            </a:r>
            <a:endParaRPr lang="ru-RU" dirty="0" smtClean="0"/>
          </a:p>
          <a:p>
            <a:r>
              <a:rPr lang="kk-KZ" dirty="0" smtClean="0"/>
              <a:t>Липидтердің гидрофобты қасиет көрсетуінің жасуша тіршілігіндегі рөлі ерекше. Себебі жасуша мембранасының ортаңғы екі қабаты фосфолипид молекуласынан тұрады. Фосфолипид молекуласы жасушаға сырттан қажетсіз заттарды өткізбейді, керісінше іштен сыртқы ортаға жасуша заттарын шығармаудың нөтижесінде, оның химиялық ортасы тұрақты болады. Сол сияқты липидтер жүйке ұлпасында, мида көп мөлшерде бар. Сонымен қатар жүйкенің миелинді қабықшасын зерттеудің нәтижесінде фосфолипидтердің маңызы айқындала түсті. Май тәрізді заттарға: холестерин, майда еритін А, D витаминдері және кейбір гормондар жатады.</a:t>
            </a:r>
            <a:endParaRPr lang="ru-RU" dirty="0" smtClean="0"/>
          </a:p>
          <a:p>
            <a:pPr>
              <a:buNone/>
            </a:pPr>
            <a:endParaRPr lang="ru-RU" dirty="0" smtClean="0"/>
          </a:p>
          <a:p>
            <a:pPr>
              <a:buNone/>
            </a:pPr>
            <a:r>
              <a:rPr lang="kk-KZ" dirty="0" smtClean="0"/>
              <a:t> </a:t>
            </a:r>
            <a:endParaRPr lang="ru-RU" dirty="0" smtClean="0"/>
          </a:p>
          <a:p>
            <a:endParaRPr lang="ru-RU" dirty="0"/>
          </a:p>
        </p:txBody>
      </p:sp>
      <p:sp>
        <p:nvSpPr>
          <p:cNvPr id="3" name="Заголовок 2"/>
          <p:cNvSpPr>
            <a:spLocks noGrp="1"/>
          </p:cNvSpPr>
          <p:nvPr>
            <p:ph type="title"/>
          </p:nvPr>
        </p:nvSpPr>
        <p:spPr/>
        <p:txBody>
          <a:bodyPr/>
          <a:lstStyle/>
          <a:p>
            <a:r>
              <a:rPr lang="kk-KZ" dirty="0" smtClean="0"/>
              <a:t>Липидтер </a:t>
            </a:r>
            <a:endParaRPr lang="ru-RU" dirty="0"/>
          </a:p>
        </p:txBody>
      </p:sp>
    </p:spTree>
  </p:cSld>
  <p:clrMapOvr>
    <a:masterClrMapping/>
  </p:clrMapOvr>
  <p:transition>
    <p:pull dir="l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r>
              <a:rPr lang="kk-KZ" dirty="0" smtClean="0"/>
              <a:t>Липидтер барлык тірі жасушаларда болады, осыған орай организмде мынадай маңызды қызметтер атқарады: құрылыс, энергия көзі, қоректік зат, қорғаныштық, метаболизмдік және т.б.</a:t>
            </a:r>
            <a:endParaRPr lang="ru-RU" dirty="0" smtClean="0"/>
          </a:p>
          <a:p>
            <a:r>
              <a:rPr lang="kk-KZ" dirty="0" smtClean="0"/>
              <a:t>Құрылыс қызметі</a:t>
            </a:r>
            <a:endParaRPr lang="ru-RU" dirty="0" smtClean="0"/>
          </a:p>
          <a:p>
            <a:r>
              <a:rPr lang="kk-KZ" dirty="0" smtClean="0"/>
              <a:t> </a:t>
            </a:r>
            <a:endParaRPr lang="ru-RU" dirty="0" smtClean="0"/>
          </a:p>
          <a:p>
            <a:r>
              <a:rPr lang="kk-KZ" dirty="0" smtClean="0"/>
              <a:t>Липидтердің суда ерімейтін қасиеті оның жасушадағы құрылыс қызметін атқаруынша мүмкіндік береді. Ұлпалардың, жасушалардың және олардың органоидтерінің мембраналары фосфолипид молекуласынан түзіледі. Сол сияқты липидтер көптеген биологиялық косылыстардың түзілуіне қатысады.</a:t>
            </a:r>
            <a:endParaRPr lang="ru-RU" dirty="0" smtClean="0"/>
          </a:p>
          <a:p>
            <a:r>
              <a:rPr lang="kk-KZ" dirty="0" smtClean="0"/>
              <a:t>Липидтер — энергия көзі</a:t>
            </a:r>
            <a:endParaRPr lang="ru-RU" dirty="0" smtClean="0"/>
          </a:p>
          <a:p>
            <a:r>
              <a:rPr lang="kk-KZ" dirty="0" smtClean="0"/>
              <a:t> Липидтердің ішіндегі табиғатта көп таралғаны—майлар. Майлар — организм тіршілігіндегі негізгі энергия көзі. Организмге қажетті энергияның 25—30%-ын липидтер береді. Майдың 1 грамы толық ыдырағанда, 38,9 кДж энергия бөлінеді, ол нәруыз бен көмірсудан белінетін энергиядан екі есе көп.</a:t>
            </a:r>
            <a:endParaRPr lang="ru-RU"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kk-KZ" b="1" dirty="0" smtClean="0"/>
              <a:t>Нәруыздар, майлар және көмірсулар </a:t>
            </a:r>
            <a:r>
              <a:rPr lang="kk-KZ" dirty="0" smtClean="0"/>
              <a:t>- жасуша цитоплазмасының, ядросының және органоидтарының негізгі құрылыс материалдары болып саналады. Нәруыздардың молекулалары жасушадағы химиялық реакцияларды тездетуге қатысады. Нәруыздар мен көмірсулар ыдырағанда энергия бөлінеді. Майлар жасуша жарғақшасының құрамында көп болады, әрі энергия көзінің негізгі қоры болып табылады.</a:t>
            </a:r>
            <a:endParaRPr lang="kk-KZ" dirty="0"/>
          </a:p>
        </p:txBody>
      </p:sp>
    </p:spTree>
    <p:extLst>
      <p:ext uri="{BB962C8B-B14F-4D97-AF65-F5344CB8AC3E}">
        <p14:creationId xmlns:p14="http://schemas.microsoft.com/office/powerpoint/2010/main" xmlns="" val="2873779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smtClean="0"/>
              <a:t>Сонымен, жасушада тек тірі организмге ғана төн ешқандай ерекше элемент жок. Бұл тірі және өлі табиғаттың бір-бірімен байланысы мен бірлігін көрсетеді. Ал атом тұрғысынан қарағанда, органикалық және бейорганикалык өлемнің химиялық құрамы арасында айырмашылық жоқ. Айырмашылық одан гері жоғарырақ — молекулалық құрылым деңгейінде байқалады. Тірі денелерде өлі табиғатта таралған заттармен қатар тірі организмдерге ғана тән көптеген заттар болады.</a:t>
            </a:r>
            <a:endParaRPr lang="ru-RU" dirty="0"/>
          </a:p>
        </p:txBody>
      </p:sp>
      <p:sp>
        <p:nvSpPr>
          <p:cNvPr id="2" name="Заголовок 1"/>
          <p:cNvSpPr>
            <a:spLocks noGrp="1"/>
          </p:cNvSpPr>
          <p:nvPr>
            <p:ph type="title"/>
          </p:nvPr>
        </p:nvSpPr>
        <p:spPr/>
        <p:txBody>
          <a:bodyPr/>
          <a:lstStyle/>
          <a:p>
            <a:r>
              <a:rPr lang="kk-KZ" dirty="0" smtClean="0"/>
              <a:t>Қорытынды</a:t>
            </a:r>
            <a:endParaRPr lang="kk-KZ" dirty="0"/>
          </a:p>
        </p:txBody>
      </p:sp>
    </p:spTree>
    <p:extLst>
      <p:ext uri="{BB962C8B-B14F-4D97-AF65-F5344CB8AC3E}">
        <p14:creationId xmlns:p14="http://schemas.microsoft.com/office/powerpoint/2010/main" xmlns="" val="3980595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1" y="2132857"/>
            <a:ext cx="7833192" cy="3993306"/>
          </a:xfrm>
        </p:spPr>
        <p:txBody>
          <a:bodyPr>
            <a:normAutofit lnSpcReduction="10000"/>
          </a:bodyPr>
          <a:lstStyle/>
          <a:p>
            <a:r>
              <a:rPr lang="kk-KZ" dirty="0" smtClean="0"/>
              <a:t>1. Жасушаның құрамындағы химиялық заттар қандай топтарға бөлінеді,олардың негізгі қызметтерін ата</a:t>
            </a:r>
          </a:p>
          <a:p>
            <a:r>
              <a:rPr lang="kk-KZ" dirty="0" smtClean="0"/>
              <a:t>2.Ион түріде кездесетін қандай элементтерді білесің,олардың жасушадағы мөлшері қандай және кандай маңызды қызметтерді атқарады</a:t>
            </a:r>
            <a:r>
              <a:rPr lang="en-US" dirty="0" smtClean="0"/>
              <a:t>?</a:t>
            </a:r>
            <a:endParaRPr lang="kk-KZ" dirty="0" smtClean="0"/>
          </a:p>
          <a:p>
            <a:r>
              <a:rPr lang="kk-KZ" dirty="0" smtClean="0"/>
              <a:t>3.Жасуша құрамындағы су мөлшерінің көп болуының себебі неде</a:t>
            </a:r>
            <a:r>
              <a:rPr lang="en-US" dirty="0" smtClean="0"/>
              <a:t>?</a:t>
            </a:r>
            <a:endParaRPr lang="kk-KZ" dirty="0" smtClean="0"/>
          </a:p>
          <a:p>
            <a:r>
              <a:rPr lang="kk-KZ" dirty="0" smtClean="0"/>
              <a:t>4.Су жасушаның қандай қасиеттерін анықтайды</a:t>
            </a:r>
            <a:r>
              <a:rPr lang="en-US" dirty="0" smtClean="0"/>
              <a:t>?</a:t>
            </a:r>
            <a:endParaRPr lang="kk-KZ" dirty="0" smtClean="0"/>
          </a:p>
          <a:p>
            <a:r>
              <a:rPr lang="kk-KZ" dirty="0" smtClean="0"/>
              <a:t>5.Жасушада кездесетін қандай тұдарды білесіңдер,олар жасушада қандай маңызды қызметтерді атқарады</a:t>
            </a:r>
            <a:r>
              <a:rPr lang="en-US" dirty="0" smtClean="0"/>
              <a:t>?</a:t>
            </a:r>
            <a:endParaRPr lang="kk-KZ" dirty="0" smtClean="0"/>
          </a:p>
          <a:p>
            <a:pPr marL="0" indent="0">
              <a:buNone/>
            </a:pPr>
            <a:endParaRPr lang="ru-RU" dirty="0"/>
          </a:p>
        </p:txBody>
      </p:sp>
      <p:sp>
        <p:nvSpPr>
          <p:cNvPr id="3" name="Заголовок 2"/>
          <p:cNvSpPr>
            <a:spLocks noGrp="1"/>
          </p:cNvSpPr>
          <p:nvPr>
            <p:ph type="title"/>
          </p:nvPr>
        </p:nvSpPr>
        <p:spPr/>
        <p:txBody>
          <a:bodyPr/>
          <a:lstStyle/>
          <a:p>
            <a:r>
              <a:rPr lang="ru-RU" dirty="0" smtClean="0"/>
              <a:t>С</a:t>
            </a:r>
            <a:r>
              <a:rPr lang="kk-KZ" dirty="0" smtClean="0"/>
              <a:t>ұрақтар</a:t>
            </a:r>
            <a:endParaRPr lang="ru-RU" dirty="0"/>
          </a:p>
        </p:txBody>
      </p:sp>
    </p:spTree>
    <p:extLst>
      <p:ext uri="{BB962C8B-B14F-4D97-AF65-F5344CB8AC3E}">
        <p14:creationId xmlns:p14="http://schemas.microsoft.com/office/powerpoint/2010/main" xmlns="" val="3557335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kk-KZ" dirty="0" smtClean="0"/>
              <a:t>6. Органикалық қосылыстардың адам организміндегі үлесі қандай,оларға қандай полимерлер жатады</a:t>
            </a:r>
            <a:r>
              <a:rPr lang="en-US" dirty="0" smtClean="0"/>
              <a:t>?</a:t>
            </a:r>
            <a:endParaRPr lang="kk-KZ" dirty="0" smtClean="0"/>
          </a:p>
          <a:p>
            <a:r>
              <a:rPr lang="kk-KZ" dirty="0" smtClean="0"/>
              <a:t>7.Нәруыздар жасушаның қандай органоидтарының негізін құрайды,нәруыздар қайда және қандай </a:t>
            </a:r>
            <a:r>
              <a:rPr lang="kk-KZ" dirty="0"/>
              <a:t>ж</a:t>
            </a:r>
            <a:r>
              <a:rPr lang="kk-KZ" dirty="0" smtClean="0"/>
              <a:t>олдармен түзіледі</a:t>
            </a:r>
            <a:r>
              <a:rPr lang="en-US" dirty="0" smtClean="0"/>
              <a:t>?</a:t>
            </a:r>
            <a:endParaRPr lang="kk-KZ" dirty="0" smtClean="0"/>
          </a:p>
          <a:p>
            <a:r>
              <a:rPr lang="kk-KZ" dirty="0" smtClean="0"/>
              <a:t>8.Көмірсулар дегеніміз қандай қосылыстар,олардың қандай түрлерін білесің,негізгі қызметі қандай</a:t>
            </a:r>
            <a:r>
              <a:rPr lang="en-US" dirty="0" smtClean="0"/>
              <a:t>?</a:t>
            </a:r>
            <a:endParaRPr lang="kk-KZ" dirty="0" smtClean="0"/>
          </a:p>
          <a:p>
            <a:r>
              <a:rPr lang="kk-KZ" dirty="0" smtClean="0"/>
              <a:t>9.Фосфолипид молекуласының жасушадағы негізгі қызметі қандай</a:t>
            </a:r>
            <a:r>
              <a:rPr lang="en-US" dirty="0" smtClean="0"/>
              <a:t>?</a:t>
            </a:r>
            <a:endParaRPr lang="kk-KZ" dirty="0" smtClean="0"/>
          </a:p>
          <a:p>
            <a:r>
              <a:rPr lang="kk-KZ" dirty="0" smtClean="0"/>
              <a:t>10.Липидтердің организмдегі негізгі қызметтерін ата.Май тәріздес заттарға қандай заттар жатады</a:t>
            </a:r>
            <a:r>
              <a:rPr lang="en-US" dirty="0"/>
              <a:t>?</a:t>
            </a:r>
            <a:endParaRPr lang="kk-KZ" dirty="0" smtClean="0"/>
          </a:p>
          <a:p>
            <a:endParaRPr lang="kk-KZ" dirty="0" smtClean="0"/>
          </a:p>
          <a:p>
            <a:endParaRPr lang="kk-KZ" dirty="0" smtClean="0"/>
          </a:p>
          <a:p>
            <a:pPr marL="0" indent="0">
              <a:buNone/>
            </a:pPr>
            <a:endParaRPr lang="ru-RU" dirty="0"/>
          </a:p>
        </p:txBody>
      </p:sp>
    </p:spTree>
    <p:extLst>
      <p:ext uri="{BB962C8B-B14F-4D97-AF65-F5344CB8AC3E}">
        <p14:creationId xmlns:p14="http://schemas.microsoft.com/office/powerpoint/2010/main" xmlns="" val="3631122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490" y="570156"/>
            <a:ext cx="7756263" cy="4573356"/>
          </a:xfrm>
        </p:spPr>
        <p:txBody>
          <a:bodyPr/>
          <a:lstStyle/>
          <a:p>
            <a:r>
              <a:rPr lang="kk-KZ" dirty="0" smtClean="0"/>
              <a:t>Назарларыңызға рахмет!!!</a:t>
            </a:r>
            <a:endParaRPr lang="ru-RU" dirty="0"/>
          </a:p>
        </p:txBody>
      </p:sp>
    </p:spTree>
    <p:extLst>
      <p:ext uri="{BB962C8B-B14F-4D97-AF65-F5344CB8AC3E}">
        <p14:creationId xmlns:p14="http://schemas.microsoft.com/office/powerpoint/2010/main" xmlns="" val="157181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2276872"/>
            <a:ext cx="7344816" cy="3849290"/>
          </a:xfrm>
        </p:spPr>
        <p:txBody>
          <a:bodyPr>
            <a:normAutofit fontScale="92500" lnSpcReduction="20000"/>
          </a:bodyPr>
          <a:lstStyle/>
          <a:p>
            <a:pPr algn="ctr"/>
            <a:r>
              <a:rPr lang="ru-RU" dirty="0" smtClean="0"/>
              <a:t>Д</a:t>
            </a:r>
            <a:r>
              <a:rPr lang="kk-KZ" dirty="0" smtClean="0"/>
              <a:t>. И. Менделеев жасаған химиялық элементтердің периодтық жүйесіндегі кездесетін 110 элементтің </a:t>
            </a:r>
            <a:r>
              <a:rPr lang="kk-KZ" b="1" dirty="0" smtClean="0"/>
              <a:t>80-ге жуығы </a:t>
            </a:r>
            <a:r>
              <a:rPr lang="kk-KZ" dirty="0" smtClean="0"/>
              <a:t>тірі жасушаның құрамында болатындығы дәлелденді. Олар жасушадағы зат алмасу процестеріне қатысады. </a:t>
            </a:r>
          </a:p>
          <a:p>
            <a:pPr algn="ctr"/>
            <a:r>
              <a:rPr lang="kk-KZ" dirty="0" smtClean="0"/>
              <a:t>Жасушада кейбір элементтер көптеу, басқалары анағұрлым аз кездеседі. Әсіресе жасушада төрт элемент — оттек, көміртек, азот және сутек көп мөлшерде болады. Жасуша құрамының 98%-ға жуығын осы төрт элемент күрайды. Жасушаға аз мелшерде болса да кажет біраз элементтер бар. Олар: күкірт, фосфор, хлор, калий, магний, натрий, кальций, темір. Бұлардың жиынтығы — 1,9%. </a:t>
            </a:r>
            <a:endParaRPr lang="kk-KZ" dirty="0"/>
          </a:p>
        </p:txBody>
      </p:sp>
    </p:spTree>
    <p:extLst>
      <p:ext uri="{BB962C8B-B14F-4D97-AF65-F5344CB8AC3E}">
        <p14:creationId xmlns:p14="http://schemas.microsoft.com/office/powerpoint/2010/main" xmlns="" val="1568198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C:\Users\User\Desktop\Новая папка (2)\ррр.jpg"/>
          <p:cNvPicPr>
            <a:picLocks noGrp="1" noChangeAspect="1" noChangeArrowheads="1"/>
          </p:cNvPicPr>
          <p:nvPr>
            <p:ph idx="1"/>
          </p:nvPr>
        </p:nvPicPr>
        <p:blipFill>
          <a:blip r:embed="rId2" cstate="print"/>
          <a:srcRect/>
          <a:stretch>
            <a:fillRect/>
          </a:stretch>
        </p:blipFill>
        <p:spPr bwMode="auto">
          <a:xfrm>
            <a:off x="857224" y="571480"/>
            <a:ext cx="7715304" cy="5857916"/>
          </a:xfrm>
          <a:prstGeom prst="rect">
            <a:avLst/>
          </a:prstGeom>
          <a:noFill/>
        </p:spPr>
      </p:pic>
      <p:sp>
        <p:nvSpPr>
          <p:cNvPr id="8" name="TextBox 7"/>
          <p:cNvSpPr txBox="1"/>
          <p:nvPr/>
        </p:nvSpPr>
        <p:spPr>
          <a:xfrm>
            <a:off x="1357290" y="857232"/>
            <a:ext cx="2928958" cy="523220"/>
          </a:xfrm>
          <a:prstGeom prst="rect">
            <a:avLst/>
          </a:prstGeom>
          <a:solidFill>
            <a:schemeClr val="tx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k-KZ" sz="2800" b="1" dirty="0" smtClean="0">
                <a:solidFill>
                  <a:schemeClr val="bg1"/>
                </a:solidFill>
              </a:rPr>
              <a:t>Жер шарында</a:t>
            </a:r>
            <a:endParaRPr lang="ru-RU" sz="2800" b="1" dirty="0">
              <a:solidFill>
                <a:schemeClr val="bg1"/>
              </a:solidFill>
            </a:endParaRPr>
          </a:p>
        </p:txBody>
      </p:sp>
      <p:sp>
        <p:nvSpPr>
          <p:cNvPr id="9" name="TextBox 8"/>
          <p:cNvSpPr txBox="1"/>
          <p:nvPr/>
        </p:nvSpPr>
        <p:spPr>
          <a:xfrm>
            <a:off x="4857752" y="928670"/>
            <a:ext cx="3500462" cy="523220"/>
          </a:xfrm>
          <a:prstGeom prst="rect">
            <a:avLst/>
          </a:prstGeom>
          <a:solidFill>
            <a:schemeClr val="tx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kk-KZ" sz="2800" b="1" dirty="0" smtClean="0">
                <a:solidFill>
                  <a:schemeClr val="bg1"/>
                </a:solidFill>
              </a:rPr>
              <a:t>Адам организмінде</a:t>
            </a:r>
            <a:endParaRPr lang="ru-RU" sz="2800" b="1" dirty="0">
              <a:solidFill>
                <a:schemeClr val="bg1"/>
              </a:solidFill>
            </a:endParaRPr>
          </a:p>
        </p:txBody>
      </p:sp>
      <p:sp>
        <p:nvSpPr>
          <p:cNvPr id="10" name="TextBox 9"/>
          <p:cNvSpPr txBox="1"/>
          <p:nvPr/>
        </p:nvSpPr>
        <p:spPr>
          <a:xfrm>
            <a:off x="2571736" y="1500174"/>
            <a:ext cx="2071702" cy="1077218"/>
          </a:xfrm>
          <a:prstGeom prst="rect">
            <a:avLst/>
          </a:prstGeom>
          <a:solidFill>
            <a:schemeClr val="tx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kk-KZ" sz="3200" dirty="0" smtClean="0">
                <a:solidFill>
                  <a:schemeClr val="bg1"/>
                </a:solidFill>
              </a:rPr>
              <a:t>Мөлшері</a:t>
            </a:r>
            <a:r>
              <a:rPr lang="kk-KZ" sz="3200" dirty="0" smtClean="0">
                <a:solidFill>
                  <a:schemeClr val="bg1"/>
                </a:solidFill>
                <a:latin typeface="Times New Roman"/>
                <a:cs typeface="Times New Roman"/>
              </a:rPr>
              <a:t>%</a:t>
            </a:r>
            <a:endParaRPr lang="ru-RU" sz="3200" dirty="0">
              <a:solidFill>
                <a:schemeClr val="bg1"/>
              </a:solidFill>
            </a:endParaRPr>
          </a:p>
        </p:txBody>
      </p:sp>
      <p:sp>
        <p:nvSpPr>
          <p:cNvPr id="11" name="TextBox 10"/>
          <p:cNvSpPr txBox="1"/>
          <p:nvPr/>
        </p:nvSpPr>
        <p:spPr>
          <a:xfrm>
            <a:off x="6215074" y="1571612"/>
            <a:ext cx="2071702" cy="1077218"/>
          </a:xfrm>
          <a:prstGeom prst="rect">
            <a:avLst/>
          </a:prstGeom>
          <a:solidFill>
            <a:schemeClr val="tx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kk-KZ" sz="3200" dirty="0" smtClean="0">
                <a:solidFill>
                  <a:schemeClr val="bg1"/>
                </a:solidFill>
              </a:rPr>
              <a:t>Мөлшері</a:t>
            </a:r>
            <a:r>
              <a:rPr lang="kk-KZ" sz="3200" dirty="0" smtClean="0">
                <a:solidFill>
                  <a:schemeClr val="bg1"/>
                </a:solidFill>
                <a:latin typeface="Times New Roman"/>
                <a:cs typeface="Times New Roman"/>
              </a:rPr>
              <a:t>%</a:t>
            </a:r>
            <a:endParaRPr lang="ru-RU" sz="3200" dirty="0">
              <a:solidFill>
                <a:schemeClr val="bg1"/>
              </a:solidFill>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Новая папка (2)\шшшшш.jpg"/>
          <p:cNvPicPr>
            <a:picLocks noGrp="1" noChangeAspect="1" noChangeArrowheads="1"/>
          </p:cNvPicPr>
          <p:nvPr>
            <p:ph idx="1"/>
          </p:nvPr>
        </p:nvPicPr>
        <p:blipFill>
          <a:blip r:embed="rId2" cstate="print"/>
          <a:srcRect/>
          <a:stretch>
            <a:fillRect/>
          </a:stretch>
        </p:blipFill>
        <p:spPr bwMode="auto">
          <a:xfrm>
            <a:off x="469386" y="785794"/>
            <a:ext cx="8388894" cy="5357850"/>
          </a:xfrm>
          <a:prstGeom prst="rect">
            <a:avLst/>
          </a:prstGeom>
          <a:noFill/>
        </p:spPr>
      </p:pic>
      <p:sp>
        <p:nvSpPr>
          <p:cNvPr id="5" name="TextBox 4"/>
          <p:cNvSpPr txBox="1"/>
          <p:nvPr/>
        </p:nvSpPr>
        <p:spPr>
          <a:xfrm>
            <a:off x="1357290" y="1214422"/>
            <a:ext cx="6643734"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k-KZ" sz="3200" dirty="0" smtClean="0"/>
              <a:t>Химиялық элементтер</a:t>
            </a:r>
            <a:endParaRPr lang="ru-RU"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2248347"/>
            <a:ext cx="8087595" cy="4323925"/>
          </a:xfrm>
        </p:spPr>
        <p:txBody>
          <a:bodyPr/>
          <a:lstStyle/>
          <a:p>
            <a:pPr algn="ctr"/>
            <a:r>
              <a:rPr lang="ru-RU" dirty="0" smtClean="0"/>
              <a:t>. </a:t>
            </a:r>
            <a:r>
              <a:rPr lang="kk-KZ" b="1" dirty="0" smtClean="0"/>
              <a:t>Бірінші топқа</a:t>
            </a:r>
            <a:r>
              <a:rPr lang="kk-KZ" dirty="0" smtClean="0"/>
              <a:t>: оттек, сутек, көміртек және азот сияқты органикалық және бейорганикалық заттардың молекулаларының негізін құрайтын элементтер жатады. Бұлардың жасушадағы мөлшері 98%-ға жуық болғандықтан, олар </a:t>
            </a:r>
            <a:r>
              <a:rPr lang="kk-KZ" b="1" dirty="0" smtClean="0"/>
              <a:t>макроэлементтер </a:t>
            </a:r>
            <a:r>
              <a:rPr lang="kk-KZ" dirty="0" smtClean="0"/>
              <a:t>деп аталады. Сонымен қатар бұл топқа нәруыз (белок) бен нуклеин қышқылдарының құрамына кіретін күкірт пен фосфор да кіреді. Бұларды </a:t>
            </a:r>
            <a:r>
              <a:rPr lang="kk-KZ" b="1" dirty="0" smtClean="0"/>
              <a:t>биоэлементтер</a:t>
            </a:r>
            <a:r>
              <a:rPr lang="kk-KZ" dirty="0" smtClean="0"/>
              <a:t> деп атайды</a:t>
            </a:r>
            <a:endParaRPr lang="kk-KZ" dirty="0"/>
          </a:p>
        </p:txBody>
      </p:sp>
      <p:sp>
        <p:nvSpPr>
          <p:cNvPr id="3" name="Заголовок 2"/>
          <p:cNvSpPr>
            <a:spLocks noGrp="1"/>
          </p:cNvSpPr>
          <p:nvPr>
            <p:ph type="title"/>
          </p:nvPr>
        </p:nvSpPr>
        <p:spPr>
          <a:xfrm>
            <a:off x="428596" y="285728"/>
            <a:ext cx="8016157" cy="1338678"/>
          </a:xfrm>
        </p:spPr>
        <p:txBody>
          <a:bodyPr/>
          <a:lstStyle/>
          <a:p>
            <a:r>
              <a:rPr lang="kk-KZ" sz="4400" dirty="0" smtClean="0"/>
              <a:t>Химиялық элементтер жасушадағы мөлшеріне қарай үш топқа белінеді</a:t>
            </a:r>
            <a:endParaRPr lang="kk-K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r>
              <a:rPr lang="kk-KZ" b="1" dirty="0" smtClean="0"/>
              <a:t>Екінші топқа</a:t>
            </a:r>
            <a:r>
              <a:rPr lang="kk-KZ" dirty="0" smtClean="0"/>
              <a:t>: </a:t>
            </a:r>
            <a:r>
              <a:rPr lang="kk-KZ" b="1" dirty="0" smtClean="0"/>
              <a:t>ион түрінде кездесетін </a:t>
            </a:r>
            <a:r>
              <a:rPr lang="kk-KZ" dirty="0" smtClean="0"/>
              <a:t>калий, натрий, кальций, магний, темір, хлор сияқты және т.б. элементтер жатады. Бұлардың жасушадағы жалпы мөлшері 1%-ға жуық. Бұл элементтердің қысқаша жасушада ерекше қызметтер атқарады. Мысалы, кальций мен фосфор сүйек ұлпасының құрамына кіреді, оның беріктігін арттырады. Сонымен қатар кальций элементі қанның ұюына қатысады.Ал гемоглобин нәруызының құрамында темір болады, ол оттекті өкпеден ұлпаларға тасымалдайды. Өсімдік жасушасындағы хлорофилл пигментінің құрамындағы магний элементі фотосинтез процесін тездетеді. </a:t>
            </a:r>
            <a:endParaRPr lang="kk-KZ" dirty="0"/>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b="1" dirty="0" smtClean="0"/>
              <a:t>Үшінші топқа: </a:t>
            </a:r>
            <a:r>
              <a:rPr lang="kk-KZ" dirty="0" smtClean="0"/>
              <a:t>жасушада өте аз мөлшерде кездесетін элементтер жатады. Олардың жасушадағы мөлшері 0,02% болатындықтан </a:t>
            </a:r>
            <a:r>
              <a:rPr lang="kk-KZ" b="1" dirty="0" smtClean="0"/>
              <a:t>микроэлементтер</a:t>
            </a:r>
            <a:r>
              <a:rPr lang="kk-KZ" dirty="0" smtClean="0"/>
              <a:t> деп аталады.</a:t>
            </a:r>
          </a:p>
          <a:p>
            <a:r>
              <a:rPr lang="kk-KZ" dirty="0" smtClean="0"/>
              <a:t>Мысалы,</a:t>
            </a:r>
            <a:r>
              <a:rPr lang="kk-KZ" dirty="0" smtClean="0">
                <a:latin typeface="Times New Roman"/>
                <a:cs typeface="Times New Roman"/>
              </a:rPr>
              <a:t>мырыш </a:t>
            </a:r>
            <a:r>
              <a:rPr lang="en-US" dirty="0" smtClean="0">
                <a:latin typeface="Times New Roman"/>
                <a:cs typeface="Times New Roman"/>
              </a:rPr>
              <a:t>-0,0003%,</a:t>
            </a:r>
            <a:r>
              <a:rPr lang="kk-KZ" dirty="0" smtClean="0">
                <a:latin typeface="Times New Roman"/>
                <a:cs typeface="Times New Roman"/>
              </a:rPr>
              <a:t>йод </a:t>
            </a:r>
            <a:r>
              <a:rPr lang="en-US" dirty="0" smtClean="0">
                <a:latin typeface="Times New Roman"/>
                <a:cs typeface="Times New Roman"/>
              </a:rPr>
              <a:t>-0,001% </a:t>
            </a:r>
            <a:r>
              <a:rPr lang="kk-KZ" dirty="0" smtClean="0">
                <a:latin typeface="Times New Roman"/>
                <a:cs typeface="Times New Roman"/>
              </a:rPr>
              <a:t>т.б.</a:t>
            </a:r>
            <a:endParaRPr lang="kk-KZ" dirty="0"/>
          </a:p>
        </p:txBody>
      </p:sp>
      <p:pic>
        <p:nvPicPr>
          <p:cNvPr id="4098" name="Picture 2" descr="C:\Users\User\Desktop\Новая папка (2)\ллл.jpg"/>
          <p:cNvPicPr>
            <a:picLocks noChangeAspect="1" noChangeArrowheads="1"/>
          </p:cNvPicPr>
          <p:nvPr/>
        </p:nvPicPr>
        <p:blipFill>
          <a:blip r:embed="rId2" cstate="print"/>
          <a:srcRect/>
          <a:stretch>
            <a:fillRect/>
          </a:stretch>
        </p:blipFill>
        <p:spPr bwMode="auto">
          <a:xfrm>
            <a:off x="2214546" y="4071942"/>
            <a:ext cx="3143256" cy="230505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6" name="TextBox 5"/>
          <p:cNvSpPr txBox="1"/>
          <p:nvPr/>
        </p:nvSpPr>
        <p:spPr>
          <a:xfrm>
            <a:off x="4572000" y="5143512"/>
            <a:ext cx="500066"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b="1" dirty="0" smtClean="0">
                <a:solidFill>
                  <a:srgbClr val="00B050"/>
                </a:solidFill>
              </a:rPr>
              <a:t>Ag</a:t>
            </a:r>
            <a:endParaRPr lang="ru-RU" b="1" dirty="0">
              <a:solidFill>
                <a:srgbClr val="00B050"/>
              </a:solidFill>
            </a:endParaRP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Новая папка (2)\еее.jpg"/>
          <p:cNvPicPr>
            <a:picLocks noGrp="1" noChangeAspect="1" noChangeArrowheads="1"/>
          </p:cNvPicPr>
          <p:nvPr>
            <p:ph idx="1"/>
          </p:nvPr>
        </p:nvPicPr>
        <p:blipFill>
          <a:blip r:embed="rId2" cstate="print"/>
          <a:srcRect/>
          <a:stretch>
            <a:fillRect/>
          </a:stretch>
        </p:blipFill>
        <p:spPr bwMode="auto">
          <a:xfrm>
            <a:off x="285720" y="571480"/>
            <a:ext cx="8215370" cy="5929354"/>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136</TotalTime>
  <Words>1486</Words>
  <Application>Microsoft Office PowerPoint</Application>
  <PresentationFormat>Экран (4:3)</PresentationFormat>
  <Paragraphs>78</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Твердый переплет</vt:lpstr>
      <vt:lpstr>Клетканың химиялық құрамы</vt:lpstr>
      <vt:lpstr>Слайд 2</vt:lpstr>
      <vt:lpstr>Слайд 3</vt:lpstr>
      <vt:lpstr>Слайд 4</vt:lpstr>
      <vt:lpstr>Слайд 5</vt:lpstr>
      <vt:lpstr>Химиялық элементтер жасушадағы мөлшеріне қарай үш топқа белінеді</vt:lpstr>
      <vt:lpstr>Слайд 7</vt:lpstr>
      <vt:lpstr>Слайд 8</vt:lpstr>
      <vt:lpstr>Слайд 9</vt:lpstr>
      <vt:lpstr>Слайд 10</vt:lpstr>
      <vt:lpstr>Бейорганикалық қосылыстар </vt:lpstr>
      <vt:lpstr>Су</vt:lpstr>
      <vt:lpstr>Слайд 13</vt:lpstr>
      <vt:lpstr>Тұздар </vt:lpstr>
      <vt:lpstr>Слайд 15</vt:lpstr>
      <vt:lpstr>Жасуша құрамындағы органикалық заттар</vt:lpstr>
      <vt:lpstr>Слайд 17</vt:lpstr>
      <vt:lpstr>Слайд 18</vt:lpstr>
      <vt:lpstr>Слайд 19</vt:lpstr>
      <vt:lpstr>Слайд 20</vt:lpstr>
      <vt:lpstr>Слайд 21</vt:lpstr>
      <vt:lpstr>Липидтер </vt:lpstr>
      <vt:lpstr>Слайд 23</vt:lpstr>
      <vt:lpstr>Слайд 24</vt:lpstr>
      <vt:lpstr>Қорытынды</vt:lpstr>
      <vt:lpstr>Сұрақтар</vt:lpstr>
      <vt:lpstr>Слайд 27</vt:lpstr>
      <vt:lpstr>Назарларыңызға рахмет!!!</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Клетканың химиялық құрамы</dc:title>
  <dc:creator>1</dc:creator>
  <cp:lastModifiedBy>saparovk</cp:lastModifiedBy>
  <cp:revision>17</cp:revision>
  <dcterms:created xsi:type="dcterms:W3CDTF">2013-09-29T13:55:57Z</dcterms:created>
  <dcterms:modified xsi:type="dcterms:W3CDTF">2013-10-09T08:52:27Z</dcterms:modified>
</cp:coreProperties>
</file>