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326" r:id="rId2"/>
    <p:sldId id="304" r:id="rId3"/>
    <p:sldId id="305" r:id="rId4"/>
    <p:sldId id="306" r:id="rId5"/>
    <p:sldId id="316" r:id="rId6"/>
    <p:sldId id="317" r:id="rId7"/>
    <p:sldId id="308" r:id="rId8"/>
    <p:sldId id="325" r:id="rId9"/>
    <p:sldId id="309" r:id="rId10"/>
    <p:sldId id="318" r:id="rId11"/>
    <p:sldId id="310" r:id="rId12"/>
    <p:sldId id="319" r:id="rId13"/>
    <p:sldId id="320" r:id="rId14"/>
    <p:sldId id="321" r:id="rId15"/>
    <p:sldId id="322" r:id="rId16"/>
    <p:sldId id="323" r:id="rId17"/>
    <p:sldId id="324" r:id="rId18"/>
    <p:sldId id="311" r:id="rId19"/>
    <p:sldId id="313" r:id="rId20"/>
    <p:sldId id="327" r:id="rId21"/>
    <p:sldId id="328" r:id="rId22"/>
    <p:sldId id="329" r:id="rId23"/>
    <p:sldId id="330" r:id="rId24"/>
    <p:sldId id="331" r:id="rId25"/>
    <p:sldId id="332" r:id="rId26"/>
    <p:sldId id="333" r:id="rId27"/>
    <p:sldId id="334" r:id="rId28"/>
    <p:sldId id="335" r:id="rId29"/>
    <p:sldId id="336" r:id="rId30"/>
    <p:sldId id="337" r:id="rId31"/>
    <p:sldId id="315" r:id="rId32"/>
  </p:sldIdLst>
  <p:sldSz cx="9144000" cy="6858000" type="screen4x3"/>
  <p:notesSz cx="6669088" cy="9926638"/>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99FFBD"/>
    <a:srgbClr val="C7CFEF"/>
    <a:srgbClr val="080912"/>
    <a:srgbClr val="D78B8B"/>
    <a:srgbClr val="E0AFA8"/>
    <a:srgbClr val="19B34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44" autoAdjust="0"/>
    <p:restoredTop sz="94674" autoAdjust="0"/>
  </p:normalViewPr>
  <p:slideViewPr>
    <p:cSldViewPr>
      <p:cViewPr>
        <p:scale>
          <a:sx n="90" d="100"/>
          <a:sy n="90" d="100"/>
        </p:scale>
        <p:origin x="-1488" y="-16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1404" y="-84"/>
      </p:cViewPr>
      <p:guideLst>
        <p:guide orient="horz" pos="3126"/>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ru-RU"/>
              <a:t>Занятие 6</a:t>
            </a:r>
          </a:p>
        </p:txBody>
      </p:sp>
      <p:sp>
        <p:nvSpPr>
          <p:cNvPr id="79876" name="Rectangle 4"/>
          <p:cNvSpPr>
            <a:spLocks noGrp="1" noChangeArrowheads="1"/>
          </p:cNvSpPr>
          <p:nvPr>
            <p:ph type="ftr" sz="quarter" idx="2"/>
          </p:nvPr>
        </p:nvSpPr>
        <p:spPr bwMode="auto">
          <a:xfrm>
            <a:off x="88900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ru-RU"/>
              <a:t>Школа здоровья для больных ГБ</a:t>
            </a:r>
          </a:p>
        </p:txBody>
      </p:sp>
      <p:sp>
        <p:nvSpPr>
          <p:cNvPr id="79877" name="Rectangle 5"/>
          <p:cNvSpPr>
            <a:spLocks noGrp="1" noChangeArrowheads="1"/>
          </p:cNvSpPr>
          <p:nvPr>
            <p:ph type="sldNum" sz="quarter" idx="3"/>
          </p:nvPr>
        </p:nvSpPr>
        <p:spPr bwMode="auto">
          <a:xfrm>
            <a:off x="1111250" y="9429750"/>
            <a:ext cx="444658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fld id="{CAEC7EF8-8132-4531-9F51-5E9EC32940F9}"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ru-RU"/>
              <a:t>Занятие 6</a:t>
            </a:r>
          </a:p>
        </p:txBody>
      </p:sp>
      <p:sp>
        <p:nvSpPr>
          <p:cNvPr id="81923"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3379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81926"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ru-RU"/>
              <a:t>Школа здоровья для больных ГБ</a:t>
            </a:r>
          </a:p>
        </p:txBody>
      </p:sp>
      <p:sp>
        <p:nvSpPr>
          <p:cNvPr id="81927"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602538-5986-4C60-86EE-2A5B97BF41C4}" type="slidenum">
              <a:rPr lang="ru-RU"/>
              <a:pPr>
                <a:defRPr/>
              </a:pPr>
              <a:t>‹#›</a:t>
            </a:fld>
            <a:endParaRPr lang="ru-RU"/>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ru-RU" smtClean="0"/>
              <a:t>Занятие 6</a:t>
            </a:r>
          </a:p>
        </p:txBody>
      </p:sp>
      <p:sp>
        <p:nvSpPr>
          <p:cNvPr id="34819" name="Rectangle 6"/>
          <p:cNvSpPr>
            <a:spLocks noGrp="1" noChangeArrowheads="1"/>
          </p:cNvSpPr>
          <p:nvPr>
            <p:ph type="ftr" sz="quarter" idx="4"/>
          </p:nvPr>
        </p:nvSpPr>
        <p:spPr>
          <a:noFill/>
        </p:spPr>
        <p:txBody>
          <a:bodyPr/>
          <a:lstStyle/>
          <a:p>
            <a:r>
              <a:rPr lang="ru-RU" smtClean="0"/>
              <a:t>Школа здоровья для больных ГБ</a:t>
            </a:r>
          </a:p>
        </p:txBody>
      </p:sp>
      <p:sp>
        <p:nvSpPr>
          <p:cNvPr id="34820" name="Rectangle 7"/>
          <p:cNvSpPr>
            <a:spLocks noGrp="1" noChangeArrowheads="1"/>
          </p:cNvSpPr>
          <p:nvPr>
            <p:ph type="sldNum" sz="quarter" idx="5"/>
          </p:nvPr>
        </p:nvSpPr>
        <p:spPr>
          <a:noFill/>
        </p:spPr>
        <p:txBody>
          <a:bodyPr/>
          <a:lstStyle/>
          <a:p>
            <a:fld id="{3C3469C2-26F3-4179-BA8E-D3677E8DD727}" type="slidenum">
              <a:rPr lang="ru-RU" smtClean="0"/>
              <a:pPr/>
              <a:t>2</a:t>
            </a:fld>
            <a:endParaRPr lang="ru-RU" smtClean="0"/>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ru-RU"/>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ru-RU"/>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ru-RU"/>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ru-RU"/>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ru-RU"/>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ru-RU"/>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ru-RU"/>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ru-RU"/>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ru-RU"/>
              </a:p>
            </p:txBody>
          </p:sp>
        </p:grpSp>
      </p:grpSp>
      <p:pic>
        <p:nvPicPr>
          <p:cNvPr id="69" name="Picture 72" descr="LOGO_VP"/>
          <p:cNvPicPr>
            <a:picLocks noChangeAspect="1" noChangeArrowheads="1"/>
          </p:cNvPicPr>
          <p:nvPr userDrawn="1"/>
        </p:nvPicPr>
        <p:blipFill>
          <a:blip r:embed="rId2" cstate="print"/>
          <a:srcRect/>
          <a:stretch>
            <a:fillRect/>
          </a:stretch>
        </p:blipFill>
        <p:spPr bwMode="auto">
          <a:xfrm>
            <a:off x="8147050" y="5861050"/>
            <a:ext cx="996950" cy="996950"/>
          </a:xfrm>
          <a:prstGeom prst="rect">
            <a:avLst/>
          </a:prstGeom>
          <a:noFill/>
          <a:ln w="9525">
            <a:noFill/>
            <a:miter lim="800000"/>
            <a:headEnd/>
            <a:tailEnd/>
          </a:ln>
        </p:spPr>
      </p:pic>
      <p:pic>
        <p:nvPicPr>
          <p:cNvPr id="70" name="Picture 73" descr="Лого blue прозрачный"/>
          <p:cNvPicPr>
            <a:picLocks noChangeAspect="1" noChangeArrowheads="1"/>
          </p:cNvPicPr>
          <p:nvPr userDrawn="1"/>
        </p:nvPicPr>
        <p:blipFill>
          <a:blip r:embed="rId3" cstate="print"/>
          <a:srcRect/>
          <a:stretch>
            <a:fillRect/>
          </a:stretch>
        </p:blipFill>
        <p:spPr bwMode="auto">
          <a:xfrm>
            <a:off x="179388" y="6165850"/>
            <a:ext cx="1296987" cy="423863"/>
          </a:xfrm>
          <a:prstGeom prst="rect">
            <a:avLst/>
          </a:prstGeom>
          <a:noFill/>
          <a:ln w="9525">
            <a:noFill/>
            <a:miter lim="800000"/>
            <a:headEnd/>
            <a:tailEnd/>
          </a:ln>
        </p:spPr>
      </p:pic>
      <p:sp>
        <p:nvSpPr>
          <p:cNvPr id="48195" name="Rectangle 67"/>
          <p:cNvSpPr>
            <a:spLocks noGrp="1" noChangeArrowheads="1"/>
          </p:cNvSpPr>
          <p:nvPr>
            <p:ph type="ctrTitle"/>
          </p:nvPr>
        </p:nvSpPr>
        <p:spPr>
          <a:xfrm>
            <a:off x="990600" y="1752600"/>
            <a:ext cx="7772400" cy="1143000"/>
          </a:xfrm>
        </p:spPr>
        <p:txBody>
          <a:bodyPr/>
          <a:lstStyle>
            <a:lvl1pPr>
              <a:defRPr/>
            </a:lvl1pPr>
          </a:lstStyle>
          <a:p>
            <a:r>
              <a:rPr lang="ru-RU"/>
              <a:t>Образец заголовка</a:t>
            </a:r>
          </a:p>
        </p:txBody>
      </p:sp>
      <p:sp>
        <p:nvSpPr>
          <p:cNvPr id="48196"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ru-RU"/>
              <a:t>Образец подзаголовка</a:t>
            </a:r>
          </a:p>
        </p:txBody>
      </p:sp>
      <p:sp>
        <p:nvSpPr>
          <p:cNvPr id="71" name="Rectangle 69"/>
          <p:cNvSpPr>
            <a:spLocks noGrp="1" noChangeArrowheads="1"/>
          </p:cNvSpPr>
          <p:nvPr>
            <p:ph type="dt" sz="quarter" idx="10"/>
          </p:nvPr>
        </p:nvSpPr>
        <p:spPr/>
        <p:txBody>
          <a:bodyPr/>
          <a:lstStyle>
            <a:lvl1pPr>
              <a:defRPr/>
            </a:lvl1pPr>
          </a:lstStyle>
          <a:p>
            <a:pPr>
              <a:defRPr/>
            </a:pPr>
            <a:endParaRPr lang="ru-RU"/>
          </a:p>
        </p:txBody>
      </p:sp>
      <p:sp>
        <p:nvSpPr>
          <p:cNvPr id="72" name="Rectangle 70"/>
          <p:cNvSpPr>
            <a:spLocks noGrp="1" noChangeArrowheads="1"/>
          </p:cNvSpPr>
          <p:nvPr>
            <p:ph type="ftr" sz="quarter" idx="11"/>
          </p:nvPr>
        </p:nvSpPr>
        <p:spPr/>
        <p:txBody>
          <a:bodyPr/>
          <a:lstStyle>
            <a:lvl1pPr>
              <a:defRPr/>
            </a:lvl1pPr>
          </a:lstStyle>
          <a:p>
            <a:pPr>
              <a:defRPr/>
            </a:pPr>
            <a:endParaRPr lang="ru-RU"/>
          </a:p>
        </p:txBody>
      </p:sp>
      <p:sp>
        <p:nvSpPr>
          <p:cNvPr id="73" name="Rectangle 71"/>
          <p:cNvSpPr>
            <a:spLocks noGrp="1" noChangeArrowheads="1"/>
          </p:cNvSpPr>
          <p:nvPr>
            <p:ph type="sldNum" sz="quarter" idx="12"/>
          </p:nvPr>
        </p:nvSpPr>
        <p:spPr/>
        <p:txBody>
          <a:bodyPr/>
          <a:lstStyle>
            <a:lvl1pPr>
              <a:defRPr/>
            </a:lvl1pPr>
          </a:lstStyle>
          <a:p>
            <a:pPr>
              <a:defRPr/>
            </a:pPr>
            <a:fld id="{C6E4511A-9F32-4BB4-BA19-0BC9CA9526EF}" type="slidenum">
              <a:rPr lang="ru-RU"/>
              <a:pPr>
                <a:defRPr/>
              </a:pPr>
              <a:t>‹#›</a:t>
            </a:fld>
            <a:endParaRPr lang="ru-RU"/>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5"/>
          <p:cNvSpPr>
            <a:spLocks noGrp="1" noChangeArrowheads="1"/>
          </p:cNvSpPr>
          <p:nvPr>
            <p:ph type="dt" sz="half" idx="10"/>
          </p:nvPr>
        </p:nvSpPr>
        <p:spPr/>
        <p:txBody>
          <a:bodyPr/>
          <a:lstStyle>
            <a:lvl1pPr>
              <a:defRPr/>
            </a:lvl1pPr>
          </a:lstStyle>
          <a:p>
            <a:pPr>
              <a:defRPr/>
            </a:pPr>
            <a:endParaRPr lang="ru-RU"/>
          </a:p>
        </p:txBody>
      </p:sp>
      <p:sp>
        <p:nvSpPr>
          <p:cNvPr id="5" name="Rectangle 66"/>
          <p:cNvSpPr>
            <a:spLocks noGrp="1" noChangeArrowheads="1"/>
          </p:cNvSpPr>
          <p:nvPr>
            <p:ph type="ftr" sz="quarter" idx="11"/>
          </p:nvPr>
        </p:nvSpPr>
        <p:spPr/>
        <p:txBody>
          <a:bodyPr/>
          <a:lstStyle>
            <a:lvl1pPr>
              <a:defRPr/>
            </a:lvl1pPr>
          </a:lstStyle>
          <a:p>
            <a:pPr>
              <a:defRPr/>
            </a:pPr>
            <a:endParaRPr lang="ru-RU"/>
          </a:p>
        </p:txBody>
      </p:sp>
      <p:sp>
        <p:nvSpPr>
          <p:cNvPr id="6" name="Rectangle 67"/>
          <p:cNvSpPr>
            <a:spLocks noGrp="1" noChangeArrowheads="1"/>
          </p:cNvSpPr>
          <p:nvPr>
            <p:ph type="sldNum" sz="quarter" idx="12"/>
          </p:nvPr>
        </p:nvSpPr>
        <p:spPr/>
        <p:txBody>
          <a:bodyPr/>
          <a:lstStyle>
            <a:lvl1pPr>
              <a:defRPr/>
            </a:lvl1pPr>
          </a:lstStyle>
          <a:p>
            <a:pPr>
              <a:defRPr/>
            </a:pPr>
            <a:fld id="{7E14404F-91EF-4955-AB3D-C9A42AB2F621}" type="slidenum">
              <a:rPr lang="ru-RU"/>
              <a:pPr>
                <a:defRPr/>
              </a:pPr>
              <a:t>‹#›</a:t>
            </a:fld>
            <a:endParaRPr lang="ru-RU"/>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0350" y="304800"/>
            <a:ext cx="200025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304800"/>
            <a:ext cx="584835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5"/>
          <p:cNvSpPr>
            <a:spLocks noGrp="1" noChangeArrowheads="1"/>
          </p:cNvSpPr>
          <p:nvPr>
            <p:ph type="dt" sz="half" idx="10"/>
          </p:nvPr>
        </p:nvSpPr>
        <p:spPr/>
        <p:txBody>
          <a:bodyPr/>
          <a:lstStyle>
            <a:lvl1pPr>
              <a:defRPr/>
            </a:lvl1pPr>
          </a:lstStyle>
          <a:p>
            <a:pPr>
              <a:defRPr/>
            </a:pPr>
            <a:endParaRPr lang="ru-RU"/>
          </a:p>
        </p:txBody>
      </p:sp>
      <p:sp>
        <p:nvSpPr>
          <p:cNvPr id="5" name="Rectangle 66"/>
          <p:cNvSpPr>
            <a:spLocks noGrp="1" noChangeArrowheads="1"/>
          </p:cNvSpPr>
          <p:nvPr>
            <p:ph type="ftr" sz="quarter" idx="11"/>
          </p:nvPr>
        </p:nvSpPr>
        <p:spPr/>
        <p:txBody>
          <a:bodyPr/>
          <a:lstStyle>
            <a:lvl1pPr>
              <a:defRPr/>
            </a:lvl1pPr>
          </a:lstStyle>
          <a:p>
            <a:pPr>
              <a:defRPr/>
            </a:pPr>
            <a:endParaRPr lang="ru-RU"/>
          </a:p>
        </p:txBody>
      </p:sp>
      <p:sp>
        <p:nvSpPr>
          <p:cNvPr id="6" name="Rectangle 67"/>
          <p:cNvSpPr>
            <a:spLocks noGrp="1" noChangeArrowheads="1"/>
          </p:cNvSpPr>
          <p:nvPr>
            <p:ph type="sldNum" sz="quarter" idx="12"/>
          </p:nvPr>
        </p:nvSpPr>
        <p:spPr/>
        <p:txBody>
          <a:bodyPr/>
          <a:lstStyle>
            <a:lvl1pPr>
              <a:defRPr/>
            </a:lvl1pPr>
          </a:lstStyle>
          <a:p>
            <a:pPr>
              <a:defRPr/>
            </a:pPr>
            <a:fld id="{ADD73715-5F54-43BB-A8A2-4831A66DD751}" type="slidenum">
              <a:rPr lang="ru-RU"/>
              <a:pPr>
                <a:defRPr/>
              </a:pPr>
              <a:t>‹#›</a:t>
            </a:fld>
            <a:endParaRPr lang="ru-RU"/>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04800"/>
            <a:ext cx="77724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38200" y="1905000"/>
            <a:ext cx="7772400" cy="4114800"/>
          </a:xfrm>
        </p:spPr>
        <p:txBody>
          <a:bodyPr/>
          <a:lstStyle/>
          <a:p>
            <a:pPr lvl="0"/>
            <a:endParaRPr lang="ru-RU" noProof="0" smtClean="0"/>
          </a:p>
        </p:txBody>
      </p:sp>
      <p:sp>
        <p:nvSpPr>
          <p:cNvPr id="4" name="Rectangle 65"/>
          <p:cNvSpPr>
            <a:spLocks noGrp="1" noChangeArrowheads="1"/>
          </p:cNvSpPr>
          <p:nvPr>
            <p:ph type="dt" sz="half" idx="10"/>
          </p:nvPr>
        </p:nvSpPr>
        <p:spPr/>
        <p:txBody>
          <a:bodyPr/>
          <a:lstStyle>
            <a:lvl1pPr>
              <a:defRPr/>
            </a:lvl1pPr>
          </a:lstStyle>
          <a:p>
            <a:pPr>
              <a:defRPr/>
            </a:pPr>
            <a:endParaRPr lang="ru-RU"/>
          </a:p>
        </p:txBody>
      </p:sp>
      <p:sp>
        <p:nvSpPr>
          <p:cNvPr id="5" name="Rectangle 66"/>
          <p:cNvSpPr>
            <a:spLocks noGrp="1" noChangeArrowheads="1"/>
          </p:cNvSpPr>
          <p:nvPr>
            <p:ph type="ftr" sz="quarter" idx="11"/>
          </p:nvPr>
        </p:nvSpPr>
        <p:spPr/>
        <p:txBody>
          <a:bodyPr/>
          <a:lstStyle>
            <a:lvl1pPr>
              <a:defRPr/>
            </a:lvl1pPr>
          </a:lstStyle>
          <a:p>
            <a:pPr>
              <a:defRPr/>
            </a:pPr>
            <a:endParaRPr lang="ru-RU"/>
          </a:p>
        </p:txBody>
      </p:sp>
      <p:sp>
        <p:nvSpPr>
          <p:cNvPr id="6" name="Rectangle 67"/>
          <p:cNvSpPr>
            <a:spLocks noGrp="1" noChangeArrowheads="1"/>
          </p:cNvSpPr>
          <p:nvPr>
            <p:ph type="sldNum" sz="quarter" idx="12"/>
          </p:nvPr>
        </p:nvSpPr>
        <p:spPr/>
        <p:txBody>
          <a:bodyPr/>
          <a:lstStyle>
            <a:lvl1pPr>
              <a:defRPr/>
            </a:lvl1pPr>
          </a:lstStyle>
          <a:p>
            <a:pPr>
              <a:defRPr/>
            </a:pPr>
            <a:fld id="{09C985A7-294C-490D-B3AE-4053586F24D0}" type="slidenum">
              <a:rPr lang="ru-RU"/>
              <a:pPr>
                <a:defRPr/>
              </a:pPr>
              <a:t>‹#›</a:t>
            </a:fld>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5"/>
          <p:cNvSpPr>
            <a:spLocks noGrp="1" noChangeArrowheads="1"/>
          </p:cNvSpPr>
          <p:nvPr>
            <p:ph type="dt" sz="half" idx="10"/>
          </p:nvPr>
        </p:nvSpPr>
        <p:spPr/>
        <p:txBody>
          <a:bodyPr/>
          <a:lstStyle>
            <a:lvl1pPr>
              <a:defRPr/>
            </a:lvl1pPr>
          </a:lstStyle>
          <a:p>
            <a:pPr>
              <a:defRPr/>
            </a:pPr>
            <a:endParaRPr lang="ru-RU"/>
          </a:p>
        </p:txBody>
      </p:sp>
      <p:sp>
        <p:nvSpPr>
          <p:cNvPr id="5" name="Rectangle 66"/>
          <p:cNvSpPr>
            <a:spLocks noGrp="1" noChangeArrowheads="1"/>
          </p:cNvSpPr>
          <p:nvPr>
            <p:ph type="ftr" sz="quarter" idx="11"/>
          </p:nvPr>
        </p:nvSpPr>
        <p:spPr/>
        <p:txBody>
          <a:bodyPr/>
          <a:lstStyle>
            <a:lvl1pPr>
              <a:defRPr/>
            </a:lvl1pPr>
          </a:lstStyle>
          <a:p>
            <a:pPr>
              <a:defRPr/>
            </a:pPr>
            <a:endParaRPr lang="ru-RU"/>
          </a:p>
        </p:txBody>
      </p:sp>
      <p:sp>
        <p:nvSpPr>
          <p:cNvPr id="6" name="Rectangle 67"/>
          <p:cNvSpPr>
            <a:spLocks noGrp="1" noChangeArrowheads="1"/>
          </p:cNvSpPr>
          <p:nvPr>
            <p:ph type="sldNum" sz="quarter" idx="12"/>
          </p:nvPr>
        </p:nvSpPr>
        <p:spPr/>
        <p:txBody>
          <a:bodyPr/>
          <a:lstStyle>
            <a:lvl1pPr>
              <a:defRPr/>
            </a:lvl1pPr>
          </a:lstStyle>
          <a:p>
            <a:pPr>
              <a:defRPr/>
            </a:pPr>
            <a:fld id="{A78A97FC-26FD-4AFD-984D-2BC98760E509}" type="slidenum">
              <a:rPr lang="ru-RU"/>
              <a:pPr>
                <a:defRPr/>
              </a:pPr>
              <a:t>‹#›</a:t>
            </a:fld>
            <a:endParaRPr lang="ru-RU"/>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5"/>
          <p:cNvSpPr>
            <a:spLocks noGrp="1" noChangeArrowheads="1"/>
          </p:cNvSpPr>
          <p:nvPr>
            <p:ph type="dt" sz="half" idx="10"/>
          </p:nvPr>
        </p:nvSpPr>
        <p:spPr/>
        <p:txBody>
          <a:bodyPr/>
          <a:lstStyle>
            <a:lvl1pPr>
              <a:defRPr/>
            </a:lvl1pPr>
          </a:lstStyle>
          <a:p>
            <a:pPr>
              <a:defRPr/>
            </a:pPr>
            <a:endParaRPr lang="ru-RU"/>
          </a:p>
        </p:txBody>
      </p:sp>
      <p:sp>
        <p:nvSpPr>
          <p:cNvPr id="5" name="Rectangle 66"/>
          <p:cNvSpPr>
            <a:spLocks noGrp="1" noChangeArrowheads="1"/>
          </p:cNvSpPr>
          <p:nvPr>
            <p:ph type="ftr" sz="quarter" idx="11"/>
          </p:nvPr>
        </p:nvSpPr>
        <p:spPr/>
        <p:txBody>
          <a:bodyPr/>
          <a:lstStyle>
            <a:lvl1pPr>
              <a:defRPr/>
            </a:lvl1pPr>
          </a:lstStyle>
          <a:p>
            <a:pPr>
              <a:defRPr/>
            </a:pPr>
            <a:endParaRPr lang="ru-RU"/>
          </a:p>
        </p:txBody>
      </p:sp>
      <p:sp>
        <p:nvSpPr>
          <p:cNvPr id="6" name="Rectangle 67"/>
          <p:cNvSpPr>
            <a:spLocks noGrp="1" noChangeArrowheads="1"/>
          </p:cNvSpPr>
          <p:nvPr>
            <p:ph type="sldNum" sz="quarter" idx="12"/>
          </p:nvPr>
        </p:nvSpPr>
        <p:spPr/>
        <p:txBody>
          <a:bodyPr/>
          <a:lstStyle>
            <a:lvl1pPr>
              <a:defRPr/>
            </a:lvl1pPr>
          </a:lstStyle>
          <a:p>
            <a:pPr>
              <a:defRPr/>
            </a:pPr>
            <a:fld id="{65E4C86A-8A7D-4905-B13B-B0B343ABAC73}" type="slidenum">
              <a:rPr lang="ru-RU"/>
              <a:pPr>
                <a:defRPr/>
              </a:pPr>
              <a:t>‹#›</a:t>
            </a:fld>
            <a:endParaRPr lang="ru-RU"/>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5"/>
          <p:cNvSpPr>
            <a:spLocks noGrp="1" noChangeArrowheads="1"/>
          </p:cNvSpPr>
          <p:nvPr>
            <p:ph type="dt" sz="half" idx="10"/>
          </p:nvPr>
        </p:nvSpPr>
        <p:spPr/>
        <p:txBody>
          <a:bodyPr/>
          <a:lstStyle>
            <a:lvl1pPr>
              <a:defRPr/>
            </a:lvl1pPr>
          </a:lstStyle>
          <a:p>
            <a:pPr>
              <a:defRPr/>
            </a:pPr>
            <a:endParaRPr lang="ru-RU"/>
          </a:p>
        </p:txBody>
      </p:sp>
      <p:sp>
        <p:nvSpPr>
          <p:cNvPr id="6" name="Rectangle 66"/>
          <p:cNvSpPr>
            <a:spLocks noGrp="1" noChangeArrowheads="1"/>
          </p:cNvSpPr>
          <p:nvPr>
            <p:ph type="ftr" sz="quarter" idx="11"/>
          </p:nvPr>
        </p:nvSpPr>
        <p:spPr/>
        <p:txBody>
          <a:bodyPr/>
          <a:lstStyle>
            <a:lvl1pPr>
              <a:defRPr/>
            </a:lvl1pPr>
          </a:lstStyle>
          <a:p>
            <a:pPr>
              <a:defRPr/>
            </a:pPr>
            <a:endParaRPr lang="ru-RU"/>
          </a:p>
        </p:txBody>
      </p:sp>
      <p:sp>
        <p:nvSpPr>
          <p:cNvPr id="7" name="Rectangle 67"/>
          <p:cNvSpPr>
            <a:spLocks noGrp="1" noChangeArrowheads="1"/>
          </p:cNvSpPr>
          <p:nvPr>
            <p:ph type="sldNum" sz="quarter" idx="12"/>
          </p:nvPr>
        </p:nvSpPr>
        <p:spPr/>
        <p:txBody>
          <a:bodyPr/>
          <a:lstStyle>
            <a:lvl1pPr>
              <a:defRPr/>
            </a:lvl1pPr>
          </a:lstStyle>
          <a:p>
            <a:pPr>
              <a:defRPr/>
            </a:pPr>
            <a:fld id="{29B84A52-041C-4860-9D95-DA234AA3F3FB}" type="slidenum">
              <a:rPr lang="ru-RU"/>
              <a:pPr>
                <a:defRPr/>
              </a:pPr>
              <a:t>‹#›</a:t>
            </a:fld>
            <a:endParaRPr lang="ru-RU"/>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5"/>
          <p:cNvSpPr>
            <a:spLocks noGrp="1" noChangeArrowheads="1"/>
          </p:cNvSpPr>
          <p:nvPr>
            <p:ph type="dt" sz="half" idx="10"/>
          </p:nvPr>
        </p:nvSpPr>
        <p:spPr/>
        <p:txBody>
          <a:bodyPr/>
          <a:lstStyle>
            <a:lvl1pPr>
              <a:defRPr/>
            </a:lvl1pPr>
          </a:lstStyle>
          <a:p>
            <a:pPr>
              <a:defRPr/>
            </a:pPr>
            <a:endParaRPr lang="ru-RU"/>
          </a:p>
        </p:txBody>
      </p:sp>
      <p:sp>
        <p:nvSpPr>
          <p:cNvPr id="8" name="Rectangle 66"/>
          <p:cNvSpPr>
            <a:spLocks noGrp="1" noChangeArrowheads="1"/>
          </p:cNvSpPr>
          <p:nvPr>
            <p:ph type="ftr" sz="quarter" idx="11"/>
          </p:nvPr>
        </p:nvSpPr>
        <p:spPr/>
        <p:txBody>
          <a:bodyPr/>
          <a:lstStyle>
            <a:lvl1pPr>
              <a:defRPr/>
            </a:lvl1pPr>
          </a:lstStyle>
          <a:p>
            <a:pPr>
              <a:defRPr/>
            </a:pPr>
            <a:endParaRPr lang="ru-RU"/>
          </a:p>
        </p:txBody>
      </p:sp>
      <p:sp>
        <p:nvSpPr>
          <p:cNvPr id="9" name="Rectangle 67"/>
          <p:cNvSpPr>
            <a:spLocks noGrp="1" noChangeArrowheads="1"/>
          </p:cNvSpPr>
          <p:nvPr>
            <p:ph type="sldNum" sz="quarter" idx="12"/>
          </p:nvPr>
        </p:nvSpPr>
        <p:spPr/>
        <p:txBody>
          <a:bodyPr/>
          <a:lstStyle>
            <a:lvl1pPr>
              <a:defRPr/>
            </a:lvl1pPr>
          </a:lstStyle>
          <a:p>
            <a:pPr>
              <a:defRPr/>
            </a:pPr>
            <a:fld id="{3CFC9A2E-93AD-4F35-88F1-49B437BFDA00}" type="slidenum">
              <a:rPr lang="ru-RU"/>
              <a:pPr>
                <a:defRPr/>
              </a:pPr>
              <a:t>‹#›</a:t>
            </a:fld>
            <a:endParaRPr lang="ru-RU"/>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5"/>
          <p:cNvSpPr>
            <a:spLocks noGrp="1" noChangeArrowheads="1"/>
          </p:cNvSpPr>
          <p:nvPr>
            <p:ph type="dt" sz="half" idx="10"/>
          </p:nvPr>
        </p:nvSpPr>
        <p:spPr/>
        <p:txBody>
          <a:bodyPr/>
          <a:lstStyle>
            <a:lvl1pPr>
              <a:defRPr/>
            </a:lvl1pPr>
          </a:lstStyle>
          <a:p>
            <a:pPr>
              <a:defRPr/>
            </a:pPr>
            <a:endParaRPr lang="ru-RU"/>
          </a:p>
        </p:txBody>
      </p:sp>
      <p:sp>
        <p:nvSpPr>
          <p:cNvPr id="4" name="Rectangle 66"/>
          <p:cNvSpPr>
            <a:spLocks noGrp="1" noChangeArrowheads="1"/>
          </p:cNvSpPr>
          <p:nvPr>
            <p:ph type="ftr" sz="quarter" idx="11"/>
          </p:nvPr>
        </p:nvSpPr>
        <p:spPr/>
        <p:txBody>
          <a:bodyPr/>
          <a:lstStyle>
            <a:lvl1pPr>
              <a:defRPr/>
            </a:lvl1pPr>
          </a:lstStyle>
          <a:p>
            <a:pPr>
              <a:defRPr/>
            </a:pPr>
            <a:endParaRPr lang="ru-RU"/>
          </a:p>
        </p:txBody>
      </p:sp>
      <p:sp>
        <p:nvSpPr>
          <p:cNvPr id="5" name="Rectangle 67"/>
          <p:cNvSpPr>
            <a:spLocks noGrp="1" noChangeArrowheads="1"/>
          </p:cNvSpPr>
          <p:nvPr>
            <p:ph type="sldNum" sz="quarter" idx="12"/>
          </p:nvPr>
        </p:nvSpPr>
        <p:spPr/>
        <p:txBody>
          <a:bodyPr/>
          <a:lstStyle>
            <a:lvl1pPr>
              <a:defRPr/>
            </a:lvl1pPr>
          </a:lstStyle>
          <a:p>
            <a:pPr>
              <a:defRPr/>
            </a:pPr>
            <a:fld id="{1E27DFB7-7E1F-437C-9082-F327777ECA8E}" type="slidenum">
              <a:rPr lang="ru-RU"/>
              <a:pPr>
                <a:defRPr/>
              </a:pPr>
              <a:t>‹#›</a:t>
            </a:fld>
            <a:endParaRPr lang="ru-RU"/>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p:txBody>
          <a:bodyPr/>
          <a:lstStyle>
            <a:lvl1pPr>
              <a:defRPr/>
            </a:lvl1pPr>
          </a:lstStyle>
          <a:p>
            <a:pPr>
              <a:defRPr/>
            </a:pPr>
            <a:endParaRPr lang="ru-RU"/>
          </a:p>
        </p:txBody>
      </p:sp>
      <p:sp>
        <p:nvSpPr>
          <p:cNvPr id="3" name="Rectangle 66"/>
          <p:cNvSpPr>
            <a:spLocks noGrp="1" noChangeArrowheads="1"/>
          </p:cNvSpPr>
          <p:nvPr>
            <p:ph type="ftr" sz="quarter" idx="11"/>
          </p:nvPr>
        </p:nvSpPr>
        <p:spPr/>
        <p:txBody>
          <a:bodyPr/>
          <a:lstStyle>
            <a:lvl1pPr>
              <a:defRPr/>
            </a:lvl1pPr>
          </a:lstStyle>
          <a:p>
            <a:pPr>
              <a:defRPr/>
            </a:pPr>
            <a:endParaRPr lang="ru-RU"/>
          </a:p>
        </p:txBody>
      </p:sp>
      <p:sp>
        <p:nvSpPr>
          <p:cNvPr id="4" name="Rectangle 67"/>
          <p:cNvSpPr>
            <a:spLocks noGrp="1" noChangeArrowheads="1"/>
          </p:cNvSpPr>
          <p:nvPr>
            <p:ph type="sldNum" sz="quarter" idx="12"/>
          </p:nvPr>
        </p:nvSpPr>
        <p:spPr/>
        <p:txBody>
          <a:bodyPr/>
          <a:lstStyle>
            <a:lvl1pPr>
              <a:defRPr/>
            </a:lvl1pPr>
          </a:lstStyle>
          <a:p>
            <a:pPr>
              <a:defRPr/>
            </a:pPr>
            <a:fld id="{F36D8FE2-C79C-4743-B927-4B5398AAF664}" type="slidenum">
              <a:rPr lang="ru-RU"/>
              <a:pPr>
                <a:defRPr/>
              </a:pPr>
              <a:t>‹#›</a:t>
            </a:fld>
            <a:endParaRPr lang="ru-RU"/>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5"/>
          <p:cNvSpPr>
            <a:spLocks noGrp="1" noChangeArrowheads="1"/>
          </p:cNvSpPr>
          <p:nvPr>
            <p:ph type="dt" sz="half" idx="10"/>
          </p:nvPr>
        </p:nvSpPr>
        <p:spPr/>
        <p:txBody>
          <a:bodyPr/>
          <a:lstStyle>
            <a:lvl1pPr>
              <a:defRPr/>
            </a:lvl1pPr>
          </a:lstStyle>
          <a:p>
            <a:pPr>
              <a:defRPr/>
            </a:pPr>
            <a:endParaRPr lang="ru-RU"/>
          </a:p>
        </p:txBody>
      </p:sp>
      <p:sp>
        <p:nvSpPr>
          <p:cNvPr id="6" name="Rectangle 66"/>
          <p:cNvSpPr>
            <a:spLocks noGrp="1" noChangeArrowheads="1"/>
          </p:cNvSpPr>
          <p:nvPr>
            <p:ph type="ftr" sz="quarter" idx="11"/>
          </p:nvPr>
        </p:nvSpPr>
        <p:spPr/>
        <p:txBody>
          <a:bodyPr/>
          <a:lstStyle>
            <a:lvl1pPr>
              <a:defRPr/>
            </a:lvl1pPr>
          </a:lstStyle>
          <a:p>
            <a:pPr>
              <a:defRPr/>
            </a:pPr>
            <a:endParaRPr lang="ru-RU"/>
          </a:p>
        </p:txBody>
      </p:sp>
      <p:sp>
        <p:nvSpPr>
          <p:cNvPr id="7" name="Rectangle 67"/>
          <p:cNvSpPr>
            <a:spLocks noGrp="1" noChangeArrowheads="1"/>
          </p:cNvSpPr>
          <p:nvPr>
            <p:ph type="sldNum" sz="quarter" idx="12"/>
          </p:nvPr>
        </p:nvSpPr>
        <p:spPr/>
        <p:txBody>
          <a:bodyPr/>
          <a:lstStyle>
            <a:lvl1pPr>
              <a:defRPr/>
            </a:lvl1pPr>
          </a:lstStyle>
          <a:p>
            <a:pPr>
              <a:defRPr/>
            </a:pPr>
            <a:fld id="{D3319219-4B5D-4AA6-8310-4174D3A24988}" type="slidenum">
              <a:rPr lang="ru-RU"/>
              <a:pPr>
                <a:defRPr/>
              </a:pPr>
              <a:t>‹#›</a:t>
            </a:fld>
            <a:endParaRPr lang="ru-RU"/>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5"/>
          <p:cNvSpPr>
            <a:spLocks noGrp="1" noChangeArrowheads="1"/>
          </p:cNvSpPr>
          <p:nvPr>
            <p:ph type="dt" sz="half" idx="10"/>
          </p:nvPr>
        </p:nvSpPr>
        <p:spPr/>
        <p:txBody>
          <a:bodyPr/>
          <a:lstStyle>
            <a:lvl1pPr>
              <a:defRPr/>
            </a:lvl1pPr>
          </a:lstStyle>
          <a:p>
            <a:pPr>
              <a:defRPr/>
            </a:pPr>
            <a:endParaRPr lang="ru-RU"/>
          </a:p>
        </p:txBody>
      </p:sp>
      <p:sp>
        <p:nvSpPr>
          <p:cNvPr id="6" name="Rectangle 66"/>
          <p:cNvSpPr>
            <a:spLocks noGrp="1" noChangeArrowheads="1"/>
          </p:cNvSpPr>
          <p:nvPr>
            <p:ph type="ftr" sz="quarter" idx="11"/>
          </p:nvPr>
        </p:nvSpPr>
        <p:spPr/>
        <p:txBody>
          <a:bodyPr/>
          <a:lstStyle>
            <a:lvl1pPr>
              <a:defRPr/>
            </a:lvl1pPr>
          </a:lstStyle>
          <a:p>
            <a:pPr>
              <a:defRPr/>
            </a:pPr>
            <a:endParaRPr lang="ru-RU"/>
          </a:p>
        </p:txBody>
      </p:sp>
      <p:sp>
        <p:nvSpPr>
          <p:cNvPr id="7" name="Rectangle 67"/>
          <p:cNvSpPr>
            <a:spLocks noGrp="1" noChangeArrowheads="1"/>
          </p:cNvSpPr>
          <p:nvPr>
            <p:ph type="sldNum" sz="quarter" idx="12"/>
          </p:nvPr>
        </p:nvSpPr>
        <p:spPr/>
        <p:txBody>
          <a:bodyPr/>
          <a:lstStyle>
            <a:lvl1pPr>
              <a:defRPr/>
            </a:lvl1pPr>
          </a:lstStyle>
          <a:p>
            <a:pPr>
              <a:defRPr/>
            </a:pPr>
            <a:fld id="{9FBDBAE1-3D45-4F23-8043-1D5942A48E3F}" type="slidenum">
              <a:rPr lang="ru-RU"/>
              <a:pPr>
                <a:defRPr/>
              </a:pPr>
              <a:t>‹#›</a:t>
            </a:fld>
            <a:endParaRPr lang="ru-RU"/>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grpSp>
          <p:nvGrpSpPr>
            <p:cNvPr id="4106" name="Group 3"/>
            <p:cNvGrpSpPr>
              <a:grpSpLocks/>
            </p:cNvGrpSpPr>
            <p:nvPr/>
          </p:nvGrpSpPr>
          <p:grpSpPr bwMode="auto">
            <a:xfrm>
              <a:off x="0" y="0"/>
              <a:ext cx="5760" cy="4320"/>
              <a:chOff x="0" y="0"/>
              <a:chExt cx="5760" cy="4320"/>
            </a:xfrm>
          </p:grpSpPr>
          <p:grpSp>
            <p:nvGrpSpPr>
              <p:cNvPr id="4113" name="Group 4"/>
              <p:cNvGrpSpPr>
                <a:grpSpLocks/>
              </p:cNvGrpSpPr>
              <p:nvPr/>
            </p:nvGrpSpPr>
            <p:grpSpPr bwMode="auto">
              <a:xfrm>
                <a:off x="0" y="192"/>
                <a:ext cx="5760" cy="4032"/>
                <a:chOff x="0" y="192"/>
                <a:chExt cx="5760" cy="4032"/>
              </a:xfrm>
            </p:grpSpPr>
            <p:sp>
              <p:nvSpPr>
                <p:cNvPr id="4710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1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1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1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1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1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1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1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1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1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1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2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2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2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2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2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2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2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2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2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2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3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grpSp>
          <p:grpSp>
            <p:nvGrpSpPr>
              <p:cNvPr id="4114" name="Group 27"/>
              <p:cNvGrpSpPr>
                <a:grpSpLocks/>
              </p:cNvGrpSpPr>
              <p:nvPr/>
            </p:nvGrpSpPr>
            <p:grpSpPr bwMode="auto">
              <a:xfrm>
                <a:off x="192" y="0"/>
                <a:ext cx="5376" cy="4320"/>
                <a:chOff x="192" y="0"/>
                <a:chExt cx="5376" cy="4320"/>
              </a:xfrm>
            </p:grpSpPr>
            <p:sp>
              <p:nvSpPr>
                <p:cNvPr id="4713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3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3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3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3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3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3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3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4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4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4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4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4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4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4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4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4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4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5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5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5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5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5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5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5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5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5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5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sp>
              <p:nvSpPr>
                <p:cNvPr id="4716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ru-RU"/>
                </a:p>
              </p:txBody>
            </p:sp>
          </p:grpSp>
        </p:grpSp>
        <p:sp>
          <p:nvSpPr>
            <p:cNvPr id="4716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ru-RU"/>
            </a:p>
          </p:txBody>
        </p:sp>
        <p:sp>
          <p:nvSpPr>
            <p:cNvPr id="47162"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ru-RU"/>
            </a:p>
          </p:txBody>
        </p:sp>
        <p:grpSp>
          <p:nvGrpSpPr>
            <p:cNvPr id="4109" name="Group 59"/>
            <p:cNvGrpSpPr>
              <a:grpSpLocks/>
            </p:cNvGrpSpPr>
            <p:nvPr/>
          </p:nvGrpSpPr>
          <p:grpSpPr bwMode="auto">
            <a:xfrm>
              <a:off x="261" y="892"/>
              <a:ext cx="1124" cy="1464"/>
              <a:chOff x="96" y="916"/>
              <a:chExt cx="2208" cy="2876"/>
            </a:xfrm>
          </p:grpSpPr>
          <p:sp>
            <p:nvSpPr>
              <p:cNvPr id="47164"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ru-RU"/>
              </a:p>
            </p:txBody>
          </p:sp>
          <p:sp>
            <p:nvSpPr>
              <p:cNvPr id="47165"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ru-RU"/>
              </a:p>
            </p:txBody>
          </p:sp>
          <p:sp>
            <p:nvSpPr>
              <p:cNvPr id="47166"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ru-RU"/>
              </a:p>
            </p:txBody>
          </p:sp>
        </p:grpSp>
      </p:grpSp>
      <p:sp>
        <p:nvSpPr>
          <p:cNvPr id="4099"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410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7169"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ru-RU"/>
          </a:p>
        </p:txBody>
      </p:sp>
      <p:sp>
        <p:nvSpPr>
          <p:cNvPr id="47170"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ru-RU"/>
          </a:p>
        </p:txBody>
      </p:sp>
      <p:sp>
        <p:nvSpPr>
          <p:cNvPr id="47171"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94A85CA5-567C-4F50-8F23-9D1F81ACB1EE}" type="slidenum">
              <a:rPr lang="ru-RU"/>
              <a:pPr>
                <a:defRPr/>
              </a:pPr>
              <a:t>‹#›</a:t>
            </a:fld>
            <a:endParaRPr lang="ru-RU"/>
          </a:p>
        </p:txBody>
      </p:sp>
      <p:pic>
        <p:nvPicPr>
          <p:cNvPr id="4104" name="Picture 68" descr="LOGO_VP"/>
          <p:cNvPicPr>
            <a:picLocks noChangeAspect="1" noChangeArrowheads="1"/>
          </p:cNvPicPr>
          <p:nvPr userDrawn="1"/>
        </p:nvPicPr>
        <p:blipFill>
          <a:blip r:embed="rId14" cstate="print"/>
          <a:srcRect/>
          <a:stretch>
            <a:fillRect/>
          </a:stretch>
        </p:blipFill>
        <p:spPr bwMode="auto">
          <a:xfrm>
            <a:off x="8147050" y="5861050"/>
            <a:ext cx="996950" cy="996950"/>
          </a:xfrm>
          <a:prstGeom prst="rect">
            <a:avLst/>
          </a:prstGeom>
          <a:noFill/>
          <a:ln w="9525">
            <a:noFill/>
            <a:miter lim="800000"/>
            <a:headEnd/>
            <a:tailEnd/>
          </a:ln>
        </p:spPr>
      </p:pic>
      <p:pic>
        <p:nvPicPr>
          <p:cNvPr id="4105" name="Picture 69" descr="Лого blue прозрачный"/>
          <p:cNvPicPr>
            <a:picLocks noChangeAspect="1" noChangeArrowheads="1"/>
          </p:cNvPicPr>
          <p:nvPr userDrawn="1"/>
        </p:nvPicPr>
        <p:blipFill>
          <a:blip r:embed="rId15" cstate="print"/>
          <a:srcRect/>
          <a:stretch>
            <a:fillRect/>
          </a:stretch>
        </p:blipFill>
        <p:spPr bwMode="auto">
          <a:xfrm>
            <a:off x="179388" y="6165850"/>
            <a:ext cx="1296987" cy="423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slow"/>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kk.wikipedia.org/w/index.php?title=%D0%A1%D0%B0%D0%BC%D0%BE%D1%82%D0%BE%D1%82%D1%80%D0%BE%D0%BF%D0%B8%D0%BD&amp;action=edit&amp;redlink=1" TargetMode="External"/><Relationship Id="rId2" Type="http://schemas.openxmlformats.org/officeDocument/2006/relationships/hyperlink" Target="http://kk.wikipedia.org/wiki/%D0%A1%D0%B5%D1%80%D0%BE%D1%82%D0%BE%D0%BD%D0%B8%D0%BD"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ereplet.ru/obrazovanie/stsoros/1125.html" TargetMode="External"/><Relationship Id="rId2" Type="http://schemas.openxmlformats.org/officeDocument/2006/relationships/hyperlink" Target="http://en.wikipedia.org/wiki/Growth_factor" TargetMode="External"/><Relationship Id="rId1" Type="http://schemas.openxmlformats.org/officeDocument/2006/relationships/slideLayout" Target="../slideLayouts/slideLayout2.xml"/><Relationship Id="rId6" Type="http://schemas.openxmlformats.org/officeDocument/2006/relationships/hyperlink" Target="http://en.wikipedia.org/wiki/JNK" TargetMode="External"/><Relationship Id="rId5" Type="http://schemas.openxmlformats.org/officeDocument/2006/relationships/hyperlink" Target="http://en.wikipedia.org/wiki/TOR_(gene)" TargetMode="External"/><Relationship Id="rId4" Type="http://schemas.openxmlformats.org/officeDocument/2006/relationships/hyperlink" Target="http://www.ncbi.nlm.nih.gov/pubmed/10377431?ordinalpos=18&amp;itool=EntrezSystem2.PEntrez.Pubmed.Pubmed_ResultsPanel.Pubmed_DefaultReportPanel.Pubmed_RVDocSu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medbiol.ru/medbiol/cytology/00146027.htm" TargetMode="External"/><Relationship Id="rId2" Type="http://schemas.openxmlformats.org/officeDocument/2006/relationships/hyperlink" Target="http://www.ncbi.nlm.nih.gov/pubmed/18391976?ordinalpos=12&amp;itool=EntrezSystem2.PEntrez.Pubmed.Pubmed_ResultsPanel.Pubmed_DefaultReportPanel.Pubmed_RVDocSum" TargetMode="External"/><Relationship Id="rId1" Type="http://schemas.openxmlformats.org/officeDocument/2006/relationships/slideLayout" Target="../slideLayouts/slideLayout2.xml"/><Relationship Id="rId5" Type="http://schemas.openxmlformats.org/officeDocument/2006/relationships/hyperlink" Target="http://en.wikipedia.org/wiki/HSF1" TargetMode="External"/><Relationship Id="rId4" Type="http://schemas.openxmlformats.org/officeDocument/2006/relationships/hyperlink" Target="http://en.wikipedia.org/wiki/Gadd4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hyperlink" Target="http://kk.wikipedia.org/w/index.php?title=%D0%93%D0%B0%D0%BD%D1%81_%D0%A1%D0%B5%D0%BB%D1%8C%D0%B5&amp;action=edit&amp;redlink=1" TargetMode="External"/><Relationship Id="rId5" Type="http://schemas.openxmlformats.org/officeDocument/2006/relationships/hyperlink" Target="http://kk.wikipedia.org/wiki/%D0%90%D2%93%D1%8B%D0%BB%D1%88%D1%8B%D0%BD_%D1%82%D1%96%D0%BB%D1%96" TargetMode="External"/><Relationship Id="rId4" Type="http://schemas.openxmlformats.org/officeDocument/2006/relationships/image" Target="../media/image9.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kk.wikipedia.org/w/index.php?title=%D0%A2%D0%B0%D2%A3%D1%8B%D1%80%D2%9B%D0%B0%D1%83&amp;action=edit&amp;redlink=1" TargetMode="External"/><Relationship Id="rId2" Type="http://schemas.openxmlformats.org/officeDocument/2006/relationships/image" Target="../media/image10.wm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kk.wikipedia.org/wiki/%D0%93%D0%B8%D0%BF%D0%BE%D1%82%D0%B0%D0%BB%D0%B0%D0%BC%D1%83%D1%81" TargetMode="Externa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hyperlink" Target="http://kk.wikipedia.org/wiki/%D2%9A%D0%B0%D0%B9%D2%93%D1%8B" TargetMode="External"/><Relationship Id="rId2" Type="http://schemas.openxmlformats.org/officeDocument/2006/relationships/hyperlink" Target="http://kk.wikipedia.org/w/index.php?title=%D0%94%D0%B5%D0%B7%D0%B0%D0%B4%D0%B0%D0%BF%D1%82%D0%B0%D1%86%D0%B8%D1%8F&amp;action=edit&amp;redlink=1"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hyperlink" Target="http://ru.wikipedia.org/wiki/%D0%98%D0%B7%D0%BE%D0%BB%D1%8F%D1%86%D0%B8%D1%8F" TargetMode="External"/><Relationship Id="rId2" Type="http://schemas.openxmlformats.org/officeDocument/2006/relationships/hyperlink" Target="http://ru.wikipedia.org/wiki/%D0%93%D0%BE%D0%BB%D0%BE%D0%B4"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hyperlink" Target="http://kk.wikipedia.org/wiki/%D0%A4%D0%B8%D0%B7%D0%B8%D0%BE%D0%BB%D0%BE%D0%B3%D0%B8%D1%8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658144"/>
            <a:ext cx="7791400" cy="1266800"/>
          </a:xfrm>
        </p:spPr>
        <p:txBody>
          <a:bodyPr/>
          <a:lstStyle/>
          <a:p>
            <a:r>
              <a:rPr lang="kk-KZ" dirty="0" smtClean="0"/>
              <a:t>Клеткалық стресс және қоршаған орта факторлары. </a:t>
            </a:r>
            <a:endParaRPr lang="ru-RU" dirty="0"/>
          </a:p>
        </p:txBody>
      </p:sp>
      <p:pic>
        <p:nvPicPr>
          <p:cNvPr id="64514" name="Picture 2" descr="http://www.kaznu.kz/content/images/pages/23626.jpg"/>
          <p:cNvPicPr>
            <a:picLocks noChangeAspect="1" noChangeArrowheads="1"/>
          </p:cNvPicPr>
          <p:nvPr/>
        </p:nvPicPr>
        <p:blipFill>
          <a:blip r:embed="rId2" cstate="print"/>
          <a:srcRect/>
          <a:stretch>
            <a:fillRect/>
          </a:stretch>
        </p:blipFill>
        <p:spPr bwMode="auto">
          <a:xfrm>
            <a:off x="7239000" y="0"/>
            <a:ext cx="1905000" cy="1905000"/>
          </a:xfrm>
          <a:prstGeom prst="rect">
            <a:avLst/>
          </a:prstGeom>
          <a:noFill/>
        </p:spPr>
      </p:pic>
      <p:sp>
        <p:nvSpPr>
          <p:cNvPr id="64516" name="AutoShape 4" descr="data:image/jpeg;base64,/9j/4AAQSkZJRgABAQAAAQABAAD/2wCEAAkGBxQSEhUUExQWFhQWGBwbGRcXFR4cHxgcGRUbGx8dHyAeHiggHRwnGxcZJTEhJS0rLi4uGh81ODMsNygtLiwBCgoKDg0OGxAQGywkHyQ3LDQvNC8sLCwwMDQsLCwvLCwsLzQwLCwsLCwsLC8sNCwvLCw0LywsLCwwLCwsLCwsLP/AABEIAOEA4AMBIgACEQEDEQH/xAAcAAACAgMBAQAAAAAAAAAAAAAABAUGAgMHAQj/xABKEAACAQIDBAYECgcGBgMBAAABAhEAAwQSIQUxQVETIjJhcYEGQlKRFBUjYnKCkqGxsgczNFNzwdFjorO04fAWJEN0wtJElPFU/8QAGgEAAgMBAQAAAAAAAAAAAAAAAAMCBAUBBv/EADIRAAIBAgIHBwUAAgMAAAAAAAABAgMRBCEFEjFBUdHwIjJhcYGRsRNCocHhUqIjM/H/2gAMAwEAAhEDEQA/AO40UUUAFFFFABRRRQAUUUniNoqrZFBuXPYTUj6R3KPEiuNpbTqVxytGKxlu323VeQJ1PgN5pC4XY/K3ltCJyIwzZRxLnWO8AeNOYPBWk1tqNfW3k/WMk++o6zew7ZLaROP2+wB6NRpqC06iCd2hmATB5HWRFV+/6RYhvXy9ygD/AFpz0jwD2ySpOQ8O7TzjQSPPjpF4d7YtnNEkMIy6zAykHx8Nx51QqznrWbsWYRja9jVcx9077lw+Ln+tYPn0nN1tRM6+HOn8SpYIMpYqCsscupbQiTznQ/yrdevPcyQkGcx19bO8RyXM/uAperxZO5FoLkEjPA3kTp48qzt468N1y4PBm/rTly6zByqx0hzmCNAEOcCRxDny0ral2LksjA5BbIWN4YboaQejEeMUKPBhc1WPSPEL6+buYA/61YcDt9iB0igSJJWdAVzbtTOXXl3zpVauX7ZswIL5RvGoJusxgxvywCf9alPRrAO5DOTkXcDyjTx0JAHAEnSRLaU56ySdxc4xtdotOGxtu52HVuYB1HiN4rfS2KwNu5q6gketuI8GGopG27KR0V5boMwlxhJg65XGpjvB8avazW0r2T2EvRSeH2irNkYG3c9h9Cfoncw8DTlSTT2HGrBRRRXTgUUUUAFFFFABRRRQAUUUUAFasTiFtrmcgD/eg5nurXjcYLcCCztoqDex/kBxJ3VqwuBOYXLpDXOAHZt9yjn846nu3VFyzsjqW9mom5e7RNm1ymHYd59Qdw17xT2Gw6W1yooUd349576rN4B7lwtcWct4TkuaDIRGoiF5DeZqR9HX7ahgVGUhQrjLIO7ONxiYHfzpMJpy/oyUciLCqekLu2tu7LGzBPWUNrnM5YAA0ipfYB/WCTow6pt5ApIkwMx36GO/vrRte5hkZiQTcZSrKh9qJngp0Gu/TjUNc2tcjLbi0nJTJM8Sx1J79KnRoTlLsq4utiKcI9pltx72wsXGVQd0kT5TvNUDaWHUEm2ZSY3EQd/HWDrHgRrEnYDBzetMydTI7zvrK40iMoAmYE6nhvJ5n30+to6pPh11wKtPSNOPHrriKti3J924Dg2YfeaDiLmmraRGm6N3ugUxRQtEcZ/j+kXpbhD8/wAF/hFyIkxyjmI5cq9XG3FnXeSTIGpMT+ArfRXXojhP8f0FpbjD8/w82Vh0LBrphJgaEyQJMwNwkeZHfV9wN22Vi2ysByM+/v8AGqNbuQIgEAyJnQ+RHIaGawnWePPcffRR0fUgrZddcCVTSNOW59dcS5bfPyYEkAuoICZs3JSJGhMD7uNQd9ECKczAgXSSLOq/KySBn6hVtBWmzti4FKvF1DoVff8Aa3++aldlnDXCgEh1mEdjvLZjxh9deNV69Cal2lYs0cRTmuyyYfDrcQC4oYECZEaxv7j+FJg3LPZJvW/ZmbijuPrjuOveaNv3IRRmChmggqxzCCcvUE6x7gag2VUFtluKCqaN0dzq/KsZEDQcCDUKk7P+jYxui14bELcXMhBH+9DyPdW2kMRgjPSWiFucR6r9zDn87ePurdgsYLkiCrroyHep/mDwI305S3MW1vQzRRRUjgUUUUAFFFFABSuOxfRgADM7aIg9Y/yA4nhWzF4lbaFm3DgN5J0AHMk6Uvs/DMCblz9a3Dgi8EH8zxPlUW9yOpb2ReJxfQNvVr7AF2bkWgIg3xvMd0mZpvA7YzXWtPlnO6rlOoyMdGHeBINebYsXs2a2zkQBlVgIIbfB3gjlrpxpfpXtu126zrbV3hSwPSSSEVV3xGuvLlJpHajK24Zk0ObR2fa61x2KAqwbXTrrlJg+tEbt/fVexG0yAUs5lU73J676RqfVEDcPu3Vp2jtB7zS2gHZUbl/qe+la0qGCT7c16c+XvwMvEY5rs0368uftxPAK9oorSSSVkZjbbuwoorya6cPaKK8mgD2ivJr2gAorya9oAK8Ir2iuNJqzOptO6JPCbXMZL0umkMD10I3EHeY9/juqcwWzLTBHV2dQIGujQ5brQBJDHd3bqqFNbO2g9lpXUHtKdzf0PfWbXwSXagr+HLl7cDTw+OfdqP158/8A0sm2dsdEci5c+XN1jwJgAAb2OvhFKNi+kvFZVbqs622G/qnsuOKkfhwMVljLty8ou2GcqRBRWAKsDxB36HUeBEzTGDsXjeZmZwgdtCwhhuUAcAN8nurNetKVtxqKyQ9gcX0gIIyuujofVP8AMHgeNNUjtDDMSLlv9avDg68UP8jwPnTGExK3EDLuPA7wRoQeRB0p8XuYtrejdRRRUjgUUUjtS6YW0hh7pifZUdpvIaDvIrjdlc6lc0o3Subp/V2pFudzMNC/gNQPM8qhlJdbjNdtkwmYi+Y0ugnWOoCNBFWe0EUBFgAdUCe7d7qjn2J2gtwgEKFBUHIEuZwBzE8Du+6kTg3s8RkZIy2bjoss9x1YISMyvn00gEwJbWO/TnVY2jjmvPmbQeqvsj+p4mtu1cSCejQkohJknV3O9jz5D/8AKRrSwVC6U5+nPl78DKx2IzdOHry5+wUUUVpGYFFFFABTGLN0u2W6UVVt73IAm2vLvpemMbuv/RsfkFZWle5HzfwzV0V35eS+RqxeUPfcOh6rlSYOpYZTBHM0qNoXvbs/ZT/1qOw/Yu/RH+IlarPaXxH41k1cZUqNN5eV0atLC06aaWfmS7468CQXsggweqm8fVpnF3VYWWL25jrkQASCJ3CoTH/rbn02/Ma9vfq7fi/4rRSxdSnJtO/ndhVw1OpHVat5ErYe509tulLW3vQIckdoGCD3MKSpnZe7Df8AcH8LdLVqaK2T9DM0rth6/oKKKK1zICiiigBnZ2Oay+ZdR6y+0P68jVsxmNnDm5bZRIEMxgCTGsgwRr51SqkNkYsKTaufqrmh17LcG7uGvgeFZuMoWTnH158/fiaeCxGapy9OXL2GIhAwuoPlHIPwg7zbUdsjrEESQRGtSlm4beS6SpS6FFzKeqHOgcdxOh8jzrIbFPG63aZiYAJDIqxO4aLvA48KkHt28nRnLlgLlngRAHurNhTkjVlJG+ikdlXTDWnMvaMT7Snst5jQ94NPU+Luri2rBUI9zMt+/my6FEaCcqqYLQNdWk+S0/ta8VtHL22hV+kxyj3TPlW6zhlVBbA6oXLB4iI1qElrOx1ZK5V+gTJ2l/Wjq9Dd39DER25jrZuetO43aZXCoA+Z7gKh4IMAwWg6zECeZmnviS3uzPGbN2vmZInfGXTfPfVY2riA905dEXqIBuCrpp4mfKKMPQcqmq9/x1l6kMTXUKbl7dfn0EwK9oor0CVjzrdwooooAKKKKACmncdM9tlzK6251IjJZDDdStbrn7V9Uf5cVlaV7sPP9GrorvS8jecCqox+QgqJAvNO8GPGQK9GzFDATh51M9O0aEffr9xpN0wuTRr2eOIWJ926simEzDrXssGdFmZEcN0T91Yt14e6NrPxHLmzlZ2k4eT1ienaOsTXlvAK6DXDgAtAN5gd8H8NKUCYOe1eywOCzMmeG6Iry0mEjrNenXcFiJMcOUUXXh7oM/EZtXAL2HtquVc1u5vJ1uKhO/hSdMW/2rD+Fj8iUvWvon7/AEMfS32ev6CiiitgyAooAqcHo43RAz8pvy8I5Tz+78ahOpGHeZOFKU76q2EHXhFZXEKkgggjeDwrypZNEM0y1bH2kXw7y0PaUyxE6QcrEDU7te8Goy3ZQo5LqSTambNzrGWIJB6zFpOo5UrsfF9FeUnsnqt4Nx8jHlNWU7Et6wXAJUgBuzkJIC8QOsdPdFYOIoOM9Xh8PZyPRYasp01LrreJYV8q272bMFY23OVh1C0Cc2vUaBJ4TVgpdsGhtm1EIVKx3Efj31r2TeLWhm7ayrfSU5T74nzrkFq5DJO+ZrxXXv2l4IGuHx7C/mY+VQhdrpuMbtuejfdekCXWNI6oAETvJNTeC616+3LKg+quY/e9ab+xAS2VyFZWULEhc7KxI3aSu7v8qXKLlmvHkSTSFbW0SuHunOrZdEK3M5GbQAmNYJ48PCoDB4J7hyopMe4eJqU9JsZh8Gls4lyLbOXdoJLsFgCFHMjQaALVL2t+mFVGTBYYADc97QfYQ6+bCrmElKCeV3s/fXkVcTR+q1nkX1fRnqGX+U4eyO7n51AYiw1tirCCP9+6rL6F7dGOwdq/pnIi4BwddGHhIkdxFbbl7DYw3LS3Ue5aMMFYFrZ7xy4cpBG8aWKeJkpdsrVsFFx7GTKjRTOPwL2WysPA8D/vlS1X001dGXKLi7MKKYs4G4yl1QlRx/pz8qXoTTBpraFbrn7V9Uf5cVprfd/avqj/AC4rK0t3YeZqaK70/I9uYk9HHwRBp2+jPvmKzOKbMD8CTcer0R11Gu7h/wCVbLtnFdHJvKUyjTpOHKIrNrGLzj5dM0NB6TcJWRu8PdWPZ+PsjZy8PyaBimzH/kk3Dq9EeZ13f7ivLGKIX9jRtTr0RPrHTdw3eVMCxi8x+XTNA16ThJjh4++vMNYxWXq31AltOkjXMZ4c5os77/ZBl4fkVt/tWH8LH5ErRW+3+1YfwsfkSpLZewWuQ1yVXlxP9K1NGTjBTb4r9mZpKnKbgorj+iMwmFe42VBJ+4eJ4Vv2jst7OrCV9obvA8qltuekuD2akXHCtEraTrO3fG/6zQO+tfo96c4LGwtu6FuH/pXeo3kDo31SauPFSvdLIrrALVzeYx6P7IyxcuDreqD6vee/8Knq5X6ffpSCZrGAYM+5r+9V7rfBm+d2R38NH6Lf0hFiuExjksTFm85ksTutuTx9ljv3HWJRNTn22XadJU46qL3i72FxV67h1uKMVZjMu5gGRXGh7Sw41G6eFQGMwjWmyuIP3HvFcr9PcW3xririMVdbvVZSQVKIqSCNQerVo2H+lt0tZMZYGIdexcXKpJ+eCIB+co8uNPpzlBcUIr4WNTNZMttjA3LnZRiDxjT3nSrJdxr/AAZTmVXnI5ZwsFSQ0GDBOUx4zXGttfpVx1+RbKYdOVsS0d7tPvULV+/RVjTi8Cy3WZnV5LlpbNMhpOs6AyedVsW5Ts9m4bhqCpJq9yVYlVtst22D8plPT6SbgI1I64A0IPOpnZ7xdcaRcVLogyJIytH2VPnWtdibs1wkdfNCgZxccMR3DSNPurfjBlvWGGgOa371zD70qlGLjm/DkWm08vMVs3XW07W1LM959QJyjOVzRImAv4UuLuJUI0XGMNKlV6x6UwG5dTiN2m+mMNgRewyAxOYsJEic7HUcQZI86XHo8WCK/R5QGBgExmulupI00MTwqLUsrcOJ28d5z/8ATpi5bDp3Zo9//sK5TXRP02N/zdtRuVNPclc7rTw/c9/kWyf9H/S7EYOxfs2TAvwc062yBDFfnMsCeGURUNg8U9l1uWnZLi7nUwR5/iONaaKbZHDrHoz+lNLqixtJBB0F9Bp4uo7J+cvPcBVqu4zZ2GAuXsXaZWGZFDBiy8DlWS3kIr59rwCuJNZRdhU6MJtOSPoLZX6Udn3bnRZntDQK91QqN4GTl+vlqwbR2Ml4Z0IDHWRuaecfiPvr5eqd9GvS/F4EjoLh6PjafrIfKer4qQaioOLvBkp04zVpI65i8K9tsriD+Phzr27+1fVH+AK07B/SXgsaotYoDD3D7ZlCfm3NMv1o8TTOLUDGEAyANDzHQaVU0hVc4RTVncjgsP8ASnKzyaFnsYXJIu3C8bsmk+6szh8JmHytzLBk5OMiOHj7q9fFrkj4IoMdrX37qzOMTMD8DXcerrrqNd3CPvrK7Ph7M0c/H8GsYfCT+tuZY35OMmeHhXlrD4UjrXbgMnQJwkxw5RW0YxM0/A13DTXmdd3+4ryxjFC/sitqddeZ03cN3lXez4ezDPx/AIf+ZseFj/DSqPt/9LuJxCBcOgwysBLBs76jgSAFHlPeKvC/tNj6Nn/DWuA4fsL4D8K0cBFPWvxE1dxuuXCzFmJZmMlmJJJ5knUnvNYEVI7I2JiMUT0FpnA7T7kXnmdoRfAmall2ZgcNricScTcH/RwfZ+teaFI5hBIrRuJKzRVrX0pwp+TfZeH+D8AjMLy/O6btMd28CYrBtg4TE64HFZXP/wAfFxbfXgtwfJueQ0PM0X4gVq9dZ2LMSzMZLEySTvJPE1hTe1Nl3sM+TEWntNwDiAfonssO9SRTuyvRq/fTpYW1Y4377dHb8idX+qDXboCHrq/6CcT1r9vho3vgf+JqnPsLAt1bW07fSDf01i5btsfm3IIA8Rrvq4/on2New2LYvka3cWFu2rqXEfKrEwVJI8wKRXacPb5Oo6FevYh2chXUZLmVYAEx1DMyWOp5DTxr171woDcVh0d62QzAAsCwUyAYkZiNO6sb3o+Qz9HkCslwDSGm4NxIGqgzHETxrK9s4WcPcMKGYqTlEAZWEAdw58ZNZtp53+Rl47iB2hjrtsWgjso6PcDx6Rx/IUn8cX/3r/apjbyRk7jdX7N5j+DCoqqc5SUrXLEUmirfpbJOIssdS1lTPPqJNUWuj/pL2fcvDCPat3LhFqCLaM5EHLrlBjsVSPiLFf8A8uJ/+vc/9a3cK70l6/JUn3iPoJq1YT0DxOQXcQr2LZ3AWXu3W8LVsEjxcrSh21Zw5IwmHyupjp8SBcugj2UjorTDwY99PvfYRIu9su+loXms3VstuuNbYKeXWIjWdDx4UpUnY9IsUl03hiLvSNozM5bMPZYNKsup6pEd1OHGYPE/rrfwS6f+rh1zWj9OzMr42zx7NGYEBRU43o6o1OOwOXmLzsY+itokHuMGg7LwS9raGY8rWDuN97sgouBB12b0cELhv+3tf5Va5qPi1d/w64fCzbB++4a6hsYrNjICE6C3lDGSB8FWASAJMcYFUMe+zHzG0tr8iYvW8b0XWcZMo0ld3umtjW8dnEuM2Vo1TdKzw55ai3wmGCSL5LR2ejO/lNZHB4WQPhBiDJ6I6GRA85PurNu+P+w63ViSFvHZz1xmyidU3SY4c5rHC28bl6jgLLcU35jPDnNIDB4WY+EGIGvRHfJ0/D315aweGIlr5B106IniY94g1274/wCyOW6sbE/abH0bH+Glcet4rCYcAWrJxLrp0mJ0SRpK2UOo+m7fRrsVv9qw/hY/IlcGubz4n8av6P8Au8xVXcPbV25iMSAL11mQdm2IW2vKEUBBHhNR9FbrWEuMpZbbso3sqEgeJAitLYKNNFeA16TQBK7O9JMTYTo0uk2/3dxVuII3ELcDBSDrpGopPaO0buIfPeuPcbm7Ex3AblHcIFO4L0fuvlLxZV+ybk5n/h21Bu3DG7Ksd4qyJ6NXbEdDgGvvAPS4traqO9cOLmnd0jN9EVFyigKLV5/RJIxF9xoVssZH0Him/wDha5jlPT2FwuLA0vKbYs344XERj0dz56iDrI3CmvQDYt7CnFm+mQ9FlHWDA65ZBUkR16r4ipH6Tz4fJOCzLF8cX/3r/apzZ+Ou3BdDuzDo9xPHpEH8zUNUrsFJz95tL9q8p/BTWJCUnK1y1JJIb9J7UZ/m3Z8rtsH8yGq/Vz9JsPJb59on61ps35Wf3VTK7iI2mcpO8R66xOHtkeo7ofOHH4tSfSHmffTeA61u7b45Q6+NvU/3C3upKly3Mkh3ZDnpk1PHj801H7Rw9rFCMTaW6YgXOzdHhcGp8GzDup7ZH65PP8ppMVONSUEnF22/o44pvMqG1PQM9rCXRcH7q7CXPJv1b+9T3VUcXhntOUuo1txvV1KkeR1jvrs2Gw6srMzZQpUdmZzT3j2aMTh7F1OjuuLqcFezMfRObMh71INaFLSEl/2L4EypLccUoq+7T9BbJuE4fEZLZA6txCxB4gEHVeU68yaUxv6Or62w9m5bvEyRbEo5AJBKhtGMg6AzyBq9HE0pbJIU4SW1FNNdp2D/APH/AO3tf5Va4vcQqSrAqwMFWBBB5EHUHuNdp2GP2f8A7e1/lVqvpDux8ydLa/IbfHWCkDDgNHa6Q7+cRWR2hYzA/BhEGR0h1JIg7uEH31n8Mu3LeUYe3DCMy2TPKQZidN9aGwJXq9DccjeQGAnugbhz41lNvd8fwfl0zYNoWJn4KIgadId8nXd4e6vLWPsAQcMGOuvSEbySOHAaeVYDBE6GzcSdzQxA5SI3f/uu6mbWKu2kynDWyFmWa0Tx4mYPjQm9/wAfwHbpnlv9qw/hY/IlcGubz4n8a7zb/asP4WPyJXBypLQASS0AASSSdABxPdWno/7/ADEVdwW3jgCe/Ue7cfOaybEuWD52zL2Wkgr3LHZHcKtey/0eYi4jNedMPC5sjgtciQJKDsbxoxB7qcwHoNbW6jXcSr2wwLJ0TDMAdROfSatyxFKLs5Igot7EV/ZmNxOIbJ0K4sga9LazlR33RluIO8uBVs2d6OKjByqWDp1LLG66mOF67mCcdbak/PqypasqoRbuVBuRLIVR5Bonvov4RRb6RHzDNl1XLrlnmazauOm+4rew6NJbxPD21t5ujUIW7bAku/07jEu/1iRTm0d6fwrf5BStNbR3p/Ct/kFUHJyu5O45JLYKRT1jq4e4fbdEHlLn8FpKncf1bdq3xyl28bmo/uBffXI72DEqsHoxanJ867Platk/mcVX6ufozh4K/MtD7V1s35VT30zDxvMjVdoklttfkw8T0bB45qNGH2C1UDG4fo7jJ7J0PMcD5iDXTmWRB3GqHt3B5Y52z0bd43228008Vqxiob+uuQqjLcRuCxHR3Ff2TqOY4jzEinTsS4zuLS5lUiDmA6rCVOpG8H8ajKsfo7tDLBJ7HVf+Gx6rfUcx4NVamlJ6sh07rNCuzNk3ReWQsgmR0iE7jwDTSmI2PdtgZ1VZ3ZriCf71SWyzG0G/iXP/ACqW9LMBcurbFtc0EzqBEgczTVSTptq+T5EHNqSTK7gLMAhntjr221uLuUtO494q5fGuH/e2/tCqLc2XdVgrKAxiFLoCZ0Gmat//AA/if3R+0v8AWuU6k4ZKITjGW1lwvbUw5UgXbckH1hyqoX8JNu0ouWpUMD8qvFyfwNef8P4n90ftL/WsX2FiACTbgDUksugH1qKk5z2x+QjGMdjIH019HnxVm1kaw19XMubqBujyCFLHUgNMA7qmtn4c27lpGjMlm2pgyJGGUGCN/jRY2ReuAlFDRvyuh/BqbvKRi4O8KAfEWBUnVnKEYtZJoFFJtoXCq9qM6ggKSDm0ylxwU/vF99SOyvR66GD9QqUaCCfXtsBw+cKj8DhlNtjOpTUZkERcX2mB4eFWnB4+6ttFGGdgFABzpqABrvrlKEW05BOTWwiNo+jt1sp6kLbQGW9lYPDuqMVFS2JdTIuERm1zKEHq81NW29tG6VYHDOAQdc66aeNVTF4ZRbUzqqadZDPypHBieJOnKirCKd4hCTeTNyftWH8LH5Eqr+hXo3dwhvu9zDh3Ci2y3lJAzMX13rIy7t9WhP2qx4WPyJSt7Y15AC6ZRulnQa/arsasoRlGK27QcU2rm7CYXKLk3LXWtlR8qu8sp/katWA2jYS1bVrtuVRQesN4AFVG3sO+wBW3IO4hlIP96s/+H8T+6P2l/rUacpw2R+Qkoy2sufxrh/3tv7Qqs4ywtxbgF6yM18uJueqQRwB11pL/AIfxP7o/aX+taF2XdLZAoz+z0iTp3Zq7OpOW2PycjCK2Mbw3o89ycl2w0b8rkxP1a3bW2MyFM9y0vUVeszalFAPq7qlPRPZ12y1w3EyyFjUGYJ5HvpT05uAtaUHUBpHKcsfgfdXXTiqWs1mCm3O1xJ/R90ZOkZMrHXKSTlAzMdVGgA+8VGY3EdJcZ/aOg5DgPIQKmdt4+UkeuoRe62p6zfXcR4LUBSamqnaIyF3mzdgcP0lxU9o6nkOJ8hJq/wCxF+TLxHSMXjkpgKPsBaqWwsHmnncPRr3DfcbyTTxar4qwIG4VZwsN/XXMTWluPahvSDCAjOeywyXDyBMq/wBV48iamaxuIGBBEgiCOYNW5x1lYRF2dzl9+yUYqwhlMHyrPB4g23DATwIO5gRBB7iKl9u7OIni1sCT7dvcreK9lvI1BVkyi4SLyakid2Vgh8Lt72ttLox4wCRPzgwg+FXiuc7MxQHUcwsyrH1G5n5p3MPPhVywFm1cBm2FddHX2T/MHeDxFXMNJWsivWWeZCekCn4da0/d/wCIat9K/F1r2BR8XWvYFPhBxbfEXKSaS4DVK7V/UXf4b/lNHxda9gUfF1r2BU3dqxFWIT0IHUufSH4VG7RU/Dn0P+7NW34utewKPi+37ApDovUUeAz6i1m+JzzDWzluaHscv7RK6Hsv9Ta/hr+UVG7bu28OFPRBgxI3xBCyPvrA3rYvpZa0vWUEsGmGIJjvHV394qFKKpO1yU3romsV2G+ifwrm99DktaHsnh/aPVkxGPREcmwmZbmTL0nzC07p3Dlrwpm3ibbYjoVtLrBDZt6lM0xz1GnnRVtUaz+etx2F4biDRT8KsaHdY/IlTvpoPkF/iD8rVK/F9v2BR8XWvYFTVFqLjxIOom0+Bp9Hx/y9r6NSFK/F1r2BR8XWvYFOimkkQdm7jVU/BqfjI6es/wCQ1Zvi617Ao+LrXsCozg5W8DsZJXGqrPpTh0e5bmAEVmuEbwsgAeJMgDnNSWPs2rYEWwztoi+0f5AbyeAqm7TxQPUQyoMsw9duY+aNyjz40rEVEo2ZOlHO6FsZiTccsRHAAblA0AHcBWFiyXYKolmMDzrCp3YWziY4NcBg+xb3M3i3ZXzNUYxc5FltRRP+j+EAGcdlRktnmAZZ/rPPkBUzWNtAoAAgAQByArKtaEdVWKMnd3CiiipHBPaWD6RQVjOuqk7jzU/NYaH/AEqh7TweQ5lBCEkQd6MN6HvHA8RBrpFRW2NnZwXVcxIh03ZwN0cnHA+VVq9HWV0Npz1XY5/UzsfahUqCwVl0Rzuj2H+ZyPqnuqPxuE6Mgg5kbstG+N4I4MOIpas9NwZaaUkdMwWMFwHQq66Mh3qf5g8CNDTNc92dtQqVDEjLorjVkHKPWT5p8oq34HawbKHygt2WBlH+ieB+adR31o0q6ksyrOm4mwbXtdfU/Jgl+qerlMe/lzrG7tm2uTtnpBK5UJmeHj3UXdkK3S9Zh0pUt4LwHca9s7KVejhjFt2ZRp686eAzGKn/AMnXnyI9kwO3bUto/UME5DAJYAD7x5VuxW1bdtirEggKTpp1jA++teI2SrrdBZh0rKx3aFcu7T5o30sPRy2FIzvBABmNwuZ+WmpjwrjdXwO9g34nE2XtpcuCUYwpZT6wIk8gROp50nh7mFGXqyw6OCy9Y5tE+6O6s3tWhYNi7fTLMAl1zZQQQNeOkVoxnwR3zm8oPUiI6uQzppx41CTe3Ikl5mSXcEBAQaBmjKTGWVJg+BihsVheoVVs2YBcqGZthdNeGUgeBpZbGDliL8FukkyNekEcuHCtlrZmGYKFxAOVi3aQ6kKN0QOzyqF5blE7ZeJJjbtnrdYjLwKnXrZdNNddPOh9u2lEtmXq5oZSDAbLu5zwrAbBtEPBOZ2zZwdQc2YRwEGscTsBbkdJcdyFZZMesSZ0HCdKber4EOwbn23bDMsP1QSTkMAATM1j8e2+r1bkv2RkOusf77q2PspT0nWb5S2EO7QAET461jhdkKnRQxPRliNAJzCNYFd/5L9ceQdgcwmKW4uZTIkjdGoMGsMbjBbA0zO2ioN7H+QHEnQVG/C1sK6W2DEMzMzGEtljMEjeddFGp7qrG0dqFiwUk5tGc6M/dHqp80ec1CdfVj4nY07vwNu2NqFiwDBmbR3G6PYT5nM+se6oeimcFhOkJJOVF7TRuncAOLHgKz23NlpJRRs2Zg85zMCUBAgb3Y7kHeeJ4CTV82bg+jUloztqxG4clHzVGg/1pbY+zsgDsuUgQib8gO+ebnifKpWtChR1VdlWpPWdgoooqyKCiiigAooooAidq7KzZmRQc3bQ6B44g+q44N5GqZjsAUlllkmJIgofZceq33HhXSaSx2zhc6ynK8RMSGHssNzL3Hyiq1agpZobCpbac3rfhcW1uYgqe0rCVbxH899Sm0djENAGRzuQnqv/AA2P5Gg+NQtxCpIYEEbwRBFUHGUGWk1Is+zNvRADR/Z3G0+pc4eD++rBY2mjGDKPBOVhBMCdDubTkTXN6cwG0ntEQSU4oToQd/gSOIp9PEtZMXKinsJ70j2tftkBWCq07gMwiJBMkcRqOdVm/iXftszfSYn8ab2vnJVy5e2R1GPLiDyYcee+s/RxA2JthlDAzoRI7Bpc5Oc7XJRSjG5GUVbsVgR8Jw6rbTooLTA6xEkz92nfWO0MCVxNp7dpWDLquUFVymCYEAwGHjXXQaOfURVK8qX9JrQt4g5VVRCkAbvEjcNRu/rUhta7btpZdbSDpCHYZVOgVZUcgf8Ae+o/T23ewlr7PErlm8yGVYqfmkj8Knth7ZxDOELhlgk5hJAAnfIM+JrD0pW3bK27agGS7GAD1iYHMAa6eFRWzUc3B0ZykSS3BRGpPdFdV6c7J+xx2lG50C9tAKB1WZiJyqJ95nKB3k1Xtp7dmQWn+ztNp9e5x8E99Q21NoG4coZjbGmp7ZmSxHMknwECkKZUxLeSIQpJZs34rFtciYCjsqohV8B/PfWivbaFiAoJJ3ACSamtnbGJaCM7jegPVT+Iw/IsnwpCjKbGtqIhgcAXhmlUmJAkufZQes33DjVz2VsrLlZ1Ay9hBqEniT6zni3kKZwOzhb6zHM8RmiAo9lRuVe4ec07V+jQUc2VZ1L7AoooqyKCiiigAooooAKKKKACiiigDXesq6lWAZTvBE1DbQ2HI0i4o3K5hl7kub47mkVO0VCUFLaSUmthz7FbHIMKYb93chW8j2X8j5VHXrLIYdSp5ERXT71lXGVlDA8CJFR17YyxCMVHsMA6fZbd5EVUnhP8R0a3Eo+DxeSVYZrbdpf5jkw50YqybTjKxggMjjSVO49x3g94NWLFejv9kD32rmX+68j3NXo2fY6gurfARcoBQxvJJJSeJ50r6MtjGfUW1Fc+MLmQJmIUEneZkjXXl3VpTEssQ7DLuhiInlyq8YY4EdnoQfnRP97Wn0v2eDW/IrU1h2/uIurbcc2uXSxliSTvJMk16bpMSSY3a7vDlXSXxFni1vzZaQxFzBHtdCT3ZSfu1oeGt9yBVvApFpHuuBJZ2MSTPvNMYzEKF6K12Aes3G4RxPzRwHnvqwrgrAcPZS8SJ0CNlIIIOrxGhOs1hhfRz+yA77tzMfspA97VD6MtiO/UW8q9myzmEUseQE1I4XY5JhiS37u3DN5nsp5nyq22djLEOxYewoCJ9ld/mTUjZsqgyqoUDgBApsMJ/kQlW4ELs/YcDWLaneqGWbue5vjuWBUzZsqihVAVRuAEVsoq3GCjsEuTe0KKKKmRCiiigAooooAKKKKACiiigAooooAKKKKACiiigAooooAS2luqpY3eaKKqYgfSDBbxVt2buooooBVHaKKKtiAooooAKKKKACiiigAooooAKKKKAP/Z"/>
          <p:cNvSpPr>
            <a:spLocks noChangeAspect="1" noChangeArrowheads="1"/>
          </p:cNvSpPr>
          <p:nvPr/>
        </p:nvSpPr>
        <p:spPr bwMode="auto">
          <a:xfrm>
            <a:off x="168275"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4518" name="Picture 6" descr="http://upload.wikimedia.org/wikipedia/ru/0/00/Logotip_KazNU.gif"/>
          <p:cNvPicPr>
            <a:picLocks noChangeAspect="1" noChangeArrowheads="1"/>
          </p:cNvPicPr>
          <p:nvPr/>
        </p:nvPicPr>
        <p:blipFill>
          <a:blip r:embed="rId3" cstate="print"/>
          <a:srcRect/>
          <a:stretch>
            <a:fillRect/>
          </a:stretch>
        </p:blipFill>
        <p:spPr bwMode="auto">
          <a:xfrm>
            <a:off x="-36512" y="0"/>
            <a:ext cx="1440160" cy="1450522"/>
          </a:xfrm>
          <a:prstGeom prst="rect">
            <a:avLst/>
          </a:prstGeom>
          <a:noFill/>
        </p:spPr>
      </p:pic>
      <p:sp>
        <p:nvSpPr>
          <p:cNvPr id="7" name="Подзаголовок 6"/>
          <p:cNvSpPr>
            <a:spLocks noGrp="1"/>
          </p:cNvSpPr>
          <p:nvPr>
            <p:ph type="subTitle" idx="1"/>
          </p:nvPr>
        </p:nvSpPr>
        <p:spPr/>
        <p:txBody>
          <a:bodyPr/>
          <a:lstStyle/>
          <a:p>
            <a:endParaRPr lang="ru-RU"/>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0113" y="1536700"/>
            <a:ext cx="7127875" cy="4154488"/>
          </a:xfrm>
          <a:prstGeom prst="rect">
            <a:avLst/>
          </a:prstGeom>
        </p:spPr>
        <p:txBody>
          <a:bodyPr>
            <a:spAutoFit/>
          </a:bodyPr>
          <a:lstStyle/>
          <a:p>
            <a:pPr>
              <a:defRPr/>
            </a:pPr>
            <a:r>
              <a:rPr lang="ru-RU" dirty="0" err="1">
                <a:solidFill>
                  <a:schemeClr val="tx1">
                    <a:lumMod val="75000"/>
                  </a:schemeClr>
                </a:solidFill>
              </a:rPr>
              <a:t>Стрестің физиологиялық тетігі</a:t>
            </a:r>
            <a:r>
              <a:rPr lang="ru-RU" dirty="0">
                <a:solidFill>
                  <a:schemeClr val="tx1">
                    <a:lumMod val="75000"/>
                  </a:schemeClr>
                </a:solidFill>
              </a:rPr>
              <a:t> гипоталамус-гипофиз </a:t>
            </a:r>
            <a:r>
              <a:rPr lang="ru-RU" dirty="0" err="1">
                <a:solidFill>
                  <a:schemeClr val="tx1">
                    <a:lumMod val="75000"/>
                  </a:schemeClr>
                </a:solidFill>
              </a:rPr>
              <a:t>бүйрек үсті безі</a:t>
            </a:r>
            <a:r>
              <a:rPr lang="ru-RU" dirty="0">
                <a:solidFill>
                  <a:schemeClr val="tx1">
                    <a:lumMod val="75000"/>
                  </a:schemeClr>
                </a:solidFill>
              </a:rPr>
              <a:t> </a:t>
            </a:r>
            <a:r>
              <a:rPr lang="ru-RU" dirty="0" err="1">
                <a:solidFill>
                  <a:schemeClr val="tx1">
                    <a:lumMod val="75000"/>
                  </a:schemeClr>
                </a:solidFill>
              </a:rPr>
              <a:t>жүйесінің рефлекторлық қызметіне негізделген</a:t>
            </a:r>
            <a:r>
              <a:rPr lang="ru-RU" dirty="0">
                <a:solidFill>
                  <a:schemeClr val="tx1">
                    <a:lumMod val="75000"/>
                  </a:schemeClr>
                </a:solidFill>
              </a:rPr>
              <a:t>. Стресс </a:t>
            </a:r>
            <a:r>
              <a:rPr lang="ru-RU" dirty="0" err="1">
                <a:solidFill>
                  <a:schemeClr val="tx1">
                    <a:lumMod val="75000"/>
                  </a:schemeClr>
                </a:solidFill>
              </a:rPr>
              <a:t>кезінде</a:t>
            </a:r>
            <a:r>
              <a:rPr lang="ru-RU" dirty="0">
                <a:solidFill>
                  <a:schemeClr val="tx1">
                    <a:lumMod val="75000"/>
                  </a:schemeClr>
                </a:solidFill>
              </a:rPr>
              <a:t> </a:t>
            </a:r>
            <a:r>
              <a:rPr lang="ru-RU" dirty="0" err="1">
                <a:solidFill>
                  <a:schemeClr val="tx1">
                    <a:lumMod val="75000"/>
                  </a:schemeClr>
                </a:solidFill>
              </a:rPr>
              <a:t>қанда глюкокортикоидтар</a:t>
            </a:r>
            <a:r>
              <a:rPr lang="ru-RU" dirty="0">
                <a:solidFill>
                  <a:schemeClr val="tx1">
                    <a:lumMod val="75000"/>
                  </a:schemeClr>
                </a:solidFill>
              </a:rPr>
              <a:t> мен </a:t>
            </a:r>
            <a:r>
              <a:rPr lang="ru-RU" dirty="0" err="1">
                <a:solidFill>
                  <a:schemeClr val="tx1">
                    <a:lumMod val="75000"/>
                  </a:schemeClr>
                </a:solidFill>
              </a:rPr>
              <a:t>катехоламиндердің</a:t>
            </a:r>
            <a:r>
              <a:rPr lang="ru-RU" dirty="0">
                <a:solidFill>
                  <a:schemeClr val="tx1">
                    <a:lumMod val="75000"/>
                  </a:schemeClr>
                </a:solidFill>
              </a:rPr>
              <a:t>, </a:t>
            </a:r>
            <a:r>
              <a:rPr lang="ru-RU" u="sng" dirty="0" err="1">
                <a:solidFill>
                  <a:schemeClr val="tx1">
                    <a:lumMod val="75000"/>
                  </a:schemeClr>
                </a:solidFill>
                <a:hlinkClick r:id="rId2" tooltip="Серотонин"/>
              </a:rPr>
              <a:t>серотониннің</a:t>
            </a:r>
            <a:r>
              <a:rPr lang="ru-RU" dirty="0" err="1">
                <a:solidFill>
                  <a:schemeClr val="tx1">
                    <a:lumMod val="75000"/>
                  </a:schemeClr>
                </a:solidFill>
              </a:rPr>
              <a:t> мөлшері оқыс көбейеді</a:t>
            </a:r>
            <a:r>
              <a:rPr lang="ru-RU" dirty="0">
                <a:solidFill>
                  <a:schemeClr val="tx1">
                    <a:lumMod val="75000"/>
                  </a:schemeClr>
                </a:solidFill>
              </a:rPr>
              <a:t>. </a:t>
            </a:r>
          </a:p>
          <a:p>
            <a:pPr>
              <a:defRPr/>
            </a:pPr>
            <a:r>
              <a:rPr lang="ru-RU" dirty="0" err="1">
                <a:solidFill>
                  <a:schemeClr val="tx1">
                    <a:lumMod val="75000"/>
                  </a:schemeClr>
                </a:solidFill>
              </a:rPr>
              <a:t>Ғылымның жаңа деректері</a:t>
            </a:r>
            <a:r>
              <a:rPr lang="ru-RU" dirty="0">
                <a:solidFill>
                  <a:schemeClr val="tx1">
                    <a:lumMod val="75000"/>
                  </a:schemeClr>
                </a:solidFill>
              </a:rPr>
              <a:t> </a:t>
            </a:r>
            <a:r>
              <a:rPr lang="ru-RU" dirty="0" err="1">
                <a:solidFill>
                  <a:schemeClr val="tx1">
                    <a:lumMod val="75000"/>
                  </a:schemeClr>
                </a:solidFill>
              </a:rPr>
              <a:t>бойынша</a:t>
            </a:r>
            <a:r>
              <a:rPr lang="ru-RU" dirty="0">
                <a:solidFill>
                  <a:schemeClr val="tx1">
                    <a:lumMod val="75000"/>
                  </a:schemeClr>
                </a:solidFill>
              </a:rPr>
              <a:t> </a:t>
            </a:r>
            <a:r>
              <a:rPr lang="ru-RU" dirty="0" err="1">
                <a:solidFill>
                  <a:schemeClr val="tx1">
                    <a:lumMod val="75000"/>
                  </a:schemeClr>
                </a:solidFill>
              </a:rPr>
              <a:t>оған қосымша </a:t>
            </a:r>
            <a:r>
              <a:rPr lang="ru-RU" u="sng" dirty="0" err="1">
                <a:solidFill>
                  <a:schemeClr val="tx1">
                    <a:lumMod val="75000"/>
                  </a:schemeClr>
                </a:solidFill>
                <a:hlinkClick r:id="rId3" tooltip="Самототропин (мұндай бет жоқ)"/>
              </a:rPr>
              <a:t>самототропин</a:t>
            </a:r>
            <a:r>
              <a:rPr lang="ru-RU" dirty="0">
                <a:solidFill>
                  <a:schemeClr val="tx1">
                    <a:lumMod val="75000"/>
                  </a:schemeClr>
                </a:solidFill>
              </a:rPr>
              <a:t> </a:t>
            </a:r>
            <a:r>
              <a:rPr lang="ru-RU" dirty="0" err="1">
                <a:solidFill>
                  <a:schemeClr val="tx1">
                    <a:lumMod val="75000"/>
                  </a:schemeClr>
                </a:solidFill>
              </a:rPr>
              <a:t>және самотомединдер</a:t>
            </a:r>
            <a:r>
              <a:rPr lang="ru-RU" dirty="0">
                <a:solidFill>
                  <a:schemeClr val="tx1">
                    <a:lumMod val="75000"/>
                  </a:schemeClr>
                </a:solidFill>
              </a:rPr>
              <a:t> де </a:t>
            </a:r>
            <a:r>
              <a:rPr lang="ru-RU" dirty="0" err="1">
                <a:solidFill>
                  <a:schemeClr val="tx1">
                    <a:lumMod val="75000"/>
                  </a:schemeClr>
                </a:solidFill>
              </a:rPr>
              <a:t>стрестің</a:t>
            </a:r>
            <a:r>
              <a:rPr lang="ru-RU" dirty="0">
                <a:solidFill>
                  <a:schemeClr val="tx1">
                    <a:lumMod val="75000"/>
                  </a:schemeClr>
                </a:solidFill>
              </a:rPr>
              <a:t>, </a:t>
            </a:r>
            <a:r>
              <a:rPr lang="ru-RU" dirty="0" err="1">
                <a:solidFill>
                  <a:schemeClr val="tx1">
                    <a:lumMod val="75000"/>
                  </a:schemeClr>
                </a:solidFill>
              </a:rPr>
              <a:t>әсіресе оның үрейлену кезеңінің өрлеуіне себеп</a:t>
            </a:r>
            <a:r>
              <a:rPr lang="ru-RU" dirty="0">
                <a:solidFill>
                  <a:schemeClr val="tx1">
                    <a:lumMod val="75000"/>
                  </a:schemeClr>
                </a:solidFill>
              </a:rPr>
              <a:t> </a:t>
            </a:r>
            <a:r>
              <a:rPr lang="ru-RU" dirty="0" err="1">
                <a:solidFill>
                  <a:schemeClr val="tx1">
                    <a:lumMod val="75000"/>
                  </a:schemeClr>
                </a:solidFill>
              </a:rPr>
              <a:t>болады</a:t>
            </a:r>
            <a:r>
              <a:rPr lang="ru-RU" dirty="0">
                <a:solidFill>
                  <a:schemeClr val="tx1">
                    <a:lumMod val="75000"/>
                  </a:schemeClr>
                </a:solidFill>
              </a:rPr>
              <a:t>. </a:t>
            </a:r>
            <a:r>
              <a:rPr lang="ru-RU" dirty="0" err="1">
                <a:solidFill>
                  <a:schemeClr val="tx1">
                    <a:lumMod val="75000"/>
                  </a:schemeClr>
                </a:solidFill>
              </a:rPr>
              <a:t>Самототропин</a:t>
            </a:r>
            <a:r>
              <a:rPr lang="ru-RU" dirty="0">
                <a:solidFill>
                  <a:schemeClr val="tx1">
                    <a:lumMod val="75000"/>
                  </a:schemeClr>
                </a:solidFill>
              </a:rPr>
              <a:t> </a:t>
            </a:r>
            <a:r>
              <a:rPr lang="ru-RU" dirty="0" err="1">
                <a:solidFill>
                  <a:schemeClr val="tx1">
                    <a:lumMod val="75000"/>
                  </a:schemeClr>
                </a:solidFill>
              </a:rPr>
              <a:t>иммундық жүйенің қызметін белсендіріп</a:t>
            </a:r>
            <a:r>
              <a:rPr lang="ru-RU" dirty="0">
                <a:solidFill>
                  <a:schemeClr val="tx1">
                    <a:lumMod val="75000"/>
                  </a:schemeClr>
                </a:solidFill>
              </a:rPr>
              <a:t>, </a:t>
            </a:r>
            <a:r>
              <a:rPr lang="ru-RU" dirty="0" err="1">
                <a:solidFill>
                  <a:schemeClr val="tx1">
                    <a:lumMod val="75000"/>
                  </a:schemeClr>
                </a:solidFill>
              </a:rPr>
              <a:t>организмнің стреске</a:t>
            </a:r>
            <a:r>
              <a:rPr lang="ru-RU" dirty="0">
                <a:solidFill>
                  <a:schemeClr val="tx1">
                    <a:lumMod val="75000"/>
                  </a:schemeClr>
                </a:solidFill>
              </a:rPr>
              <a:t> </a:t>
            </a:r>
            <a:r>
              <a:rPr lang="ru-RU" dirty="0" err="1">
                <a:solidFill>
                  <a:schemeClr val="tx1">
                    <a:lumMod val="75000"/>
                  </a:schemeClr>
                </a:solidFill>
              </a:rPr>
              <a:t>қарсы тұру төзімділігін арттырады</a:t>
            </a:r>
            <a:r>
              <a:rPr lang="ru-RU" dirty="0">
                <a:solidFill>
                  <a:schemeClr val="tx1">
                    <a:lumMod val="75000"/>
                  </a:schemeClr>
                </a:solidFill>
              </a:rPr>
              <a:t>.</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descr="PE02622_"/>
          <p:cNvPicPr>
            <a:picLocks noChangeAspect="1" noChangeArrowheads="1"/>
          </p:cNvPicPr>
          <p:nvPr/>
        </p:nvPicPr>
        <p:blipFill>
          <a:blip r:embed="rId2" cstate="print"/>
          <a:srcRect/>
          <a:stretch>
            <a:fillRect/>
          </a:stretch>
        </p:blipFill>
        <p:spPr bwMode="auto">
          <a:xfrm>
            <a:off x="5948363" y="5084763"/>
            <a:ext cx="2181225" cy="1773237"/>
          </a:xfrm>
          <a:prstGeom prst="rect">
            <a:avLst/>
          </a:prstGeom>
          <a:noFill/>
          <a:ln w="9525">
            <a:noFill/>
            <a:miter lim="800000"/>
            <a:headEnd/>
            <a:tailEnd/>
          </a:ln>
        </p:spPr>
      </p:pic>
      <p:sp>
        <p:nvSpPr>
          <p:cNvPr id="23555" name="Rectangle 10"/>
          <p:cNvSpPr>
            <a:spLocks noChangeArrowheads="1"/>
          </p:cNvSpPr>
          <p:nvPr/>
        </p:nvSpPr>
        <p:spPr bwMode="auto">
          <a:xfrm>
            <a:off x="684213" y="1495425"/>
            <a:ext cx="7848600" cy="4094163"/>
          </a:xfrm>
          <a:prstGeom prst="rect">
            <a:avLst/>
          </a:prstGeom>
          <a:noFill/>
          <a:ln w="9525">
            <a:noFill/>
            <a:miter lim="800000"/>
            <a:headEnd/>
            <a:tailEnd/>
          </a:ln>
        </p:spPr>
        <p:txBody>
          <a:bodyPr anchor="ctr">
            <a:spAutoFit/>
          </a:bodyPr>
          <a:lstStyle/>
          <a:p>
            <a:pPr eaLnBrk="0" hangingPunct="0"/>
            <a:r>
              <a:rPr lang="kk-KZ" sz="2000">
                <a:cs typeface="Times New Roman" pitchFamily="18" charset="0"/>
              </a:rPr>
              <a:t>Эмоциялық ауыртпалықтың әсері адам организмінің дене бітімі мен мінез-құлқының ерекшеліктеріне байланысты. Бұл ерекшеліктеріне қарай адам организмінің бірнеше конституциялық түрлерін ажыратады. Солардың ішінде бүгінгі күні адамның орталық жүйке жүйесінде (миында) өтетін физиологиялық қозу мен тежелу процестерінің күшіне, олардың өзара бірімен-бірі теңгерілу және ауысу жылдамдығына қарай И.П. Павловтың жіктеуі кең тараған. </a:t>
            </a:r>
          </a:p>
          <a:p>
            <a:pPr eaLnBrk="0" hangingPunct="0"/>
            <a:r>
              <a:rPr lang="kk-KZ" sz="2000">
                <a:cs typeface="Times New Roman" pitchFamily="18" charset="0"/>
              </a:rPr>
              <a:t>Осы жіктеу бойынша жоғары жүйке жүйесі әрекеттерінің түрлері: </a:t>
            </a:r>
          </a:p>
          <a:p>
            <a:pPr eaLnBrk="0" hangingPunct="0"/>
            <a:r>
              <a:rPr lang="kk-KZ" sz="2000">
                <a:cs typeface="Times New Roman" pitchFamily="18" charset="0"/>
              </a:rPr>
              <a:t>1-түрі күшті, ұстамды, жігерлі түрімен көрінетін адамдардың еті тірі, қиындықтарға төзімді, өмір қиыншылықтарын икемділікпен шеше білетін болады. Мұндай адамдарды Гиппократтың жіктеуі бойынша сангвиниктер деп атайды.</a:t>
            </a:r>
            <a:endParaRPr lang="ru-RU" sz="2000">
              <a:cs typeface="Times New Roman" pitchFamily="18" charset="0"/>
            </a:endParaRPr>
          </a:p>
          <a:p>
            <a:pPr eaLnBrk="0" hangingPunct="0"/>
            <a:endParaRPr lang="kk-KZ" sz="2000">
              <a:cs typeface="Times New Roman" pitchFamily="18"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971550" y="2201863"/>
            <a:ext cx="6985000" cy="2678112"/>
          </a:xfrm>
          <a:prstGeom prst="rect">
            <a:avLst/>
          </a:prstGeom>
          <a:noFill/>
          <a:ln w="9525">
            <a:noFill/>
            <a:miter lim="800000"/>
            <a:headEnd/>
            <a:tailEnd/>
          </a:ln>
        </p:spPr>
        <p:txBody>
          <a:bodyPr anchor="ctr">
            <a:spAutoFit/>
          </a:bodyPr>
          <a:lstStyle/>
          <a:p>
            <a:pPr eaLnBrk="0" hangingPunct="0"/>
            <a:r>
              <a:rPr lang="kk-KZ">
                <a:latin typeface="Calibri" pitchFamily="34" charset="0"/>
                <a:cs typeface="Times New Roman" pitchFamily="18" charset="0"/>
              </a:rPr>
              <a:t>2 түрі күшті, ұстамды, салмақты түрімен сипатталатын адамдардың мінез-құлқы сабырлы, тым салмақты, байсалды, мінезі ауыр болады. Бұндай адамдар ойына келген істі бітірмей, басқа іске кіріспейді. Олардың миында қозу мен тежелу үрдістерінің орын ауыстыруы баяу болады. бұл адамдарды Гиппократ флегматиктер деп атаған.</a:t>
            </a:r>
            <a:endParaRPr lang="kk-KZ"/>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827088" y="2003425"/>
            <a:ext cx="7453312" cy="1570038"/>
          </a:xfrm>
          <a:prstGeom prst="rect">
            <a:avLst/>
          </a:prstGeom>
          <a:noFill/>
          <a:ln w="9525">
            <a:noFill/>
            <a:miter lim="800000"/>
            <a:headEnd/>
            <a:tailEnd/>
          </a:ln>
        </p:spPr>
        <p:txBody>
          <a:bodyPr anchor="ctr">
            <a:spAutoFit/>
          </a:bodyPr>
          <a:lstStyle/>
          <a:p>
            <a:pPr eaLnBrk="0" hangingPunct="0"/>
            <a:r>
              <a:rPr lang="kk-KZ">
                <a:latin typeface="Calibri" pitchFamily="34" charset="0"/>
                <a:cs typeface="Times New Roman" pitchFamily="18" charset="0"/>
              </a:rPr>
              <a:t>3-түрі күшті, ұстамсыз адамдар көп жағдайда алды-артын байқамайтын, тіпті шамасын білмей, артық кетіп қалатын, ашушаң, күйгелек болады. бұл түр Гиппократта хоелриктер делінеді.</a:t>
            </a:r>
            <a:endParaRPr lang="kk-KZ"/>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84213" y="1525588"/>
            <a:ext cx="7307262" cy="3416300"/>
          </a:xfrm>
          <a:prstGeom prst="rect">
            <a:avLst/>
          </a:prstGeom>
          <a:noFill/>
          <a:ln w="9525">
            <a:noFill/>
            <a:miter lim="800000"/>
            <a:headEnd/>
            <a:tailEnd/>
          </a:ln>
        </p:spPr>
        <p:txBody>
          <a:bodyPr anchor="ctr">
            <a:spAutoFit/>
          </a:bodyPr>
          <a:lstStyle/>
          <a:p>
            <a:pPr eaLnBrk="0" hangingPunct="0"/>
            <a:r>
              <a:rPr lang="kk-KZ">
                <a:latin typeface="Calibri" pitchFamily="34" charset="0"/>
                <a:cs typeface="Times New Roman" pitchFamily="18" charset="0"/>
              </a:rPr>
              <a:t>4-түрі әлсіз, қиындықтарға төзімсіз, жұрттың айтқанына көнгіш, енжар, уайымшыл адамдар. Мұндай адамдар Гиппократтың жіктеуі бойынша меланхоликтерге жатады. Осыған байланысты эмоциялық ауыртпашылықтарға жоғарылығы 1 және 2-түрлеріндегі адамдар жеңіл түрде икемделсе, 3 және 4- түрлеріндегі адамдар оларға дұрыс икемделе алмайтындықтан артынан дене мүшелерінің көптеген ауруларына ұшырайды.</a:t>
            </a:r>
            <a:endParaRPr lang="kk-KZ"/>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684213" y="2308225"/>
            <a:ext cx="7775575" cy="3784600"/>
          </a:xfrm>
          <a:prstGeom prst="rect">
            <a:avLst/>
          </a:prstGeom>
          <a:noFill/>
          <a:ln w="9525">
            <a:noFill/>
            <a:miter lim="800000"/>
            <a:headEnd/>
            <a:tailEnd/>
          </a:ln>
        </p:spPr>
        <p:txBody>
          <a:bodyPr anchor="ctr">
            <a:spAutoFit/>
          </a:bodyPr>
          <a:lstStyle/>
          <a:p>
            <a:pPr eaLnBrk="0" hangingPunct="0"/>
            <a:r>
              <a:rPr lang="kk-KZ">
                <a:latin typeface="Calibri" pitchFamily="34" charset="0"/>
                <a:cs typeface="Times New Roman" pitchFamily="18" charset="0"/>
              </a:rPr>
              <a:t>Қазіргі өмірде стрестен қашып құтылу мүмкін емес. Ауа-райының күрт ауысуы, жұмыстағы проблемалар, көліктегі ұрыс-керіс, кездесуге кешігу, отбасындағы келеңсіздіктер…</a:t>
            </a:r>
          </a:p>
          <a:p>
            <a:pPr eaLnBrk="0" hangingPunct="0"/>
            <a:r>
              <a:rPr lang="kk-KZ">
                <a:latin typeface="Calibri" pitchFamily="34" charset="0"/>
                <a:cs typeface="Times New Roman" pitchFamily="18" charset="0"/>
              </a:rPr>
              <a:t>Кей адамдар мұндай стрестерге бейімделген, қандай проблеманы болмасын шыбын шаққан құрлы көрмейді. Екінші біреулер салы суға кетіп, ауруына ауру жамап жатады. Демек, бұл тек көңіл-күйге әсер ететін психологиялық фактор ғана емес, адам денсаулығына кейде шешуші әсер ете алатын медициналық проблема.</a:t>
            </a:r>
            <a:endParaRPr lang="kk-KZ" sz="4400"/>
          </a:p>
        </p:txBody>
      </p:sp>
      <p:pic>
        <p:nvPicPr>
          <p:cNvPr id="27651" name="Picture 8" descr="BD05515_"/>
          <p:cNvPicPr>
            <a:picLocks noChangeAspect="1" noChangeArrowheads="1"/>
          </p:cNvPicPr>
          <p:nvPr/>
        </p:nvPicPr>
        <p:blipFill>
          <a:blip r:embed="rId2" cstate="print"/>
          <a:srcRect/>
          <a:stretch>
            <a:fillRect/>
          </a:stretch>
        </p:blipFill>
        <p:spPr bwMode="auto">
          <a:xfrm>
            <a:off x="685800" y="228600"/>
            <a:ext cx="1397000" cy="1312863"/>
          </a:xfrm>
          <a:prstGeom prst="rect">
            <a:avLst/>
          </a:prstGeom>
          <a:noFill/>
          <a:ln w="9525">
            <a:noFill/>
            <a:miter lim="800000"/>
            <a:headEnd/>
            <a:tailEnd/>
          </a:ln>
        </p:spPr>
      </p:pic>
      <p:sp>
        <p:nvSpPr>
          <p:cNvPr id="27652" name="AutoShape 4"/>
          <p:cNvSpPr>
            <a:spLocks noChangeArrowheads="1"/>
          </p:cNvSpPr>
          <p:nvPr/>
        </p:nvSpPr>
        <p:spPr bwMode="auto">
          <a:xfrm>
            <a:off x="4191000" y="304800"/>
            <a:ext cx="4572000" cy="1828800"/>
          </a:xfrm>
          <a:prstGeom prst="irregularSeal1">
            <a:avLst/>
          </a:prstGeom>
          <a:solidFill>
            <a:schemeClr val="folHlink"/>
          </a:solidFill>
          <a:ln w="38100">
            <a:solidFill>
              <a:srgbClr val="C6062F"/>
            </a:solidFill>
            <a:miter lim="800000"/>
            <a:headEnd/>
            <a:tailEnd/>
          </a:ln>
        </p:spPr>
        <p:txBody>
          <a:bodyPr wrap="none" anchor="ctr"/>
          <a:lstStyle/>
          <a:p>
            <a:pPr algn="ctr"/>
            <a:r>
              <a:rPr lang="kk-KZ" sz="2000">
                <a:latin typeface="Tahoma" pitchFamily="34" charset="0"/>
              </a:rPr>
              <a:t>Жұмыстағы проблемалар</a:t>
            </a:r>
            <a:endParaRPr lang="ru-RU" sz="2000">
              <a:latin typeface="Tahoma" pitchFamily="34" charset="0"/>
            </a:endParaRPr>
          </a:p>
        </p:txBody>
      </p:sp>
      <p:sp>
        <p:nvSpPr>
          <p:cNvPr id="5" name="Text Box 5"/>
          <p:cNvSpPr txBox="1">
            <a:spLocks noChangeArrowheads="1"/>
          </p:cNvSpPr>
          <p:nvPr/>
        </p:nvSpPr>
        <p:spPr bwMode="auto">
          <a:xfrm>
            <a:off x="228600" y="609600"/>
            <a:ext cx="2344738" cy="579438"/>
          </a:xfrm>
          <a:prstGeom prst="rect">
            <a:avLst/>
          </a:prstGeom>
          <a:noFill/>
          <a:ln w="9525">
            <a:noFill/>
            <a:miter lim="800000"/>
            <a:headEnd/>
            <a:tailEnd/>
          </a:ln>
          <a:effectLst/>
        </p:spPr>
        <p:txBody>
          <a:bodyPr wrap="none">
            <a:spAutoFit/>
          </a:bodyPr>
          <a:lstStyle/>
          <a:p>
            <a:pPr>
              <a:defRPr/>
            </a:pPr>
            <a:r>
              <a:rPr lang="ru-RU" sz="3200" b="1" dirty="0">
                <a:solidFill>
                  <a:srgbClr val="C6062F"/>
                </a:solidFill>
                <a:effectLst>
                  <a:outerShdw blurRad="38100" dist="38100" dir="2700000" algn="tl">
                    <a:srgbClr val="C0C0C0"/>
                  </a:outerShdw>
                </a:effectLst>
                <a:latin typeface="Tahoma" pitchFamily="34" charset="0"/>
              </a:rPr>
              <a:t>СТРЕССОР</a:t>
            </a:r>
            <a:endParaRPr lang="ru-RU" dirty="0">
              <a:latin typeface="Tahoma" pitchFamily="34" charset="0"/>
            </a:endParaRPr>
          </a:p>
        </p:txBody>
      </p:sp>
      <p:sp>
        <p:nvSpPr>
          <p:cNvPr id="27654" name="AutoShape 6"/>
          <p:cNvSpPr>
            <a:spLocks noChangeArrowheads="1"/>
          </p:cNvSpPr>
          <p:nvPr/>
        </p:nvSpPr>
        <p:spPr bwMode="auto">
          <a:xfrm rot="596117">
            <a:off x="2590800" y="838200"/>
            <a:ext cx="1600200" cy="485775"/>
          </a:xfrm>
          <a:custGeom>
            <a:avLst/>
            <a:gdLst>
              <a:gd name="T0" fmla="*/ 88911117 w 21600"/>
              <a:gd name="T1" fmla="*/ 0 h 21600"/>
              <a:gd name="T2" fmla="*/ 0 w 21600"/>
              <a:gd name="T3" fmla="*/ 5462449 h 21600"/>
              <a:gd name="T4" fmla="*/ 88911117 w 21600"/>
              <a:gd name="T5" fmla="*/ 10924876 h 21600"/>
              <a:gd name="T6" fmla="*/ 118548144 w 21600"/>
              <a:gd name="T7" fmla="*/ 5462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6062F"/>
          </a:solidFill>
          <a:ln w="9525">
            <a:solidFill>
              <a:schemeClr val="tx1"/>
            </a:solidFill>
            <a:miter lim="800000"/>
            <a:headEnd/>
            <a:tailEnd/>
          </a:ln>
        </p:spPr>
        <p:txBody>
          <a:bodyPr wrap="none" anchor="ctr"/>
          <a:lstStyle/>
          <a:p>
            <a:endParaRPr lang="ru-RU"/>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684213" y="1628775"/>
            <a:ext cx="7775575" cy="3786188"/>
          </a:xfrm>
          <a:prstGeom prst="rect">
            <a:avLst/>
          </a:prstGeom>
          <a:noFill/>
          <a:ln w="9525">
            <a:noFill/>
            <a:miter lim="800000"/>
            <a:headEnd/>
            <a:tailEnd/>
          </a:ln>
        </p:spPr>
        <p:txBody>
          <a:bodyPr anchor="ctr">
            <a:spAutoFit/>
          </a:bodyPr>
          <a:lstStyle/>
          <a:p>
            <a:pPr eaLnBrk="0" hangingPunct="0"/>
            <a:r>
              <a:rPr lang="kk-KZ" sz="2000">
                <a:latin typeface="Calibri" pitchFamily="34" charset="0"/>
                <a:cs typeface="Times New Roman" pitchFamily="18" charset="0"/>
              </a:rPr>
              <a:t>Ағзадағы барлық құбылыс мидың қозуынан басталатыны белгілі. </a:t>
            </a:r>
            <a:r>
              <a:rPr lang="ru-RU" sz="2000">
                <a:latin typeface="Calibri" pitchFamily="34" charset="0"/>
                <a:cs typeface="Times New Roman" pitchFamily="18" charset="0"/>
              </a:rPr>
              <a:t>Кез-келген стресс те осылай басталады. Ол алдымен мидың елегінен өтеді. Келесі кезекте оған эндокриндік жүйе қосылып, бүйрек үсті бездері гормондар бөле бастайды. Осымен бір мезетте вегетативті нерв жүйесі жұмысын бастайды, артериалды қан қысымы көтеріледі, жүрек соғысы жиілейді, стрестегі жағдайға бейімделуге, қарсы тұруға көмектесетін көптеген өзгерістер жүзеге аса бастайды. Қатты стресс дені сау адам үшін зиянсыз түрде тез өтеді. Ал денсаулығы нашар адамдар үшін оның психофизиологиялық әсері қатты сезіледі: көңіл-күй бұзылады, ұйқы нашарлайды, эмоционалды қозу байқалады, жүрек қағысы және дем алу нашарлайды. Әйтсе де, бірақ уақыттан кейін бәрі де қалпына келеді.</a:t>
            </a:r>
            <a:endParaRPr lang="ru-RU" sz="400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684213" y="1568450"/>
            <a:ext cx="7920037" cy="4092575"/>
          </a:xfrm>
          <a:prstGeom prst="rect">
            <a:avLst/>
          </a:prstGeom>
          <a:noFill/>
          <a:ln w="9525">
            <a:noFill/>
            <a:miter lim="800000"/>
            <a:headEnd/>
            <a:tailEnd/>
          </a:ln>
        </p:spPr>
        <p:txBody>
          <a:bodyPr anchor="ctr">
            <a:spAutoFit/>
          </a:bodyPr>
          <a:lstStyle/>
          <a:p>
            <a:pPr eaLnBrk="0" hangingPunct="0"/>
            <a:r>
              <a:rPr lang="ru-RU" sz="2000">
                <a:latin typeface="Calibri" pitchFamily="34" charset="0"/>
                <a:cs typeface="Times New Roman" pitchFamily="18" charset="0"/>
              </a:rPr>
              <a:t>Ал хроникалық, яғни созылмалы стресс — ұзаққа созылған келеңсіз жағдайлар, күн сайын еңсені езетін нәрселер — адам денсаулығы үшін өте зиянды. Өйткені, бұл жағдайда, ең алдымен, артериалды гипертония, бронхиалды астма, жүректің коронарлы аурулары, қант диабеті сияқты психосоматикалық аурулар пайда болады.Стресс бізге алдымен ағзаның спецификалық емесм қорғаныс құралы ретінде белгілі болады. Бірақ ол ұзақ мерзімге созылған жағдайда ағзаның қорғаныс күштері әлсірей бастайды. Стресс түрлі жағдайда болады. кейде жағымды жайлардың өзі адамға қосымша стресс әкелуі мүмкін. Мысалы, екі адам кездесіп, ғашық болып, үйленсін делік. Адам өміріндегі осындай оқиғалардың өзі — екі адамның бас қосуы, бір-біріне үйренуі, жаңа жағдайға бейімделуі де стрессорлық фактор болып табылады.</a:t>
            </a:r>
            <a:endParaRPr lang="ru-RU" sz="400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611560" y="1496973"/>
            <a:ext cx="79208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7675" algn="just" defTabSz="914400" rtl="0" eaLnBrk="0" fontAlgn="base" latinLnBrk="0" hangingPunct="0">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Қазіргі таңда иммунорегуляторлы гендер экспессиясында әр түрлі табиғи  стрестермен әсер ету арқылы белсенді зерттеулер жүргізілуде. Көрсетілгендей эксперементальды стрестердің әр түрлілігіне байланысты  мРНҚ және цитокиниендердің деңгейі жоғарылауы  немесе төмендеуі мүмкін. Атап өтетін жайт көптеген стресстер  фактор ретінде қарастырылады, микроорганизмдерді енгізу арқылы иммунды реттеуші модульдейтін өнім, липопасахаридтер, ұлпалардың зақымдалуы, психоэмоционды т.б. цитокинин және орексиндердегі  гендер экспрессиясындағы стрестік әсерлер.</a:t>
            </a:r>
            <a:endParaRPr kumimoji="0" lang="kk-KZ" sz="40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7"/>
          <p:cNvGraphicFramePr>
            <a:graphicFrameLocks noChangeAspect="1"/>
          </p:cNvGraphicFramePr>
          <p:nvPr/>
        </p:nvGraphicFramePr>
        <p:xfrm>
          <a:off x="609600" y="381000"/>
          <a:ext cx="1139825" cy="1133475"/>
        </p:xfrm>
        <a:graphic>
          <a:graphicData uri="http://schemas.openxmlformats.org/presentationml/2006/ole">
            <p:oleObj spid="_x0000_s3074" name="Clip" r:id="rId3" imgW="1822320" imgH="1812240" progId="">
              <p:embed/>
            </p:oleObj>
          </a:graphicData>
        </a:graphic>
      </p:graphicFrame>
      <p:sp>
        <p:nvSpPr>
          <p:cNvPr id="3077" name="Rectangle 5"/>
          <p:cNvSpPr>
            <a:spLocks noChangeArrowheads="1"/>
          </p:cNvSpPr>
          <p:nvPr/>
        </p:nvSpPr>
        <p:spPr bwMode="auto">
          <a:xfrm>
            <a:off x="539552" y="1844824"/>
            <a:ext cx="784887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684213" algn="l"/>
              </a:tabLst>
            </a:pPr>
            <a:r>
              <a:rPr kumimoji="0" lang="kk-KZ" sz="1800" b="1" i="0" u="none" strike="noStrike" cap="none" normalizeH="0" baseline="0" dirty="0" smtClean="0">
                <a:ln>
                  <a:noFill/>
                </a:ln>
                <a:solidFill>
                  <a:schemeClr val="tx1"/>
                </a:solidFill>
                <a:effectLst/>
                <a:latin typeface="Times New Roman" pitchFamily="18" charset="0"/>
                <a:ea typeface="Times New Roman" pitchFamily="18" charset="0"/>
              </a:rPr>
              <a:t>Стресті болдырмау үшін не істеу қажет? </a:t>
            </a:r>
            <a:endParaRPr kumimoji="0" lang="ru-RU" sz="105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84213" algn="l"/>
              </a:tabLst>
            </a:pPr>
            <a:r>
              <a:rPr kumimoji="0" lang="kk-KZ" sz="1800" b="1" i="0" u="none" strike="noStrike" cap="none" normalizeH="0" baseline="0" dirty="0" smtClean="0">
                <a:ln>
                  <a:noFill/>
                </a:ln>
                <a:solidFill>
                  <a:schemeClr val="tx1"/>
                </a:solidFill>
                <a:effectLst/>
                <a:latin typeface="Times New Roman" pitchFamily="18" charset="0"/>
                <a:ea typeface="Times New Roman" pitchFamily="18" charset="0"/>
              </a:rPr>
              <a:t>Біріншіден:</a:t>
            </a:r>
            <a:r>
              <a:rPr kumimoji="0" lang="kk-KZ" sz="1800" b="0" i="0" u="none" strike="noStrike" cap="none" normalizeH="0" baseline="0" dirty="0" smtClean="0">
                <a:ln>
                  <a:noFill/>
                </a:ln>
                <a:solidFill>
                  <a:schemeClr val="tx1"/>
                </a:solidFill>
                <a:effectLst/>
                <a:latin typeface="Times New Roman" pitchFamily="18" charset="0"/>
                <a:ea typeface="Times New Roman" pitchFamily="18" charset="0"/>
              </a:rPr>
              <a:t> стресс кезінде ағзадағы витаминдер қоры, әсіресе В тобы тез таусылады.                                                                                                                                                                                                                                                                     Көптеген  дәрігерлер күнде витамин ішуге кенес береді, дегенмен де артық ішіп қойманыз. Барлығы орнымен болғаны жөн.</a:t>
            </a:r>
            <a:endParaRPr kumimoji="0" lang="ru-RU" sz="105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84213" algn="l"/>
              </a:tabLst>
            </a:pPr>
            <a:r>
              <a:rPr kumimoji="0" lang="kk-KZ" sz="1800" b="1" i="0" u="none" strike="noStrike" cap="none" normalizeH="0" baseline="0" dirty="0" smtClean="0">
                <a:ln>
                  <a:noFill/>
                </a:ln>
                <a:solidFill>
                  <a:schemeClr val="tx1"/>
                </a:solidFill>
                <a:effectLst/>
                <a:latin typeface="Times New Roman" pitchFamily="18" charset="0"/>
                <a:ea typeface="Times New Roman" pitchFamily="18" charset="0"/>
              </a:rPr>
              <a:t>Екіншіден</a:t>
            </a:r>
            <a:r>
              <a:rPr kumimoji="0" lang="kk-KZ" sz="1800" b="0" i="0" u="none" strike="noStrike" cap="none" normalizeH="0" baseline="0" dirty="0" smtClean="0">
                <a:ln>
                  <a:noFill/>
                </a:ln>
                <a:solidFill>
                  <a:schemeClr val="tx1"/>
                </a:solidFill>
                <a:effectLst/>
                <a:latin typeface="Times New Roman" pitchFamily="18" charset="0"/>
                <a:ea typeface="Times New Roman" pitchFamily="18" charset="0"/>
              </a:rPr>
              <a:t>: дене жаттығулары өте пайдалы.  Спорт залына барыныз, жаттығу жасаныз, биленіз, ән айтыңыз, қалада серуендерініз бассейнге. Моншаға барыңыз.</a:t>
            </a:r>
            <a:endParaRPr kumimoji="0" lang="ru-RU" sz="105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84213" algn="l"/>
              </a:tabLst>
            </a:pPr>
            <a:r>
              <a:rPr kumimoji="0" lang="kk-KZ" sz="1800" b="1" i="0" u="none" strike="noStrike" cap="none" normalizeH="0" baseline="0" dirty="0" smtClean="0">
                <a:ln>
                  <a:noFill/>
                </a:ln>
                <a:solidFill>
                  <a:schemeClr val="tx1"/>
                </a:solidFill>
                <a:effectLst/>
                <a:latin typeface="Times New Roman" pitchFamily="18" charset="0"/>
                <a:ea typeface="Times New Roman" pitchFamily="18" charset="0"/>
              </a:rPr>
              <a:t>Үшіншіден: </a:t>
            </a:r>
            <a:r>
              <a:rPr kumimoji="0" lang="kk-KZ" sz="1800" b="0" i="0" u="none" strike="noStrike" cap="none" normalizeH="0" baseline="0" dirty="0" smtClean="0">
                <a:ln>
                  <a:noFill/>
                </a:ln>
                <a:solidFill>
                  <a:schemeClr val="tx1"/>
                </a:solidFill>
                <a:effectLst/>
                <a:latin typeface="Times New Roman" pitchFamily="18" charset="0"/>
                <a:ea typeface="Times New Roman" pitchFamily="18" charset="0"/>
              </a:rPr>
              <a:t>психикалық  және дене релаксациясы қажет. Келесі тәсілдерді көріңіз: босаңсытатын музыка тандаңыз, түнгі аспанға қаратыңыз. Және армандаңыз.</a:t>
            </a:r>
            <a:endParaRPr kumimoji="0" lang="ru-RU" sz="105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84213" algn="l"/>
              </a:tabLst>
            </a:pPr>
            <a:r>
              <a:rPr kumimoji="0" lang="kk-KZ" sz="1800" b="1" i="0" u="none" strike="noStrike" cap="none" normalizeH="0" baseline="0" dirty="0" smtClean="0">
                <a:ln>
                  <a:noFill/>
                </a:ln>
                <a:solidFill>
                  <a:schemeClr val="tx1"/>
                </a:solidFill>
                <a:effectLst/>
                <a:latin typeface="Times New Roman" pitchFamily="18" charset="0"/>
                <a:ea typeface="Times New Roman" pitchFamily="18" charset="0"/>
              </a:rPr>
              <a:t>Төртіншіден:</a:t>
            </a:r>
            <a:r>
              <a:rPr kumimoji="0" lang="kk-KZ" sz="1800" b="0" i="0" u="none" strike="noStrike" cap="none" normalizeH="0" baseline="0" dirty="0" smtClean="0">
                <a:ln>
                  <a:noFill/>
                </a:ln>
                <a:solidFill>
                  <a:schemeClr val="tx1"/>
                </a:solidFill>
                <a:effectLst/>
                <a:latin typeface="Times New Roman" pitchFamily="18" charset="0"/>
                <a:ea typeface="Times New Roman" pitchFamily="18" charset="0"/>
              </a:rPr>
              <a:t> үйлесімді  өмір үшін жанұяның, достардың қолдауы қажет.</a:t>
            </a:r>
            <a:endParaRPr kumimoji="0" lang="ru-RU" sz="105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84213" algn="l"/>
              </a:tabLst>
            </a:pPr>
            <a:r>
              <a:rPr kumimoji="0" lang="kk-KZ" sz="1800" b="0" i="0" u="none" strike="noStrike" cap="none" normalizeH="0" baseline="0" dirty="0" smtClean="0">
                <a:ln>
                  <a:noFill/>
                </a:ln>
                <a:solidFill>
                  <a:schemeClr val="tx1"/>
                </a:solidFill>
                <a:effectLst/>
                <a:latin typeface="Times New Roman" pitchFamily="18" charset="0"/>
                <a:ea typeface="Times New Roman" pitchFamily="18" charset="0"/>
              </a:rPr>
              <a:t>Психологиялық тренингтерге барыңыз, жанұя салтанаттарынан қалмаңыз,  жаңа қызықты адамдармен танысыңыз. Ата</a:t>
            </a:r>
            <a:r>
              <a:rPr kumimoji="0" lang="ru-RU" sz="1800" b="0" i="0" u="none" strike="noStrike" cap="none" normalizeH="0" baseline="0" dirty="0" smtClean="0">
                <a:ln>
                  <a:noFill/>
                </a:ln>
                <a:solidFill>
                  <a:schemeClr val="tx1"/>
                </a:solidFill>
                <a:effectLst/>
                <a:latin typeface="Times New Roman" pitchFamily="18" charset="0"/>
                <a:ea typeface="Times New Roman" pitchFamily="18" charset="0"/>
              </a:rPr>
              <a:t>-</a:t>
            </a:r>
            <a:r>
              <a:rPr kumimoji="0" lang="kk-KZ" sz="1800" b="0" i="0" u="none" strike="noStrike" cap="none" normalizeH="0" baseline="0" dirty="0" smtClean="0">
                <a:ln>
                  <a:noFill/>
                </a:ln>
                <a:solidFill>
                  <a:schemeClr val="tx1"/>
                </a:solidFill>
                <a:effectLst/>
                <a:latin typeface="Times New Roman" pitchFamily="18" charset="0"/>
                <a:ea typeface="Times New Roman" pitchFamily="18" charset="0"/>
              </a:rPr>
              <a:t>аналарыңызға,ата</a:t>
            </a:r>
            <a:r>
              <a:rPr kumimoji="0" lang="ru-RU" sz="1800" b="0" i="0" u="none" strike="noStrike" cap="none" normalizeH="0" baseline="0" dirty="0" smtClean="0">
                <a:ln>
                  <a:noFill/>
                </a:ln>
                <a:solidFill>
                  <a:schemeClr val="tx1"/>
                </a:solidFill>
                <a:effectLst/>
                <a:latin typeface="Times New Roman" pitchFamily="18" charset="0"/>
                <a:ea typeface="Times New Roman" pitchFamily="18" charset="0"/>
              </a:rPr>
              <a:t>-</a:t>
            </a:r>
            <a:r>
              <a:rPr kumimoji="0" lang="kk-KZ" sz="1800" b="0" i="0" u="none" strike="noStrike" cap="none" normalizeH="0" baseline="0" dirty="0" smtClean="0">
                <a:ln>
                  <a:noFill/>
                </a:ln>
                <a:solidFill>
                  <a:schemeClr val="tx1"/>
                </a:solidFill>
                <a:effectLst/>
                <a:latin typeface="Times New Roman" pitchFamily="18" charset="0"/>
                <a:ea typeface="Times New Roman" pitchFamily="18" charset="0"/>
              </a:rPr>
              <a:t>әжелерінізғе, баурларынызғакөніл бөліңіздер , өйткені олар сіздің махаббатыңызды, қамқорлығыңызды, меіріміңізді өте қажет етеді емес пе?                                                                                                                                                                                                                                                                                                                                                                                                                                                                                </a:t>
            </a:r>
            <a:endParaRPr kumimoji="0" lang="kk-KZ" sz="3200" b="0" i="0" u="none" strike="noStrike" cap="none" normalizeH="0" baseline="0" dirty="0" smtClean="0">
              <a:ln>
                <a:noFill/>
              </a:ln>
              <a:solidFill>
                <a:schemeClr val="tx1"/>
              </a:solidFill>
              <a:effectLst/>
              <a:latin typeface="Times New Roman" pitchFamily="18" charset="0"/>
            </a:endParaRPr>
          </a:p>
        </p:txBody>
      </p:sp>
      <p:pic>
        <p:nvPicPr>
          <p:cNvPr id="6" name="Picture 4" descr="PE02097_"/>
          <p:cNvPicPr>
            <a:picLocks noChangeAspect="1" noChangeArrowheads="1"/>
          </p:cNvPicPr>
          <p:nvPr/>
        </p:nvPicPr>
        <p:blipFill>
          <a:blip r:embed="rId4" cstate="print"/>
          <a:srcRect/>
          <a:stretch>
            <a:fillRect/>
          </a:stretch>
        </p:blipFill>
        <p:spPr bwMode="auto">
          <a:xfrm>
            <a:off x="6140450" y="0"/>
            <a:ext cx="3003550" cy="23272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a:spLocks noChangeArrowheads="1"/>
          </p:cNvSpPr>
          <p:nvPr/>
        </p:nvSpPr>
        <p:spPr bwMode="auto">
          <a:xfrm>
            <a:off x="0" y="4876800"/>
            <a:ext cx="3048000" cy="457200"/>
          </a:xfrm>
          <a:prstGeom prst="rect">
            <a:avLst/>
          </a:prstGeom>
          <a:noFill/>
          <a:ln w="9525">
            <a:noFill/>
            <a:miter lim="800000"/>
            <a:headEnd/>
            <a:tailEnd/>
          </a:ln>
        </p:spPr>
        <p:txBody>
          <a:bodyPr>
            <a:spAutoFit/>
          </a:bodyPr>
          <a:lstStyle/>
          <a:p>
            <a:endParaRPr lang="ru-RU"/>
          </a:p>
        </p:txBody>
      </p:sp>
      <p:grpSp>
        <p:nvGrpSpPr>
          <p:cNvPr id="17411" name="Group 18"/>
          <p:cNvGrpSpPr>
            <a:grpSpLocks/>
          </p:cNvGrpSpPr>
          <p:nvPr/>
        </p:nvGrpSpPr>
        <p:grpSpPr bwMode="auto">
          <a:xfrm>
            <a:off x="755576" y="908720"/>
            <a:ext cx="7186613" cy="4746625"/>
            <a:chOff x="384" y="624"/>
            <a:chExt cx="4368" cy="3386"/>
          </a:xfrm>
        </p:grpSpPr>
        <p:pic>
          <p:nvPicPr>
            <p:cNvPr id="17414" name="Picture 17" descr="PE01931_"/>
            <p:cNvPicPr>
              <a:picLocks noChangeAspect="1" noChangeArrowheads="1"/>
            </p:cNvPicPr>
            <p:nvPr/>
          </p:nvPicPr>
          <p:blipFill>
            <a:blip r:embed="rId3" cstate="print">
              <a:lum bright="68000" contrast="-12000"/>
            </a:blip>
            <a:srcRect/>
            <a:stretch>
              <a:fillRect/>
            </a:stretch>
          </p:blipFill>
          <p:spPr bwMode="auto">
            <a:xfrm>
              <a:off x="960" y="624"/>
              <a:ext cx="3744" cy="3386"/>
            </a:xfrm>
            <a:prstGeom prst="rect">
              <a:avLst/>
            </a:prstGeom>
            <a:noFill/>
            <a:ln w="9525">
              <a:noFill/>
              <a:miter lim="800000"/>
              <a:headEnd/>
              <a:tailEnd/>
            </a:ln>
          </p:spPr>
        </p:pic>
        <p:sp>
          <p:nvSpPr>
            <p:cNvPr id="1035" name="Text Box 11"/>
            <p:cNvSpPr txBox="1">
              <a:spLocks noChangeArrowheads="1"/>
            </p:cNvSpPr>
            <p:nvPr/>
          </p:nvSpPr>
          <p:spPr bwMode="auto">
            <a:xfrm>
              <a:off x="384" y="1008"/>
              <a:ext cx="4368" cy="2393"/>
            </a:xfrm>
            <a:prstGeom prst="rect">
              <a:avLst/>
            </a:prstGeom>
            <a:noFill/>
            <a:ln w="9525">
              <a:noFill/>
              <a:miter lim="800000"/>
              <a:headEnd/>
              <a:tailEnd/>
            </a:ln>
            <a:effectLst/>
          </p:spPr>
          <p:txBody>
            <a:bodyPr>
              <a:spAutoFit/>
            </a:bodyPr>
            <a:lstStyle/>
            <a:p>
              <a:pPr>
                <a:spcBef>
                  <a:spcPct val="50000"/>
                </a:spcBef>
                <a:buFontTx/>
                <a:buChar char="•"/>
                <a:defRPr/>
              </a:pPr>
              <a:r>
                <a:rPr lang="ru-RU" sz="2000" b="1" dirty="0">
                  <a:solidFill>
                    <a:schemeClr val="tx2"/>
                  </a:solidFill>
                  <a:cs typeface="Times New Roman" pitchFamily="18" charset="0"/>
                </a:rPr>
                <a:t> </a:t>
              </a:r>
              <a:r>
                <a:rPr lang="kk-KZ" sz="3200" b="1" dirty="0">
                  <a:solidFill>
                    <a:schemeClr val="tx2"/>
                  </a:solidFill>
                  <a:cs typeface="Times New Roman" pitchFamily="18" charset="0"/>
                </a:rPr>
                <a:t>С</a:t>
              </a:r>
              <a:r>
                <a:rPr lang="kk-KZ" sz="3200" b="1" dirty="0" smtClean="0">
                  <a:solidFill>
                    <a:schemeClr val="tx2"/>
                  </a:solidFill>
                  <a:cs typeface="Times New Roman" pitchFamily="18" charset="0"/>
                </a:rPr>
                <a:t>тресс дегеніміз не?</a:t>
              </a:r>
              <a:endParaRPr lang="ru-RU" b="1" dirty="0">
                <a:solidFill>
                  <a:schemeClr val="tx2"/>
                </a:solidFill>
                <a:effectLst>
                  <a:outerShdw blurRad="38100" dist="38100" dir="2700000" algn="tl">
                    <a:srgbClr val="C0C0C0"/>
                  </a:outerShdw>
                </a:effectLst>
                <a:latin typeface="Arial" charset="0"/>
              </a:endParaRPr>
            </a:p>
            <a:p>
              <a:pPr>
                <a:spcBef>
                  <a:spcPct val="50000"/>
                </a:spcBef>
                <a:buFontTx/>
                <a:buChar char="•"/>
                <a:defRPr/>
              </a:pPr>
              <a:r>
                <a:rPr lang="ru-RU" b="1" dirty="0">
                  <a:solidFill>
                    <a:schemeClr val="tx2"/>
                  </a:solidFill>
                  <a:effectLst>
                    <a:outerShdw blurRad="38100" dist="38100" dir="2700000" algn="tl">
                      <a:srgbClr val="C0C0C0"/>
                    </a:outerShdw>
                  </a:effectLst>
                  <a:latin typeface="Arial" charset="0"/>
                </a:rPr>
                <a:t>    </a:t>
              </a:r>
              <a:r>
                <a:rPr lang="ru-RU" b="1" dirty="0" smtClean="0">
                  <a:solidFill>
                    <a:schemeClr val="tx2"/>
                  </a:solidFill>
                  <a:effectLst>
                    <a:outerShdw blurRad="38100" dist="38100" dir="2700000" algn="tl">
                      <a:srgbClr val="C0C0C0"/>
                    </a:outerShdw>
                  </a:effectLst>
                  <a:latin typeface="Arial" charset="0"/>
                </a:rPr>
                <a:t>Стресс </a:t>
              </a:r>
              <a:r>
                <a:rPr lang="ru-RU" b="1" dirty="0" err="1" smtClean="0">
                  <a:solidFill>
                    <a:schemeClr val="tx2"/>
                  </a:solidFill>
                  <a:effectLst>
                    <a:outerShdw blurRad="38100" dist="38100" dir="2700000" algn="tl">
                      <a:srgbClr val="C0C0C0"/>
                    </a:outerShdw>
                  </a:effectLst>
                  <a:latin typeface="Arial" charset="0"/>
                </a:rPr>
                <a:t>түрлері</a:t>
              </a:r>
              <a:r>
                <a:rPr lang="ru-RU" b="1" dirty="0" smtClean="0">
                  <a:solidFill>
                    <a:schemeClr val="tx2"/>
                  </a:solidFill>
                  <a:effectLst>
                    <a:outerShdw blurRad="38100" dist="38100" dir="2700000" algn="tl">
                      <a:srgbClr val="C0C0C0"/>
                    </a:outerShdw>
                  </a:effectLst>
                  <a:latin typeface="Arial" charset="0"/>
                </a:rPr>
                <a:t>?</a:t>
              </a:r>
              <a:endParaRPr lang="ru-RU" b="1" dirty="0">
                <a:solidFill>
                  <a:schemeClr val="tx2"/>
                </a:solidFill>
                <a:effectLst>
                  <a:outerShdw blurRad="38100" dist="38100" dir="2700000" algn="tl">
                    <a:srgbClr val="C0C0C0"/>
                  </a:outerShdw>
                </a:effectLst>
                <a:latin typeface="Arial" charset="0"/>
              </a:endParaRPr>
            </a:p>
            <a:p>
              <a:pPr>
                <a:spcBef>
                  <a:spcPct val="50000"/>
                </a:spcBef>
                <a:buFontTx/>
                <a:buChar char="•"/>
                <a:defRPr/>
              </a:pPr>
              <a:r>
                <a:rPr lang="ru-RU" b="1" dirty="0">
                  <a:solidFill>
                    <a:schemeClr val="tx2"/>
                  </a:solidFill>
                  <a:effectLst>
                    <a:outerShdw blurRad="38100" dist="38100" dir="2700000" algn="tl">
                      <a:srgbClr val="C0C0C0"/>
                    </a:outerShdw>
                  </a:effectLst>
                  <a:latin typeface="Arial" charset="0"/>
                </a:rPr>
                <a:t>     </a:t>
              </a:r>
              <a:r>
                <a:rPr lang="ru-RU" b="1" dirty="0" err="1">
                  <a:solidFill>
                    <a:schemeClr val="tx2"/>
                  </a:solidFill>
                  <a:effectLst>
                    <a:outerShdw blurRad="38100" dist="38100" dir="2700000" algn="tl">
                      <a:srgbClr val="C0C0C0"/>
                    </a:outerShdw>
                  </a:effectLst>
                  <a:latin typeface="Arial" charset="0"/>
                </a:rPr>
                <a:t>Ғ</a:t>
              </a:r>
              <a:r>
                <a:rPr lang="ru-RU" b="1" dirty="0" err="1" smtClean="0">
                  <a:solidFill>
                    <a:schemeClr val="tx2"/>
                  </a:solidFill>
                  <a:effectLst>
                    <a:outerShdw blurRad="38100" dist="38100" dir="2700000" algn="tl">
                      <a:srgbClr val="C0C0C0"/>
                    </a:outerShdw>
                  </a:effectLst>
                  <a:latin typeface="Arial" charset="0"/>
                </a:rPr>
                <a:t>алымдардың зерттеулері</a:t>
              </a:r>
              <a:endParaRPr lang="ru-RU" b="1" dirty="0">
                <a:solidFill>
                  <a:schemeClr val="tx2"/>
                </a:solidFill>
                <a:effectLst>
                  <a:outerShdw blurRad="38100" dist="38100" dir="2700000" algn="tl">
                    <a:srgbClr val="C0C0C0"/>
                  </a:outerShdw>
                </a:effectLst>
                <a:latin typeface="Arial" charset="0"/>
              </a:endParaRPr>
            </a:p>
            <a:p>
              <a:pPr>
                <a:spcBef>
                  <a:spcPct val="50000"/>
                </a:spcBef>
                <a:buFontTx/>
                <a:buChar char="•"/>
                <a:defRPr/>
              </a:pPr>
              <a:r>
                <a:rPr lang="ru-RU" b="1" dirty="0">
                  <a:solidFill>
                    <a:schemeClr val="tx2"/>
                  </a:solidFill>
                  <a:effectLst>
                    <a:outerShdw blurRad="38100" dist="38100" dir="2700000" algn="tl">
                      <a:srgbClr val="C0C0C0"/>
                    </a:outerShdw>
                  </a:effectLst>
                  <a:latin typeface="Arial" charset="0"/>
                </a:rPr>
                <a:t>    С</a:t>
              </a:r>
              <a:r>
                <a:rPr lang="ru-RU" b="1" dirty="0" smtClean="0">
                  <a:solidFill>
                    <a:schemeClr val="tx2"/>
                  </a:solidFill>
                  <a:effectLst>
                    <a:outerShdw blurRad="38100" dist="38100" dir="2700000" algn="tl">
                      <a:srgbClr val="C0C0C0"/>
                    </a:outerShdw>
                  </a:effectLst>
                  <a:latin typeface="Arial" charset="0"/>
                </a:rPr>
                <a:t>тресс </a:t>
              </a:r>
              <a:r>
                <a:rPr lang="ru-RU" b="1" dirty="0" err="1" smtClean="0">
                  <a:solidFill>
                    <a:schemeClr val="tx2"/>
                  </a:solidFill>
                  <a:effectLst>
                    <a:outerShdw blurRad="38100" dist="38100" dir="2700000" algn="tl">
                      <a:srgbClr val="C0C0C0"/>
                    </a:outerShdw>
                  </a:effectLst>
                  <a:latin typeface="Arial" charset="0"/>
                </a:rPr>
                <a:t>тудыратын</a:t>
              </a:r>
              <a:r>
                <a:rPr lang="ru-RU" b="1" dirty="0" smtClean="0">
                  <a:solidFill>
                    <a:schemeClr val="tx2"/>
                  </a:solidFill>
                  <a:effectLst>
                    <a:outerShdw blurRad="38100" dist="38100" dir="2700000" algn="tl">
                      <a:srgbClr val="C0C0C0"/>
                    </a:outerShdw>
                  </a:effectLst>
                  <a:latin typeface="Arial" charset="0"/>
                </a:rPr>
                <a:t> </a:t>
              </a:r>
              <a:r>
                <a:rPr lang="ru-RU" b="1" dirty="0" err="1" smtClean="0">
                  <a:solidFill>
                    <a:schemeClr val="tx2"/>
                  </a:solidFill>
                  <a:effectLst>
                    <a:outerShdw blurRad="38100" dist="38100" dir="2700000" algn="tl">
                      <a:srgbClr val="C0C0C0"/>
                    </a:outerShdw>
                  </a:effectLst>
                  <a:latin typeface="Arial" charset="0"/>
                </a:rPr>
                <a:t>факторлар</a:t>
              </a:r>
              <a:endParaRPr lang="ru-RU" b="1" dirty="0">
                <a:solidFill>
                  <a:schemeClr val="tx2"/>
                </a:solidFill>
                <a:effectLst>
                  <a:outerShdw blurRad="38100" dist="38100" dir="2700000" algn="tl">
                    <a:srgbClr val="C0C0C0"/>
                  </a:outerShdw>
                </a:effectLst>
                <a:latin typeface="Arial" charset="0"/>
              </a:endParaRPr>
            </a:p>
            <a:p>
              <a:pPr>
                <a:spcBef>
                  <a:spcPct val="50000"/>
                </a:spcBef>
                <a:buFontTx/>
                <a:buChar char="•"/>
                <a:defRPr/>
              </a:pPr>
              <a:r>
                <a:rPr lang="ru-RU" b="1" dirty="0">
                  <a:solidFill>
                    <a:schemeClr val="tx2"/>
                  </a:solidFill>
                  <a:effectLst>
                    <a:outerShdw blurRad="38100" dist="38100" dir="2700000" algn="tl">
                      <a:srgbClr val="C0C0C0"/>
                    </a:outerShdw>
                  </a:effectLst>
                  <a:latin typeface="Arial" charset="0"/>
                </a:rPr>
                <a:t>    </a:t>
              </a:r>
              <a:r>
                <a:rPr lang="ru-RU" b="1" dirty="0" err="1" smtClean="0">
                  <a:solidFill>
                    <a:schemeClr val="tx2"/>
                  </a:solidFill>
                  <a:effectLst>
                    <a:outerShdw blurRad="38100" dist="38100" dir="2700000" algn="tl">
                      <a:srgbClr val="C0C0C0"/>
                    </a:outerShdw>
                  </a:effectLst>
                  <a:latin typeface="Arial" charset="0"/>
                </a:rPr>
                <a:t>Гиппократтың жіктеуі</a:t>
              </a:r>
              <a:endParaRPr lang="ru-RU" b="1" dirty="0">
                <a:solidFill>
                  <a:schemeClr val="tx2"/>
                </a:solidFill>
                <a:effectLst>
                  <a:outerShdw blurRad="38100" dist="38100" dir="2700000" algn="tl">
                    <a:srgbClr val="C0C0C0"/>
                  </a:outerShdw>
                </a:effectLst>
                <a:latin typeface="Arial" charset="0"/>
              </a:endParaRPr>
            </a:p>
            <a:p>
              <a:pPr>
                <a:spcBef>
                  <a:spcPct val="50000"/>
                </a:spcBef>
                <a:buFontTx/>
                <a:buChar char="•"/>
                <a:defRPr/>
              </a:pPr>
              <a:r>
                <a:rPr lang="ru-RU" b="1" dirty="0">
                  <a:solidFill>
                    <a:schemeClr val="tx2"/>
                  </a:solidFill>
                  <a:effectLst>
                    <a:outerShdw blurRad="38100" dist="38100" dir="2700000" algn="tl">
                      <a:srgbClr val="C0C0C0"/>
                    </a:outerShdw>
                  </a:effectLst>
                  <a:latin typeface="Arial" charset="0"/>
                </a:rPr>
                <a:t>     </a:t>
              </a:r>
              <a:r>
                <a:rPr lang="ru-RU" b="1" dirty="0" err="1" smtClean="0">
                  <a:solidFill>
                    <a:schemeClr val="tx2"/>
                  </a:solidFill>
                  <a:effectLst>
                    <a:outerShdw blurRad="38100" dist="38100" dir="2700000" algn="tl">
                      <a:srgbClr val="C0C0C0"/>
                    </a:outerShdw>
                  </a:effectLst>
                  <a:latin typeface="Arial" charset="0"/>
                </a:rPr>
                <a:t>Стрестен</a:t>
              </a:r>
              <a:r>
                <a:rPr lang="ru-RU" b="1" dirty="0" smtClean="0">
                  <a:solidFill>
                    <a:schemeClr val="tx2"/>
                  </a:solidFill>
                  <a:effectLst>
                    <a:outerShdw blurRad="38100" dist="38100" dir="2700000" algn="tl">
                      <a:srgbClr val="C0C0C0"/>
                    </a:outerShdw>
                  </a:effectLst>
                  <a:latin typeface="Arial" charset="0"/>
                </a:rPr>
                <a:t> </a:t>
              </a:r>
              <a:r>
                <a:rPr lang="ru-RU" b="1" dirty="0" err="1" smtClean="0">
                  <a:solidFill>
                    <a:schemeClr val="tx2"/>
                  </a:solidFill>
                  <a:effectLst>
                    <a:outerShdw blurRad="38100" dist="38100" dir="2700000" algn="tl">
                      <a:srgbClr val="C0C0C0"/>
                    </a:outerShdw>
                  </a:effectLst>
                  <a:latin typeface="Arial" charset="0"/>
                </a:rPr>
                <a:t>арылу</a:t>
              </a:r>
              <a:r>
                <a:rPr lang="ru-RU" b="1" dirty="0" smtClean="0">
                  <a:solidFill>
                    <a:schemeClr val="tx2"/>
                  </a:solidFill>
                  <a:effectLst>
                    <a:outerShdw blurRad="38100" dist="38100" dir="2700000" algn="tl">
                      <a:srgbClr val="C0C0C0"/>
                    </a:outerShdw>
                  </a:effectLst>
                  <a:latin typeface="Arial" charset="0"/>
                </a:rPr>
                <a:t> </a:t>
              </a:r>
              <a:r>
                <a:rPr lang="ru-RU" b="1" dirty="0" err="1" smtClean="0">
                  <a:solidFill>
                    <a:schemeClr val="tx2"/>
                  </a:solidFill>
                  <a:effectLst>
                    <a:outerShdw blurRad="38100" dist="38100" dir="2700000" algn="tl">
                      <a:srgbClr val="C0C0C0"/>
                    </a:outerShdw>
                  </a:effectLst>
                  <a:latin typeface="Arial" charset="0"/>
                </a:rPr>
                <a:t>түрлері</a:t>
              </a:r>
              <a:endParaRPr lang="ru-RU" b="1" dirty="0">
                <a:solidFill>
                  <a:schemeClr val="tx2"/>
                </a:solidFill>
                <a:effectLst>
                  <a:outerShdw blurRad="38100" dist="38100" dir="2700000" algn="tl">
                    <a:srgbClr val="C0C0C0"/>
                  </a:outerShdw>
                </a:effectLst>
                <a:latin typeface="Arial" charset="0"/>
              </a:endParaRPr>
            </a:p>
          </p:txBody>
        </p:sp>
      </p:grpSp>
      <p:sp>
        <p:nvSpPr>
          <p:cNvPr id="17412" name="Text Box 12"/>
          <p:cNvSpPr txBox="1">
            <a:spLocks noChangeArrowheads="1"/>
          </p:cNvSpPr>
          <p:nvPr/>
        </p:nvSpPr>
        <p:spPr bwMode="auto">
          <a:xfrm>
            <a:off x="3276600" y="3108325"/>
            <a:ext cx="2590800" cy="366713"/>
          </a:xfrm>
          <a:prstGeom prst="rect">
            <a:avLst/>
          </a:prstGeom>
          <a:noFill/>
          <a:ln w="9525">
            <a:noFill/>
            <a:miter lim="800000"/>
            <a:headEnd/>
            <a:tailEnd/>
          </a:ln>
        </p:spPr>
        <p:txBody>
          <a:bodyPr>
            <a:spAutoFit/>
          </a:bodyPr>
          <a:lstStyle/>
          <a:p>
            <a:pPr algn="ctr"/>
            <a:endParaRPr lang="ru-RU" sz="1800" b="1">
              <a:solidFill>
                <a:schemeClr val="tx2"/>
              </a:solidFill>
            </a:endParaRPr>
          </a:p>
        </p:txBody>
      </p:sp>
      <p:sp>
        <p:nvSpPr>
          <p:cNvPr id="17413" name="Rectangle 14"/>
          <p:cNvSpPr>
            <a:spLocks noGrp="1" noChangeArrowheads="1"/>
          </p:cNvSpPr>
          <p:nvPr>
            <p:ph type="title"/>
          </p:nvPr>
        </p:nvSpPr>
        <p:spPr/>
        <p:txBody>
          <a:bodyPr/>
          <a:lstStyle/>
          <a:p>
            <a:pPr eaLnBrk="1" hangingPunct="1"/>
            <a:r>
              <a:rPr lang="ru-RU" sz="3600" b="1" dirty="0" smtClean="0">
                <a:latin typeface="Times New Roman" pitchFamily="18" charset="0"/>
              </a:rPr>
              <a:t/>
            </a:r>
            <a:br>
              <a:rPr lang="ru-RU" sz="3600" b="1" dirty="0" smtClean="0">
                <a:latin typeface="Times New Roman" pitchFamily="18" charset="0"/>
              </a:rPr>
            </a:br>
            <a:r>
              <a:rPr lang="ru-RU" sz="3600" b="1" dirty="0" smtClean="0">
                <a:latin typeface="Times New Roman" pitchFamily="18" charset="0"/>
              </a:rPr>
              <a:t/>
            </a:r>
            <a:br>
              <a:rPr lang="ru-RU" sz="3600" b="1" dirty="0" smtClean="0">
                <a:latin typeface="Times New Roman" pitchFamily="18" charset="0"/>
              </a:rPr>
            </a:br>
            <a:r>
              <a:rPr lang="ru-RU" sz="3600" b="1" dirty="0" err="1" smtClean="0">
                <a:latin typeface="Times New Roman" pitchFamily="18" charset="0"/>
              </a:rPr>
              <a:t>Жоспары</a:t>
            </a:r>
            <a:r>
              <a:rPr lang="ru-RU" sz="3600" b="1" dirty="0" smtClean="0">
                <a:latin typeface="Times New Roman" pitchFamily="18" charset="0"/>
              </a:rPr>
              <a:t>:</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smtClean="0"/>
              <a:t> Адам геномы– </a:t>
            </a:r>
            <a:r>
              <a:rPr lang="ru-RU" sz="1800" dirty="0" err="1" smtClean="0"/>
              <a:t>біздің түріміздегі барлық  </a:t>
            </a:r>
            <a:r>
              <a:rPr lang="ru-RU" sz="1800" dirty="0" smtClean="0"/>
              <a:t>ДНК </a:t>
            </a:r>
            <a:r>
              <a:rPr lang="ru-RU" sz="1800" dirty="0" err="1" smtClean="0"/>
              <a:t>гендер</a:t>
            </a:r>
            <a:r>
              <a:rPr lang="ru-RU" sz="1800" dirty="0" smtClean="0"/>
              <a:t> </a:t>
            </a:r>
            <a:r>
              <a:rPr lang="ru-RU" sz="1800" dirty="0" err="1" smtClean="0"/>
              <a:t>жиынтығы</a:t>
            </a:r>
            <a:r>
              <a:rPr lang="ru-RU" sz="1800" dirty="0" smtClean="0"/>
              <a:t>, </a:t>
            </a:r>
            <a:r>
              <a:rPr lang="ru-RU" sz="1800" dirty="0" err="1" smtClean="0"/>
              <a:t>тұқым қуалайтын </a:t>
            </a:r>
            <a:r>
              <a:rPr lang="ru-RU" sz="1800" dirty="0" smtClean="0"/>
              <a:t>код. </a:t>
            </a:r>
            <a:endParaRPr lang="ru-RU" sz="1800" dirty="0"/>
          </a:p>
        </p:txBody>
      </p:sp>
      <p:sp>
        <p:nvSpPr>
          <p:cNvPr id="3" name="Содержимое 2"/>
          <p:cNvSpPr>
            <a:spLocks noGrp="1"/>
          </p:cNvSpPr>
          <p:nvPr>
            <p:ph idx="1"/>
          </p:nvPr>
        </p:nvSpPr>
        <p:spPr/>
        <p:txBody>
          <a:bodyPr>
            <a:normAutofit fontScale="62500" lnSpcReduction="20000"/>
          </a:bodyPr>
          <a:lstStyle/>
          <a:p>
            <a:r>
              <a:rPr lang="ru-RU" dirty="0" smtClean="0"/>
              <a:t>Геном – </a:t>
            </a:r>
            <a:r>
              <a:rPr lang="ru-RU" dirty="0" err="1" smtClean="0"/>
              <a:t>организмде</a:t>
            </a:r>
            <a:r>
              <a:rPr lang="ru-RU" dirty="0" smtClean="0"/>
              <a:t> </a:t>
            </a:r>
            <a:r>
              <a:rPr lang="ru-RU" dirty="0" err="1" smtClean="0"/>
              <a:t>барлық гендер</a:t>
            </a:r>
            <a:r>
              <a:rPr lang="ru-RU" dirty="0" smtClean="0"/>
              <a:t> </a:t>
            </a:r>
            <a:r>
              <a:rPr lang="ru-RU" dirty="0" err="1" smtClean="0"/>
              <a:t>жиынтығы</a:t>
            </a:r>
            <a:r>
              <a:rPr lang="ru-RU" dirty="0" smtClean="0"/>
              <a:t>; </a:t>
            </a:r>
            <a:r>
              <a:rPr lang="ru-RU" dirty="0" err="1" smtClean="0"/>
              <a:t>оның толық </a:t>
            </a:r>
            <a:r>
              <a:rPr lang="ru-RU" dirty="0" smtClean="0"/>
              <a:t>хромосомы. </a:t>
            </a:r>
            <a:br>
              <a:rPr lang="ru-RU" dirty="0" smtClean="0"/>
            </a:br>
            <a:r>
              <a:rPr lang="ru-RU" dirty="0" smtClean="0"/>
              <a:t/>
            </a:r>
            <a:br>
              <a:rPr lang="ru-RU" dirty="0" smtClean="0"/>
            </a:br>
            <a:r>
              <a:rPr lang="ru-RU" dirty="0" err="1" smtClean="0"/>
              <a:t>Эпигеном</a:t>
            </a:r>
            <a:r>
              <a:rPr lang="ru-RU" dirty="0" smtClean="0"/>
              <a:t> – </a:t>
            </a:r>
            <a:r>
              <a:rPr lang="ru-RU" dirty="0" err="1" smtClean="0"/>
              <a:t>бұл геномдағы  бір</a:t>
            </a:r>
            <a:r>
              <a:rPr lang="ru-RU" dirty="0" smtClean="0"/>
              <a:t> </a:t>
            </a:r>
            <a:r>
              <a:rPr lang="ru-RU" dirty="0" err="1" smtClean="0"/>
              <a:t>гендердің қосылып екінші</a:t>
            </a:r>
            <a:r>
              <a:rPr lang="ru-RU" dirty="0" smtClean="0"/>
              <a:t> </a:t>
            </a:r>
            <a:r>
              <a:rPr lang="ru-RU" dirty="0" err="1" smtClean="0"/>
              <a:t>гендердің өшіп тұрғанын анықтайтын </a:t>
            </a:r>
            <a:r>
              <a:rPr lang="ru-RU" dirty="0" smtClean="0"/>
              <a:t>фактор </a:t>
            </a:r>
            <a:r>
              <a:rPr lang="ru-RU" dirty="0" err="1" smtClean="0"/>
              <a:t>атауы</a:t>
            </a:r>
            <a:r>
              <a:rPr lang="ru-RU" dirty="0" smtClean="0"/>
              <a:t>. </a:t>
            </a:r>
            <a:r>
              <a:rPr lang="ru-RU" dirty="0" err="1" smtClean="0"/>
              <a:t>Эпигеном</a:t>
            </a:r>
            <a:r>
              <a:rPr lang="ru-RU" dirty="0" smtClean="0"/>
              <a:t> – совокупность эпигенетических маркеров – так же важен для развития здорового организма, как и собственно ДНК</a:t>
            </a:r>
            <a:br>
              <a:rPr lang="ru-RU" dirty="0" smtClean="0"/>
            </a:br>
            <a:r>
              <a:rPr lang="ru-RU" dirty="0" smtClean="0"/>
              <a:t/>
            </a:r>
            <a:br>
              <a:rPr lang="ru-RU" dirty="0" smtClean="0"/>
            </a:br>
            <a:r>
              <a:rPr lang="ru-RU" dirty="0" err="1" smtClean="0"/>
              <a:t>Эпигенетика</a:t>
            </a:r>
            <a:r>
              <a:rPr lang="ru-RU" dirty="0" smtClean="0"/>
              <a:t> фенотип </a:t>
            </a:r>
            <a:r>
              <a:rPr lang="ru-RU" dirty="0" err="1" smtClean="0"/>
              <a:t>өзгерістері </a:t>
            </a:r>
            <a:r>
              <a:rPr lang="ru-RU" dirty="0" smtClean="0"/>
              <a:t>мен </a:t>
            </a:r>
            <a:r>
              <a:rPr lang="ru-RU" dirty="0" err="1" smtClean="0"/>
              <a:t>гендер</a:t>
            </a:r>
            <a:r>
              <a:rPr lang="ru-RU" dirty="0" smtClean="0"/>
              <a:t> </a:t>
            </a:r>
            <a:r>
              <a:rPr lang="ru-RU" dirty="0" err="1" smtClean="0"/>
              <a:t>экспрессясын</a:t>
            </a:r>
            <a:r>
              <a:rPr lang="ru-RU" dirty="0" smtClean="0"/>
              <a:t> </a:t>
            </a:r>
            <a:r>
              <a:rPr lang="ru-RU" dirty="0" err="1" smtClean="0"/>
              <a:t>зерттейді</a:t>
            </a:r>
            <a:r>
              <a:rPr lang="ru-RU" dirty="0" smtClean="0"/>
              <a:t>. </a:t>
            </a:r>
            <a:r>
              <a:rPr lang="ru-RU" dirty="0" err="1" smtClean="0"/>
              <a:t>Бұл көбіне сыртқы </a:t>
            </a:r>
            <a:r>
              <a:rPr lang="ru-RU" dirty="0" smtClean="0"/>
              <a:t>фактор </a:t>
            </a:r>
            <a:r>
              <a:rPr lang="ru-RU" dirty="0" err="1" smtClean="0"/>
              <a:t>әсер етуші</a:t>
            </a:r>
            <a:r>
              <a:rPr lang="ru-RU" dirty="0" smtClean="0"/>
              <a:t> </a:t>
            </a:r>
            <a:r>
              <a:rPr lang="ru-RU" dirty="0" err="1" smtClean="0"/>
              <a:t>әсерінен</a:t>
            </a:r>
            <a:r>
              <a:rPr lang="ru-RU" dirty="0" smtClean="0"/>
              <a:t>.</a:t>
            </a:r>
            <a:br>
              <a:rPr lang="ru-RU" dirty="0" smtClean="0"/>
            </a:br>
            <a:r>
              <a:rPr lang="ru-RU" dirty="0" smtClean="0"/>
              <a:t/>
            </a:r>
            <a:br>
              <a:rPr lang="ru-RU" dirty="0" smtClean="0"/>
            </a:br>
            <a:r>
              <a:rPr lang="ru-RU" dirty="0" err="1" smtClean="0"/>
              <a:t>Алған рет</a:t>
            </a:r>
            <a:r>
              <a:rPr lang="ru-RU" dirty="0" smtClean="0"/>
              <a:t> термин </a:t>
            </a:r>
            <a:r>
              <a:rPr lang="ru-RU" dirty="0" err="1" smtClean="0"/>
              <a:t>эпигенетика</a:t>
            </a:r>
            <a:r>
              <a:rPr lang="ru-RU" dirty="0" smtClean="0"/>
              <a:t> </a:t>
            </a:r>
            <a:r>
              <a:rPr lang="ru-RU" dirty="0" err="1" smtClean="0"/>
              <a:t>ағылшындық ұлы </a:t>
            </a:r>
            <a:r>
              <a:rPr lang="ru-RU" dirty="0" smtClean="0"/>
              <a:t>генетик Конрад </a:t>
            </a:r>
            <a:r>
              <a:rPr lang="ru-RU" dirty="0" err="1" smtClean="0"/>
              <a:t>Халл</a:t>
            </a:r>
            <a:r>
              <a:rPr lang="ru-RU" dirty="0" smtClean="0"/>
              <a:t> </a:t>
            </a:r>
            <a:r>
              <a:rPr lang="ru-RU" dirty="0" err="1" smtClean="0"/>
              <a:t>Уоддингтон</a:t>
            </a:r>
            <a:r>
              <a:rPr lang="ru-RU" dirty="0" smtClean="0"/>
              <a:t> (</a:t>
            </a:r>
            <a:r>
              <a:rPr lang="ru-RU" dirty="0" err="1" smtClean="0"/>
              <a:t>Conrad</a:t>
            </a:r>
            <a:r>
              <a:rPr lang="ru-RU" dirty="0" smtClean="0"/>
              <a:t> </a:t>
            </a:r>
            <a:r>
              <a:rPr lang="ru-RU" dirty="0" err="1" smtClean="0"/>
              <a:t>Hall</a:t>
            </a:r>
            <a:r>
              <a:rPr lang="ru-RU" dirty="0" smtClean="0"/>
              <a:t> </a:t>
            </a:r>
            <a:r>
              <a:rPr lang="ru-RU" dirty="0" err="1" smtClean="0"/>
              <a:t>Waddington</a:t>
            </a:r>
            <a:r>
              <a:rPr lang="ru-RU" dirty="0" smtClean="0"/>
              <a:t>) 1947 </a:t>
            </a:r>
            <a:r>
              <a:rPr lang="ru-RU" dirty="0" err="1" smtClean="0"/>
              <a:t>жылы</a:t>
            </a:r>
            <a:r>
              <a:rPr lang="ru-RU" dirty="0" smtClean="0"/>
              <a:t> </a:t>
            </a:r>
            <a:r>
              <a:rPr lang="ru-RU" dirty="0" err="1" smtClean="0"/>
              <a:t>ұсынды</a:t>
            </a:r>
            <a:r>
              <a:rPr lang="ru-RU" dirty="0" smtClean="0"/>
              <a:t>.</a:t>
            </a:r>
            <a:endParaRPr lang="ru-RU"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kk-KZ" dirty="0" smtClean="0"/>
              <a:t>Мысалы:</a:t>
            </a:r>
            <a:endParaRPr lang="ru-RU" dirty="0"/>
          </a:p>
        </p:txBody>
      </p:sp>
      <p:sp>
        <p:nvSpPr>
          <p:cNvPr id="3" name="Содержимое 2"/>
          <p:cNvSpPr>
            <a:spLocks noGrp="1"/>
          </p:cNvSpPr>
          <p:nvPr>
            <p:ph idx="1"/>
          </p:nvPr>
        </p:nvSpPr>
        <p:spPr>
          <a:xfrm>
            <a:off x="755576" y="1556792"/>
            <a:ext cx="7474024" cy="4112171"/>
          </a:xfrm>
        </p:spPr>
        <p:txBody>
          <a:bodyPr>
            <a:normAutofit/>
          </a:bodyPr>
          <a:lstStyle/>
          <a:p>
            <a:r>
              <a:rPr lang="ru-RU" b="1" dirty="0" smtClean="0"/>
              <a:t>ATF3</a:t>
            </a:r>
            <a:r>
              <a:rPr lang="ru-RU" dirty="0" smtClean="0"/>
              <a:t> </a:t>
            </a:r>
            <a:r>
              <a:rPr lang="ru-RU" dirty="0" err="1" smtClean="0"/>
              <a:t>атаулы</a:t>
            </a:r>
            <a:r>
              <a:rPr lang="ru-RU" dirty="0" smtClean="0"/>
              <a:t> ген </a:t>
            </a:r>
            <a:r>
              <a:rPr lang="ru-RU" dirty="0" err="1" smtClean="0"/>
              <a:t>клетканың өзін-өзі жоюшы</a:t>
            </a:r>
            <a:r>
              <a:rPr lang="ru-RU" dirty="0" smtClean="0"/>
              <a:t> фактор </a:t>
            </a:r>
            <a:r>
              <a:rPr lang="ru-RU" dirty="0" err="1" smtClean="0"/>
              <a:t>ретінде</a:t>
            </a:r>
            <a:r>
              <a:rPr lang="ru-RU" dirty="0" smtClean="0"/>
              <a:t> </a:t>
            </a:r>
            <a:r>
              <a:rPr lang="ru-RU" dirty="0" err="1" smtClean="0"/>
              <a:t>белгілі</a:t>
            </a:r>
            <a:r>
              <a:rPr lang="ru-RU" dirty="0" smtClean="0"/>
              <a:t>.  </a:t>
            </a:r>
            <a:r>
              <a:rPr lang="ru-RU" dirty="0" err="1" smtClean="0"/>
              <a:t>Кеуде</a:t>
            </a:r>
            <a:r>
              <a:rPr lang="ru-RU" dirty="0" smtClean="0"/>
              <a:t> </a:t>
            </a:r>
            <a:r>
              <a:rPr lang="ru-RU" dirty="0" err="1" smtClean="0"/>
              <a:t>рагімен</a:t>
            </a:r>
            <a:r>
              <a:rPr lang="ru-RU" dirty="0" smtClean="0"/>
              <a:t>  </a:t>
            </a:r>
            <a:r>
              <a:rPr lang="ru-RU" dirty="0" err="1" smtClean="0"/>
              <a:t>ауруларда</a:t>
            </a:r>
            <a:r>
              <a:rPr lang="ru-RU" dirty="0" smtClean="0"/>
              <a:t> осы ген </a:t>
            </a:r>
            <a:r>
              <a:rPr lang="ru-RU" dirty="0" err="1" smtClean="0"/>
              <a:t>иммунды</a:t>
            </a:r>
            <a:r>
              <a:rPr lang="ru-RU" dirty="0" smtClean="0"/>
              <a:t> </a:t>
            </a:r>
            <a:r>
              <a:rPr lang="ru-RU" dirty="0" err="1" smtClean="0"/>
              <a:t>клеткаларда</a:t>
            </a:r>
            <a:r>
              <a:rPr lang="ru-RU" dirty="0" smtClean="0"/>
              <a:t> </a:t>
            </a:r>
            <a:r>
              <a:rPr lang="ru-RU" dirty="0" err="1" smtClean="0"/>
              <a:t>көрінді</a:t>
            </a:r>
            <a:r>
              <a:rPr lang="ru-RU" dirty="0" smtClean="0"/>
              <a:t>, </a:t>
            </a:r>
            <a:r>
              <a:rPr lang="ru-RU" dirty="0" err="1" smtClean="0"/>
              <a:t>және </a:t>
            </a:r>
            <a:r>
              <a:rPr lang="ru-RU" dirty="0" smtClean="0"/>
              <a:t>ауру </a:t>
            </a:r>
            <a:r>
              <a:rPr lang="ru-RU" dirty="0" err="1" smtClean="0"/>
              <a:t>асқынған сайын</a:t>
            </a:r>
            <a:r>
              <a:rPr lang="ru-RU" dirty="0" smtClean="0"/>
              <a:t> ген </a:t>
            </a:r>
            <a:r>
              <a:rPr lang="ru-RU" dirty="0" err="1" smtClean="0"/>
              <a:t>активтілігі</a:t>
            </a:r>
            <a:r>
              <a:rPr lang="ru-RU" dirty="0" smtClean="0"/>
              <a:t> </a:t>
            </a:r>
            <a:r>
              <a:rPr lang="ru-RU" dirty="0" err="1" smtClean="0"/>
              <a:t>жоғарлаған</a:t>
            </a:r>
            <a:r>
              <a:rPr lang="ru-RU" dirty="0" smtClean="0"/>
              <a:t>. </a:t>
            </a:r>
            <a:r>
              <a:rPr lang="ru-RU" dirty="0" err="1" smtClean="0"/>
              <a:t>Бұл </a:t>
            </a:r>
            <a:r>
              <a:rPr lang="ru-RU" dirty="0" smtClean="0"/>
              <a:t>ген ауру </a:t>
            </a:r>
            <a:r>
              <a:rPr lang="ru-RU" dirty="0" err="1" smtClean="0"/>
              <a:t>денсаулығына еш</a:t>
            </a:r>
            <a:r>
              <a:rPr lang="ru-RU" dirty="0" smtClean="0"/>
              <a:t> </a:t>
            </a:r>
            <a:r>
              <a:rPr lang="ru-RU" dirty="0" err="1" smtClean="0"/>
              <a:t>әсен етпеген</a:t>
            </a:r>
            <a:r>
              <a:rPr lang="ru-RU" dirty="0" smtClean="0"/>
              <a:t>. </a:t>
            </a:r>
            <a:endParaRPr lang="ru-RU" dirty="0"/>
          </a:p>
        </p:txBody>
      </p:sp>
      <p:pic>
        <p:nvPicPr>
          <p:cNvPr id="1026" name="Picture 2" descr="http://img.dayazcdn.net/367x275c/obshchestvo/09/b/gen_aktiviruemyy_stressom.jpg"/>
          <p:cNvPicPr>
            <a:picLocks noChangeAspect="1" noChangeArrowheads="1"/>
          </p:cNvPicPr>
          <p:nvPr/>
        </p:nvPicPr>
        <p:blipFill>
          <a:blip r:embed="rId2" cstate="print"/>
          <a:srcRect/>
          <a:stretch>
            <a:fillRect/>
          </a:stretch>
        </p:blipFill>
        <p:spPr bwMode="auto">
          <a:xfrm>
            <a:off x="6588224" y="5013176"/>
            <a:ext cx="2411760" cy="1807177"/>
          </a:xfrm>
          <a:prstGeom prst="rect">
            <a:avLst/>
          </a:prstGeom>
          <a:noFill/>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p:txBody>
          <a:bodyPr/>
          <a:lstStyle/>
          <a:p>
            <a:endParaRPr lang="ru-RU"/>
          </a:p>
        </p:txBody>
      </p:sp>
      <p:pic>
        <p:nvPicPr>
          <p:cNvPr id="26626" name="Picture 2" descr="Рис. 4-47. Механизм индукции лактозного оперона. А - в отсутствие индуктора (лактозы) белок-репрессор связан с оператором. РНК-полимераза не может присоединиться к промотору, транскрипция структурных генов оперона не идёт; Б - в присутствии лактозы белок-репрессор присоединяет её, изменяет свою конформацию и теряет сродство к оператору. РНК-полимераза связывается с промотором и транскрибирует структурные гены: β-галактозидазы (А), катализирующей гидролиз лактозы до глюкозы и галактозы; галактозидпермеазы (В), осуществляющей транспорт лактозы и других галактозидов в клетки; тиогалакто-зидтрансацетилазы (С) - фермента, способного переносить ацетильную группу ацетил-КоА на тиогалактозу. Функция его в процессе утилизации лактозы пока неясна."/>
          <p:cNvPicPr>
            <a:picLocks noChangeAspect="1" noChangeArrowheads="1"/>
          </p:cNvPicPr>
          <p:nvPr/>
        </p:nvPicPr>
        <p:blipFill>
          <a:blip r:embed="rId2" cstate="print"/>
          <a:srcRect/>
          <a:stretch>
            <a:fillRect/>
          </a:stretch>
        </p:blipFill>
        <p:spPr bwMode="auto">
          <a:xfrm>
            <a:off x="1524000" y="0"/>
            <a:ext cx="5953125" cy="6543676"/>
          </a:xfrm>
          <a:prstGeom prst="rect">
            <a:avLst/>
          </a:prstGeom>
          <a:noFill/>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7650" name="Picture 2" descr="Рис. 4-48. Механизм репрессии синтеза ферментов, участвующих в образовании гистидина. А - в отсутствие корепрессора (гистидина) белок-репрессор не имеет сродства к оператору, РНК-полимераза присоединяется к промотору, и происходит транскрипция 10 структурных генов, кодирующих строение ферментов, участвующих в синтезе гистидина; Б - в присутствии гистидина в среде комплекс белка-репрессора с корепрессором, т.е. Гис, связывается с оператором, препятствует присоединению РНК-полимеразы к промотору и останавливает транскрипцию."/>
          <p:cNvPicPr>
            <a:picLocks noChangeAspect="1" noChangeArrowheads="1"/>
          </p:cNvPicPr>
          <p:nvPr/>
        </p:nvPicPr>
        <p:blipFill>
          <a:blip r:embed="rId2" cstate="print"/>
          <a:srcRect/>
          <a:stretch>
            <a:fillRect/>
          </a:stretch>
        </p:blipFill>
        <p:spPr bwMode="auto">
          <a:xfrm>
            <a:off x="1371600" y="0"/>
            <a:ext cx="6181725" cy="7553325"/>
          </a:xfrm>
          <a:prstGeom prst="rect">
            <a:avLst/>
          </a:prstGeom>
          <a:noFill/>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Клеткадағы сигналды жолдар схемасы</a:t>
            </a:r>
            <a:endParaRPr lang="ru-RU" dirty="0"/>
          </a:p>
        </p:txBody>
      </p:sp>
      <p:sp>
        <p:nvSpPr>
          <p:cNvPr id="3" name="Содержимое 2"/>
          <p:cNvSpPr>
            <a:spLocks noGrp="1"/>
          </p:cNvSpPr>
          <p:nvPr>
            <p:ph idx="1"/>
          </p:nvPr>
        </p:nvSpPr>
        <p:spPr/>
        <p:txBody>
          <a:bodyPr/>
          <a:lstStyle/>
          <a:p>
            <a:endParaRPr lang="ru-RU"/>
          </a:p>
        </p:txBody>
      </p:sp>
      <p:pic>
        <p:nvPicPr>
          <p:cNvPr id="28674" name="Picture 2" descr="http://science.compulenta.ru/upload/iblock/f82/5602665266_bb1cbd5d0a.png"/>
          <p:cNvPicPr>
            <a:picLocks noChangeAspect="1" noChangeArrowheads="1"/>
          </p:cNvPicPr>
          <p:nvPr/>
        </p:nvPicPr>
        <p:blipFill>
          <a:blip r:embed="rId2" cstate="print"/>
          <a:srcRect/>
          <a:stretch>
            <a:fillRect/>
          </a:stretch>
        </p:blipFill>
        <p:spPr bwMode="auto">
          <a:xfrm>
            <a:off x="0" y="1447799"/>
            <a:ext cx="8382000" cy="5496843"/>
          </a:xfrm>
          <a:prstGeom prst="rect">
            <a:avLst/>
          </a:prstGeom>
          <a:noFill/>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09800"/>
            <a:ext cx="8229600" cy="1143000"/>
          </a:xfrm>
        </p:spPr>
        <p:txBody>
          <a:bodyPr/>
          <a:lstStyle/>
          <a:p>
            <a:r>
              <a:rPr lang="kk-KZ" dirty="0" smtClean="0"/>
              <a:t>Стресс және ферменттер</a:t>
            </a:r>
            <a:endParaRPr lang="ru-RU" dirty="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47500" lnSpcReduction="20000"/>
          </a:bodyPr>
          <a:lstStyle/>
          <a:p>
            <a:r>
              <a:rPr lang="ru-RU" sz="3800" b="1" dirty="0" err="1" smtClean="0"/>
              <a:t>Протеинкиназа</a:t>
            </a:r>
            <a:r>
              <a:rPr lang="ru-RU" sz="3800" b="1" dirty="0" smtClean="0"/>
              <a:t> (PI3K, PKB, SGK-1 </a:t>
            </a:r>
            <a:r>
              <a:rPr lang="ru-RU" sz="3800" b="1" dirty="0" err="1" smtClean="0"/>
              <a:t>және </a:t>
            </a:r>
            <a:r>
              <a:rPr lang="ru-RU" sz="3800" b="1" dirty="0" smtClean="0"/>
              <a:t>TOR)</a:t>
            </a:r>
          </a:p>
          <a:p>
            <a:endParaRPr lang="ru-RU" sz="3800" b="1" dirty="0" smtClean="0"/>
          </a:p>
          <a:p>
            <a:r>
              <a:rPr lang="ru-RU" dirty="0" err="1" smtClean="0"/>
              <a:t>Ерекше</a:t>
            </a:r>
            <a:r>
              <a:rPr lang="ru-RU" dirty="0" smtClean="0"/>
              <a:t> </a:t>
            </a:r>
            <a:r>
              <a:rPr lang="ru-RU" dirty="0" err="1" smtClean="0"/>
              <a:t>белоктар</a:t>
            </a:r>
            <a:r>
              <a:rPr lang="ru-RU" dirty="0" smtClean="0"/>
              <a:t>, </a:t>
            </a:r>
            <a:r>
              <a:rPr lang="ru-RU" dirty="0" err="1" smtClean="0"/>
              <a:t>клеткааралық сигналда</a:t>
            </a:r>
            <a:r>
              <a:rPr lang="ru-RU" dirty="0" smtClean="0"/>
              <a:t> </a:t>
            </a:r>
            <a:r>
              <a:rPr lang="ru-RU" dirty="0" err="1" smtClean="0"/>
              <a:t>және өсу факторына</a:t>
            </a:r>
            <a:r>
              <a:rPr lang="ru-RU" dirty="0" smtClean="0"/>
              <a:t> </a:t>
            </a:r>
            <a:r>
              <a:rPr lang="ru-RU" dirty="0" err="1" smtClean="0"/>
              <a:t>қатысатын </a:t>
            </a:r>
            <a:r>
              <a:rPr lang="ru-RU" b="1" dirty="0" smtClean="0"/>
              <a:t>(</a:t>
            </a:r>
            <a:r>
              <a:rPr lang="ru-RU" b="1" dirty="0" err="1" smtClean="0">
                <a:hlinkClick r:id="rId2"/>
              </a:rPr>
              <a:t>growth</a:t>
            </a:r>
            <a:r>
              <a:rPr lang="ru-RU" b="1" dirty="0" smtClean="0">
                <a:hlinkClick r:id="rId2"/>
              </a:rPr>
              <a:t> </a:t>
            </a:r>
            <a:r>
              <a:rPr lang="ru-RU" b="1" dirty="0" err="1" smtClean="0">
                <a:hlinkClick r:id="rId2"/>
              </a:rPr>
              <a:t>factors</a:t>
            </a:r>
            <a:r>
              <a:rPr lang="ru-RU" b="1" dirty="0" smtClean="0"/>
              <a:t>, GF)</a:t>
            </a:r>
            <a:r>
              <a:rPr lang="ru-RU" dirty="0" smtClean="0"/>
              <a:t>, клетка </a:t>
            </a:r>
            <a:r>
              <a:rPr lang="ru-RU" dirty="0" err="1" smtClean="0"/>
              <a:t>тағдырын белгілейтін</a:t>
            </a:r>
            <a:r>
              <a:rPr lang="ru-RU" dirty="0" smtClean="0"/>
              <a:t>, </a:t>
            </a:r>
            <a:r>
              <a:rPr lang="ru-RU" dirty="0" err="1" smtClean="0"/>
              <a:t>ерекше</a:t>
            </a:r>
            <a:r>
              <a:rPr lang="ru-RU" dirty="0" smtClean="0"/>
              <a:t> </a:t>
            </a:r>
            <a:r>
              <a:rPr lang="ru-RU" dirty="0" err="1" smtClean="0"/>
              <a:t>клеткалық ферменттер</a:t>
            </a:r>
            <a:r>
              <a:rPr lang="ru-RU" dirty="0" smtClean="0"/>
              <a:t> - </a:t>
            </a:r>
            <a:r>
              <a:rPr lang="ru-RU" dirty="0" err="1" smtClean="0">
                <a:hlinkClick r:id="rId3"/>
              </a:rPr>
              <a:t>протеинкиназ</a:t>
            </a:r>
            <a:r>
              <a:rPr lang="ru-RU" dirty="0" smtClean="0"/>
              <a:t> </a:t>
            </a:r>
            <a:r>
              <a:rPr lang="ru-RU" dirty="0" err="1" smtClean="0"/>
              <a:t>активтеу</a:t>
            </a:r>
            <a:r>
              <a:rPr lang="ru-RU" dirty="0" smtClean="0"/>
              <a:t> </a:t>
            </a:r>
            <a:r>
              <a:rPr lang="ru-RU" dirty="0" err="1" smtClean="0"/>
              <a:t>арқылы </a:t>
            </a:r>
            <a:r>
              <a:rPr lang="ru-RU" dirty="0" smtClean="0"/>
              <a:t>белок </a:t>
            </a:r>
            <a:r>
              <a:rPr lang="ru-RU" dirty="0" err="1" smtClean="0"/>
              <a:t>түзу </a:t>
            </a:r>
            <a:r>
              <a:rPr lang="ru-RU" dirty="0" smtClean="0"/>
              <a:t>процесс </a:t>
            </a:r>
            <a:r>
              <a:rPr lang="ru-RU" dirty="0" err="1" smtClean="0"/>
              <a:t>қосады</a:t>
            </a:r>
            <a:r>
              <a:rPr lang="ru-RU" dirty="0" smtClean="0"/>
              <a:t>.. </a:t>
            </a:r>
            <a:r>
              <a:rPr lang="ru-RU" dirty="0" err="1" smtClean="0"/>
              <a:t>Бұл клеткада</a:t>
            </a:r>
            <a:r>
              <a:rPr lang="ru-RU" dirty="0" smtClean="0"/>
              <a:t> </a:t>
            </a:r>
            <a:r>
              <a:rPr lang="ru-RU" dirty="0" err="1" smtClean="0"/>
              <a:t>қалыпты өсу процессін</a:t>
            </a:r>
            <a:r>
              <a:rPr lang="ru-RU" dirty="0" smtClean="0"/>
              <a:t> </a:t>
            </a:r>
            <a:r>
              <a:rPr lang="ru-RU" dirty="0" err="1" smtClean="0"/>
              <a:t>жүргізеді.</a:t>
            </a:r>
            <a:r>
              <a:rPr lang="ru-RU" dirty="0" smtClean="0"/>
              <a:t> </a:t>
            </a:r>
            <a:r>
              <a:rPr lang="ru-RU" dirty="0" err="1" smtClean="0"/>
              <a:t>Сол</a:t>
            </a:r>
            <a:r>
              <a:rPr lang="ru-RU" dirty="0" smtClean="0"/>
              <a:t> </a:t>
            </a:r>
            <a:r>
              <a:rPr lang="ru-RU" dirty="0" err="1" smtClean="0"/>
              <a:t>уақытта </a:t>
            </a:r>
            <a:r>
              <a:rPr lang="ru-RU" dirty="0" smtClean="0"/>
              <a:t>стресс </a:t>
            </a:r>
            <a:r>
              <a:rPr lang="ru-RU" dirty="0" err="1" smtClean="0"/>
              <a:t>төзімділік</a:t>
            </a:r>
            <a:r>
              <a:rPr lang="ru-RU" dirty="0" smtClean="0"/>
              <a:t> </a:t>
            </a:r>
            <a:r>
              <a:rPr lang="ru-RU" b="1" dirty="0" smtClean="0"/>
              <a:t>FOXO факторы </a:t>
            </a:r>
            <a:r>
              <a:rPr lang="ru-RU" b="1" dirty="0" err="1" smtClean="0"/>
              <a:t>активтілігі</a:t>
            </a:r>
            <a:r>
              <a:rPr lang="ru-RU" b="1" dirty="0" smtClean="0"/>
              <a:t> </a:t>
            </a:r>
            <a:r>
              <a:rPr lang="ru-RU" dirty="0" err="1" smtClean="0"/>
              <a:t>өшеді</a:t>
            </a:r>
            <a:r>
              <a:rPr lang="ru-RU" dirty="0" smtClean="0"/>
              <a:t>, </a:t>
            </a:r>
            <a:r>
              <a:rPr lang="ru-RU" dirty="0" err="1" smtClean="0"/>
              <a:t>транскрипциялық </a:t>
            </a:r>
            <a:r>
              <a:rPr lang="ru-RU" dirty="0" smtClean="0"/>
              <a:t>фактор </a:t>
            </a:r>
            <a:r>
              <a:rPr lang="ru-RU" dirty="0" err="1" smtClean="0"/>
              <a:t>секілді</a:t>
            </a:r>
            <a:r>
              <a:rPr lang="ru-RU" dirty="0" smtClean="0"/>
              <a:t>. </a:t>
            </a:r>
            <a:r>
              <a:rPr lang="ru-RU" dirty="0" err="1" smtClean="0"/>
              <a:t>Бұл дегеніміз</a:t>
            </a:r>
            <a:r>
              <a:rPr lang="ru-RU" dirty="0" smtClean="0"/>
              <a:t> </a:t>
            </a:r>
            <a:r>
              <a:rPr lang="ru-RU" dirty="0" err="1" smtClean="0"/>
              <a:t>клетканың қалыпты өсу кезінде</a:t>
            </a:r>
            <a:r>
              <a:rPr lang="ru-RU" dirty="0" smtClean="0"/>
              <a:t> </a:t>
            </a:r>
            <a:r>
              <a:rPr lang="ru-RU" dirty="0" err="1" smtClean="0"/>
              <a:t>қолайсыз факторлар</a:t>
            </a:r>
            <a:r>
              <a:rPr lang="ru-RU" dirty="0" smtClean="0"/>
              <a:t> </a:t>
            </a:r>
            <a:r>
              <a:rPr lang="ru-RU" dirty="0" err="1" smtClean="0"/>
              <a:t>көбейсе стресске</a:t>
            </a:r>
            <a:r>
              <a:rPr lang="ru-RU" dirty="0" smtClean="0"/>
              <a:t> </a:t>
            </a:r>
            <a:r>
              <a:rPr lang="ru-RU" dirty="0" err="1" smtClean="0"/>
              <a:t>төзімділік төмендейді, бұл </a:t>
            </a:r>
            <a:r>
              <a:rPr lang="ru-RU" dirty="0" smtClean="0"/>
              <a:t>клетка </a:t>
            </a:r>
            <a:r>
              <a:rPr lang="ru-RU" dirty="0" err="1" smtClean="0"/>
              <a:t>қартайуына алып</a:t>
            </a:r>
            <a:r>
              <a:rPr lang="ru-RU" dirty="0" smtClean="0"/>
              <a:t> </a:t>
            </a:r>
            <a:r>
              <a:rPr lang="ru-RU" dirty="0" err="1" smtClean="0"/>
              <a:t>келеді</a:t>
            </a:r>
            <a:r>
              <a:rPr lang="ru-RU" dirty="0" smtClean="0"/>
              <a:t>. </a:t>
            </a:r>
            <a:r>
              <a:rPr lang="ru-RU" dirty="0" err="1" smtClean="0"/>
              <a:t>Керісінше</a:t>
            </a:r>
            <a:r>
              <a:rPr lang="ru-RU" dirty="0" smtClean="0"/>
              <a:t>, </a:t>
            </a:r>
            <a:r>
              <a:rPr lang="ru-RU" dirty="0" err="1" smtClean="0"/>
              <a:t>киназ</a:t>
            </a:r>
            <a:r>
              <a:rPr lang="ru-RU" dirty="0" smtClean="0"/>
              <a:t> </a:t>
            </a:r>
            <a:r>
              <a:rPr lang="ru-RU" dirty="0" err="1" smtClean="0"/>
              <a:t>және </a:t>
            </a:r>
            <a:r>
              <a:rPr lang="ru-RU" dirty="0" smtClean="0"/>
              <a:t>фосфатаза </a:t>
            </a:r>
            <a:r>
              <a:rPr lang="ru-RU" b="1" dirty="0" smtClean="0">
                <a:hlinkClick r:id="rId4"/>
              </a:rPr>
              <a:t>PTEN</a:t>
            </a:r>
            <a:r>
              <a:rPr lang="ru-RU" b="1" dirty="0" smtClean="0"/>
              <a:t>  </a:t>
            </a:r>
            <a:r>
              <a:rPr lang="ru-RU" dirty="0" smtClean="0"/>
              <a:t>аса </a:t>
            </a:r>
            <a:r>
              <a:rPr lang="ru-RU" dirty="0" err="1" smtClean="0"/>
              <a:t>экспрессиялығы </a:t>
            </a:r>
            <a:r>
              <a:rPr lang="ru-RU" dirty="0" smtClean="0"/>
              <a:t>осы </a:t>
            </a:r>
            <a:r>
              <a:rPr lang="ru-RU" dirty="0" err="1" smtClean="0"/>
              <a:t>киназ</a:t>
            </a:r>
            <a:r>
              <a:rPr lang="ru-RU" dirty="0" smtClean="0"/>
              <a:t> </a:t>
            </a:r>
            <a:r>
              <a:rPr lang="ru-RU" dirty="0" err="1" smtClean="0"/>
              <a:t>каскадың бөгейді</a:t>
            </a:r>
            <a:r>
              <a:rPr lang="ru-RU" dirty="0" smtClean="0"/>
              <a:t>, </a:t>
            </a:r>
            <a:r>
              <a:rPr lang="ru-RU" dirty="0" err="1" smtClean="0"/>
              <a:t>модельді</a:t>
            </a:r>
            <a:r>
              <a:rPr lang="ru-RU" dirty="0" smtClean="0"/>
              <a:t> </a:t>
            </a:r>
            <a:r>
              <a:rPr lang="ru-RU" dirty="0" err="1" smtClean="0"/>
              <a:t>жануарлар</a:t>
            </a:r>
            <a:r>
              <a:rPr lang="ru-RU" dirty="0" smtClean="0"/>
              <a:t> </a:t>
            </a:r>
            <a:r>
              <a:rPr lang="ru-RU" dirty="0" err="1" smtClean="0"/>
              <a:t>өмір ұзақтығы артады</a:t>
            </a:r>
            <a:r>
              <a:rPr lang="ru-RU" dirty="0" smtClean="0"/>
              <a:t>. </a:t>
            </a:r>
            <a:r>
              <a:rPr lang="ru-RU" dirty="0" err="1" smtClean="0"/>
              <a:t>Мысалы</a:t>
            </a:r>
            <a:r>
              <a:rPr lang="ru-RU" dirty="0" smtClean="0"/>
              <a:t>, </a:t>
            </a:r>
            <a:r>
              <a:rPr lang="ru-RU" dirty="0" err="1" smtClean="0"/>
              <a:t>Шмуклер</a:t>
            </a:r>
            <a:r>
              <a:rPr lang="ru-RU" dirty="0" smtClean="0"/>
              <a:t> </a:t>
            </a:r>
            <a:r>
              <a:rPr lang="ru-RU" dirty="0" err="1" smtClean="0"/>
              <a:t>Райса</a:t>
            </a:r>
            <a:r>
              <a:rPr lang="ru-RU" dirty="0" smtClean="0"/>
              <a:t> </a:t>
            </a:r>
            <a:r>
              <a:rPr lang="ru-RU" dirty="0" err="1" smtClean="0"/>
              <a:t>группасында</a:t>
            </a:r>
            <a:r>
              <a:rPr lang="ru-RU" dirty="0" smtClean="0"/>
              <a:t> </a:t>
            </a:r>
            <a:r>
              <a:rPr lang="ru-RU" dirty="0" err="1" smtClean="0"/>
              <a:t>көрсетілгендей </a:t>
            </a:r>
            <a:r>
              <a:rPr lang="ru-RU" dirty="0" smtClean="0"/>
              <a:t>PI3K </a:t>
            </a:r>
            <a:r>
              <a:rPr lang="ru-RU" dirty="0" err="1" smtClean="0"/>
              <a:t>генін</a:t>
            </a:r>
            <a:r>
              <a:rPr lang="ru-RU" dirty="0" smtClean="0"/>
              <a:t> </a:t>
            </a:r>
            <a:r>
              <a:rPr lang="ru-RU" dirty="0" err="1" smtClean="0"/>
              <a:t>нематодада</a:t>
            </a:r>
            <a:r>
              <a:rPr lang="ru-RU" dirty="0" smtClean="0"/>
              <a:t> </a:t>
            </a:r>
            <a:r>
              <a:rPr lang="ru-RU" dirty="0" err="1" smtClean="0"/>
              <a:t>өшіргенде  өмірі  </a:t>
            </a:r>
            <a:r>
              <a:rPr lang="ru-RU" dirty="0" smtClean="0"/>
              <a:t>10 </a:t>
            </a:r>
            <a:r>
              <a:rPr lang="ru-RU" dirty="0" err="1" smtClean="0"/>
              <a:t>есеге</a:t>
            </a:r>
            <a:r>
              <a:rPr lang="ru-RU" dirty="0" smtClean="0"/>
              <a:t> </a:t>
            </a:r>
            <a:r>
              <a:rPr lang="ru-RU" dirty="0" err="1" smtClean="0"/>
              <a:t>дейін</a:t>
            </a:r>
            <a:r>
              <a:rPr lang="ru-RU" dirty="0" smtClean="0"/>
              <a:t> </a:t>
            </a:r>
            <a:r>
              <a:rPr lang="ru-RU" dirty="0" err="1" smtClean="0"/>
              <a:t>ұзарған</a:t>
            </a:r>
            <a:r>
              <a:rPr lang="ru-RU" dirty="0" smtClean="0"/>
              <a:t>, стресс </a:t>
            </a:r>
            <a:r>
              <a:rPr lang="ru-RU" dirty="0" err="1" smtClean="0"/>
              <a:t>төзімділік артады</a:t>
            </a:r>
            <a:r>
              <a:rPr lang="ru-RU" dirty="0" smtClean="0"/>
              <a:t>. </a:t>
            </a:r>
            <a:r>
              <a:rPr lang="ru-RU" dirty="0" err="1" smtClean="0"/>
              <a:t>Біраө жануар</a:t>
            </a:r>
            <a:r>
              <a:rPr lang="ru-RU" dirty="0" smtClean="0"/>
              <a:t> </a:t>
            </a:r>
            <a:r>
              <a:rPr lang="ru-RU" dirty="0" err="1" smtClean="0"/>
              <a:t>мөлшері </a:t>
            </a:r>
            <a:r>
              <a:rPr lang="ru-RU" dirty="0" smtClean="0"/>
              <a:t>мен метаболизм </a:t>
            </a:r>
            <a:r>
              <a:rPr lang="ru-RU" dirty="0" err="1" smtClean="0"/>
              <a:t>жылдамдығы төмендеді</a:t>
            </a:r>
            <a:r>
              <a:rPr lang="ru-RU" dirty="0" smtClean="0"/>
              <a:t>. </a:t>
            </a:r>
            <a:r>
              <a:rPr lang="ru-RU" dirty="0" err="1" smtClean="0"/>
              <a:t>ри</a:t>
            </a:r>
            <a:r>
              <a:rPr lang="ru-RU" dirty="0" smtClean="0"/>
              <a:t> этом мутантным животным приходится пожертвовать размерами тела и скоростью метаболизма. </a:t>
            </a:r>
            <a:br>
              <a:rPr lang="ru-RU" dirty="0" smtClean="0"/>
            </a:br>
            <a:r>
              <a:rPr lang="ru-RU" dirty="0" err="1" smtClean="0"/>
              <a:t>киназ</a:t>
            </a:r>
            <a:r>
              <a:rPr lang="ru-RU" dirty="0" smtClean="0"/>
              <a:t> - </a:t>
            </a:r>
            <a:r>
              <a:rPr lang="ru-RU" b="1" dirty="0" smtClean="0">
                <a:hlinkClick r:id="rId5"/>
              </a:rPr>
              <a:t>TOR</a:t>
            </a:r>
            <a:r>
              <a:rPr lang="ru-RU" b="1" dirty="0" smtClean="0"/>
              <a:t> </a:t>
            </a:r>
            <a:r>
              <a:rPr lang="ru-RU" b="1" dirty="0" err="1" smtClean="0"/>
              <a:t>тұқымдасында</a:t>
            </a:r>
            <a:r>
              <a:rPr lang="ru-RU" dirty="0" smtClean="0"/>
              <a:t> - </a:t>
            </a:r>
            <a:r>
              <a:rPr lang="ru-RU" dirty="0" err="1" smtClean="0"/>
              <a:t>барлық жануарларда</a:t>
            </a:r>
            <a:r>
              <a:rPr lang="ru-RU" dirty="0" smtClean="0"/>
              <a:t> </a:t>
            </a:r>
            <a:r>
              <a:rPr lang="ru-RU" dirty="0" err="1" smtClean="0"/>
              <a:t>клеткалық процесстертрегуляциясына</a:t>
            </a:r>
            <a:r>
              <a:rPr lang="ru-RU" dirty="0" smtClean="0"/>
              <a:t>, клетка </a:t>
            </a:r>
            <a:r>
              <a:rPr lang="ru-RU" dirty="0" err="1" smtClean="0"/>
              <a:t>өсуіне</a:t>
            </a:r>
            <a:r>
              <a:rPr lang="ru-RU" dirty="0" smtClean="0"/>
              <a:t>, </a:t>
            </a:r>
            <a:r>
              <a:rPr lang="ru-RU" dirty="0" err="1" smtClean="0"/>
              <a:t>автофагияға</a:t>
            </a:r>
            <a:r>
              <a:rPr lang="ru-RU" dirty="0" smtClean="0"/>
              <a:t>, трансляция, рибосом </a:t>
            </a:r>
            <a:r>
              <a:rPr lang="ru-RU" dirty="0" err="1" smtClean="0"/>
              <a:t>биосинтезі</a:t>
            </a:r>
            <a:r>
              <a:rPr lang="ru-RU" dirty="0" smtClean="0"/>
              <a:t>, стресс </a:t>
            </a:r>
            <a:r>
              <a:rPr lang="ru-RU" dirty="0" err="1" smtClean="0"/>
              <a:t>жауап</a:t>
            </a:r>
            <a:r>
              <a:rPr lang="ru-RU" dirty="0" smtClean="0"/>
              <a:t>, </a:t>
            </a:r>
            <a:r>
              <a:rPr lang="ru-RU" dirty="0" err="1" smtClean="0"/>
              <a:t>цитоқаңқа түзілу регуляциясына</a:t>
            </a:r>
            <a:r>
              <a:rPr lang="ru-RU" dirty="0" smtClean="0"/>
              <a:t> </a:t>
            </a:r>
            <a:r>
              <a:rPr lang="ru-RU" dirty="0" err="1" smtClean="0"/>
              <a:t>қатысады</a:t>
            </a:r>
            <a:r>
              <a:rPr lang="ru-RU" dirty="0" smtClean="0"/>
              <a:t>. TOR-каскад </a:t>
            </a:r>
            <a:r>
              <a:rPr lang="ru-RU" dirty="0" err="1" smtClean="0"/>
              <a:t>компоненттерін</a:t>
            </a:r>
            <a:r>
              <a:rPr lang="ru-RU" dirty="0" smtClean="0"/>
              <a:t> </a:t>
            </a:r>
            <a:r>
              <a:rPr lang="ru-RU" dirty="0" err="1" smtClean="0"/>
              <a:t>өшіру  модельді</a:t>
            </a:r>
            <a:r>
              <a:rPr lang="ru-RU" dirty="0" smtClean="0"/>
              <a:t> </a:t>
            </a:r>
            <a:r>
              <a:rPr lang="ru-RU" dirty="0" err="1" smtClean="0"/>
              <a:t>жануар</a:t>
            </a:r>
            <a:r>
              <a:rPr lang="ru-RU" dirty="0" smtClean="0"/>
              <a:t>  — нематод пен дрозофил </a:t>
            </a:r>
            <a:r>
              <a:rPr lang="ru-RU" dirty="0" err="1" smtClean="0"/>
              <a:t>өмірін ұзартады</a:t>
            </a:r>
            <a:r>
              <a:rPr lang="ru-RU" dirty="0" smtClean="0"/>
              <a:t>, </a:t>
            </a:r>
            <a:r>
              <a:rPr lang="ru-RU" dirty="0" err="1" smtClean="0"/>
              <a:t>бұл өсу программасын</a:t>
            </a:r>
            <a:r>
              <a:rPr lang="ru-RU" dirty="0" smtClean="0"/>
              <a:t> стресс </a:t>
            </a:r>
            <a:r>
              <a:rPr lang="ru-RU" dirty="0" err="1" smtClean="0"/>
              <a:t>жағдайда тіршілік</a:t>
            </a:r>
            <a:r>
              <a:rPr lang="ru-RU" dirty="0" smtClean="0"/>
              <a:t> </a:t>
            </a:r>
            <a:r>
              <a:rPr lang="ru-RU" dirty="0" err="1" smtClean="0"/>
              <a:t>сақтау программасына</a:t>
            </a:r>
            <a:r>
              <a:rPr lang="ru-RU" dirty="0" smtClean="0"/>
              <a:t> </a:t>
            </a:r>
            <a:r>
              <a:rPr lang="ru-RU" dirty="0" err="1" smtClean="0"/>
              <a:t>ауысуынан</a:t>
            </a:r>
            <a:r>
              <a:rPr lang="ru-RU" dirty="0" smtClean="0"/>
              <a:t> </a:t>
            </a:r>
            <a:r>
              <a:rPr lang="ru-RU" dirty="0" err="1" smtClean="0"/>
              <a:t>болуы</a:t>
            </a:r>
            <a:r>
              <a:rPr lang="ru-RU" dirty="0" smtClean="0"/>
              <a:t> </a:t>
            </a:r>
            <a:r>
              <a:rPr lang="ru-RU" dirty="0" err="1" smtClean="0"/>
              <a:t>мүмкін</a:t>
            </a:r>
            <a:r>
              <a:rPr lang="ru-RU" dirty="0" smtClean="0"/>
              <a:t>. </a:t>
            </a:r>
            <a:r>
              <a:rPr lang="ru-RU" dirty="0" err="1" smtClean="0"/>
              <a:t>Бірақ </a:t>
            </a:r>
            <a:r>
              <a:rPr lang="ru-RU" dirty="0" smtClean="0"/>
              <a:t>мутация </a:t>
            </a:r>
            <a:r>
              <a:rPr lang="ru-RU" dirty="0" err="1" smtClean="0"/>
              <a:t>кезінде</a:t>
            </a:r>
            <a:r>
              <a:rPr lang="ru-RU" dirty="0" smtClean="0"/>
              <a:t> стресс </a:t>
            </a:r>
            <a:r>
              <a:rPr lang="ru-RU" dirty="0" err="1" smtClean="0"/>
              <a:t>жауап</a:t>
            </a:r>
            <a:r>
              <a:rPr lang="ru-RU" dirty="0" smtClean="0"/>
              <a:t>  </a:t>
            </a:r>
            <a:r>
              <a:rPr lang="ru-RU" dirty="0" err="1" smtClean="0"/>
              <a:t>сыртқы әсер етуші</a:t>
            </a:r>
            <a:r>
              <a:rPr lang="ru-RU" dirty="0" smtClean="0"/>
              <a:t> </a:t>
            </a:r>
            <a:r>
              <a:rPr lang="ru-RU" dirty="0" err="1" smtClean="0"/>
              <a:t>факторсыз</a:t>
            </a:r>
            <a:r>
              <a:rPr lang="ru-RU" dirty="0" smtClean="0"/>
              <a:t> </a:t>
            </a:r>
            <a:r>
              <a:rPr lang="ru-RU" dirty="0" err="1" smtClean="0"/>
              <a:t>қасыла береді</a:t>
            </a:r>
            <a:r>
              <a:rPr lang="ru-RU" dirty="0" smtClean="0"/>
              <a:t>, </a:t>
            </a:r>
            <a:r>
              <a:rPr lang="ru-RU" dirty="0" err="1" smtClean="0"/>
              <a:t>бұл спонтанды</a:t>
            </a:r>
            <a:r>
              <a:rPr lang="ru-RU" dirty="0" smtClean="0"/>
              <a:t> </a:t>
            </a:r>
            <a:r>
              <a:rPr lang="ru-RU" dirty="0" err="1" smtClean="0"/>
              <a:t>мутациямен</a:t>
            </a:r>
            <a:r>
              <a:rPr lang="ru-RU" dirty="0" smtClean="0"/>
              <a:t> </a:t>
            </a:r>
            <a:r>
              <a:rPr lang="ru-RU" dirty="0" err="1" smtClean="0"/>
              <a:t>көмектеседі</a:t>
            </a:r>
            <a:r>
              <a:rPr lang="ru-RU" dirty="0" smtClean="0"/>
              <a:t>. </a:t>
            </a:r>
          </a:p>
          <a:p>
            <a:endParaRPr lang="ru-RU" dirty="0" smtClean="0"/>
          </a:p>
          <a:p>
            <a:r>
              <a:rPr lang="ru-RU" sz="3800" b="1" dirty="0" err="1" smtClean="0"/>
              <a:t>Клеткаішілік</a:t>
            </a:r>
            <a:r>
              <a:rPr lang="ru-RU" sz="3800" b="1" dirty="0" smtClean="0"/>
              <a:t>  </a:t>
            </a:r>
            <a:r>
              <a:rPr lang="ru-RU" sz="3800" b="1" dirty="0" err="1" smtClean="0"/>
              <a:t>табиғи </a:t>
            </a:r>
            <a:r>
              <a:rPr lang="ru-RU" sz="3800" b="1" dirty="0" smtClean="0"/>
              <a:t>стресс.</a:t>
            </a:r>
          </a:p>
          <a:p>
            <a:r>
              <a:rPr lang="ru-RU" dirty="0" smtClean="0"/>
              <a:t> </a:t>
            </a:r>
            <a:r>
              <a:rPr lang="ru-RU" dirty="0" err="1" smtClean="0"/>
              <a:t>Бұл </a:t>
            </a:r>
            <a:r>
              <a:rPr lang="ru-RU" dirty="0" smtClean="0"/>
              <a:t>бос радикал </a:t>
            </a:r>
            <a:r>
              <a:rPr lang="ru-RU" dirty="0" err="1" smtClean="0"/>
              <a:t>түзілу немесе</a:t>
            </a:r>
            <a:r>
              <a:rPr lang="ru-RU" dirty="0" smtClean="0"/>
              <a:t> ДНК </a:t>
            </a:r>
            <a:r>
              <a:rPr lang="ru-RU" dirty="0" err="1" smtClean="0"/>
              <a:t>зақымданудан болатын</a:t>
            </a:r>
            <a:r>
              <a:rPr lang="ru-RU" dirty="0" smtClean="0"/>
              <a:t> </a:t>
            </a:r>
            <a:r>
              <a:rPr lang="ru-RU" dirty="0" err="1" smtClean="0"/>
              <a:t>спонтанды</a:t>
            </a:r>
            <a:r>
              <a:rPr lang="ru-RU" dirty="0" smtClean="0"/>
              <a:t> </a:t>
            </a:r>
            <a:r>
              <a:rPr lang="ru-RU" dirty="0" err="1" smtClean="0"/>
              <a:t>клеткаішілік</a:t>
            </a:r>
            <a:r>
              <a:rPr lang="ru-RU" dirty="0" smtClean="0"/>
              <a:t> стресс. </a:t>
            </a:r>
          </a:p>
          <a:p>
            <a:pPr>
              <a:buNone/>
            </a:pPr>
            <a:endParaRPr lang="kk-KZ" b="1" dirty="0" smtClean="0"/>
          </a:p>
          <a:p>
            <a:pPr>
              <a:buNone/>
            </a:pPr>
            <a:endParaRPr lang="ru-RU" sz="5100" b="1" dirty="0" smtClean="0"/>
          </a:p>
          <a:p>
            <a:r>
              <a:rPr lang="ru-RU" sz="5100" b="1" dirty="0" err="1" smtClean="0"/>
              <a:t>Стресс-индукциялаушы</a:t>
            </a:r>
            <a:r>
              <a:rPr lang="ru-RU" sz="5100" b="1" dirty="0" smtClean="0"/>
              <a:t> </a:t>
            </a:r>
            <a:r>
              <a:rPr lang="ru-RU" sz="5100" b="1" dirty="0" err="1" smtClean="0"/>
              <a:t>протеинкиназа</a:t>
            </a:r>
            <a:r>
              <a:rPr lang="ru-RU" sz="5100" b="1" dirty="0" smtClean="0"/>
              <a:t> (JNK, MST-1)</a:t>
            </a:r>
          </a:p>
          <a:p>
            <a:r>
              <a:rPr lang="ru-RU" dirty="0" smtClean="0"/>
              <a:t/>
            </a:r>
            <a:br>
              <a:rPr lang="ru-RU" dirty="0" smtClean="0"/>
            </a:br>
            <a:r>
              <a:rPr lang="ru-RU" b="1" dirty="0" smtClean="0">
                <a:hlinkClick r:id="rId6"/>
              </a:rPr>
              <a:t>JNK</a:t>
            </a:r>
            <a:r>
              <a:rPr lang="ru-RU" dirty="0" smtClean="0"/>
              <a:t>- </a:t>
            </a:r>
            <a:r>
              <a:rPr lang="ru-RU" dirty="0" err="1" smtClean="0"/>
              <a:t>және </a:t>
            </a:r>
            <a:r>
              <a:rPr lang="ru-RU" b="1" dirty="0" smtClean="0"/>
              <a:t>MST-1</a:t>
            </a:r>
            <a:r>
              <a:rPr lang="ru-RU" dirty="0" smtClean="0"/>
              <a:t>-тәуелді </a:t>
            </a:r>
            <a:r>
              <a:rPr lang="ru-RU" dirty="0" err="1" smtClean="0"/>
              <a:t>каскадтар</a:t>
            </a:r>
            <a:r>
              <a:rPr lang="ru-RU" dirty="0" smtClean="0"/>
              <a:t> </a:t>
            </a:r>
            <a:r>
              <a:rPr lang="ru-RU" dirty="0" err="1" smtClean="0"/>
              <a:t>әртүрлі формада</a:t>
            </a:r>
            <a:r>
              <a:rPr lang="ru-RU" dirty="0" smtClean="0"/>
              <a:t> </a:t>
            </a:r>
            <a:r>
              <a:rPr lang="ru-RU" dirty="0" err="1" smtClean="0"/>
              <a:t>стресске</a:t>
            </a:r>
            <a:r>
              <a:rPr lang="ru-RU" dirty="0" smtClean="0"/>
              <a:t>  </a:t>
            </a:r>
            <a:r>
              <a:rPr lang="ru-RU" dirty="0" err="1" smtClean="0"/>
              <a:t>төзімділікті транскрипционды</a:t>
            </a:r>
            <a:r>
              <a:rPr lang="ru-RU" dirty="0" smtClean="0"/>
              <a:t> фактор   </a:t>
            </a:r>
            <a:r>
              <a:rPr lang="ru-RU" b="1" dirty="0" smtClean="0"/>
              <a:t>FOXO</a:t>
            </a:r>
            <a:r>
              <a:rPr lang="ru-RU" dirty="0" smtClean="0"/>
              <a:t> </a:t>
            </a:r>
            <a:r>
              <a:rPr lang="ru-RU" dirty="0" err="1" smtClean="0"/>
              <a:t>және</a:t>
            </a:r>
            <a:r>
              <a:rPr lang="ru-RU" dirty="0" smtClean="0"/>
              <a:t> </a:t>
            </a:r>
            <a:r>
              <a:rPr lang="ru-RU" b="1" dirty="0" smtClean="0"/>
              <a:t>HSF-1 </a:t>
            </a:r>
            <a:r>
              <a:rPr lang="ru-RU" dirty="0" err="1" smtClean="0"/>
              <a:t>активтену</a:t>
            </a:r>
            <a:r>
              <a:rPr lang="ru-RU" dirty="0" smtClean="0"/>
              <a:t> </a:t>
            </a:r>
            <a:r>
              <a:rPr lang="ru-RU" dirty="0" err="1" smtClean="0"/>
              <a:t>арқылы тұрақтайды</a:t>
            </a:r>
            <a:r>
              <a:rPr lang="ru-RU" dirty="0" smtClean="0"/>
              <a:t>. </a:t>
            </a:r>
            <a:endParaRPr lang="ru-RU"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70000" lnSpcReduction="20000"/>
          </a:bodyPr>
          <a:lstStyle/>
          <a:p>
            <a:r>
              <a:rPr lang="ru-RU" b="1" dirty="0" err="1" smtClean="0"/>
              <a:t>Транскрипционды</a:t>
            </a:r>
            <a:r>
              <a:rPr lang="ru-RU" b="1" dirty="0" smtClean="0"/>
              <a:t> </a:t>
            </a:r>
            <a:r>
              <a:rPr lang="ru-RU" b="1" dirty="0" err="1" smtClean="0"/>
              <a:t>факторлар</a:t>
            </a:r>
            <a:r>
              <a:rPr lang="ru-RU" b="1" dirty="0" smtClean="0"/>
              <a:t>, </a:t>
            </a:r>
            <a:r>
              <a:rPr lang="ru-RU" b="1" dirty="0" err="1" smtClean="0"/>
              <a:t>стресске</a:t>
            </a:r>
            <a:r>
              <a:rPr lang="ru-RU" b="1" dirty="0" smtClean="0"/>
              <a:t> </a:t>
            </a:r>
            <a:r>
              <a:rPr lang="ru-RU" b="1" dirty="0" err="1" smtClean="0"/>
              <a:t>төзімділікті қамтамасыз етеді</a:t>
            </a:r>
            <a:r>
              <a:rPr lang="ru-RU" b="1" dirty="0" smtClean="0"/>
              <a:t> (FOXO, HSF-1)</a:t>
            </a:r>
          </a:p>
          <a:p>
            <a:r>
              <a:rPr lang="ru-RU" dirty="0" smtClean="0"/>
              <a:t> </a:t>
            </a:r>
            <a:r>
              <a:rPr lang="ru-RU" b="1" dirty="0" smtClean="0">
                <a:hlinkClick r:id="rId2"/>
              </a:rPr>
              <a:t>FOXO</a:t>
            </a:r>
            <a:r>
              <a:rPr lang="ru-RU" dirty="0" smtClean="0"/>
              <a:t> </a:t>
            </a:r>
            <a:r>
              <a:rPr lang="ru-RU" dirty="0" err="1" smtClean="0"/>
              <a:t>белоктар</a:t>
            </a:r>
            <a:r>
              <a:rPr lang="ru-RU" dirty="0" smtClean="0"/>
              <a:t> </a:t>
            </a:r>
            <a:r>
              <a:rPr lang="ru-RU" dirty="0" err="1" smtClean="0"/>
              <a:t>тобы</a:t>
            </a:r>
            <a:r>
              <a:rPr lang="ru-RU" dirty="0" smtClean="0"/>
              <a:t> </a:t>
            </a:r>
            <a:r>
              <a:rPr lang="ru-RU" dirty="0" err="1" smtClean="0"/>
              <a:t>әртүрлі стресске</a:t>
            </a:r>
            <a:r>
              <a:rPr lang="ru-RU" dirty="0" smtClean="0"/>
              <a:t> </a:t>
            </a:r>
            <a:r>
              <a:rPr lang="ru-RU" dirty="0" err="1" smtClean="0"/>
              <a:t>жауапта</a:t>
            </a:r>
            <a:r>
              <a:rPr lang="ru-RU" dirty="0" smtClean="0"/>
              <a:t> </a:t>
            </a:r>
            <a:r>
              <a:rPr lang="ru-RU" dirty="0" err="1" smtClean="0"/>
              <a:t>маңызды </a:t>
            </a:r>
            <a:r>
              <a:rPr lang="ru-RU" dirty="0" smtClean="0"/>
              <a:t>роль </a:t>
            </a:r>
            <a:r>
              <a:rPr lang="ru-RU" dirty="0" err="1" smtClean="0"/>
              <a:t>атқарады </a:t>
            </a:r>
            <a:r>
              <a:rPr lang="ru-RU" dirty="0" smtClean="0"/>
              <a:t>(</a:t>
            </a:r>
            <a:r>
              <a:rPr lang="ru-RU" dirty="0" err="1" smtClean="0"/>
              <a:t>мысалы</a:t>
            </a:r>
            <a:r>
              <a:rPr lang="ru-RU" dirty="0" smtClean="0"/>
              <a:t>,  </a:t>
            </a:r>
            <a:r>
              <a:rPr lang="ru-RU" dirty="0" err="1" smtClean="0"/>
              <a:t>иондаушы</a:t>
            </a:r>
            <a:r>
              <a:rPr lang="ru-RU" dirty="0" smtClean="0"/>
              <a:t> радиация) </a:t>
            </a:r>
            <a:r>
              <a:rPr lang="ru-RU" dirty="0" err="1" smtClean="0"/>
              <a:t>және </a:t>
            </a:r>
            <a:r>
              <a:rPr lang="ru-RU" dirty="0" smtClean="0"/>
              <a:t>клетка </a:t>
            </a:r>
            <a:r>
              <a:rPr lang="ru-RU" dirty="0" err="1" smtClean="0"/>
              <a:t>реакцияларын</a:t>
            </a:r>
            <a:r>
              <a:rPr lang="ru-RU" dirty="0" smtClean="0"/>
              <a:t> </a:t>
            </a:r>
            <a:r>
              <a:rPr lang="ru-RU" dirty="0" err="1" smtClean="0"/>
              <a:t>тұрақтайды</a:t>
            </a:r>
            <a:r>
              <a:rPr lang="ru-RU" dirty="0" smtClean="0"/>
              <a:t>– метаболизм, </a:t>
            </a:r>
            <a:r>
              <a:rPr lang="ru-RU" dirty="0" err="1" smtClean="0"/>
              <a:t>клеткалық </a:t>
            </a:r>
            <a:r>
              <a:rPr lang="ru-RU" dirty="0" smtClean="0"/>
              <a:t>цикл, дифференцировка, </a:t>
            </a:r>
            <a:r>
              <a:rPr lang="ru-RU" dirty="0" err="1" smtClean="0"/>
              <a:t>апоптоз</a:t>
            </a:r>
            <a:r>
              <a:rPr lang="ru-RU" dirty="0" smtClean="0"/>
              <a:t> </a:t>
            </a:r>
            <a:r>
              <a:rPr lang="ru-RU" dirty="0" err="1" smtClean="0"/>
              <a:t>және қартаю.</a:t>
            </a:r>
            <a:r>
              <a:rPr lang="ru-RU" dirty="0" smtClean="0"/>
              <a:t> Активация инсулин/IGF-1-жолдары FOXO </a:t>
            </a:r>
            <a:r>
              <a:rPr lang="ru-RU" dirty="0" err="1" smtClean="0"/>
              <a:t>трансактиваторлық </a:t>
            </a:r>
            <a:r>
              <a:rPr lang="ru-RU" dirty="0" smtClean="0"/>
              <a:t>функция </a:t>
            </a:r>
            <a:r>
              <a:rPr lang="ru-RU" dirty="0" err="1" smtClean="0"/>
              <a:t>өшірілуіне алып</a:t>
            </a:r>
            <a:r>
              <a:rPr lang="ru-RU" dirty="0" smtClean="0"/>
              <a:t> </a:t>
            </a:r>
            <a:r>
              <a:rPr lang="ru-RU" dirty="0" err="1" smtClean="0"/>
              <a:t>келеді</a:t>
            </a:r>
            <a:r>
              <a:rPr lang="ru-RU" dirty="0" smtClean="0"/>
              <a:t>, </a:t>
            </a:r>
            <a:r>
              <a:rPr lang="ru-RU" dirty="0" err="1" smtClean="0"/>
              <a:t>оның цитоплазмадан</a:t>
            </a:r>
            <a:r>
              <a:rPr lang="ru-RU" dirty="0" smtClean="0"/>
              <a:t> </a:t>
            </a:r>
            <a:r>
              <a:rPr lang="ru-RU" dirty="0" err="1" smtClean="0"/>
              <a:t>ядроға өтуін  тежейді</a:t>
            </a:r>
            <a:r>
              <a:rPr lang="ru-RU" dirty="0" smtClean="0"/>
              <a:t>. Стрессор </a:t>
            </a:r>
            <a:r>
              <a:rPr lang="kk-KZ" dirty="0" smtClean="0"/>
              <a:t>әсерінен инсулинді жол активтесізденеді, </a:t>
            </a:r>
            <a:r>
              <a:rPr lang="ru-RU" dirty="0" smtClean="0"/>
              <a:t>JNK </a:t>
            </a:r>
            <a:r>
              <a:rPr lang="ru-RU" dirty="0" err="1" smtClean="0"/>
              <a:t>және </a:t>
            </a:r>
            <a:r>
              <a:rPr lang="ru-RU" dirty="0" smtClean="0"/>
              <a:t>SIRT1, </a:t>
            </a:r>
            <a:r>
              <a:rPr lang="ru-RU" dirty="0" err="1" smtClean="0"/>
              <a:t>индукцияланады</a:t>
            </a:r>
            <a:r>
              <a:rPr lang="ru-RU" dirty="0" smtClean="0"/>
              <a:t>. </a:t>
            </a:r>
            <a:r>
              <a:rPr lang="ru-RU" dirty="0" err="1" smtClean="0"/>
              <a:t>Нәтижесінде  </a:t>
            </a:r>
            <a:r>
              <a:rPr lang="ru-RU" dirty="0" smtClean="0"/>
              <a:t>FOXO  </a:t>
            </a:r>
            <a:r>
              <a:rPr lang="ru-RU" dirty="0" err="1" smtClean="0"/>
              <a:t>дифосфорлы</a:t>
            </a:r>
            <a:r>
              <a:rPr lang="ru-RU" dirty="0" smtClean="0"/>
              <a:t> </a:t>
            </a:r>
            <a:r>
              <a:rPr lang="ru-RU" dirty="0" err="1" smtClean="0"/>
              <a:t>транскрипциялы</a:t>
            </a:r>
            <a:r>
              <a:rPr lang="ru-RU" dirty="0" smtClean="0"/>
              <a:t> фактор </a:t>
            </a:r>
            <a:r>
              <a:rPr lang="ru-RU" dirty="0" err="1" smtClean="0"/>
              <a:t>ядроға ядроға көшеді</a:t>
            </a:r>
            <a:r>
              <a:rPr lang="ru-RU" dirty="0" smtClean="0"/>
              <a:t>, </a:t>
            </a:r>
            <a:r>
              <a:rPr lang="ru-RU" dirty="0" err="1" smtClean="0"/>
              <a:t>бұл </a:t>
            </a:r>
            <a:r>
              <a:rPr lang="ru-RU" dirty="0" smtClean="0"/>
              <a:t>клетка </a:t>
            </a:r>
            <a:r>
              <a:rPr lang="ru-RU" dirty="0" err="1" smtClean="0"/>
              <a:t>өсуін тоқтатады</a:t>
            </a:r>
            <a:r>
              <a:rPr lang="ru-RU" dirty="0" smtClean="0"/>
              <a:t>(</a:t>
            </a:r>
            <a:r>
              <a:rPr lang="ru-RU" i="1" dirty="0" smtClean="0"/>
              <a:t>р27 ген  </a:t>
            </a:r>
            <a:r>
              <a:rPr lang="ru-RU" i="1" dirty="0" err="1" smtClean="0"/>
              <a:t>транскрипциясы</a:t>
            </a:r>
            <a:r>
              <a:rPr lang="ru-RU" i="1" dirty="0" smtClean="0"/>
              <a:t> </a:t>
            </a:r>
            <a:r>
              <a:rPr lang="ru-RU" i="1" dirty="0" err="1" smtClean="0"/>
              <a:t>циклин-тәуелді киназ</a:t>
            </a:r>
            <a:r>
              <a:rPr lang="ru-RU" i="1" dirty="0" smtClean="0"/>
              <a:t> ингибиторы)</a:t>
            </a:r>
            <a:r>
              <a:rPr lang="ru-RU" dirty="0" smtClean="0"/>
              <a:t> </a:t>
            </a:r>
            <a:r>
              <a:rPr lang="ru-RU" dirty="0" err="1" smtClean="0"/>
              <a:t>және стресске</a:t>
            </a:r>
            <a:r>
              <a:rPr lang="ru-RU" dirty="0" smtClean="0"/>
              <a:t> </a:t>
            </a:r>
            <a:r>
              <a:rPr lang="ru-RU" dirty="0" err="1" smtClean="0"/>
              <a:t>төзімділік артады</a:t>
            </a:r>
            <a:r>
              <a:rPr lang="ru-RU" dirty="0" smtClean="0"/>
              <a:t>.  </a:t>
            </a:r>
            <a:r>
              <a:rPr lang="ru-RU" dirty="0" err="1" smtClean="0"/>
              <a:t>FOXO-регуляциялайтын</a:t>
            </a:r>
            <a:r>
              <a:rPr lang="ru-RU" dirty="0" smtClean="0"/>
              <a:t> </a:t>
            </a:r>
            <a:r>
              <a:rPr lang="ru-RU" dirty="0" err="1" smtClean="0"/>
              <a:t>гендерге</a:t>
            </a:r>
            <a:r>
              <a:rPr lang="ru-RU" dirty="0" smtClean="0"/>
              <a:t>   </a:t>
            </a:r>
            <a:r>
              <a:rPr lang="ru-RU" b="1" dirty="0" err="1" smtClean="0"/>
              <a:t>супероксиддисмутаза</a:t>
            </a:r>
            <a:r>
              <a:rPr lang="ru-RU" b="1" dirty="0" smtClean="0"/>
              <a:t> </a:t>
            </a:r>
            <a:r>
              <a:rPr lang="ru-RU" dirty="0" smtClean="0"/>
              <a:t>и </a:t>
            </a:r>
            <a:r>
              <a:rPr lang="ru-RU" b="1" dirty="0" smtClean="0"/>
              <a:t>каталаза</a:t>
            </a:r>
            <a:r>
              <a:rPr lang="ru-RU" dirty="0" smtClean="0"/>
              <a:t>, </a:t>
            </a:r>
            <a:r>
              <a:rPr lang="ru-RU" b="1" dirty="0" err="1" smtClean="0"/>
              <a:t>аполипопротеин</a:t>
            </a:r>
            <a:r>
              <a:rPr lang="ru-RU" b="1" dirty="0" smtClean="0"/>
              <a:t> C-III</a:t>
            </a:r>
            <a:r>
              <a:rPr lang="ru-RU" dirty="0" smtClean="0"/>
              <a:t>, </a:t>
            </a:r>
            <a:r>
              <a:rPr lang="ru-RU" b="1" dirty="0" smtClean="0">
                <a:hlinkClick r:id="rId3"/>
              </a:rPr>
              <a:t>белков теплового шока</a:t>
            </a:r>
            <a:r>
              <a:rPr lang="ru-RU" dirty="0" smtClean="0">
                <a:hlinkClick r:id="rId3"/>
              </a:rPr>
              <a:t> </a:t>
            </a:r>
            <a:r>
              <a:rPr lang="ru-RU" dirty="0" err="1" smtClean="0"/>
              <a:t>және </a:t>
            </a:r>
            <a:r>
              <a:rPr lang="ru-RU" b="1" dirty="0" smtClean="0">
                <a:hlinkClick r:id="rId4"/>
              </a:rPr>
              <a:t>GADD45</a:t>
            </a:r>
            <a:r>
              <a:rPr lang="ru-RU" b="1" dirty="0" smtClean="0"/>
              <a:t> </a:t>
            </a:r>
            <a:r>
              <a:rPr lang="ru-RU" b="1" dirty="0" err="1" smtClean="0"/>
              <a:t>рапарация</a:t>
            </a:r>
            <a:r>
              <a:rPr lang="ru-RU" b="1" dirty="0" smtClean="0"/>
              <a:t> </a:t>
            </a:r>
            <a:r>
              <a:rPr lang="ru-RU" b="1" dirty="0" err="1" smtClean="0"/>
              <a:t>гені</a:t>
            </a:r>
            <a:r>
              <a:rPr lang="ru-RU" b="1" dirty="0" smtClean="0"/>
              <a:t> </a:t>
            </a:r>
            <a:r>
              <a:rPr lang="ru-RU" dirty="0" smtClean="0"/>
              <a:t>. </a:t>
            </a:r>
            <a:r>
              <a:rPr lang="ru-RU" dirty="0" err="1" smtClean="0"/>
              <a:t>Қатал </a:t>
            </a:r>
            <a:r>
              <a:rPr lang="ru-RU" dirty="0" smtClean="0"/>
              <a:t>стресс </a:t>
            </a:r>
            <a:r>
              <a:rPr lang="ru-RU" dirty="0" err="1" smtClean="0"/>
              <a:t>кезінде</a:t>
            </a:r>
            <a:r>
              <a:rPr lang="ru-RU" dirty="0" smtClean="0"/>
              <a:t> FOXO  </a:t>
            </a:r>
            <a:r>
              <a:rPr lang="ru-RU" dirty="0" err="1" smtClean="0"/>
              <a:t>проапоптозды</a:t>
            </a:r>
            <a:r>
              <a:rPr lang="ru-RU" dirty="0" smtClean="0"/>
              <a:t> ген </a:t>
            </a:r>
            <a:r>
              <a:rPr lang="ru-RU" i="1" dirty="0" err="1" smtClean="0"/>
              <a:t>bim</a:t>
            </a:r>
            <a:r>
              <a:rPr lang="ru-RU" i="1" dirty="0" smtClean="0"/>
              <a:t> </a:t>
            </a:r>
            <a:r>
              <a:rPr lang="ru-RU" dirty="0" err="1" smtClean="0"/>
              <a:t>активтейді</a:t>
            </a:r>
            <a:r>
              <a:rPr lang="ru-RU" dirty="0" smtClean="0"/>
              <a:t> .  </a:t>
            </a:r>
            <a:br>
              <a:rPr lang="ru-RU" dirty="0" smtClean="0"/>
            </a:br>
            <a:r>
              <a:rPr lang="ru-RU" dirty="0" smtClean="0"/>
              <a:t/>
            </a:r>
            <a:br>
              <a:rPr lang="ru-RU" dirty="0" smtClean="0"/>
            </a:br>
            <a:r>
              <a:rPr lang="ru-RU" dirty="0" err="1" smtClean="0"/>
              <a:t>Транскрипционды</a:t>
            </a:r>
            <a:r>
              <a:rPr lang="ru-RU" dirty="0" smtClean="0"/>
              <a:t> фактор, </a:t>
            </a:r>
            <a:r>
              <a:rPr lang="ru-RU" dirty="0" smtClean="0">
                <a:hlinkClick r:id="rId5"/>
              </a:rPr>
              <a:t>HSF-1</a:t>
            </a:r>
            <a:r>
              <a:rPr lang="ru-RU" dirty="0" smtClean="0"/>
              <a:t>, стресс –</a:t>
            </a:r>
            <a:r>
              <a:rPr lang="ru-RU" dirty="0" err="1" smtClean="0"/>
              <a:t>жауапты</a:t>
            </a:r>
            <a:r>
              <a:rPr lang="ru-RU" dirty="0" smtClean="0"/>
              <a:t> </a:t>
            </a:r>
            <a:r>
              <a:rPr lang="ru-RU" dirty="0" err="1" smtClean="0"/>
              <a:t>активтейді</a:t>
            </a:r>
            <a:r>
              <a:rPr lang="ru-RU" dirty="0" smtClean="0"/>
              <a:t>, </a:t>
            </a:r>
            <a:r>
              <a:rPr lang="ru-RU" dirty="0" err="1" smtClean="0"/>
              <a:t>ол</a:t>
            </a:r>
            <a:r>
              <a:rPr lang="ru-RU" dirty="0" smtClean="0"/>
              <a:t> </a:t>
            </a:r>
            <a:r>
              <a:rPr lang="ru-RU" dirty="0" err="1" smtClean="0"/>
              <a:t>өмір ұзақтығын арттырады</a:t>
            </a:r>
            <a:r>
              <a:rPr lang="ru-RU" dirty="0" smtClean="0"/>
              <a:t>.</a:t>
            </a:r>
            <a:endParaRPr lang="ru-RU"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smtClean="0"/>
              <a:t>Мембрананың стрессті қабылдауы</a:t>
            </a:r>
            <a:endParaRPr lang="ru-RU" dirty="0"/>
          </a:p>
        </p:txBody>
      </p:sp>
      <p:sp>
        <p:nvSpPr>
          <p:cNvPr id="3" name="Содержимое 2"/>
          <p:cNvSpPr>
            <a:spLocks noGrp="1"/>
          </p:cNvSpPr>
          <p:nvPr>
            <p:ph idx="1"/>
          </p:nvPr>
        </p:nvSpPr>
        <p:spPr/>
        <p:txBody>
          <a:bodyPr>
            <a:normAutofit/>
          </a:bodyPr>
          <a:lstStyle/>
          <a:p>
            <a:pPr>
              <a:buNone/>
            </a:pPr>
            <a:r>
              <a:rPr lang="kk-KZ" dirty="0" smtClean="0"/>
              <a:t>Жаңа әдістер қолдану</a:t>
            </a:r>
            <a:r>
              <a:rPr lang="ru-RU" dirty="0" smtClean="0"/>
              <a:t> – мутагенез </a:t>
            </a:r>
            <a:r>
              <a:rPr lang="ru-RU" dirty="0" err="1" smtClean="0"/>
              <a:t>әдісі</a:t>
            </a:r>
            <a:r>
              <a:rPr lang="ru-RU" dirty="0" smtClean="0"/>
              <a:t>, мембрана </a:t>
            </a:r>
            <a:r>
              <a:rPr lang="ru-RU" dirty="0" err="1" smtClean="0"/>
              <a:t>өткізгіштігіне бағытталған</a:t>
            </a:r>
            <a:r>
              <a:rPr lang="ru-RU" dirty="0" smtClean="0"/>
              <a:t>, </a:t>
            </a:r>
          </a:p>
          <a:p>
            <a:pPr>
              <a:buNone/>
            </a:pPr>
            <a:r>
              <a:rPr lang="ru-RU" dirty="0" err="1" smtClean="0"/>
              <a:t>Және толық </a:t>
            </a:r>
            <a:r>
              <a:rPr lang="ru-RU" dirty="0" smtClean="0"/>
              <a:t>геном </a:t>
            </a:r>
            <a:r>
              <a:rPr lang="ru-RU" dirty="0" err="1" smtClean="0"/>
              <a:t>экспрессиясы</a:t>
            </a:r>
            <a:r>
              <a:rPr lang="ru-RU" dirty="0" smtClean="0"/>
              <a:t> </a:t>
            </a:r>
            <a:r>
              <a:rPr lang="ru-RU" dirty="0" err="1" smtClean="0"/>
              <a:t>анализі</a:t>
            </a:r>
            <a:r>
              <a:rPr lang="ru-RU" dirty="0" smtClean="0"/>
              <a:t> ДНК-микрочип </a:t>
            </a:r>
            <a:r>
              <a:rPr lang="ru-RU" dirty="0" err="1" smtClean="0"/>
              <a:t>арқылы абиотикалық стрессті</a:t>
            </a:r>
            <a:r>
              <a:rPr lang="ru-RU" dirty="0" smtClean="0"/>
              <a:t> </a:t>
            </a:r>
            <a:r>
              <a:rPr lang="ru-RU" dirty="0" err="1" smtClean="0"/>
              <a:t>сигналды</a:t>
            </a:r>
            <a:r>
              <a:rPr lang="ru-RU" dirty="0" smtClean="0"/>
              <a:t> </a:t>
            </a:r>
            <a:r>
              <a:rPr lang="ru-RU" dirty="0" err="1" smtClean="0"/>
              <a:t>қабылдайтын мембра</a:t>
            </a:r>
            <a:r>
              <a:rPr lang="ru-RU" dirty="0" smtClean="0"/>
              <a:t> </a:t>
            </a:r>
            <a:r>
              <a:rPr lang="ru-RU" dirty="0" err="1" smtClean="0"/>
              <a:t>механизмін</a:t>
            </a:r>
            <a:r>
              <a:rPr lang="ru-RU" dirty="0" smtClean="0"/>
              <a:t> </a:t>
            </a:r>
            <a:r>
              <a:rPr lang="ru-RU" dirty="0" err="1" smtClean="0"/>
              <a:t>дұрыс түсінуге мүмкіндік берді</a:t>
            </a:r>
            <a:r>
              <a:rPr lang="ru-RU" dirty="0" smtClean="0"/>
              <a:t>.  </a:t>
            </a:r>
            <a:endParaRPr lang="ru-RU" dirty="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pPr>
              <a:buNone/>
            </a:pPr>
            <a:r>
              <a:rPr lang="ru-RU" dirty="0" err="1" smtClean="0"/>
              <a:t>Температуралық және осмостық </a:t>
            </a:r>
            <a:r>
              <a:rPr lang="ru-RU" dirty="0" smtClean="0"/>
              <a:t>стресс </a:t>
            </a:r>
            <a:r>
              <a:rPr lang="ru-RU" dirty="0" err="1" smtClean="0"/>
              <a:t>тірі</a:t>
            </a:r>
            <a:r>
              <a:rPr lang="ru-RU" dirty="0" smtClean="0"/>
              <a:t> организм </a:t>
            </a:r>
            <a:r>
              <a:rPr lang="ru-RU" dirty="0" err="1" smtClean="0"/>
              <a:t>клеткалық мембранасына</a:t>
            </a:r>
            <a:r>
              <a:rPr lang="ru-RU" dirty="0" smtClean="0"/>
              <a:t> </a:t>
            </a:r>
            <a:r>
              <a:rPr lang="ru-RU" dirty="0" err="1" smtClean="0"/>
              <a:t>әсер етеді</a:t>
            </a:r>
            <a:r>
              <a:rPr lang="ru-RU" dirty="0" smtClean="0"/>
              <a:t>. </a:t>
            </a:r>
            <a:r>
              <a:rPr lang="ru-RU" dirty="0" err="1" smtClean="0"/>
              <a:t>Клеткалар</a:t>
            </a:r>
            <a:r>
              <a:rPr lang="ru-RU" dirty="0" smtClean="0"/>
              <a:t> </a:t>
            </a:r>
            <a:r>
              <a:rPr lang="ru-RU" dirty="0" err="1" smtClean="0"/>
              <a:t>бұл сигналды</a:t>
            </a:r>
            <a:r>
              <a:rPr lang="ru-RU" dirty="0" smtClean="0"/>
              <a:t> </a:t>
            </a:r>
            <a:r>
              <a:rPr lang="ru-RU" dirty="0" err="1" smtClean="0"/>
              <a:t>мембранада</a:t>
            </a:r>
            <a:r>
              <a:rPr lang="ru-RU" dirty="0" smtClean="0"/>
              <a:t> </a:t>
            </a:r>
            <a:r>
              <a:rPr lang="ru-RU" dirty="0" err="1" smtClean="0"/>
              <a:t>орналасқан сенсорлық белоктар</a:t>
            </a:r>
            <a:r>
              <a:rPr lang="ru-RU" dirty="0" smtClean="0"/>
              <a:t> </a:t>
            </a:r>
            <a:r>
              <a:rPr lang="ru-RU" dirty="0" err="1" smtClean="0"/>
              <a:t>арқылы қабылдайды.</a:t>
            </a:r>
            <a:r>
              <a:rPr lang="ru-RU" dirty="0" smtClean="0"/>
              <a:t> </a:t>
            </a:r>
            <a:r>
              <a:rPr lang="ru-RU" dirty="0" err="1" smtClean="0"/>
              <a:t>Бұл белоктар</a:t>
            </a:r>
            <a:r>
              <a:rPr lang="ru-RU" dirty="0" smtClean="0"/>
              <a:t> </a:t>
            </a:r>
            <a:r>
              <a:rPr lang="ru-RU" dirty="0" err="1" smtClean="0"/>
              <a:t>қоршаған ортадан</a:t>
            </a:r>
            <a:r>
              <a:rPr lang="ru-RU" dirty="0" smtClean="0"/>
              <a:t> </a:t>
            </a:r>
            <a:r>
              <a:rPr lang="ru-RU" dirty="0" err="1" smtClean="0"/>
              <a:t>келген</a:t>
            </a:r>
            <a:r>
              <a:rPr lang="ru-RU" dirty="0" smtClean="0"/>
              <a:t> </a:t>
            </a:r>
            <a:r>
              <a:rPr lang="ru-RU" dirty="0" err="1" smtClean="0"/>
              <a:t>сигналды</a:t>
            </a:r>
            <a:r>
              <a:rPr lang="ru-RU" dirty="0" smtClean="0"/>
              <a:t> </a:t>
            </a:r>
            <a:r>
              <a:rPr lang="ru-RU" dirty="0" err="1" smtClean="0"/>
              <a:t>жүйкемен таратып</a:t>
            </a:r>
            <a:r>
              <a:rPr lang="ru-RU" dirty="0" smtClean="0"/>
              <a:t>, стресс </a:t>
            </a:r>
            <a:r>
              <a:rPr lang="ru-RU" dirty="0" err="1" smtClean="0"/>
              <a:t>жауапты</a:t>
            </a:r>
            <a:r>
              <a:rPr lang="ru-RU" dirty="0" smtClean="0"/>
              <a:t> </a:t>
            </a:r>
            <a:r>
              <a:rPr lang="ru-RU" dirty="0" err="1" smtClean="0"/>
              <a:t>гендер</a:t>
            </a:r>
            <a:r>
              <a:rPr lang="ru-RU" dirty="0" smtClean="0"/>
              <a:t> </a:t>
            </a:r>
            <a:r>
              <a:rPr lang="ru-RU" dirty="0" err="1" smtClean="0"/>
              <a:t>экспрессиясы</a:t>
            </a:r>
            <a:r>
              <a:rPr lang="ru-RU" dirty="0" smtClean="0"/>
              <a:t> </a:t>
            </a:r>
            <a:r>
              <a:rPr lang="ru-RU" dirty="0" err="1" smtClean="0"/>
              <a:t>туады</a:t>
            </a:r>
            <a:r>
              <a:rPr lang="ru-RU" dirty="0" smtClean="0"/>
              <a:t>. Мембрана </a:t>
            </a:r>
            <a:r>
              <a:rPr lang="ru-RU" dirty="0" err="1" smtClean="0"/>
              <a:t>химиялық және генетикалық өзгерістері  гендер</a:t>
            </a:r>
            <a:r>
              <a:rPr lang="ru-RU" dirty="0" smtClean="0"/>
              <a:t> </a:t>
            </a:r>
            <a:r>
              <a:rPr lang="ru-RU" dirty="0" err="1" smtClean="0"/>
              <a:t>экперссиясына</a:t>
            </a:r>
            <a:r>
              <a:rPr lang="ru-RU" dirty="0" smtClean="0"/>
              <a:t> </a:t>
            </a:r>
            <a:r>
              <a:rPr lang="ru-RU" dirty="0" err="1" smtClean="0"/>
              <a:t>әсер етуі</a:t>
            </a:r>
            <a:r>
              <a:rPr lang="ru-RU" dirty="0" smtClean="0"/>
              <a:t> </a:t>
            </a:r>
            <a:r>
              <a:rPr lang="ru-RU" dirty="0" err="1" smtClean="0"/>
              <a:t>мүмкін</a:t>
            </a:r>
            <a:r>
              <a:rPr lang="ru-RU" dirty="0" smtClean="0"/>
              <a:t>. Мембрана </a:t>
            </a:r>
            <a:r>
              <a:rPr lang="ru-RU" dirty="0" err="1" smtClean="0"/>
              <a:t>физикалық жағдайы </a:t>
            </a:r>
            <a:r>
              <a:rPr lang="ru-RU" dirty="0" smtClean="0"/>
              <a:t>белок-</a:t>
            </a:r>
            <a:r>
              <a:rPr lang="kk-KZ" dirty="0" smtClean="0"/>
              <a:t>ион канал және рецепторлы протеин</a:t>
            </a:r>
            <a:r>
              <a:rPr lang="ru-RU" dirty="0" smtClean="0"/>
              <a:t>-</a:t>
            </a:r>
            <a:r>
              <a:rPr lang="kk-KZ" dirty="0" smtClean="0"/>
              <a:t>киназ және сенсорлы белок активтілігін реттеу мүмкін. </a:t>
            </a:r>
            <a:endParaRPr lang="ru-RU"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C:\Program Files\Common Files\Microsoft Shared\Clipart\cagcat50\PE07677_.WMF"/>
          <p:cNvPicPr>
            <a:picLocks noChangeAspect="1" noChangeArrowheads="1"/>
          </p:cNvPicPr>
          <p:nvPr/>
        </p:nvPicPr>
        <p:blipFill>
          <a:blip r:embed="rId2" cstate="print">
            <a:lum bright="6000"/>
          </a:blip>
          <a:srcRect/>
          <a:stretch>
            <a:fillRect/>
          </a:stretch>
        </p:blipFill>
        <p:spPr bwMode="auto">
          <a:xfrm>
            <a:off x="1219200" y="1524000"/>
            <a:ext cx="5486400" cy="4267200"/>
          </a:xfrm>
          <a:prstGeom prst="rect">
            <a:avLst/>
          </a:prstGeom>
          <a:noFill/>
          <a:ln w="9525">
            <a:noFill/>
            <a:miter lim="800000"/>
            <a:headEnd/>
            <a:tailEnd/>
          </a:ln>
        </p:spPr>
      </p:pic>
      <p:sp>
        <p:nvSpPr>
          <p:cNvPr id="18435" name="Text Box 3"/>
          <p:cNvSpPr txBox="1">
            <a:spLocks noChangeArrowheads="1"/>
          </p:cNvSpPr>
          <p:nvPr/>
        </p:nvSpPr>
        <p:spPr bwMode="auto">
          <a:xfrm>
            <a:off x="1403350" y="601663"/>
            <a:ext cx="5435600" cy="523875"/>
          </a:xfrm>
          <a:prstGeom prst="rect">
            <a:avLst/>
          </a:prstGeom>
          <a:noFill/>
          <a:ln w="9525">
            <a:noFill/>
            <a:miter lim="800000"/>
            <a:headEnd/>
            <a:tailEnd/>
          </a:ln>
        </p:spPr>
        <p:txBody>
          <a:bodyPr>
            <a:spAutoFit/>
          </a:bodyPr>
          <a:lstStyle/>
          <a:p>
            <a:pPr algn="ctr"/>
            <a:r>
              <a:rPr lang="kk-KZ" sz="2800" b="1">
                <a:solidFill>
                  <a:srgbClr val="C6062F"/>
                </a:solidFill>
                <a:latin typeface="Arial" charset="0"/>
              </a:rPr>
              <a:t>Стресс дегеніміз не</a:t>
            </a:r>
            <a:r>
              <a:rPr lang="ru-RU" sz="2800" b="1">
                <a:solidFill>
                  <a:srgbClr val="C6062F"/>
                </a:solidFill>
                <a:latin typeface="Arial" charset="0"/>
              </a:rPr>
              <a:t>?  </a:t>
            </a:r>
          </a:p>
        </p:txBody>
      </p:sp>
      <p:pic>
        <p:nvPicPr>
          <p:cNvPr id="18436" name="Picture 7" descr="C:\Program Files\Common Files\Microsoft Shared\Clipart\cagcat50\PE01931_.wmf"/>
          <p:cNvPicPr>
            <a:picLocks noChangeAspect="1" noChangeArrowheads="1"/>
          </p:cNvPicPr>
          <p:nvPr/>
        </p:nvPicPr>
        <p:blipFill>
          <a:blip r:embed="rId3" cstate="print"/>
          <a:srcRect/>
          <a:stretch>
            <a:fillRect/>
          </a:stretch>
        </p:blipFill>
        <p:spPr bwMode="auto">
          <a:xfrm>
            <a:off x="7239000" y="5181600"/>
            <a:ext cx="1381125" cy="1158875"/>
          </a:xfrm>
          <a:prstGeom prst="rect">
            <a:avLst/>
          </a:prstGeom>
          <a:noFill/>
          <a:ln w="9525">
            <a:noFill/>
            <a:miter lim="800000"/>
            <a:headEnd/>
            <a:tailEnd/>
          </a:ln>
        </p:spPr>
      </p:pic>
      <p:pic>
        <p:nvPicPr>
          <p:cNvPr id="18437" name="Picture 8" descr="C:\Program Files\Common Files\Microsoft Shared\Clipart\cagcat50\PE01753_.wmf"/>
          <p:cNvPicPr>
            <a:picLocks noChangeAspect="1" noChangeArrowheads="1"/>
          </p:cNvPicPr>
          <p:nvPr/>
        </p:nvPicPr>
        <p:blipFill>
          <a:blip r:embed="rId4" cstate="print"/>
          <a:srcRect/>
          <a:stretch>
            <a:fillRect/>
          </a:stretch>
        </p:blipFill>
        <p:spPr bwMode="auto">
          <a:xfrm>
            <a:off x="304800" y="228600"/>
            <a:ext cx="1171575" cy="1520825"/>
          </a:xfrm>
          <a:prstGeom prst="rect">
            <a:avLst/>
          </a:prstGeom>
          <a:noFill/>
          <a:ln w="9525">
            <a:noFill/>
            <a:miter lim="800000"/>
            <a:headEnd/>
            <a:tailEnd/>
          </a:ln>
        </p:spPr>
      </p:pic>
      <p:sp>
        <p:nvSpPr>
          <p:cNvPr id="7" name="Прямоугольник 6"/>
          <p:cNvSpPr/>
          <p:nvPr/>
        </p:nvSpPr>
        <p:spPr>
          <a:xfrm>
            <a:off x="683568" y="1628800"/>
            <a:ext cx="7560840" cy="3785652"/>
          </a:xfrm>
          <a:prstGeom prst="rect">
            <a:avLst/>
          </a:prstGeom>
        </p:spPr>
        <p:txBody>
          <a:bodyPr>
            <a:spAutoFit/>
          </a:bodyPr>
          <a:lstStyle/>
          <a:p>
            <a:pPr>
              <a:defRPr/>
            </a:pPr>
            <a:r>
              <a:rPr lang="ru-RU" b="1" dirty="0">
                <a:solidFill>
                  <a:schemeClr val="tx1">
                    <a:lumMod val="75000"/>
                  </a:schemeClr>
                </a:solidFill>
              </a:rPr>
              <a:t>Стресс</a:t>
            </a:r>
            <a:r>
              <a:rPr lang="ru-RU" dirty="0">
                <a:solidFill>
                  <a:schemeClr val="tx1">
                    <a:lumMod val="75000"/>
                  </a:schemeClr>
                </a:solidFill>
              </a:rPr>
              <a:t> (</a:t>
            </a:r>
            <a:r>
              <a:rPr lang="ru-RU" u="sng" dirty="0" err="1">
                <a:solidFill>
                  <a:schemeClr val="tx1">
                    <a:lumMod val="75000"/>
                  </a:schemeClr>
                </a:solidFill>
                <a:hlinkClick r:id="rId5" tooltip="Ағылшын тілі"/>
              </a:rPr>
              <a:t>ағыл</a:t>
            </a:r>
            <a:r>
              <a:rPr lang="ru-RU" u="sng" dirty="0">
                <a:solidFill>
                  <a:schemeClr val="tx1">
                    <a:lumMod val="75000"/>
                  </a:schemeClr>
                </a:solidFill>
                <a:hlinkClick r:id="rId5" tooltip="Ағылшын тілі"/>
              </a:rPr>
              <a:t>.</a:t>
            </a:r>
            <a:r>
              <a:rPr lang="ru-RU" dirty="0">
                <a:solidFill>
                  <a:schemeClr val="tx1">
                    <a:lumMod val="75000"/>
                  </a:schemeClr>
                </a:solidFill>
              </a:rPr>
              <a:t> </a:t>
            </a:r>
            <a:r>
              <a:rPr lang="ru-RU" i="1" dirty="0" err="1">
                <a:solidFill>
                  <a:schemeClr val="tx1">
                    <a:lumMod val="75000"/>
                  </a:schemeClr>
                </a:solidFill>
              </a:rPr>
              <a:t>stress</a:t>
            </a:r>
            <a:r>
              <a:rPr lang="ru-RU" dirty="0">
                <a:solidFill>
                  <a:schemeClr val="tx1">
                    <a:lumMod val="75000"/>
                  </a:schemeClr>
                </a:solidFill>
              </a:rPr>
              <a:t>) </a:t>
            </a:r>
            <a:r>
              <a:rPr lang="ru-RU" dirty="0" err="1">
                <a:solidFill>
                  <a:schemeClr val="tx1">
                    <a:lumMod val="75000"/>
                  </a:schemeClr>
                </a:solidFill>
              </a:rPr>
              <a:t>қатты күйзелу, абыржу</a:t>
            </a:r>
            <a:r>
              <a:rPr lang="ru-RU" dirty="0">
                <a:solidFill>
                  <a:schemeClr val="tx1">
                    <a:lumMod val="75000"/>
                  </a:schemeClr>
                </a:solidFill>
              </a:rPr>
              <a:t>, </a:t>
            </a:r>
            <a:r>
              <a:rPr lang="ru-RU" dirty="0" err="1">
                <a:solidFill>
                  <a:schemeClr val="tx1">
                    <a:lumMod val="75000"/>
                  </a:schemeClr>
                </a:solidFill>
              </a:rPr>
              <a:t>мөлшерден тыс</a:t>
            </a:r>
            <a:r>
              <a:rPr lang="ru-RU" dirty="0">
                <a:solidFill>
                  <a:schemeClr val="tx1">
                    <a:lumMod val="75000"/>
                  </a:schemeClr>
                </a:solidFill>
              </a:rPr>
              <a:t> </a:t>
            </a:r>
            <a:r>
              <a:rPr lang="ru-RU" dirty="0" err="1">
                <a:solidFill>
                  <a:schemeClr val="tx1">
                    <a:lumMod val="75000"/>
                  </a:schemeClr>
                </a:solidFill>
              </a:rPr>
              <a:t>ширақтылық деген</a:t>
            </a:r>
            <a:r>
              <a:rPr lang="ru-RU" dirty="0">
                <a:solidFill>
                  <a:schemeClr val="tx1">
                    <a:lumMod val="75000"/>
                  </a:schemeClr>
                </a:solidFill>
              </a:rPr>
              <a:t> </a:t>
            </a:r>
            <a:r>
              <a:rPr lang="ru-RU" dirty="0" err="1">
                <a:solidFill>
                  <a:schemeClr val="tx1">
                    <a:lumMod val="75000"/>
                  </a:schemeClr>
                </a:solidFill>
              </a:rPr>
              <a:t>сияқты бірнеше</a:t>
            </a:r>
            <a:r>
              <a:rPr lang="ru-RU" dirty="0">
                <a:solidFill>
                  <a:schemeClr val="tx1">
                    <a:lumMod val="75000"/>
                  </a:schemeClr>
                </a:solidFill>
              </a:rPr>
              <a:t> </a:t>
            </a:r>
            <a:r>
              <a:rPr lang="ru-RU" dirty="0" err="1">
                <a:solidFill>
                  <a:schemeClr val="tx1">
                    <a:lumMod val="75000"/>
                  </a:schemeClr>
                </a:solidFill>
              </a:rPr>
              <a:t>мағынаны қамтитын жалпылама</a:t>
            </a:r>
            <a:r>
              <a:rPr lang="ru-RU" dirty="0">
                <a:solidFill>
                  <a:schemeClr val="tx1">
                    <a:lumMod val="75000"/>
                  </a:schemeClr>
                </a:solidFill>
              </a:rPr>
              <a:t> </a:t>
            </a:r>
            <a:r>
              <a:rPr lang="ru-RU" dirty="0" err="1">
                <a:solidFill>
                  <a:schemeClr val="tx1">
                    <a:lumMod val="75000"/>
                  </a:schemeClr>
                </a:solidFill>
              </a:rPr>
              <a:t>сөзбен айтылған адамның ерекше</a:t>
            </a:r>
            <a:r>
              <a:rPr lang="ru-RU" dirty="0">
                <a:solidFill>
                  <a:schemeClr val="tx1">
                    <a:lumMod val="75000"/>
                  </a:schemeClr>
                </a:solidFill>
              </a:rPr>
              <a:t> </a:t>
            </a:r>
            <a:r>
              <a:rPr lang="ru-RU" dirty="0" err="1">
                <a:solidFill>
                  <a:schemeClr val="tx1">
                    <a:lumMod val="75000"/>
                  </a:schemeClr>
                </a:solidFill>
              </a:rPr>
              <a:t>күйі.</a:t>
            </a:r>
            <a:r>
              <a:rPr lang="ru-RU" dirty="0">
                <a:solidFill>
                  <a:schemeClr val="tx1">
                    <a:lumMod val="75000"/>
                  </a:schemeClr>
                </a:solidFill>
              </a:rPr>
              <a:t> </a:t>
            </a:r>
            <a:r>
              <a:rPr lang="ru-RU" dirty="0" err="1">
                <a:solidFill>
                  <a:schemeClr val="tx1">
                    <a:lumMod val="75000"/>
                  </a:schemeClr>
                </a:solidFill>
              </a:rPr>
              <a:t>Ғылымға ең алғаш ең алғаш </a:t>
            </a:r>
            <a:r>
              <a:rPr lang="ru-RU" dirty="0">
                <a:solidFill>
                  <a:schemeClr val="tx1">
                    <a:lumMod val="75000"/>
                  </a:schemeClr>
                </a:solidFill>
              </a:rPr>
              <a:t>осы </a:t>
            </a:r>
            <a:r>
              <a:rPr lang="ru-RU" dirty="0" err="1">
                <a:solidFill>
                  <a:schemeClr val="tx1">
                    <a:lumMod val="75000"/>
                  </a:schemeClr>
                </a:solidFill>
              </a:rPr>
              <a:t>ұғымды енгізген</a:t>
            </a:r>
            <a:r>
              <a:rPr lang="ru-RU" dirty="0">
                <a:solidFill>
                  <a:schemeClr val="tx1">
                    <a:lumMod val="75000"/>
                  </a:schemeClr>
                </a:solidFill>
              </a:rPr>
              <a:t> </a:t>
            </a:r>
            <a:r>
              <a:rPr lang="ru-RU" dirty="0" err="1">
                <a:solidFill>
                  <a:schemeClr val="tx1">
                    <a:lumMod val="75000"/>
                  </a:schemeClr>
                </a:solidFill>
              </a:rPr>
              <a:t>канадалық </a:t>
            </a:r>
            <a:r>
              <a:rPr lang="ru-RU" dirty="0">
                <a:solidFill>
                  <a:schemeClr val="tx1">
                    <a:lumMod val="75000"/>
                  </a:schemeClr>
                </a:solidFill>
              </a:rPr>
              <a:t>физиолог </a:t>
            </a:r>
            <a:r>
              <a:rPr lang="ru-RU" b="1" u="sng" dirty="0" err="1">
                <a:ln w="10541" cmpd="sng">
                  <a:solidFill>
                    <a:schemeClr val="bg2">
                      <a:lumMod val="10000"/>
                    </a:schemeClr>
                  </a:solidFill>
                  <a:prstDash val="solid"/>
                </a:ln>
                <a:solidFill>
                  <a:srgbClr val="000099"/>
                </a:solidFill>
                <a:hlinkClick r:id="rId6" tooltip="Ганс Селье (мұндай бет жоқ)"/>
              </a:rPr>
              <a:t>Ганс</a:t>
            </a:r>
            <a:r>
              <a:rPr lang="ru-RU" b="1" u="sng" dirty="0">
                <a:ln w="10541" cmpd="sng">
                  <a:solidFill>
                    <a:schemeClr val="bg2">
                      <a:lumMod val="10000"/>
                    </a:schemeClr>
                  </a:solidFill>
                  <a:prstDash val="solid"/>
                </a:ln>
                <a:solidFill>
                  <a:srgbClr val="000099"/>
                </a:solidFill>
                <a:hlinkClick r:id="rId6" tooltip="Ганс Селье (мұндай бет жоқ)"/>
              </a:rPr>
              <a:t> </a:t>
            </a:r>
            <a:r>
              <a:rPr lang="ru-RU" b="1" u="sng" dirty="0" err="1">
                <a:ln w="10541" cmpd="sng">
                  <a:solidFill>
                    <a:schemeClr val="bg2">
                      <a:lumMod val="10000"/>
                    </a:schemeClr>
                  </a:solidFill>
                  <a:prstDash val="solid"/>
                </a:ln>
                <a:solidFill>
                  <a:srgbClr val="000099"/>
                </a:solidFill>
                <a:hlinkClick r:id="rId6" tooltip="Ганс Селье (мұндай бет жоқ)"/>
              </a:rPr>
              <a:t>Селье</a:t>
            </a:r>
            <a:r>
              <a:rPr lang="ru-RU" b="1" dirty="0">
                <a:ln w="10541" cmpd="sng">
                  <a:solidFill>
                    <a:schemeClr val="bg2">
                      <a:lumMod val="10000"/>
                    </a:schemeClr>
                  </a:solidFill>
                  <a:prstDash val="solid"/>
                </a:ln>
                <a:solidFill>
                  <a:srgbClr val="000099"/>
                </a:solidFill>
              </a:rPr>
              <a:t>. </a:t>
            </a:r>
            <a:r>
              <a:rPr lang="ru-RU" dirty="0" err="1">
                <a:solidFill>
                  <a:schemeClr val="tx1">
                    <a:lumMod val="75000"/>
                  </a:schemeClr>
                </a:solidFill>
              </a:rPr>
              <a:t>Оның анықтамасы бойынша</a:t>
            </a:r>
            <a:r>
              <a:rPr lang="ru-RU" dirty="0">
                <a:solidFill>
                  <a:schemeClr val="tx1">
                    <a:lumMod val="75000"/>
                  </a:schemeClr>
                </a:solidFill>
              </a:rPr>
              <a:t>, стресс - </a:t>
            </a:r>
            <a:r>
              <a:rPr lang="ru-RU" dirty="0" err="1">
                <a:solidFill>
                  <a:schemeClr val="tx1">
                    <a:lumMod val="75000"/>
                  </a:schemeClr>
                </a:solidFill>
              </a:rPr>
              <a:t>өте жағымсыз әсерлерге жауап</a:t>
            </a:r>
            <a:r>
              <a:rPr lang="ru-RU" dirty="0">
                <a:solidFill>
                  <a:schemeClr val="tx1">
                    <a:lumMod val="75000"/>
                  </a:schemeClr>
                </a:solidFill>
              </a:rPr>
              <a:t> </a:t>
            </a:r>
            <a:r>
              <a:rPr lang="ru-RU" dirty="0" err="1">
                <a:solidFill>
                  <a:schemeClr val="tx1">
                    <a:lumMod val="75000"/>
                  </a:schemeClr>
                </a:solidFill>
              </a:rPr>
              <a:t>ретінде</a:t>
            </a:r>
            <a:r>
              <a:rPr lang="ru-RU" dirty="0">
                <a:solidFill>
                  <a:schemeClr val="tx1">
                    <a:lumMod val="75000"/>
                  </a:schemeClr>
                </a:solidFill>
              </a:rPr>
              <a:t> </a:t>
            </a:r>
            <a:r>
              <a:rPr lang="ru-RU" dirty="0" err="1">
                <a:solidFill>
                  <a:schemeClr val="tx1">
                    <a:lumMod val="75000"/>
                  </a:schemeClr>
                </a:solidFill>
              </a:rPr>
              <a:t>туған организмнің қалыпсыз бейімделу</a:t>
            </a:r>
            <a:r>
              <a:rPr lang="ru-RU" dirty="0">
                <a:solidFill>
                  <a:schemeClr val="tx1">
                    <a:lumMod val="75000"/>
                  </a:schemeClr>
                </a:solidFill>
              </a:rPr>
              <a:t> </a:t>
            </a:r>
            <a:r>
              <a:rPr lang="ru-RU" dirty="0" err="1">
                <a:solidFill>
                  <a:schemeClr val="tx1">
                    <a:lumMod val="75000"/>
                  </a:schemeClr>
                </a:solidFill>
              </a:rPr>
              <a:t>әрекеттерінің жинағы</a:t>
            </a:r>
            <a:r>
              <a:rPr lang="ru-RU" dirty="0">
                <a:solidFill>
                  <a:schemeClr val="tx1">
                    <a:lumMod val="75000"/>
                  </a:schemeClr>
                </a:solidFill>
              </a:rPr>
              <a:t>. </a:t>
            </a:r>
            <a:r>
              <a:rPr lang="ru-RU" dirty="0" err="1">
                <a:solidFill>
                  <a:schemeClr val="tx1">
                    <a:lumMod val="75000"/>
                  </a:schemeClr>
                </a:solidFill>
              </a:rPr>
              <a:t>Адамның жеке</a:t>
            </a:r>
            <a:r>
              <a:rPr lang="ru-RU" dirty="0">
                <a:solidFill>
                  <a:schemeClr val="tx1">
                    <a:lumMod val="75000"/>
                  </a:schemeClr>
                </a:solidFill>
              </a:rPr>
              <a:t> </a:t>
            </a:r>
            <a:r>
              <a:rPr lang="ru-RU" dirty="0" err="1">
                <a:solidFill>
                  <a:schemeClr val="tx1">
                    <a:lumMod val="75000"/>
                  </a:schemeClr>
                </a:solidFill>
              </a:rPr>
              <a:t>ерекшеліктеріне</a:t>
            </a:r>
            <a:r>
              <a:rPr lang="ru-RU" dirty="0">
                <a:solidFill>
                  <a:schemeClr val="tx1">
                    <a:lumMod val="75000"/>
                  </a:schemeClr>
                </a:solidFill>
              </a:rPr>
              <a:t>, </a:t>
            </a:r>
            <a:r>
              <a:rPr lang="ru-RU" dirty="0" err="1">
                <a:solidFill>
                  <a:schemeClr val="tx1">
                    <a:lumMod val="75000"/>
                  </a:schemeClr>
                </a:solidFill>
              </a:rPr>
              <a:t>мінезіне</a:t>
            </a:r>
            <a:r>
              <a:rPr lang="ru-RU" dirty="0">
                <a:solidFill>
                  <a:schemeClr val="tx1">
                    <a:lumMod val="75000"/>
                  </a:schemeClr>
                </a:solidFill>
              </a:rPr>
              <a:t>, </a:t>
            </a:r>
            <a:r>
              <a:rPr lang="ru-RU" dirty="0" err="1">
                <a:solidFill>
                  <a:schemeClr val="tx1">
                    <a:lumMod val="75000"/>
                  </a:schemeClr>
                </a:solidFill>
              </a:rPr>
              <a:t>жоғарғы жүйке әрекетінің типтеріне</a:t>
            </a:r>
            <a:r>
              <a:rPr lang="ru-RU" dirty="0">
                <a:solidFill>
                  <a:schemeClr val="tx1">
                    <a:lumMod val="75000"/>
                  </a:schemeClr>
                </a:solidFill>
              </a:rPr>
              <a:t> </a:t>
            </a:r>
            <a:r>
              <a:rPr lang="ru-RU" dirty="0" err="1">
                <a:solidFill>
                  <a:schemeClr val="tx1">
                    <a:lumMod val="75000"/>
                  </a:schemeClr>
                </a:solidFill>
              </a:rPr>
              <a:t>орай</a:t>
            </a:r>
            <a:r>
              <a:rPr lang="ru-RU" dirty="0">
                <a:solidFill>
                  <a:schemeClr val="tx1">
                    <a:lumMod val="75000"/>
                  </a:schemeClr>
                </a:solidFill>
              </a:rPr>
              <a:t> </a:t>
            </a:r>
            <a:r>
              <a:rPr lang="ru-RU" dirty="0" err="1">
                <a:solidFill>
                  <a:schemeClr val="tx1">
                    <a:lumMod val="75000"/>
                  </a:schemeClr>
                </a:solidFill>
              </a:rPr>
              <a:t>стрестің бірнеше</a:t>
            </a:r>
            <a:r>
              <a:rPr lang="ru-RU" dirty="0">
                <a:solidFill>
                  <a:schemeClr val="tx1">
                    <a:lumMod val="75000"/>
                  </a:schemeClr>
                </a:solidFill>
              </a:rPr>
              <a:t> </a:t>
            </a:r>
            <a:r>
              <a:rPr lang="ru-RU" dirty="0" err="1">
                <a:solidFill>
                  <a:schemeClr val="tx1">
                    <a:lumMod val="75000"/>
                  </a:schemeClr>
                </a:solidFill>
              </a:rPr>
              <a:t>түрлері байқалады.</a:t>
            </a:r>
            <a:endParaRPr lang="ru-RU" dirty="0">
              <a:solidFill>
                <a:schemeClr val="tx1">
                  <a:lumMod val="75000"/>
                </a:schemeClr>
              </a:solidFill>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ru-RU" dirty="0" smtClean="0"/>
              <a:t>		</a:t>
            </a:r>
            <a:r>
              <a:rPr lang="ru-RU" b="1" dirty="0" smtClean="0"/>
              <a:t>О</a:t>
            </a:r>
            <a:r>
              <a:rPr lang="ru-RU" sz="4000" b="1" dirty="0" smtClean="0"/>
              <a:t>сы </a:t>
            </a:r>
            <a:r>
              <a:rPr lang="ru-RU" sz="4000" b="1" dirty="0" err="1" smtClean="0"/>
              <a:t>кезге</a:t>
            </a:r>
            <a:r>
              <a:rPr lang="ru-RU" sz="4000" b="1" dirty="0" smtClean="0"/>
              <a:t> </a:t>
            </a:r>
            <a:r>
              <a:rPr lang="ru-RU" sz="4000" b="1" dirty="0" err="1" smtClean="0"/>
              <a:t>дейін</a:t>
            </a:r>
            <a:r>
              <a:rPr lang="ru-RU" sz="4000" b="1" dirty="0" smtClean="0"/>
              <a:t> </a:t>
            </a:r>
            <a:r>
              <a:rPr lang="ru-RU" sz="4000" b="1" dirty="0" err="1" smtClean="0"/>
              <a:t>гендер</a:t>
            </a:r>
            <a:r>
              <a:rPr lang="ru-RU" sz="4000" b="1" dirty="0" smtClean="0"/>
              <a:t> </a:t>
            </a:r>
            <a:r>
              <a:rPr lang="ru-RU" sz="4000" b="1" dirty="0" err="1" smtClean="0"/>
              <a:t>экспрессиясы</a:t>
            </a:r>
            <a:r>
              <a:rPr lang="ru-RU" sz="4000" b="1" dirty="0" smtClean="0"/>
              <a:t> ДНК-</a:t>
            </a:r>
            <a:r>
              <a:rPr lang="kk-KZ" sz="4000" b="1" dirty="0" smtClean="0"/>
              <a:t>РНК гибридизация көмегімен өлшенді. Негізінен </a:t>
            </a:r>
            <a:r>
              <a:rPr lang="ru-RU" sz="4000" b="1" dirty="0" err="1" smtClean="0"/>
              <a:t>десатураз</a:t>
            </a:r>
            <a:r>
              <a:rPr lang="ru-RU" sz="4000" b="1" dirty="0" smtClean="0"/>
              <a:t> май </a:t>
            </a:r>
            <a:r>
              <a:rPr lang="ru-RU" sz="4000" b="1" dirty="0" err="1" smtClean="0"/>
              <a:t>қышқыл гендері</a:t>
            </a:r>
            <a:r>
              <a:rPr lang="ru-RU" sz="4000" b="1" dirty="0" smtClean="0"/>
              <a:t> </a:t>
            </a:r>
            <a:r>
              <a:rPr lang="ru-RU" sz="4000" b="1" dirty="0" err="1" smtClean="0"/>
              <a:t>зерттелді</a:t>
            </a:r>
            <a:r>
              <a:rPr lang="ru-RU" sz="4000" b="1" dirty="0" smtClean="0"/>
              <a:t>. </a:t>
            </a:r>
            <a:endParaRPr lang="ru-RU" b="1"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8280920" cy="6063198"/>
          </a:xfrm>
          <a:prstGeom prst="rect">
            <a:avLst/>
          </a:prstGeom>
          <a:noFill/>
        </p:spPr>
        <p:txBody>
          <a:bodyPr wrap="square" rtlCol="0">
            <a:spAutoFit/>
          </a:bodyPr>
          <a:lstStyle/>
          <a:p>
            <a:r>
              <a:rPr lang="kk-KZ"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Қорытынды</a:t>
            </a:r>
          </a:p>
          <a:p>
            <a:r>
              <a:rPr lang="kk-KZ" sz="2000" b="1" dirty="0"/>
              <a:t>Стресс</a:t>
            </a:r>
            <a:r>
              <a:rPr lang="kk-KZ" sz="2000" dirty="0"/>
              <a:t>- адам тіршілігінің ажырамас бөлігі. Дей тұрғанмен, стрестің өте қаупті жағдайларын ажырата білу керек.</a:t>
            </a:r>
            <a:endParaRPr lang="ru-RU" sz="2000" dirty="0"/>
          </a:p>
          <a:p>
            <a:r>
              <a:rPr lang="kk-KZ" sz="2000" dirty="0"/>
              <a:t> Стресті қалай женуге болады</a:t>
            </a:r>
            <a:r>
              <a:rPr lang="ru-RU" sz="2000" dirty="0" smtClean="0"/>
              <a:t>?</a:t>
            </a:r>
            <a:endParaRPr lang="kk-KZ" sz="2000" dirty="0" smtClean="0"/>
          </a:p>
          <a:p>
            <a:r>
              <a:rPr lang="kk-KZ" sz="2000" dirty="0" smtClean="0"/>
              <a:t>Уолтер </a:t>
            </a:r>
            <a:r>
              <a:rPr lang="kk-KZ" sz="2000" dirty="0"/>
              <a:t>Расселдің сөзін келтіргім келіп отыр: «Егер жек көрген нәрсеңмен айналыссан, жек көруден ағзаны жоятын токсиндер бөліне бастайды, соның нәтижесінде қажып, шаршап және жалығасыз не аурасыз. Сіз не істесеңіз де сүйсініп жасаңыз. Болмаса сүйсініп жасайтынды ғана істеңіз». Осылайша шығыстың ерте даналығы айтқан. Барлығын сізге белгілі тәсілмен суйсініп жасаңыз. Сабаққа, оқуға деген махаббат дене мен рухани күш беріп, қажу мен жлығудан құтқарады. Өзіңізді дене және пихикалық саулығыңызғаназар аударыңыз. Стрестің физиологиялық белгілері: ұйықтай алмау, бас ауру, жүрек дурсілдеу, арқаның асқазанның, жүректің аурыу, асқазанның қорытпауы, спазмалар. Стрестің психологиялық белгілері ұмытшақтық, есте сақтау қиындықтары, қобалжу, шектен тыс уайымшылдық, себепсіз қорқыныштар, ашуланшақтық болып табылады. Бұл өзіне деген сенімділігін жоғалтып, түрлі ауруларды, психикалық шаршауларды туындатады және дәріге бағынышты етеді</a:t>
            </a:r>
            <a:r>
              <a:rPr lang="kk-KZ" sz="2000" dirty="0" smtClean="0"/>
              <a:t>.</a:t>
            </a:r>
            <a:endParaRPr lang="ru-RU" sz="2000"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82613" y="533400"/>
            <a:ext cx="7977187" cy="946150"/>
          </a:xfrm>
          <a:prstGeom prst="rect">
            <a:avLst/>
          </a:prstGeom>
          <a:noFill/>
          <a:ln w="9525">
            <a:noFill/>
            <a:miter lim="800000"/>
            <a:headEnd/>
            <a:tailEnd/>
          </a:ln>
        </p:spPr>
        <p:txBody>
          <a:bodyPr>
            <a:spAutoFit/>
          </a:bodyPr>
          <a:lstStyle/>
          <a:p>
            <a:pPr algn="ctr"/>
            <a:r>
              <a:rPr lang="ru-RU" sz="2800" b="1">
                <a:solidFill>
                  <a:srgbClr val="C6062F"/>
                </a:solidFill>
                <a:latin typeface="Arial" charset="0"/>
              </a:rPr>
              <a:t>Стресс неден пайда болады?</a:t>
            </a:r>
          </a:p>
          <a:p>
            <a:pPr algn="ctr"/>
            <a:endParaRPr lang="ru-RU" sz="2800" b="1">
              <a:latin typeface="Arial" charset="0"/>
            </a:endParaRPr>
          </a:p>
        </p:txBody>
      </p:sp>
      <p:pic>
        <p:nvPicPr>
          <p:cNvPr id="19459" name="Picture 5" descr="C:\Program Files\Common Files\Microsoft Shared\Clipart\cagcat50\PE07677_.WMF"/>
          <p:cNvPicPr>
            <a:picLocks noChangeAspect="1" noChangeArrowheads="1"/>
          </p:cNvPicPr>
          <p:nvPr/>
        </p:nvPicPr>
        <p:blipFill>
          <a:blip r:embed="rId2" cstate="print"/>
          <a:srcRect/>
          <a:stretch>
            <a:fillRect/>
          </a:stretch>
        </p:blipFill>
        <p:spPr bwMode="auto">
          <a:xfrm>
            <a:off x="304800" y="381000"/>
            <a:ext cx="1493838" cy="1392238"/>
          </a:xfrm>
          <a:prstGeom prst="rect">
            <a:avLst/>
          </a:prstGeom>
          <a:noFill/>
          <a:ln w="9525">
            <a:noFill/>
            <a:miter lim="800000"/>
            <a:headEnd/>
            <a:tailEnd/>
          </a:ln>
        </p:spPr>
      </p:pic>
      <p:sp>
        <p:nvSpPr>
          <p:cNvPr id="19460" name="Прямоугольник 6"/>
          <p:cNvSpPr>
            <a:spLocks noChangeArrowheads="1"/>
          </p:cNvSpPr>
          <p:nvPr/>
        </p:nvSpPr>
        <p:spPr bwMode="auto">
          <a:xfrm>
            <a:off x="755650" y="1916113"/>
            <a:ext cx="3671888" cy="3048000"/>
          </a:xfrm>
          <a:prstGeom prst="rect">
            <a:avLst/>
          </a:prstGeom>
          <a:noFill/>
          <a:ln w="9525">
            <a:noFill/>
            <a:miter lim="800000"/>
            <a:headEnd/>
            <a:tailEnd/>
          </a:ln>
        </p:spPr>
        <p:txBody>
          <a:bodyPr>
            <a:spAutoFit/>
          </a:bodyPr>
          <a:lstStyle/>
          <a:p>
            <a:r>
              <a:rPr lang="ru-RU"/>
              <a:t>Стресс үш кезеңнен тұрады:</a:t>
            </a:r>
          </a:p>
          <a:p>
            <a:r>
              <a:rPr lang="ru-RU"/>
              <a:t>1) </a:t>
            </a:r>
            <a:r>
              <a:rPr lang="ru-RU" i="1"/>
              <a:t>үрейлену</a:t>
            </a:r>
            <a:r>
              <a:rPr lang="ru-RU"/>
              <a:t> - жағымсыз тітіркендіргіш әсер еткен сәтте туатын жауаптың алғашқы кезеңі. </a:t>
            </a:r>
            <a:r>
              <a:rPr lang="ru-RU" u="sng">
                <a:hlinkClick r:id="rId3" tooltip="Таңырқау (мұндай бет жоқ)"/>
              </a:rPr>
              <a:t>Таңырқау</a:t>
            </a:r>
            <a:r>
              <a:rPr lang="ru-RU"/>
              <a:t> іспетті сезім пайда болады;</a:t>
            </a:r>
          </a:p>
        </p:txBody>
      </p:sp>
      <p:pic>
        <p:nvPicPr>
          <p:cNvPr id="19461" name="Picture 8" descr="http://alexsnews.com/wp-content/uploads/stress.jpg"/>
          <p:cNvPicPr>
            <a:picLocks noChangeAspect="1" noChangeArrowheads="1"/>
          </p:cNvPicPr>
          <p:nvPr/>
        </p:nvPicPr>
        <p:blipFill>
          <a:blip r:embed="rId4" cstate="print"/>
          <a:srcRect/>
          <a:stretch>
            <a:fillRect/>
          </a:stretch>
        </p:blipFill>
        <p:spPr bwMode="auto">
          <a:xfrm>
            <a:off x="4716463" y="1773238"/>
            <a:ext cx="4000500" cy="34099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611188" y="333375"/>
            <a:ext cx="4032250" cy="6000750"/>
          </a:xfrm>
          <a:prstGeom prst="rect">
            <a:avLst/>
          </a:prstGeom>
          <a:noFill/>
          <a:ln w="9525">
            <a:noFill/>
            <a:miter lim="800000"/>
            <a:headEnd/>
            <a:tailEnd/>
          </a:ln>
        </p:spPr>
        <p:txBody>
          <a:bodyPr>
            <a:spAutoFit/>
          </a:bodyPr>
          <a:lstStyle/>
          <a:p>
            <a:r>
              <a:rPr lang="ru-RU"/>
              <a:t>2) </a:t>
            </a:r>
            <a:r>
              <a:rPr lang="ru-RU" i="1"/>
              <a:t>төзімділік</a:t>
            </a:r>
            <a:r>
              <a:rPr lang="ru-RU"/>
              <a:t> – жағымсыз тітіркендіргіш әсеріне беріліп кетпей, оған төзу реакциясы туады. Бұл кезде </a:t>
            </a:r>
            <a:r>
              <a:rPr lang="ru-RU" u="sng">
                <a:hlinkClick r:id="rId2" tooltip="Гипоталамус"/>
              </a:rPr>
              <a:t>гипоталамус</a:t>
            </a:r>
            <a:r>
              <a:rPr lang="ru-RU"/>
              <a:t>-гипофиз жүйесінің ықпалымен бүйрек үсті безінің гормондарының мөлшері қанда тез мөлшерде көбейіп кетеді. Симпатикалық жүйке жүйесінің әсерімен жүректің соғу ырғағы жылдамданады, тыныс алу ырғағы да жиілене түседі. Бұлшық еттердің жиырылу қабілеті күшейеді;</a:t>
            </a:r>
          </a:p>
        </p:txBody>
      </p:sp>
      <p:pic>
        <p:nvPicPr>
          <p:cNvPr id="20483" name="Picture 2" descr="http://prikolnye-smeshnye.ru/ris/statusy/326.jpg"/>
          <p:cNvPicPr>
            <a:picLocks noChangeAspect="1" noChangeArrowheads="1"/>
          </p:cNvPicPr>
          <p:nvPr/>
        </p:nvPicPr>
        <p:blipFill>
          <a:blip r:embed="rId3" cstate="print"/>
          <a:srcRect/>
          <a:stretch>
            <a:fillRect/>
          </a:stretch>
        </p:blipFill>
        <p:spPr bwMode="auto">
          <a:xfrm>
            <a:off x="4716463" y="333375"/>
            <a:ext cx="3922712" cy="3944938"/>
          </a:xfrm>
          <a:prstGeom prst="rect">
            <a:avLst/>
          </a:prstGeom>
          <a:noFill/>
          <a:ln w="9525">
            <a:noFill/>
            <a:miter lim="800000"/>
            <a:headEnd/>
            <a:tailEnd/>
          </a:ln>
        </p:spPr>
      </p:pic>
      <p:pic>
        <p:nvPicPr>
          <p:cNvPr id="20484" name="Picture 4" descr="http://infodoz.ru/wp-content/uploads/2012/11/%D1%96%D0%B0%D0%BA.jpg"/>
          <p:cNvPicPr>
            <a:picLocks noChangeAspect="1" noChangeArrowheads="1"/>
          </p:cNvPicPr>
          <p:nvPr/>
        </p:nvPicPr>
        <p:blipFill>
          <a:blip r:embed="rId4" cstate="print"/>
          <a:srcRect/>
          <a:stretch>
            <a:fillRect/>
          </a:stretch>
        </p:blipFill>
        <p:spPr bwMode="auto">
          <a:xfrm>
            <a:off x="4940300" y="4292600"/>
            <a:ext cx="3735388" cy="2476500"/>
          </a:xfrm>
          <a:prstGeom prst="rect">
            <a:avLst/>
          </a:prstGeom>
          <a:noFill/>
          <a:ln w="9525">
            <a:noFill/>
            <a:miter lim="800000"/>
            <a:headEnd/>
            <a:tailEnd/>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827088" y="1905000"/>
            <a:ext cx="3744912" cy="3786188"/>
          </a:xfrm>
          <a:prstGeom prst="rect">
            <a:avLst/>
          </a:prstGeom>
          <a:noFill/>
          <a:ln w="9525">
            <a:noFill/>
            <a:miter lim="800000"/>
            <a:headEnd/>
            <a:tailEnd/>
          </a:ln>
        </p:spPr>
        <p:txBody>
          <a:bodyPr>
            <a:spAutoFit/>
          </a:bodyPr>
          <a:lstStyle/>
          <a:p>
            <a:r>
              <a:rPr lang="ru-RU"/>
              <a:t>3) </a:t>
            </a:r>
            <a:r>
              <a:rPr lang="ru-RU" i="1"/>
              <a:t>әлсіреу</a:t>
            </a:r>
            <a:r>
              <a:rPr lang="ru-RU"/>
              <a:t> – бейімделу қорының мүмкіндігі азайып, таусылады, сондықтан психологияда </a:t>
            </a:r>
            <a:r>
              <a:rPr lang="ru-RU" u="sng">
                <a:hlinkClick r:id="rId2" tooltip="Дезадаптация (мұндай бет жоқ)"/>
              </a:rPr>
              <a:t>дезадаптация</a:t>
            </a:r>
            <a:r>
              <a:rPr lang="ru-RU"/>
              <a:t> (бейімделудің нашарлап жойылуы) пайда болады. Стрестің көпке созылған ауыр түрі адамды жүдетіп, </a:t>
            </a:r>
            <a:r>
              <a:rPr lang="ru-RU" u="sng">
                <a:hlinkClick r:id="rId3" tooltip="Қайғы"/>
              </a:rPr>
              <a:t>қайғыға</a:t>
            </a:r>
            <a:r>
              <a:rPr lang="ru-RU"/>
              <a:t> батырады.</a:t>
            </a:r>
          </a:p>
        </p:txBody>
      </p:sp>
      <p:pic>
        <p:nvPicPr>
          <p:cNvPr id="21507" name="Picture 2" descr="http://psyconsultaciya.at.ua/bigstockphoto_frustrated_young_woman_500338.jpg"/>
          <p:cNvPicPr>
            <a:picLocks noChangeAspect="1" noChangeArrowheads="1"/>
          </p:cNvPicPr>
          <p:nvPr/>
        </p:nvPicPr>
        <p:blipFill>
          <a:blip r:embed="rId4" cstate="print"/>
          <a:srcRect/>
          <a:stretch>
            <a:fillRect/>
          </a:stretch>
        </p:blipFill>
        <p:spPr bwMode="auto">
          <a:xfrm>
            <a:off x="4643438" y="1341438"/>
            <a:ext cx="4105275" cy="4032250"/>
          </a:xfrm>
          <a:prstGeom prst="rect">
            <a:avLst/>
          </a:prstGeom>
          <a:noFill/>
          <a:ln w="9525">
            <a:noFill/>
            <a:miter lim="800000"/>
            <a:headEnd/>
            <a:tailEnd/>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024"/>
          <p:cNvGraphicFramePr>
            <a:graphicFrameLocks noChangeAspect="1"/>
          </p:cNvGraphicFramePr>
          <p:nvPr/>
        </p:nvGraphicFramePr>
        <p:xfrm>
          <a:off x="533400" y="228600"/>
          <a:ext cx="1143000" cy="892175"/>
        </p:xfrm>
        <a:graphic>
          <a:graphicData uri="http://schemas.openxmlformats.org/presentationml/2006/ole">
            <p:oleObj spid="_x0000_s1026" name="Clip" r:id="rId3" imgW="2525760" imgH="3407040" progId="">
              <p:embed/>
            </p:oleObj>
          </a:graphicData>
        </a:graphic>
      </p:graphicFrame>
      <p:sp>
        <p:nvSpPr>
          <p:cNvPr id="6" name="Прямоугольник 5"/>
          <p:cNvSpPr/>
          <p:nvPr/>
        </p:nvSpPr>
        <p:spPr>
          <a:xfrm>
            <a:off x="611188" y="1487488"/>
            <a:ext cx="8208962" cy="4894262"/>
          </a:xfrm>
          <a:prstGeom prst="rect">
            <a:avLst/>
          </a:prstGeom>
        </p:spPr>
        <p:txBody>
          <a:bodyPr>
            <a:spAutoFit/>
          </a:bodyPr>
          <a:lstStyle/>
          <a:p>
            <a:pPr>
              <a:defRPr/>
            </a:pPr>
            <a:r>
              <a:rPr lang="ru-RU" dirty="0" err="1">
                <a:solidFill>
                  <a:schemeClr val="tx1">
                    <a:lumMod val="75000"/>
                  </a:schemeClr>
                </a:solidFill>
              </a:rPr>
              <a:t>Бұл тұрғыдан алғанда, заманында</a:t>
            </a:r>
            <a:r>
              <a:rPr lang="ru-RU" dirty="0">
                <a:solidFill>
                  <a:schemeClr val="tx1">
                    <a:lumMod val="75000"/>
                  </a:schemeClr>
                </a:solidFill>
              </a:rPr>
              <a:t> </a:t>
            </a:r>
            <a:r>
              <a:rPr lang="ru-RU" dirty="0" err="1">
                <a:solidFill>
                  <a:schemeClr val="tx1">
                    <a:lumMod val="75000"/>
                  </a:schemeClr>
                </a:solidFill>
              </a:rPr>
              <a:t>Әбу Әли </a:t>
            </a:r>
            <a:r>
              <a:rPr lang="ru-RU" dirty="0">
                <a:solidFill>
                  <a:schemeClr val="tx1">
                    <a:lumMod val="75000"/>
                  </a:schemeClr>
                </a:solidFill>
              </a:rPr>
              <a:t>Ибн </a:t>
            </a:r>
            <a:r>
              <a:rPr lang="ru-RU" dirty="0" err="1">
                <a:solidFill>
                  <a:schemeClr val="tx1">
                    <a:lumMod val="75000"/>
                  </a:schemeClr>
                </a:solidFill>
              </a:rPr>
              <a:t>Синаның қойларға қойған тәжірибесі өте қызық</a:t>
            </a:r>
            <a:r>
              <a:rPr lang="ru-RU" dirty="0">
                <a:solidFill>
                  <a:schemeClr val="tx1">
                    <a:lumMod val="75000"/>
                  </a:schemeClr>
                </a:solidFill>
              </a:rPr>
              <a:t>. </a:t>
            </a:r>
            <a:r>
              <a:rPr lang="ru-RU" dirty="0" err="1">
                <a:solidFill>
                  <a:schemeClr val="tx1">
                    <a:lumMod val="75000"/>
                  </a:schemeClr>
                </a:solidFill>
              </a:rPr>
              <a:t>Ол</a:t>
            </a:r>
            <a:r>
              <a:rPr lang="ru-RU" dirty="0">
                <a:solidFill>
                  <a:schemeClr val="tx1">
                    <a:lumMod val="75000"/>
                  </a:schemeClr>
                </a:solidFill>
              </a:rPr>
              <a:t> </a:t>
            </a:r>
            <a:r>
              <a:rPr lang="ru-RU" dirty="0" err="1">
                <a:solidFill>
                  <a:schemeClr val="tx1">
                    <a:lumMod val="75000"/>
                  </a:schemeClr>
                </a:solidFill>
              </a:rPr>
              <a:t>бір</a:t>
            </a:r>
            <a:r>
              <a:rPr lang="ru-RU" dirty="0">
                <a:solidFill>
                  <a:schemeClr val="tx1">
                    <a:lumMod val="75000"/>
                  </a:schemeClr>
                </a:solidFill>
              </a:rPr>
              <a:t> </a:t>
            </a:r>
            <a:r>
              <a:rPr lang="ru-RU" dirty="0" err="1">
                <a:solidFill>
                  <a:schemeClr val="tx1">
                    <a:lumMod val="75000"/>
                  </a:schemeClr>
                </a:solidFill>
              </a:rPr>
              <a:t>қойды қораға, басқа қойларды көретіндей етіп</a:t>
            </a:r>
            <a:r>
              <a:rPr lang="ru-RU" dirty="0">
                <a:solidFill>
                  <a:schemeClr val="tx1">
                    <a:lumMod val="75000"/>
                  </a:schemeClr>
                </a:solidFill>
              </a:rPr>
              <a:t>, </a:t>
            </a:r>
            <a:r>
              <a:rPr lang="ru-RU" dirty="0" err="1">
                <a:solidFill>
                  <a:schemeClr val="tx1">
                    <a:lumMod val="75000"/>
                  </a:schemeClr>
                </a:solidFill>
              </a:rPr>
              <a:t>жалғыз өзін қамаған.</a:t>
            </a:r>
            <a:r>
              <a:rPr lang="ru-RU" dirty="0">
                <a:solidFill>
                  <a:schemeClr val="tx1">
                    <a:lumMod val="75000"/>
                  </a:schemeClr>
                </a:solidFill>
              </a:rPr>
              <a:t> Ал </a:t>
            </a:r>
            <a:r>
              <a:rPr lang="ru-RU" dirty="0" err="1">
                <a:solidFill>
                  <a:schemeClr val="tx1">
                    <a:lumMod val="75000"/>
                  </a:schemeClr>
                </a:solidFill>
              </a:rPr>
              <a:t>екінші</a:t>
            </a:r>
            <a:r>
              <a:rPr lang="ru-RU" dirty="0">
                <a:solidFill>
                  <a:schemeClr val="tx1">
                    <a:lumMod val="75000"/>
                  </a:schemeClr>
                </a:solidFill>
              </a:rPr>
              <a:t> </a:t>
            </a:r>
            <a:r>
              <a:rPr lang="ru-RU" dirty="0" err="1">
                <a:solidFill>
                  <a:schemeClr val="tx1">
                    <a:lumMod val="75000"/>
                  </a:schemeClr>
                </a:solidFill>
              </a:rPr>
              <a:t>қойды басқа қораға қасқырдың үйшігінің жанына</a:t>
            </a:r>
            <a:r>
              <a:rPr lang="ru-RU" dirty="0">
                <a:solidFill>
                  <a:schemeClr val="tx1">
                    <a:lumMod val="75000"/>
                  </a:schemeClr>
                </a:solidFill>
              </a:rPr>
              <a:t> </a:t>
            </a:r>
            <a:r>
              <a:rPr lang="ru-RU" dirty="0" err="1">
                <a:solidFill>
                  <a:schemeClr val="tx1">
                    <a:lumMod val="75000"/>
                  </a:schemeClr>
                </a:solidFill>
              </a:rPr>
              <a:t>орналастырған</a:t>
            </a:r>
            <a:r>
              <a:rPr lang="ru-RU" dirty="0">
                <a:solidFill>
                  <a:schemeClr val="tx1">
                    <a:lumMod val="75000"/>
                  </a:schemeClr>
                </a:solidFill>
              </a:rPr>
              <a:t>. </a:t>
            </a:r>
            <a:r>
              <a:rPr lang="ru-RU" dirty="0" err="1">
                <a:solidFill>
                  <a:schemeClr val="tx1">
                    <a:lumMod val="75000"/>
                  </a:schemeClr>
                </a:solidFill>
              </a:rPr>
              <a:t>Бірінші</a:t>
            </a:r>
            <a:r>
              <a:rPr lang="ru-RU" dirty="0">
                <a:solidFill>
                  <a:schemeClr val="tx1">
                    <a:lumMod val="75000"/>
                  </a:schemeClr>
                </a:solidFill>
              </a:rPr>
              <a:t> </a:t>
            </a:r>
            <a:r>
              <a:rPr lang="ru-RU" dirty="0" err="1">
                <a:solidFill>
                  <a:schemeClr val="tx1">
                    <a:lumMod val="75000"/>
                  </a:schemeClr>
                </a:solidFill>
              </a:rPr>
              <a:t>табынға қосылғысы келіп</a:t>
            </a:r>
            <a:r>
              <a:rPr lang="ru-RU" dirty="0">
                <a:solidFill>
                  <a:schemeClr val="tx1">
                    <a:lumMod val="75000"/>
                  </a:schemeClr>
                </a:solidFill>
              </a:rPr>
              <a:t>, </a:t>
            </a:r>
            <a:r>
              <a:rPr lang="ru-RU" dirty="0" err="1">
                <a:solidFill>
                  <a:schemeClr val="tx1">
                    <a:lumMod val="75000"/>
                  </a:schemeClr>
                </a:solidFill>
              </a:rPr>
              <a:t>маңырай берген</a:t>
            </a:r>
            <a:r>
              <a:rPr lang="ru-RU" dirty="0">
                <a:solidFill>
                  <a:schemeClr val="tx1">
                    <a:lumMod val="75000"/>
                  </a:schemeClr>
                </a:solidFill>
              </a:rPr>
              <a:t>, </a:t>
            </a:r>
            <a:r>
              <a:rPr lang="ru-RU" dirty="0" err="1">
                <a:solidFill>
                  <a:schemeClr val="tx1">
                    <a:lumMod val="75000"/>
                  </a:schemeClr>
                </a:solidFill>
              </a:rPr>
              <a:t>бірақ алдындағы жем-шөпті жеп</a:t>
            </a:r>
            <a:r>
              <a:rPr lang="ru-RU" dirty="0">
                <a:solidFill>
                  <a:schemeClr val="tx1">
                    <a:lumMod val="75000"/>
                  </a:schemeClr>
                </a:solidFill>
              </a:rPr>
              <a:t> </a:t>
            </a:r>
            <a:r>
              <a:rPr lang="ru-RU" dirty="0" err="1">
                <a:solidFill>
                  <a:schemeClr val="tx1">
                    <a:lumMod val="75000"/>
                  </a:schemeClr>
                </a:solidFill>
              </a:rPr>
              <a:t>тұрған.</a:t>
            </a:r>
            <a:r>
              <a:rPr lang="ru-RU" dirty="0">
                <a:solidFill>
                  <a:schemeClr val="tx1">
                    <a:lumMod val="75000"/>
                  </a:schemeClr>
                </a:solidFill>
              </a:rPr>
              <a:t> Ал </a:t>
            </a:r>
            <a:r>
              <a:rPr lang="ru-RU" dirty="0" err="1">
                <a:solidFill>
                  <a:schemeClr val="tx1">
                    <a:lumMod val="75000"/>
                  </a:schemeClr>
                </a:solidFill>
              </a:rPr>
              <a:t>екінші</a:t>
            </a:r>
            <a:r>
              <a:rPr lang="ru-RU" dirty="0">
                <a:solidFill>
                  <a:schemeClr val="tx1">
                    <a:lumMod val="75000"/>
                  </a:schemeClr>
                </a:solidFill>
              </a:rPr>
              <a:t> </a:t>
            </a:r>
            <a:r>
              <a:rPr lang="ru-RU" dirty="0" err="1">
                <a:solidFill>
                  <a:schemeClr val="tx1">
                    <a:lumMod val="75000"/>
                  </a:schemeClr>
                </a:solidFill>
              </a:rPr>
              <a:t>қой қасқырды көрген сайын</a:t>
            </a:r>
            <a:r>
              <a:rPr lang="ru-RU" dirty="0">
                <a:solidFill>
                  <a:schemeClr val="tx1">
                    <a:lumMod val="75000"/>
                  </a:schemeClr>
                </a:solidFill>
              </a:rPr>
              <a:t> </a:t>
            </a:r>
            <a:r>
              <a:rPr lang="ru-RU" dirty="0" err="1">
                <a:solidFill>
                  <a:schemeClr val="tx1">
                    <a:lumMod val="75000"/>
                  </a:schemeClr>
                </a:solidFill>
              </a:rPr>
              <a:t>үркіп</a:t>
            </a:r>
            <a:r>
              <a:rPr lang="ru-RU" dirty="0">
                <a:solidFill>
                  <a:schemeClr val="tx1">
                    <a:lumMod val="75000"/>
                  </a:schemeClr>
                </a:solidFill>
              </a:rPr>
              <a:t>, </a:t>
            </a:r>
            <a:r>
              <a:rPr lang="ru-RU" dirty="0" err="1">
                <a:solidFill>
                  <a:schemeClr val="tx1">
                    <a:lumMod val="75000"/>
                  </a:schemeClr>
                </a:solidFill>
              </a:rPr>
              <a:t>қашпақ болған</a:t>
            </a:r>
            <a:r>
              <a:rPr lang="ru-RU" dirty="0">
                <a:solidFill>
                  <a:schemeClr val="tx1">
                    <a:lumMod val="75000"/>
                  </a:schemeClr>
                </a:solidFill>
              </a:rPr>
              <a:t>. </a:t>
            </a:r>
            <a:r>
              <a:rPr lang="ru-RU" dirty="0" err="1">
                <a:solidFill>
                  <a:schemeClr val="tx1">
                    <a:lumMod val="75000"/>
                  </a:schemeClr>
                </a:solidFill>
              </a:rPr>
              <a:t>Ол</a:t>
            </a:r>
            <a:r>
              <a:rPr lang="ru-RU" dirty="0">
                <a:solidFill>
                  <a:schemeClr val="tx1">
                    <a:lumMod val="75000"/>
                  </a:schemeClr>
                </a:solidFill>
              </a:rPr>
              <a:t> </a:t>
            </a:r>
            <a:r>
              <a:rPr lang="ru-RU" dirty="0" err="1">
                <a:solidFill>
                  <a:schemeClr val="tx1">
                    <a:lumMod val="75000"/>
                  </a:schemeClr>
                </a:solidFill>
              </a:rPr>
              <a:t>алдындағы жемді</a:t>
            </a:r>
            <a:r>
              <a:rPr lang="ru-RU" dirty="0">
                <a:solidFill>
                  <a:schemeClr val="tx1">
                    <a:lumMod val="75000"/>
                  </a:schemeClr>
                </a:solidFill>
              </a:rPr>
              <a:t> </a:t>
            </a:r>
            <a:r>
              <a:rPr lang="ru-RU" dirty="0" err="1">
                <a:solidFill>
                  <a:schemeClr val="tx1">
                    <a:lumMod val="75000"/>
                  </a:schemeClr>
                </a:solidFill>
              </a:rPr>
              <a:t>аузына</a:t>
            </a:r>
            <a:r>
              <a:rPr lang="ru-RU" dirty="0">
                <a:solidFill>
                  <a:schemeClr val="tx1">
                    <a:lumMod val="75000"/>
                  </a:schemeClr>
                </a:solidFill>
              </a:rPr>
              <a:t> да </a:t>
            </a:r>
            <a:r>
              <a:rPr lang="ru-RU" dirty="0" err="1">
                <a:solidFill>
                  <a:schemeClr val="tx1">
                    <a:lumMod val="75000"/>
                  </a:schemeClr>
                </a:solidFill>
              </a:rPr>
              <a:t>алмай</a:t>
            </a:r>
            <a:r>
              <a:rPr lang="ru-RU" dirty="0">
                <a:solidFill>
                  <a:schemeClr val="tx1">
                    <a:lumMod val="75000"/>
                  </a:schemeClr>
                </a:solidFill>
              </a:rPr>
              <a:t>, </a:t>
            </a:r>
            <a:r>
              <a:rPr lang="ru-RU" dirty="0" err="1">
                <a:solidFill>
                  <a:schemeClr val="tx1">
                    <a:lumMod val="75000"/>
                  </a:schemeClr>
                </a:solidFill>
              </a:rPr>
              <a:t>жүдеп-жадап әлсіреген</a:t>
            </a:r>
            <a:r>
              <a:rPr lang="ru-RU" dirty="0">
                <a:solidFill>
                  <a:schemeClr val="tx1">
                    <a:lumMod val="75000"/>
                  </a:schemeClr>
                </a:solidFill>
              </a:rPr>
              <a:t>. Адам да </a:t>
            </a:r>
            <a:r>
              <a:rPr lang="ru-RU" dirty="0" err="1">
                <a:solidFill>
                  <a:schemeClr val="tx1">
                    <a:lumMod val="75000"/>
                  </a:schemeClr>
                </a:solidFill>
              </a:rPr>
              <a:t>сол</a:t>
            </a:r>
            <a:r>
              <a:rPr lang="ru-RU" dirty="0">
                <a:solidFill>
                  <a:schemeClr val="tx1">
                    <a:lumMod val="75000"/>
                  </a:schemeClr>
                </a:solidFill>
              </a:rPr>
              <a:t> </a:t>
            </a:r>
            <a:r>
              <a:rPr lang="ru-RU" dirty="0" err="1">
                <a:solidFill>
                  <a:schemeClr val="tx1">
                    <a:lumMod val="75000"/>
                  </a:schemeClr>
                </a:solidFill>
              </a:rPr>
              <a:t>сияқты жақсыны көрсе жақындағысы келіп</a:t>
            </a:r>
            <a:r>
              <a:rPr lang="ru-RU" dirty="0">
                <a:solidFill>
                  <a:schemeClr val="tx1">
                    <a:lumMod val="75000"/>
                  </a:schemeClr>
                </a:solidFill>
              </a:rPr>
              <a:t>, </a:t>
            </a:r>
            <a:r>
              <a:rPr lang="ru-RU" dirty="0" err="1">
                <a:solidFill>
                  <a:schemeClr val="tx1">
                    <a:lumMod val="75000"/>
                  </a:schemeClr>
                </a:solidFill>
              </a:rPr>
              <a:t>жағымды </a:t>
            </a:r>
            <a:r>
              <a:rPr lang="ru-RU" dirty="0">
                <a:solidFill>
                  <a:schemeClr val="tx1">
                    <a:lumMod val="75000"/>
                  </a:schemeClr>
                </a:solidFill>
              </a:rPr>
              <a:t>стресс </a:t>
            </a:r>
            <a:r>
              <a:rPr lang="ru-RU" dirty="0" err="1">
                <a:solidFill>
                  <a:schemeClr val="tx1">
                    <a:lumMod val="75000"/>
                  </a:schemeClr>
                </a:solidFill>
              </a:rPr>
              <a:t>туады</a:t>
            </a:r>
            <a:r>
              <a:rPr lang="ru-RU" dirty="0">
                <a:solidFill>
                  <a:schemeClr val="tx1">
                    <a:lumMod val="75000"/>
                  </a:schemeClr>
                </a:solidFill>
              </a:rPr>
              <a:t>. Ал </a:t>
            </a:r>
            <a:r>
              <a:rPr lang="ru-RU" dirty="0" err="1">
                <a:solidFill>
                  <a:schemeClr val="tx1">
                    <a:lumMod val="75000"/>
                  </a:schemeClr>
                </a:solidFill>
              </a:rPr>
              <a:t>жаманды</a:t>
            </a:r>
            <a:r>
              <a:rPr lang="ru-RU" dirty="0">
                <a:solidFill>
                  <a:schemeClr val="tx1">
                    <a:lumMod val="75000"/>
                  </a:schemeClr>
                </a:solidFill>
              </a:rPr>
              <a:t> </a:t>
            </a:r>
            <a:r>
              <a:rPr lang="ru-RU" dirty="0" err="1">
                <a:solidFill>
                  <a:schemeClr val="tx1">
                    <a:lumMod val="75000"/>
                  </a:schemeClr>
                </a:solidFill>
              </a:rPr>
              <a:t>кездестіргенде</a:t>
            </a:r>
            <a:r>
              <a:rPr lang="ru-RU" dirty="0">
                <a:solidFill>
                  <a:schemeClr val="tx1">
                    <a:lumMod val="75000"/>
                  </a:schemeClr>
                </a:solidFill>
              </a:rPr>
              <a:t> </a:t>
            </a:r>
            <a:r>
              <a:rPr lang="ru-RU" dirty="0" err="1">
                <a:solidFill>
                  <a:schemeClr val="tx1">
                    <a:lumMod val="75000"/>
                  </a:schemeClr>
                </a:solidFill>
              </a:rPr>
              <a:t>одан</a:t>
            </a:r>
            <a:r>
              <a:rPr lang="ru-RU" dirty="0">
                <a:solidFill>
                  <a:schemeClr val="tx1">
                    <a:lumMod val="75000"/>
                  </a:schemeClr>
                </a:solidFill>
              </a:rPr>
              <a:t> </a:t>
            </a:r>
            <a:r>
              <a:rPr lang="ru-RU" dirty="0" err="1">
                <a:solidFill>
                  <a:schemeClr val="tx1">
                    <a:lumMod val="75000"/>
                  </a:schemeClr>
                </a:solidFill>
              </a:rPr>
              <a:t>жанын</a:t>
            </a:r>
            <a:r>
              <a:rPr lang="ru-RU" dirty="0">
                <a:solidFill>
                  <a:schemeClr val="tx1">
                    <a:lumMod val="75000"/>
                  </a:schemeClr>
                </a:solidFill>
              </a:rPr>
              <a:t> </a:t>
            </a:r>
            <a:r>
              <a:rPr lang="ru-RU" dirty="0" err="1">
                <a:solidFill>
                  <a:schemeClr val="tx1">
                    <a:lumMod val="75000"/>
                  </a:schemeClr>
                </a:solidFill>
              </a:rPr>
              <a:t>аулақ салып</a:t>
            </a:r>
            <a:r>
              <a:rPr lang="ru-RU" dirty="0">
                <a:solidFill>
                  <a:schemeClr val="tx1">
                    <a:lumMod val="75000"/>
                  </a:schemeClr>
                </a:solidFill>
              </a:rPr>
              <a:t>, </a:t>
            </a:r>
            <a:r>
              <a:rPr lang="ru-RU" dirty="0" err="1">
                <a:solidFill>
                  <a:schemeClr val="tx1">
                    <a:lumMod val="75000"/>
                  </a:schemeClr>
                </a:solidFill>
              </a:rPr>
              <a:t>құты қашады</a:t>
            </a:r>
            <a:r>
              <a:rPr lang="ru-RU" dirty="0">
                <a:solidFill>
                  <a:schemeClr val="tx1">
                    <a:lumMod val="75000"/>
                  </a:schemeClr>
                </a:solidFill>
              </a:rPr>
              <a:t>, </a:t>
            </a:r>
            <a:r>
              <a:rPr lang="ru-RU" dirty="0" err="1">
                <a:solidFill>
                  <a:schemeClr val="tx1">
                    <a:lumMod val="75000"/>
                  </a:schemeClr>
                </a:solidFill>
              </a:rPr>
              <a:t>жағымсыз </a:t>
            </a:r>
            <a:r>
              <a:rPr lang="ru-RU" dirty="0">
                <a:solidFill>
                  <a:schemeClr val="tx1">
                    <a:lumMod val="75000"/>
                  </a:schemeClr>
                </a:solidFill>
              </a:rPr>
              <a:t>стресс </a:t>
            </a:r>
            <a:r>
              <a:rPr lang="ru-RU" dirty="0" err="1">
                <a:solidFill>
                  <a:schemeClr val="tx1">
                    <a:lumMod val="75000"/>
                  </a:schemeClr>
                </a:solidFill>
              </a:rPr>
              <a:t>туады</a:t>
            </a:r>
            <a:r>
              <a:rPr lang="ru-RU" dirty="0">
                <a:solidFill>
                  <a:schemeClr val="tx1">
                    <a:lumMod val="75000"/>
                  </a:schemeClr>
                </a:solidFill>
              </a:rPr>
              <a:t>. </a:t>
            </a:r>
            <a:r>
              <a:rPr lang="ru-RU" dirty="0" err="1">
                <a:solidFill>
                  <a:schemeClr val="tx1">
                    <a:lumMod val="75000"/>
                  </a:schemeClr>
                </a:solidFill>
              </a:rPr>
              <a:t>Міне</a:t>
            </a:r>
            <a:r>
              <a:rPr lang="ru-RU" dirty="0">
                <a:solidFill>
                  <a:schemeClr val="tx1">
                    <a:lumMod val="75000"/>
                  </a:schemeClr>
                </a:solidFill>
              </a:rPr>
              <a:t>, осы </a:t>
            </a:r>
            <a:r>
              <a:rPr lang="ru-RU" dirty="0" err="1">
                <a:solidFill>
                  <a:schemeClr val="tx1">
                    <a:lumMod val="75000"/>
                  </a:schemeClr>
                </a:solidFill>
              </a:rPr>
              <a:t>екі</a:t>
            </a:r>
            <a:r>
              <a:rPr lang="ru-RU" dirty="0">
                <a:solidFill>
                  <a:schemeClr val="tx1">
                    <a:lumMod val="75000"/>
                  </a:schemeClr>
                </a:solidFill>
              </a:rPr>
              <a:t> </a:t>
            </a:r>
            <a:r>
              <a:rPr lang="ru-RU" dirty="0" err="1">
                <a:solidFill>
                  <a:schemeClr val="tx1">
                    <a:lumMod val="75000"/>
                  </a:schemeClr>
                </a:solidFill>
              </a:rPr>
              <a:t>мысал</a:t>
            </a:r>
            <a:r>
              <a:rPr lang="ru-RU" dirty="0">
                <a:solidFill>
                  <a:schemeClr val="tx1">
                    <a:lumMod val="75000"/>
                  </a:schemeClr>
                </a:solidFill>
              </a:rPr>
              <a:t> </a:t>
            </a:r>
            <a:r>
              <a:rPr lang="ru-RU" dirty="0" err="1">
                <a:solidFill>
                  <a:schemeClr val="tx1">
                    <a:lumMod val="75000"/>
                  </a:schemeClr>
                </a:solidFill>
              </a:rPr>
              <a:t>стрестің жағымды және жағымсыз түрлерін біршама</a:t>
            </a:r>
            <a:r>
              <a:rPr lang="ru-RU" dirty="0">
                <a:solidFill>
                  <a:schemeClr val="tx1">
                    <a:lumMod val="75000"/>
                  </a:schemeClr>
                </a:solidFill>
              </a:rPr>
              <a:t> </a:t>
            </a:r>
            <a:r>
              <a:rPr lang="ru-RU" dirty="0" err="1">
                <a:solidFill>
                  <a:schemeClr val="tx1">
                    <a:lumMod val="75000"/>
                  </a:schemeClr>
                </a:solidFill>
              </a:rPr>
              <a:t>сипаттайды</a:t>
            </a:r>
            <a:r>
              <a:rPr lang="ru-RU" dirty="0">
                <a:solidFill>
                  <a:schemeClr val="tx1">
                    <a:lumMod val="75000"/>
                  </a:schemeClr>
                </a:solidFill>
              </a:rPr>
              <a:t>.</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484784"/>
            <a:ext cx="5472608" cy="3046988"/>
          </a:xfrm>
          <a:prstGeom prst="rect">
            <a:avLst/>
          </a:prstGeom>
        </p:spPr>
        <p:txBody>
          <a:bodyPr wrap="square">
            <a:spAutoFit/>
          </a:bodyPr>
          <a:lstStyle/>
          <a:p>
            <a:r>
              <a:rPr lang="kk-KZ" b="1" dirty="0" smtClean="0"/>
              <a:t>Стрессор типтері:</a:t>
            </a:r>
          </a:p>
          <a:p>
            <a:endParaRPr lang="ru-RU" b="1" dirty="0" smtClean="0"/>
          </a:p>
          <a:p>
            <a:pPr marL="457200" indent="-457200">
              <a:buFont typeface="+mj-lt"/>
              <a:buAutoNum type="arabicPeriod"/>
            </a:pPr>
            <a:r>
              <a:rPr lang="ru-RU" u="sng" dirty="0" err="1" smtClean="0">
                <a:hlinkClick r:id="rId2" tooltip="Голод"/>
              </a:rPr>
              <a:t>Қорқыныш</a:t>
            </a:r>
            <a:endParaRPr lang="ru-RU" u="sng" dirty="0" smtClean="0">
              <a:hlinkClick r:id="rId2" tooltip="Голод"/>
            </a:endParaRPr>
          </a:p>
          <a:p>
            <a:pPr marL="457200" indent="-457200">
              <a:buFont typeface="+mj-lt"/>
              <a:buAutoNum type="arabicPeriod"/>
            </a:pPr>
            <a:r>
              <a:rPr lang="ru-RU" u="sng" dirty="0" err="1" smtClean="0">
                <a:hlinkClick r:id="rId2" tooltip="Голод"/>
              </a:rPr>
              <a:t>Аштық</a:t>
            </a:r>
            <a:endParaRPr lang="ru-RU" u="sng" dirty="0" smtClean="0">
              <a:hlinkClick r:id="rId2" tooltip="Голод"/>
            </a:endParaRPr>
          </a:p>
          <a:p>
            <a:pPr marL="457200" indent="-457200">
              <a:buFont typeface="+mj-lt"/>
              <a:buAutoNum type="arabicPeriod"/>
            </a:pPr>
            <a:r>
              <a:rPr lang="ru-RU" u="sng" dirty="0" err="1" smtClean="0">
                <a:hlinkClick r:id="rId2" tooltip="Голод"/>
              </a:rPr>
              <a:t>Қызғану</a:t>
            </a:r>
            <a:endParaRPr lang="ru-RU" u="sng" dirty="0" smtClean="0">
              <a:hlinkClick r:id="rId2" tooltip="Голод"/>
            </a:endParaRPr>
          </a:p>
          <a:p>
            <a:pPr marL="457200" indent="-457200">
              <a:buFont typeface="+mj-lt"/>
              <a:buAutoNum type="arabicPeriod"/>
            </a:pPr>
            <a:r>
              <a:rPr lang="ru-RU" u="sng" dirty="0" err="1" smtClean="0">
                <a:hlinkClick r:id="rId2" tooltip="Голод"/>
              </a:rPr>
              <a:t>Ауырсыну</a:t>
            </a:r>
            <a:endParaRPr lang="ru-RU" u="sng" dirty="0" smtClean="0">
              <a:hlinkClick r:id="rId2" tooltip="Голод"/>
            </a:endParaRPr>
          </a:p>
          <a:p>
            <a:pPr marL="457200" indent="-457200">
              <a:buFont typeface="+mj-lt"/>
              <a:buAutoNum type="arabicPeriod"/>
            </a:pPr>
            <a:r>
              <a:rPr lang="ru-RU" u="sng" dirty="0" err="1" smtClean="0">
                <a:hlinkClick r:id="rId2" tooltip="Голод"/>
              </a:rPr>
              <a:t>Шаршау</a:t>
            </a:r>
            <a:r>
              <a:rPr lang="ru-RU" u="sng" dirty="0" smtClean="0">
                <a:hlinkClick r:id="rId2" tooltip="Голод"/>
              </a:rPr>
              <a:t>, </a:t>
            </a:r>
            <a:r>
              <a:rPr lang="ru-RU" u="sng" dirty="0" err="1" smtClean="0">
                <a:hlinkClick r:id="rId2" tooltip="Голод"/>
              </a:rPr>
              <a:t>әлсіреу</a:t>
            </a:r>
            <a:endParaRPr lang="ru-RU" u="sng" dirty="0" smtClean="0">
              <a:hlinkClick r:id="rId2" tooltip="Голод"/>
            </a:endParaRPr>
          </a:p>
          <a:p>
            <a:pPr marL="457200" indent="-457200">
              <a:buFont typeface="+mj-lt"/>
              <a:buAutoNum type="arabicPeriod"/>
            </a:pPr>
            <a:r>
              <a:rPr lang="ru-RU" u="sng" dirty="0" smtClean="0">
                <a:hlinkClick r:id="rId3" tooltip="Изоляция"/>
              </a:rPr>
              <a:t>Изоляция</a:t>
            </a:r>
            <a:endParaRPr lang="ru-RU" u="sng"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024"/>
          <p:cNvGraphicFramePr>
            <a:graphicFrameLocks noChangeAspect="1"/>
          </p:cNvGraphicFramePr>
          <p:nvPr/>
        </p:nvGraphicFramePr>
        <p:xfrm>
          <a:off x="304800" y="0"/>
          <a:ext cx="1905000" cy="1624013"/>
        </p:xfrm>
        <a:graphic>
          <a:graphicData uri="http://schemas.openxmlformats.org/presentationml/2006/ole">
            <p:oleObj spid="_x0000_s2050" name="Clip" r:id="rId3" imgW="4072320" imgH="3468960" progId="">
              <p:embed/>
            </p:oleObj>
          </a:graphicData>
        </a:graphic>
      </p:graphicFrame>
      <p:sp>
        <p:nvSpPr>
          <p:cNvPr id="2051" name="AutoShape 4"/>
          <p:cNvSpPr>
            <a:spLocks noChangeArrowheads="1"/>
          </p:cNvSpPr>
          <p:nvPr/>
        </p:nvSpPr>
        <p:spPr bwMode="auto">
          <a:xfrm>
            <a:off x="4191000" y="188913"/>
            <a:ext cx="4572000" cy="1539875"/>
          </a:xfrm>
          <a:prstGeom prst="irregularSeal1">
            <a:avLst/>
          </a:prstGeom>
          <a:solidFill>
            <a:schemeClr val="folHlink"/>
          </a:solidFill>
          <a:ln w="38100">
            <a:solidFill>
              <a:srgbClr val="C6062F"/>
            </a:solidFill>
            <a:miter lim="800000"/>
            <a:headEnd/>
            <a:tailEnd/>
          </a:ln>
        </p:spPr>
        <p:txBody>
          <a:bodyPr wrap="none" anchor="ctr"/>
          <a:lstStyle/>
          <a:p>
            <a:pPr algn="ctr"/>
            <a:r>
              <a:rPr lang="kk-KZ">
                <a:latin typeface="Tahoma" pitchFamily="34" charset="0"/>
              </a:rPr>
              <a:t>Жұмыстың көптігі</a:t>
            </a:r>
            <a:endParaRPr lang="ru-RU">
              <a:latin typeface="Tahoma" pitchFamily="34" charset="0"/>
            </a:endParaRPr>
          </a:p>
        </p:txBody>
      </p:sp>
      <p:sp>
        <p:nvSpPr>
          <p:cNvPr id="70661" name="Text Box 5"/>
          <p:cNvSpPr txBox="1">
            <a:spLocks noChangeArrowheads="1"/>
          </p:cNvSpPr>
          <p:nvPr/>
        </p:nvSpPr>
        <p:spPr bwMode="auto">
          <a:xfrm>
            <a:off x="228600" y="609600"/>
            <a:ext cx="2344738" cy="579438"/>
          </a:xfrm>
          <a:prstGeom prst="rect">
            <a:avLst/>
          </a:prstGeom>
          <a:noFill/>
          <a:ln w="9525">
            <a:noFill/>
            <a:miter lim="800000"/>
            <a:headEnd/>
            <a:tailEnd/>
          </a:ln>
          <a:effectLst/>
        </p:spPr>
        <p:txBody>
          <a:bodyPr wrap="none">
            <a:spAutoFit/>
          </a:bodyPr>
          <a:lstStyle/>
          <a:p>
            <a:pPr>
              <a:defRPr/>
            </a:pPr>
            <a:r>
              <a:rPr lang="ru-RU" sz="3200" b="1">
                <a:solidFill>
                  <a:srgbClr val="C6062F"/>
                </a:solidFill>
                <a:effectLst>
                  <a:outerShdw blurRad="38100" dist="38100" dir="2700000" algn="tl">
                    <a:srgbClr val="C0C0C0"/>
                  </a:outerShdw>
                </a:effectLst>
                <a:latin typeface="Tahoma" pitchFamily="34" charset="0"/>
              </a:rPr>
              <a:t>СТРЕССОР</a:t>
            </a:r>
            <a:endParaRPr lang="ru-RU">
              <a:latin typeface="Tahoma" pitchFamily="34" charset="0"/>
            </a:endParaRPr>
          </a:p>
        </p:txBody>
      </p:sp>
      <p:sp>
        <p:nvSpPr>
          <p:cNvPr id="2053" name="AutoShape 6"/>
          <p:cNvSpPr>
            <a:spLocks noChangeArrowheads="1"/>
          </p:cNvSpPr>
          <p:nvPr/>
        </p:nvSpPr>
        <p:spPr bwMode="auto">
          <a:xfrm>
            <a:off x="2590800" y="838200"/>
            <a:ext cx="1600200" cy="485775"/>
          </a:xfrm>
          <a:custGeom>
            <a:avLst/>
            <a:gdLst>
              <a:gd name="T0" fmla="*/ 88911117 w 21600"/>
              <a:gd name="T1" fmla="*/ 0 h 21600"/>
              <a:gd name="T2" fmla="*/ 0 w 21600"/>
              <a:gd name="T3" fmla="*/ 5462449 h 21600"/>
              <a:gd name="T4" fmla="*/ 88911117 w 21600"/>
              <a:gd name="T5" fmla="*/ 10924876 h 21600"/>
              <a:gd name="T6" fmla="*/ 118548144 w 21600"/>
              <a:gd name="T7" fmla="*/ 546244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6062F"/>
          </a:solidFill>
          <a:ln w="9525">
            <a:solidFill>
              <a:schemeClr val="tx1"/>
            </a:solidFill>
            <a:miter lim="800000"/>
            <a:headEnd/>
            <a:tailEnd/>
          </a:ln>
        </p:spPr>
        <p:txBody>
          <a:bodyPr wrap="none" anchor="ctr"/>
          <a:lstStyle/>
          <a:p>
            <a:endParaRPr lang="ru-RU"/>
          </a:p>
        </p:txBody>
      </p:sp>
      <p:sp>
        <p:nvSpPr>
          <p:cNvPr id="9" name="Прямоугольник 8"/>
          <p:cNvSpPr/>
          <p:nvPr/>
        </p:nvSpPr>
        <p:spPr>
          <a:xfrm>
            <a:off x="755650" y="1651000"/>
            <a:ext cx="7920038" cy="4154488"/>
          </a:xfrm>
          <a:prstGeom prst="rect">
            <a:avLst/>
          </a:prstGeom>
        </p:spPr>
        <p:txBody>
          <a:bodyPr>
            <a:spAutoFit/>
          </a:bodyPr>
          <a:lstStyle/>
          <a:p>
            <a:pPr>
              <a:defRPr/>
            </a:pPr>
            <a:r>
              <a:rPr lang="ru-RU" dirty="0" err="1">
                <a:solidFill>
                  <a:schemeClr val="tx1">
                    <a:lumMod val="75000"/>
                  </a:schemeClr>
                </a:solidFill>
              </a:rPr>
              <a:t>Стресті</a:t>
            </a:r>
            <a:r>
              <a:rPr lang="ru-RU" dirty="0">
                <a:solidFill>
                  <a:schemeClr val="tx1">
                    <a:lumMod val="75000"/>
                  </a:schemeClr>
                </a:solidFill>
              </a:rPr>
              <a:t> </a:t>
            </a:r>
            <a:r>
              <a:rPr lang="ru-RU" dirty="0" err="1">
                <a:solidFill>
                  <a:schemeClr val="tx1">
                    <a:lumMod val="75000"/>
                  </a:schemeClr>
                </a:solidFill>
              </a:rPr>
              <a:t>тудыратын</a:t>
            </a:r>
            <a:r>
              <a:rPr lang="ru-RU" dirty="0">
                <a:solidFill>
                  <a:schemeClr val="tx1">
                    <a:lumMod val="75000"/>
                  </a:schemeClr>
                </a:solidFill>
              </a:rPr>
              <a:t> </a:t>
            </a:r>
            <a:r>
              <a:rPr lang="ru-RU" dirty="0" err="1">
                <a:solidFill>
                  <a:schemeClr val="tx1">
                    <a:lumMod val="75000"/>
                  </a:schemeClr>
                </a:solidFill>
              </a:rPr>
              <a:t>әсерлерге қарай </a:t>
            </a:r>
            <a:r>
              <a:rPr lang="ru-RU" u="sng" dirty="0" err="1">
                <a:solidFill>
                  <a:schemeClr val="tx1">
                    <a:lumMod val="75000"/>
                  </a:schemeClr>
                </a:solidFill>
                <a:hlinkClick r:id="rId4" tooltip="Физиология"/>
              </a:rPr>
              <a:t>физиологиялық</a:t>
            </a:r>
            <a:r>
              <a:rPr lang="ru-RU" dirty="0" err="1">
                <a:solidFill>
                  <a:schemeClr val="tx1">
                    <a:lumMod val="75000"/>
                  </a:schemeClr>
                </a:solidFill>
              </a:rPr>
              <a:t> және психологиялық </a:t>
            </a:r>
            <a:r>
              <a:rPr lang="ru-RU" dirty="0">
                <a:solidFill>
                  <a:schemeClr val="tx1">
                    <a:lumMod val="75000"/>
                  </a:schemeClr>
                </a:solidFill>
              </a:rPr>
              <a:t>стресс </a:t>
            </a:r>
            <a:r>
              <a:rPr lang="ru-RU" dirty="0" err="1">
                <a:solidFill>
                  <a:schemeClr val="tx1">
                    <a:lumMod val="75000"/>
                  </a:schemeClr>
                </a:solidFill>
              </a:rPr>
              <a:t>деп</a:t>
            </a:r>
            <a:r>
              <a:rPr lang="ru-RU" dirty="0">
                <a:solidFill>
                  <a:schemeClr val="tx1">
                    <a:lumMod val="75000"/>
                  </a:schemeClr>
                </a:solidFill>
              </a:rPr>
              <a:t> </a:t>
            </a:r>
            <a:r>
              <a:rPr lang="ru-RU" dirty="0" err="1">
                <a:solidFill>
                  <a:schemeClr val="tx1">
                    <a:lumMod val="75000"/>
                  </a:schemeClr>
                </a:solidFill>
              </a:rPr>
              <a:t>екіге</a:t>
            </a:r>
            <a:r>
              <a:rPr lang="ru-RU" dirty="0">
                <a:solidFill>
                  <a:schemeClr val="tx1">
                    <a:lumMod val="75000"/>
                  </a:schemeClr>
                </a:solidFill>
              </a:rPr>
              <a:t> </a:t>
            </a:r>
            <a:r>
              <a:rPr lang="ru-RU" dirty="0" err="1">
                <a:solidFill>
                  <a:schemeClr val="tx1">
                    <a:lumMod val="75000"/>
                  </a:schemeClr>
                </a:solidFill>
              </a:rPr>
              <a:t>бөледі</a:t>
            </a:r>
            <a:r>
              <a:rPr lang="ru-RU" dirty="0">
                <a:solidFill>
                  <a:schemeClr val="tx1">
                    <a:lumMod val="75000"/>
                  </a:schemeClr>
                </a:solidFill>
              </a:rPr>
              <a:t>. </a:t>
            </a:r>
            <a:r>
              <a:rPr lang="ru-RU" dirty="0" err="1">
                <a:solidFill>
                  <a:schemeClr val="tx1">
                    <a:lumMod val="75000"/>
                  </a:schemeClr>
                </a:solidFill>
              </a:rPr>
              <a:t>Психологиялық стресті</a:t>
            </a:r>
            <a:r>
              <a:rPr lang="ru-RU" dirty="0">
                <a:solidFill>
                  <a:schemeClr val="tx1">
                    <a:lumMod val="75000"/>
                  </a:schemeClr>
                </a:solidFill>
              </a:rPr>
              <a:t> </a:t>
            </a:r>
            <a:r>
              <a:rPr lang="ru-RU" dirty="0" err="1">
                <a:solidFill>
                  <a:schemeClr val="tx1">
                    <a:lumMod val="75000"/>
                  </a:schemeClr>
                </a:solidFill>
              </a:rPr>
              <a:t>мәліметтік және эмоциялық </a:t>
            </a:r>
            <a:r>
              <a:rPr lang="ru-RU" dirty="0">
                <a:solidFill>
                  <a:schemeClr val="tx1">
                    <a:lumMod val="75000"/>
                  </a:schemeClr>
                </a:solidFill>
              </a:rPr>
              <a:t>стресс </a:t>
            </a:r>
            <a:r>
              <a:rPr lang="ru-RU" dirty="0" err="1">
                <a:solidFill>
                  <a:schemeClr val="tx1">
                    <a:lumMod val="75000"/>
                  </a:schemeClr>
                </a:solidFill>
              </a:rPr>
              <a:t>деп</a:t>
            </a:r>
            <a:r>
              <a:rPr lang="ru-RU" dirty="0">
                <a:solidFill>
                  <a:schemeClr val="tx1">
                    <a:lumMod val="75000"/>
                  </a:schemeClr>
                </a:solidFill>
              </a:rPr>
              <a:t> </a:t>
            </a:r>
            <a:r>
              <a:rPr lang="ru-RU" dirty="0" err="1">
                <a:solidFill>
                  <a:schemeClr val="tx1">
                    <a:lumMod val="75000"/>
                  </a:schemeClr>
                </a:solidFill>
              </a:rPr>
              <a:t>атайды</a:t>
            </a:r>
            <a:r>
              <a:rPr lang="ru-RU" dirty="0">
                <a:solidFill>
                  <a:schemeClr val="tx1">
                    <a:lumMod val="75000"/>
                  </a:schemeClr>
                </a:solidFill>
              </a:rPr>
              <a:t>. </a:t>
            </a:r>
            <a:r>
              <a:rPr lang="ru-RU" dirty="0" err="1">
                <a:solidFill>
                  <a:schemeClr val="tx1">
                    <a:lumMod val="75000"/>
                  </a:schemeClr>
                </a:solidFill>
              </a:rPr>
              <a:t>Тосыннан</a:t>
            </a:r>
            <a:r>
              <a:rPr lang="ru-RU" dirty="0">
                <a:solidFill>
                  <a:schemeClr val="tx1">
                    <a:lumMod val="75000"/>
                  </a:schemeClr>
                </a:solidFill>
              </a:rPr>
              <a:t> </a:t>
            </a:r>
            <a:r>
              <a:rPr lang="ru-RU" dirty="0" err="1">
                <a:solidFill>
                  <a:schemeClr val="tx1">
                    <a:lumMod val="75000"/>
                  </a:schemeClr>
                </a:solidFill>
              </a:rPr>
              <a:t>жағымсыз </a:t>
            </a:r>
            <a:r>
              <a:rPr lang="ru-RU" dirty="0">
                <a:solidFill>
                  <a:schemeClr val="tx1">
                    <a:lumMod val="75000"/>
                  </a:schemeClr>
                </a:solidFill>
              </a:rPr>
              <a:t>хабар </a:t>
            </a:r>
            <a:r>
              <a:rPr lang="ru-RU" dirty="0" err="1">
                <a:solidFill>
                  <a:schemeClr val="tx1">
                    <a:lumMod val="75000"/>
                  </a:schemeClr>
                </a:solidFill>
              </a:rPr>
              <a:t>естігенде</a:t>
            </a:r>
            <a:r>
              <a:rPr lang="ru-RU" dirty="0">
                <a:solidFill>
                  <a:schemeClr val="tx1">
                    <a:lumMod val="75000"/>
                  </a:schemeClr>
                </a:solidFill>
              </a:rPr>
              <a:t> </a:t>
            </a:r>
            <a:r>
              <a:rPr lang="ru-RU" dirty="0" err="1">
                <a:solidFill>
                  <a:schemeClr val="tx1">
                    <a:lumMod val="75000"/>
                  </a:schemeClr>
                </a:solidFill>
              </a:rPr>
              <a:t>мәліметтік </a:t>
            </a:r>
            <a:r>
              <a:rPr lang="ru-RU" dirty="0">
                <a:solidFill>
                  <a:schemeClr val="tx1">
                    <a:lumMod val="75000"/>
                  </a:schemeClr>
                </a:solidFill>
              </a:rPr>
              <a:t>стресс </a:t>
            </a:r>
            <a:r>
              <a:rPr lang="ru-RU" dirty="0" err="1">
                <a:solidFill>
                  <a:schemeClr val="tx1">
                    <a:lumMod val="75000"/>
                  </a:schemeClr>
                </a:solidFill>
              </a:rPr>
              <a:t>пайда</a:t>
            </a:r>
            <a:r>
              <a:rPr lang="ru-RU" dirty="0">
                <a:solidFill>
                  <a:schemeClr val="tx1">
                    <a:lumMod val="75000"/>
                  </a:schemeClr>
                </a:solidFill>
              </a:rPr>
              <a:t> </a:t>
            </a:r>
            <a:r>
              <a:rPr lang="ru-RU" dirty="0" err="1">
                <a:solidFill>
                  <a:schemeClr val="tx1">
                    <a:lumMod val="75000"/>
                  </a:schemeClr>
                </a:solidFill>
              </a:rPr>
              <a:t>болады</a:t>
            </a:r>
            <a:r>
              <a:rPr lang="ru-RU" dirty="0">
                <a:solidFill>
                  <a:schemeClr val="tx1">
                    <a:lumMod val="75000"/>
                  </a:schemeClr>
                </a:solidFill>
              </a:rPr>
              <a:t>. Адам </a:t>
            </a:r>
            <a:r>
              <a:rPr lang="ru-RU" dirty="0" err="1">
                <a:solidFill>
                  <a:schemeClr val="tx1">
                    <a:lumMod val="75000"/>
                  </a:schemeClr>
                </a:solidFill>
              </a:rPr>
              <a:t>дұрыс жауап</a:t>
            </a:r>
            <a:r>
              <a:rPr lang="ru-RU" dirty="0">
                <a:solidFill>
                  <a:schemeClr val="tx1">
                    <a:lumMod val="75000"/>
                  </a:schemeClr>
                </a:solidFill>
              </a:rPr>
              <a:t> </a:t>
            </a:r>
            <a:r>
              <a:rPr lang="ru-RU" dirty="0" err="1">
                <a:solidFill>
                  <a:schemeClr val="tx1">
                    <a:lumMod val="75000"/>
                  </a:schemeClr>
                </a:solidFill>
              </a:rPr>
              <a:t>таба</a:t>
            </a:r>
            <a:r>
              <a:rPr lang="ru-RU" dirty="0">
                <a:solidFill>
                  <a:schemeClr val="tx1">
                    <a:lumMod val="75000"/>
                  </a:schemeClr>
                </a:solidFill>
              </a:rPr>
              <a:t> </a:t>
            </a:r>
            <a:r>
              <a:rPr lang="ru-RU" dirty="0" err="1">
                <a:solidFill>
                  <a:schemeClr val="tx1">
                    <a:lumMod val="75000"/>
                  </a:schemeClr>
                </a:solidFill>
              </a:rPr>
              <a:t>алмай</a:t>
            </a:r>
            <a:r>
              <a:rPr lang="ru-RU" dirty="0">
                <a:solidFill>
                  <a:schemeClr val="tx1">
                    <a:lumMod val="75000"/>
                  </a:schemeClr>
                </a:solidFill>
              </a:rPr>
              <a:t>, </a:t>
            </a:r>
            <a:r>
              <a:rPr lang="ru-RU" dirty="0" err="1">
                <a:solidFill>
                  <a:schemeClr val="tx1">
                    <a:lumMod val="75000"/>
                  </a:schemeClr>
                </a:solidFill>
              </a:rPr>
              <a:t>қатты қиналады</a:t>
            </a:r>
            <a:r>
              <a:rPr lang="ru-RU" dirty="0">
                <a:solidFill>
                  <a:schemeClr val="tx1">
                    <a:lumMod val="75000"/>
                  </a:schemeClr>
                </a:solidFill>
              </a:rPr>
              <a:t>, не </a:t>
            </a:r>
            <a:r>
              <a:rPr lang="ru-RU" dirty="0" err="1">
                <a:solidFill>
                  <a:schemeClr val="tx1">
                    <a:lumMod val="75000"/>
                  </a:schemeClr>
                </a:solidFill>
              </a:rPr>
              <a:t>істерін</a:t>
            </a:r>
            <a:r>
              <a:rPr lang="ru-RU" dirty="0">
                <a:solidFill>
                  <a:schemeClr val="tx1">
                    <a:lumMod val="75000"/>
                  </a:schemeClr>
                </a:solidFill>
              </a:rPr>
              <a:t> </a:t>
            </a:r>
            <a:r>
              <a:rPr lang="ru-RU" dirty="0" err="1">
                <a:solidFill>
                  <a:schemeClr val="tx1">
                    <a:lumMod val="75000"/>
                  </a:schemeClr>
                </a:solidFill>
              </a:rPr>
              <a:t>білмей</a:t>
            </a:r>
            <a:r>
              <a:rPr lang="ru-RU" dirty="0">
                <a:solidFill>
                  <a:schemeClr val="tx1">
                    <a:lumMod val="75000"/>
                  </a:schemeClr>
                </a:solidFill>
              </a:rPr>
              <a:t>, </a:t>
            </a:r>
            <a:r>
              <a:rPr lang="ru-RU" dirty="0" err="1">
                <a:solidFill>
                  <a:schemeClr val="tx1">
                    <a:lumMod val="75000"/>
                  </a:schemeClr>
                </a:solidFill>
              </a:rPr>
              <a:t>абыржып</a:t>
            </a:r>
            <a:r>
              <a:rPr lang="ru-RU" dirty="0">
                <a:solidFill>
                  <a:schemeClr val="tx1">
                    <a:lumMod val="75000"/>
                  </a:schemeClr>
                </a:solidFill>
              </a:rPr>
              <a:t> </a:t>
            </a:r>
            <a:r>
              <a:rPr lang="ru-RU" dirty="0" err="1">
                <a:solidFill>
                  <a:schemeClr val="tx1">
                    <a:lumMod val="75000"/>
                  </a:schemeClr>
                </a:solidFill>
              </a:rPr>
              <a:t>қалады</a:t>
            </a:r>
            <a:r>
              <a:rPr lang="ru-RU" dirty="0">
                <a:solidFill>
                  <a:schemeClr val="tx1">
                    <a:lumMod val="75000"/>
                  </a:schemeClr>
                </a:solidFill>
              </a:rPr>
              <a:t>. Ал </a:t>
            </a:r>
            <a:r>
              <a:rPr lang="ru-RU" dirty="0" err="1">
                <a:solidFill>
                  <a:schemeClr val="tx1">
                    <a:lumMod val="75000"/>
                  </a:schemeClr>
                </a:solidFill>
              </a:rPr>
              <a:t>эмоциялық </a:t>
            </a:r>
            <a:r>
              <a:rPr lang="ru-RU" dirty="0">
                <a:solidFill>
                  <a:schemeClr val="tx1">
                    <a:lumMod val="75000"/>
                  </a:schemeClr>
                </a:solidFill>
              </a:rPr>
              <a:t>стресс </a:t>
            </a:r>
            <a:r>
              <a:rPr lang="ru-RU" dirty="0" err="1">
                <a:solidFill>
                  <a:schemeClr val="tx1">
                    <a:lumMod val="75000"/>
                  </a:schemeClr>
                </a:solidFill>
              </a:rPr>
              <a:t>қауып туғанда немесе</a:t>
            </a:r>
            <a:r>
              <a:rPr lang="ru-RU" dirty="0">
                <a:solidFill>
                  <a:schemeClr val="tx1">
                    <a:lumMod val="75000"/>
                  </a:schemeClr>
                </a:solidFill>
              </a:rPr>
              <a:t> </a:t>
            </a:r>
            <a:r>
              <a:rPr lang="ru-RU" dirty="0" err="1">
                <a:solidFill>
                  <a:schemeClr val="tx1">
                    <a:lumMod val="75000"/>
                  </a:schemeClr>
                </a:solidFill>
              </a:rPr>
              <a:t>оқыс қорыққанда</a:t>
            </a:r>
            <a:r>
              <a:rPr lang="ru-RU" dirty="0">
                <a:solidFill>
                  <a:schemeClr val="tx1">
                    <a:lumMod val="75000"/>
                  </a:schemeClr>
                </a:solidFill>
              </a:rPr>
              <a:t>, не </a:t>
            </a:r>
            <a:r>
              <a:rPr lang="ru-RU" dirty="0" err="1">
                <a:solidFill>
                  <a:schemeClr val="tx1">
                    <a:lumMod val="75000"/>
                  </a:schemeClr>
                </a:solidFill>
              </a:rPr>
              <a:t>біреуден</a:t>
            </a:r>
            <a:r>
              <a:rPr lang="ru-RU" dirty="0">
                <a:solidFill>
                  <a:schemeClr val="tx1">
                    <a:lumMod val="75000"/>
                  </a:schemeClr>
                </a:solidFill>
              </a:rPr>
              <a:t> </a:t>
            </a:r>
            <a:r>
              <a:rPr lang="ru-RU" dirty="0" err="1">
                <a:solidFill>
                  <a:schemeClr val="tx1">
                    <a:lumMod val="75000"/>
                  </a:schemeClr>
                </a:solidFill>
              </a:rPr>
              <a:t>қатты көңілі қалғанда байқалады</a:t>
            </a:r>
            <a:r>
              <a:rPr lang="ru-RU" dirty="0">
                <a:solidFill>
                  <a:schemeClr val="tx1">
                    <a:lumMod val="75000"/>
                  </a:schemeClr>
                </a:solidFill>
              </a:rPr>
              <a:t>. </a:t>
            </a:r>
            <a:r>
              <a:rPr lang="ru-RU" dirty="0" err="1">
                <a:solidFill>
                  <a:schemeClr val="tx1">
                    <a:lumMod val="75000"/>
                  </a:schemeClr>
                </a:solidFill>
              </a:rPr>
              <a:t>Мұндайда жоғарғы жүйке әрекетінде тежеулі</a:t>
            </a:r>
            <a:r>
              <a:rPr lang="ru-RU" dirty="0">
                <a:solidFill>
                  <a:schemeClr val="tx1">
                    <a:lumMod val="75000"/>
                  </a:schemeClr>
                </a:solidFill>
              </a:rPr>
              <a:t> </a:t>
            </a:r>
            <a:r>
              <a:rPr lang="ru-RU" dirty="0" err="1">
                <a:solidFill>
                  <a:schemeClr val="tx1">
                    <a:lumMod val="75000"/>
                  </a:schemeClr>
                </a:solidFill>
              </a:rPr>
              <a:t>серпілісі</a:t>
            </a:r>
            <a:r>
              <a:rPr lang="ru-RU" dirty="0">
                <a:solidFill>
                  <a:schemeClr val="tx1">
                    <a:lumMod val="75000"/>
                  </a:schemeClr>
                </a:solidFill>
              </a:rPr>
              <a:t> </a:t>
            </a:r>
            <a:r>
              <a:rPr lang="ru-RU" dirty="0" err="1">
                <a:solidFill>
                  <a:schemeClr val="tx1">
                    <a:lumMod val="75000"/>
                  </a:schemeClr>
                </a:solidFill>
              </a:rPr>
              <a:t>қанат жаяды</a:t>
            </a:r>
            <a:r>
              <a:rPr lang="ru-RU" dirty="0">
                <a:solidFill>
                  <a:schemeClr val="tx1">
                    <a:lumMod val="75000"/>
                  </a:schemeClr>
                </a:solidFill>
              </a:rPr>
              <a:t>. </a:t>
            </a:r>
            <a:r>
              <a:rPr lang="ru-RU" dirty="0" err="1">
                <a:solidFill>
                  <a:schemeClr val="tx1">
                    <a:lumMod val="75000"/>
                  </a:schemeClr>
                </a:solidFill>
              </a:rPr>
              <a:t>Соның нәтижесінде іс-қимыл әрекеті немесе</a:t>
            </a:r>
            <a:r>
              <a:rPr lang="ru-RU" dirty="0">
                <a:solidFill>
                  <a:schemeClr val="tx1">
                    <a:lumMod val="75000"/>
                  </a:schemeClr>
                </a:solidFill>
              </a:rPr>
              <a:t> </a:t>
            </a:r>
            <a:r>
              <a:rPr lang="ru-RU" dirty="0" err="1">
                <a:solidFill>
                  <a:schemeClr val="tx1">
                    <a:lumMod val="75000"/>
                  </a:schemeClr>
                </a:solidFill>
              </a:rPr>
              <a:t>сөйлеген сөзі бұзылады.</a:t>
            </a:r>
            <a:r>
              <a:rPr lang="ru-RU" dirty="0">
                <a:solidFill>
                  <a:schemeClr val="tx1">
                    <a:lumMod val="75000"/>
                  </a:schemeClr>
                </a:solidFill>
              </a:rPr>
              <a:t> </a:t>
            </a:r>
          </a:p>
        </p:txBody>
      </p:sp>
    </p:spTree>
  </p:cSld>
  <p:clrMapOvr>
    <a:masterClrMapping/>
  </p:clrMapOvr>
  <p:transition spd="slow"/>
</p:sld>
</file>

<file path=ppt/theme/theme1.xml><?xml version="1.0" encoding="utf-8"?>
<a:theme xmlns:a="http://schemas.openxmlformats.org/drawingml/2006/main" name="Эскиз">
  <a:themeElements>
    <a:clrScheme name="Эскиз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Эски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Эскиз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Эскиз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Эскиз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Эскиз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Эскиз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Эскиз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Эскиз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Эскиз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Designs\Эскиз.pot</Template>
  <TotalTime>824</TotalTime>
  <Words>1488</Words>
  <Application>Microsoft Office PowerPoint</Application>
  <PresentationFormat>Экран (4:3)</PresentationFormat>
  <Paragraphs>78</Paragraphs>
  <Slides>31</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33" baseType="lpstr">
      <vt:lpstr>Эскиз</vt:lpstr>
      <vt:lpstr>Clip</vt:lpstr>
      <vt:lpstr>Клеткалық стресс және қоршаған орта факторлары. </vt:lpstr>
      <vt:lpstr>  Жоспары:</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 Адам геномы– біздің түріміздегі барлық  ДНК гендер жиынтығы, тұқым қуалайтын код. </vt:lpstr>
      <vt:lpstr>Мысалы:</vt:lpstr>
      <vt:lpstr>Слайд 22</vt:lpstr>
      <vt:lpstr>Слайд 23</vt:lpstr>
      <vt:lpstr>Клеткадағы сигналды жолдар схемасы</vt:lpstr>
      <vt:lpstr>Стресс және ферменттер</vt:lpstr>
      <vt:lpstr>Слайд 26</vt:lpstr>
      <vt:lpstr>Слайд 27</vt:lpstr>
      <vt:lpstr>Мембрананың стрессті қабылдауы</vt:lpstr>
      <vt:lpstr>Слайд 29</vt:lpstr>
      <vt:lpstr>Слайд 30</vt:lpstr>
      <vt:lpstr>Слайд 31</vt:lpstr>
    </vt:vector>
  </TitlesOfParts>
  <Company>Tacis Project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saparovk</cp:lastModifiedBy>
  <cp:revision>46</cp:revision>
  <dcterms:created xsi:type="dcterms:W3CDTF">2002-11-27T09:02:47Z</dcterms:created>
  <dcterms:modified xsi:type="dcterms:W3CDTF">2013-10-09T08:51:58Z</dcterms:modified>
</cp:coreProperties>
</file>