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6" r:id="rId7"/>
    <p:sldId id="267" r:id="rId8"/>
    <p:sldId id="268" r:id="rId9"/>
    <p:sldId id="261" r:id="rId10"/>
    <p:sldId id="262" r:id="rId11"/>
    <p:sldId id="263" r:id="rId12"/>
    <p:sldId id="264"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252D7-D308-49D5-A5D4-C92C37A28713}" type="datetimeFigureOut">
              <a:rPr lang="ru-RU" smtClean="0"/>
              <a:pPr/>
              <a:t>25.01.2012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801C5C-C2EC-4EC0-B0E1-070C3C3D0DDC}" type="slidenum">
              <a:rPr lang="ru-RU" smtClean="0"/>
              <a:pPr/>
              <a:t>‹#›</a:t>
            </a:fld>
            <a:endParaRPr lang="ru-RU"/>
          </a:p>
        </p:txBody>
      </p:sp>
    </p:spTree>
    <p:extLst>
      <p:ext uri="{BB962C8B-B14F-4D97-AF65-F5344CB8AC3E}">
        <p14:creationId xmlns:p14="http://schemas.microsoft.com/office/powerpoint/2010/main" xmlns="" val="3758424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0801C5C-C2EC-4EC0-B0E1-070C3C3D0DDC}" type="slidenum">
              <a:rPr lang="ru-RU" smtClean="0"/>
              <a:pPr/>
              <a:t>9</a:t>
            </a:fld>
            <a:endParaRPr lang="ru-RU"/>
          </a:p>
        </p:txBody>
      </p:sp>
    </p:spTree>
    <p:extLst>
      <p:ext uri="{BB962C8B-B14F-4D97-AF65-F5344CB8AC3E}">
        <p14:creationId xmlns:p14="http://schemas.microsoft.com/office/powerpoint/2010/main" xmlns="" val="31123425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D32CD62-3F23-40C6-B5C4-685F6AE25C89}" type="datetimeFigureOut">
              <a:rPr lang="ru-RU" smtClean="0"/>
              <a:pPr/>
              <a:t>25.01.2012</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DBD50A8-3F9E-4B64-BFED-F25AC51A7D79}" type="slidenum">
              <a:rPr lang="ru-RU" smtClean="0"/>
              <a:pPr/>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BD50A8-3F9E-4B64-BFED-F25AC51A7D79}" type="slidenum">
              <a:rPr lang="ru-RU" smtClean="0"/>
              <a:pPr/>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BD50A8-3F9E-4B64-BFED-F25AC51A7D79}" type="slidenum">
              <a:rPr lang="ru-RU" smtClean="0"/>
              <a:pPr/>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BD50A8-3F9E-4B64-BFED-F25AC51A7D79}" type="slidenum">
              <a:rPr lang="ru-RU" smtClean="0"/>
              <a:pPr/>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BD50A8-3F9E-4B64-BFED-F25AC51A7D79}"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BD50A8-3F9E-4B64-BFED-F25AC51A7D79}" type="slidenum">
              <a:rPr lang="ru-RU" smtClean="0"/>
              <a:pPr/>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DBD50A8-3F9E-4B64-BFED-F25AC51A7D79}" type="slidenum">
              <a:rPr lang="ru-RU" smtClean="0"/>
              <a:pPr/>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DBD50A8-3F9E-4B64-BFED-F25AC51A7D79}" type="slidenum">
              <a:rPr lang="ru-RU" smtClean="0"/>
              <a:pPr/>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DBD50A8-3F9E-4B64-BFED-F25AC51A7D7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BD50A8-3F9E-4B64-BFED-F25AC51A7D7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2CD62-3F23-40C6-B5C4-685F6AE25C89}" type="datetimeFigureOut">
              <a:rPr lang="ru-RU" smtClean="0"/>
              <a:pPr/>
              <a:t>25.01.2012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BD50A8-3F9E-4B64-BFED-F25AC51A7D7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D32CD62-3F23-40C6-B5C4-685F6AE25C89}" type="datetimeFigureOut">
              <a:rPr lang="ru-RU" smtClean="0"/>
              <a:pPr/>
              <a:t>25.01.2012</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1DBD50A8-3F9E-4B64-BFED-F25AC51A7D7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kk.wikipedia.org/w/index.php?title=%D0%98%D1%81%D0%B0%D1%82%D0%B0%D0%B5%D0%B2&amp;action=edit&amp;redlink=1" TargetMode="External"/><Relationship Id="rId3" Type="http://schemas.openxmlformats.org/officeDocument/2006/relationships/image" Target="../media/image11.jpeg"/><Relationship Id="rId7" Type="http://schemas.openxmlformats.org/officeDocument/2006/relationships/hyperlink" Target="http://kk.wikipedia.org/w/index.php?title=%D0%AB%D0%B1%D1%8B%D1%80%D0%B0%D0%B5%D0%B2&amp;action=edit&amp;redlink=1" TargetMode="External"/><Relationship Id="rId2" Type="http://schemas.openxmlformats.org/officeDocument/2006/relationships/hyperlink" Target="http://kk.wikipedia.org/wiki/%D0%A1%D1%83%D1%80%D0%B5%D1%82:KorkytAta_Memorial_Karmakshi_04.jpg" TargetMode="External"/><Relationship Id="rId1" Type="http://schemas.openxmlformats.org/officeDocument/2006/relationships/slideLayout" Target="../slideLayouts/slideLayout2.xml"/><Relationship Id="rId6" Type="http://schemas.openxmlformats.org/officeDocument/2006/relationships/hyperlink" Target="http://kk.wikipedia.org/wiki/%D0%96%D0%BE%D1%81%D0%B0%D0%BB%D1%8B" TargetMode="External"/><Relationship Id="rId11" Type="http://schemas.openxmlformats.org/officeDocument/2006/relationships/hyperlink" Target="http://kk.wikipedia.org/w/index.php?title=%D0%A2%D2%AF%D0%B9%D0%B5_%D1%82%D0%B0%D0%B1%D0%B0%D0%BD&amp;action=edit&amp;redlink=1" TargetMode="External"/><Relationship Id="rId5" Type="http://schemas.openxmlformats.org/officeDocument/2006/relationships/hyperlink" Target="http://kk.wikipedia.org/wiki/%D2%9A%D0%B0%D1%80%D0%BC%D0%B0%D2%9B%D1%88%D1%8B_%D0%B0%D1%83%D0%B4%D0%B0%D0%BD%D1%8B" TargetMode="External"/><Relationship Id="rId10" Type="http://schemas.openxmlformats.org/officeDocument/2006/relationships/hyperlink" Target="http://kk.wikipedia.org/wiki/%D2%9A%D0%BE%D1%80%D2%9B%D1%8B%D1%82_%D0%90%D1%82%D0%B0_%D0%BC%D0%B0%D0%B7%D0%B0%D1%80%D1%8B" TargetMode="External"/><Relationship Id="rId4" Type="http://schemas.openxmlformats.org/officeDocument/2006/relationships/hyperlink" Target="http://kk.wikipedia.org/wiki/%D2%9A%D1%8B%D0%B7%D1%8B%D0%BB%D0%BE%D1%80%D0%B4%D0%B0_%D0%BE%D0%B1%D0%BB%D1%8B%D1%81%D1%8B" TargetMode="External"/><Relationship Id="rId9" Type="http://schemas.openxmlformats.org/officeDocument/2006/relationships/hyperlink" Target="http://kk.wikipedia.org/wiki/%D2%9A%D0%BE%D0%B1%D1%8B%D0%B7"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kk.wikipedia.org/w/index.php?title=%D0%A2%D2%AF%D1%80%D1%96%D0%BA&amp;action=edit&amp;redlink=1" TargetMode="External"/><Relationship Id="rId3" Type="http://schemas.openxmlformats.org/officeDocument/2006/relationships/image" Target="../media/image12.jpeg"/><Relationship Id="rId7" Type="http://schemas.openxmlformats.org/officeDocument/2006/relationships/hyperlink" Target="http://kk.wikipedia.org/w/index.php?title=%D0%A2%D2%AF%D1%80%D0%BA%D1%96%D1%81%D1%82%D0%B0%D0%BD_%D0%B0%D0%BB%D1%8C%D0%B1%D0%BE%D0%BC%D1%8B&amp;action=edit&amp;redlink=1" TargetMode="External"/><Relationship Id="rId2" Type="http://schemas.openxmlformats.org/officeDocument/2006/relationships/hyperlink" Target="http://kk.wikipedia.org/wiki/%D0%A1%D1%83%D1%80%D0%B5%D1%82:Korkyt_Ata_mazar_place_01.jpg" TargetMode="External"/><Relationship Id="rId1" Type="http://schemas.openxmlformats.org/officeDocument/2006/relationships/slideLayout" Target="../slideLayouts/slideLayout2.xml"/><Relationship Id="rId6" Type="http://schemas.openxmlformats.org/officeDocument/2006/relationships/hyperlink" Target="http://kk.wikipedia.org/wiki/%D2%9A%D0%BE%D1%80%D2%9B%D1%8B%D1%82" TargetMode="External"/><Relationship Id="rId5" Type="http://schemas.openxmlformats.org/officeDocument/2006/relationships/hyperlink" Target="http://kk.wikipedia.org/w/index.php?title=%D2%9A%D0%B0%D1%80%D0%BC%D0%B0%D2%9B%D1%88%D1%8B&amp;action=edit&amp;redlink=1" TargetMode="External"/><Relationship Id="rId4" Type="http://schemas.openxmlformats.org/officeDocument/2006/relationships/hyperlink" Target="http://kk.wikipedia.org/wiki/%D2%9A%D1%8B%D0%B7%D1%8B%D0%BB%D0%BE%D1%80%D0%B4%D0%B0_%D0%BE%D0%B1%D0%BB%D1%8B%D1%81%D1%8B"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ademi-ai.kz/?p=19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kk.wikipedia.org/wiki/%D0%9D%D0%B0%D2%9B%D1%8B%D0%BB" TargetMode="External"/><Relationship Id="rId3" Type="http://schemas.openxmlformats.org/officeDocument/2006/relationships/hyperlink" Target="http://kk.wikipedia.org/w/index.php?title=%D0%90%D2%9B%D1%8B%D0%BB%D0%B3%D3%A9%D0%B9&amp;action=edit&amp;redlink=1" TargetMode="External"/><Relationship Id="rId7" Type="http://schemas.openxmlformats.org/officeDocument/2006/relationships/hyperlink" Target="http://kk.wikipedia.org/wiki/%D0%9A%D2%AF%D0%B9%D1%88%D1%96" TargetMode="External"/><Relationship Id="rId2" Type="http://schemas.openxmlformats.org/officeDocument/2006/relationships/hyperlink" Target="http://kk.wikipedia.org/wiki/%D0%96%D1%8B%D1%80%D0%B0%D1%83" TargetMode="External"/><Relationship Id="rId1" Type="http://schemas.openxmlformats.org/officeDocument/2006/relationships/slideLayout" Target="../slideLayouts/slideLayout2.xml"/><Relationship Id="rId6" Type="http://schemas.openxmlformats.org/officeDocument/2006/relationships/hyperlink" Target="http://kk.wikipedia.org/wiki/%D0%91%D0%B0%D2%9B%D1%81%D1%8B" TargetMode="External"/><Relationship Id="rId5" Type="http://schemas.openxmlformats.org/officeDocument/2006/relationships/hyperlink" Target="http://kk.wikipedia.org/wiki/%D0%9A%D3%A9%D1%81%D0%B5%D0%BC" TargetMode="External"/><Relationship Id="rId4" Type="http://schemas.openxmlformats.org/officeDocument/2006/relationships/hyperlink" Target="http://kk.wikipedia.org/wiki/%D0%94%D0%B0%D0%BD%D1%8B%D1%88%D0%BF%D0%B0%D0%BD" TargetMode="Externa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hyperlink" Target="http://kk.wikipedia.org/wiki/%D0%96%D0%B5%D1%80%D2%B1%D0%B9%D1%8B%D2%9B" TargetMode="External"/><Relationship Id="rId2" Type="http://schemas.openxmlformats.org/officeDocument/2006/relationships/hyperlink" Target="http://kk.wikipedia.org/wiki/%D3%98%D0%B7%D1%96%D1%80%D0%B5%D0%B9%D1%96%D0%BB" TargetMode="External"/><Relationship Id="rId1" Type="http://schemas.openxmlformats.org/officeDocument/2006/relationships/slideLayout" Target="../slideLayouts/slideLayout2.xml"/><Relationship Id="rId5" Type="http://schemas.openxmlformats.org/officeDocument/2006/relationships/hyperlink" Target="http://kk.wikipedia.org/wiki/%D2%9A%D0%BE%D0%B1%D1%8B%D0%B7" TargetMode="External"/><Relationship Id="rId4" Type="http://schemas.openxmlformats.org/officeDocument/2006/relationships/hyperlink" Target="http://kk.wikipedia.org/wiki/%D0%A1%D1%8B%D1%8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kk.wikipedia.org/w/index.php?title=%D0%9E%D2%93%D1%8B%D0%B7&amp;action=edit&amp;redlink=1" TargetMode="External"/><Relationship Id="rId7" Type="http://schemas.openxmlformats.org/officeDocument/2006/relationships/hyperlink" Target="http://kk.wikipedia.org/w/index.php?title=%D2%9A%D0%B0%D0%B7%D0%B0%D2%9B_%D1%82%D0%B0%D1%80%D0%B8%D1%85%D1%8B&amp;action=edit&amp;redlink=1"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kk.wikipedia.org/wiki/%D0%91%D0%B0%D1%80%D1%82%D0%BE%D0%BB%D1%8C%D0%B4_%D0%92%D0%B0%D1%81%D0%B8%D0%BB%D0%B8%D0%B9_%D0%92%D0%BB%D0%B0%D0%B4%D0%B8%D0%BC%D0%B8%D1%80%D0%BE%D0%B2%D0%B8%D1%87" TargetMode="External"/><Relationship Id="rId5" Type="http://schemas.openxmlformats.org/officeDocument/2006/relationships/hyperlink" Target="http://kk.wikipedia.org/wiki/%D0%92%D0%B0%D1%82%D0%B8%D0%BA%D0%B0%D0%BD" TargetMode="External"/><Relationship Id="rId4" Type="http://schemas.openxmlformats.org/officeDocument/2006/relationships/hyperlink" Target="http://kk.wikipedia.org/wiki/%D2%9A%D1%8B%D0%BF%D1%88%D0%B0%D2%9B"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kk.wikipedia.org/w/index.php?title=%D2%9A%D0%B0%D0%B7%D0%B0%D0%BD-%D0%A1%D0%B0%D0%BB%D0%BE%D1%80&amp;action=edit&amp;redlink=1" TargetMode="External"/><Relationship Id="rId13" Type="http://schemas.openxmlformats.org/officeDocument/2006/relationships/hyperlink" Target="http://kk.wikipedia.org/w/index.php?title=%D3%98%D0%BC%D0%B5%D0%BD&amp;action=edit&amp;redlink=1" TargetMode="External"/><Relationship Id="rId18" Type="http://schemas.openxmlformats.org/officeDocument/2006/relationships/hyperlink" Target="http://kk.wikipedia.org/w/index.php?title=%D2%9A%D0%B8%D1%8F%D0%BD_%D0%A1%D0%B5%D0%BB%D0%B6%D2%AF%D0%BA&amp;action=edit&amp;redlink=1" TargetMode="External"/><Relationship Id="rId3" Type="http://schemas.openxmlformats.org/officeDocument/2006/relationships/image" Target="../media/image8.jpeg"/><Relationship Id="rId21" Type="http://schemas.openxmlformats.org/officeDocument/2006/relationships/hyperlink" Target="http://kk.wikipedia.org/w/index.php?title=%D0%A0%D2%AF%D1%81%D1%82%D0%B5%D0%BC&amp;action=edit&amp;redlink=1" TargetMode="External"/><Relationship Id="rId7" Type="http://schemas.openxmlformats.org/officeDocument/2006/relationships/hyperlink" Target="http://kk.wikipedia.org/w/index.php?title=%D2%9A%D0%B0%D0%BD_%D0%A2%D3%A9%D1%80%D3%99%D0%BB%D1%96&amp;action=edit&amp;redlink=1" TargetMode="External"/><Relationship Id="rId12" Type="http://schemas.openxmlformats.org/officeDocument/2006/relationships/hyperlink" Target="http://kk.wikipedia.org/wiki/%D0%90%D1%80%D1%83%D0%B7" TargetMode="External"/><Relationship Id="rId17" Type="http://schemas.openxmlformats.org/officeDocument/2006/relationships/hyperlink" Target="http://kk.wikipedia.org/w/index.php?title=%D0%94%D0%BE%D0%BD%D0%B4%D0%B0%D0%B7&amp;action=edit&amp;redlink=1" TargetMode="External"/><Relationship Id="rId2" Type="http://schemas.openxmlformats.org/officeDocument/2006/relationships/hyperlink" Target="http://kk.wikipedia.org/wiki/%D0%A1%D1%83%D1%80%D0%B5%D1%82:Diez_und_Depe_Ghoz.JPG" TargetMode="External"/><Relationship Id="rId16" Type="http://schemas.openxmlformats.org/officeDocument/2006/relationships/hyperlink" Target="http://kk.wikipedia.org/w/index.php?title=%D0%94%D2%AF%D0%BB%D0%B5%D0%BA_%D0%91%D0%BE%D1%80%D0%B0%D0%BD&amp;action=edit&amp;redlink=1" TargetMode="External"/><Relationship Id="rId20" Type="http://schemas.openxmlformats.org/officeDocument/2006/relationships/hyperlink" Target="http://kk.wikipedia.org/w/index.php?title=%D2%9A%D0%B0%D0%BD%D1%8B%D2%9B_%D1%85%D0%B0%D0%BD&amp;action=edit&amp;redlink=1" TargetMode="External"/><Relationship Id="rId1" Type="http://schemas.openxmlformats.org/officeDocument/2006/relationships/slideLayout" Target="../slideLayouts/slideLayout2.xml"/><Relationship Id="rId6" Type="http://schemas.openxmlformats.org/officeDocument/2006/relationships/hyperlink" Target="http://kk.wikipedia.org/w/index.php?title=%D2%9A%D0%B0%D1%80%D0%B0_%D0%91%D0%BE%D0%B4%D0%B0%D2%9B&amp;action=edit&amp;redlink=1" TargetMode="External"/><Relationship Id="rId11" Type="http://schemas.openxmlformats.org/officeDocument/2006/relationships/hyperlink" Target="http://kk.wikipedia.org/w/index.php?title=%D0%9E%D1%80%D0%B0%D0%B7&amp;action=edit&amp;redlink=1" TargetMode="External"/><Relationship Id="rId5" Type="http://schemas.openxmlformats.org/officeDocument/2006/relationships/hyperlink" Target="http://kk.wikipedia.org/w/index.php?title=%D2%9A%D0%B0%D1%80%D0%B0_%D0%9A%D3%A9%D0%BD%D0%B5&amp;action=edit&amp;redlink=1" TargetMode="External"/><Relationship Id="rId15" Type="http://schemas.openxmlformats.org/officeDocument/2006/relationships/hyperlink" Target="http://kk.wikipedia.org/w/index.php?title=%D0%91%D0%B8%D1%81%D0%B0%D1%82&amp;action=edit&amp;redlink=1" TargetMode="External"/><Relationship Id="rId10" Type="http://schemas.openxmlformats.org/officeDocument/2006/relationships/hyperlink" Target="http://kk.wikipedia.org/w/index.php?title=%D0%9E%D2%9B%D1%88%D1%8B&amp;action=edit&amp;redlink=1" TargetMode="External"/><Relationship Id="rId19" Type="http://schemas.openxmlformats.org/officeDocument/2006/relationships/hyperlink" Target="http://kk.wikipedia.org/wiki/%D2%9A%D0%B0%D2%A3%D0%BB%D1%8B" TargetMode="External"/><Relationship Id="rId4" Type="http://schemas.openxmlformats.org/officeDocument/2006/relationships/hyperlink" Target="http://kk.wikipedia.org/w/index.php?title=%D0%91%D3%99%D0%BC%D1%81%D1%96-%D0%91%D0%B5%D0%B9%D1%80%D0%B5%D0%BA&amp;action=edit&amp;redlink=1" TargetMode="External"/><Relationship Id="rId9" Type="http://schemas.openxmlformats.org/officeDocument/2006/relationships/hyperlink" Target="http://kk.wikipedia.org/w/index.php?title=%D2%9A%D2%B1%D0%BB%D0%B1%D0%B0%D1%88&amp;action=edit&amp;redlink=1" TargetMode="External"/><Relationship Id="rId14" Type="http://schemas.openxmlformats.org/officeDocument/2006/relationships/hyperlink" Target="http://kk.wikipedia.org/w/index.php?title=%D3%98%D0%BC%D1%80%D0%B0%D0%BD_%D0%91%D0%B5%D0%BA%D1%96%D2%B1%D0%BB%D1%8B&amp;action=edit&amp;redlink=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kk.wikipedia.org/wiki/%D0%A1%D1%83%D1%80%D0%B5%D1%82:Basat_kills_Tepegez_Dede_Korkut_manuscript_Dresden.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kk.wikipedia.org/wiki/%D2%9A%D2%B1%D0%B4%D0%B0%D0%B9%D0%B1%D0%B5%D1%80%D0%B4%D1%96%D2%B1%D0%BB%D1%8B,_%D0%A8%D3%99%D0%BA%D3%99%D1%80%D1%96%D0%BC" TargetMode="External"/><Relationship Id="rId13" Type="http://schemas.openxmlformats.org/officeDocument/2006/relationships/image" Target="../media/image10.jpeg"/><Relationship Id="rId3" Type="http://schemas.openxmlformats.org/officeDocument/2006/relationships/hyperlink" Target="http://kk.wikipedia.org/w/index.php?title=%D3%98%D1%84%D1%81%D0%B0%D0%BD%D0%B0&amp;action=edit&amp;redlink=1" TargetMode="External"/><Relationship Id="rId7" Type="http://schemas.openxmlformats.org/officeDocument/2006/relationships/hyperlink" Target="http://kk.wikipedia.org/wiki/%D2%9A%D0%B0%D0%B7%D0%B0%D2%9B_%D1%82%D1%96%D0%BB%D1%96" TargetMode="External"/><Relationship Id="rId12" Type="http://schemas.openxmlformats.org/officeDocument/2006/relationships/hyperlink" Target="http://kk.wikipedia.org/wiki/%D0%94%D0%B0%D1%81%D1%82%D0%B0%D0%B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kk.wikipedia.org/wiki/%D0%9E%D1%80%D1%8B%D1%81_%D1%82%D1%96%D0%BB%D1%96" TargetMode="External"/><Relationship Id="rId11" Type="http://schemas.openxmlformats.org/officeDocument/2006/relationships/hyperlink" Target="http://kk.wikipedia.org/wiki/%D0%A2%D0%BE%D0%BB%D2%93%D0%B0%D1%83" TargetMode="External"/><Relationship Id="rId5" Type="http://schemas.openxmlformats.org/officeDocument/2006/relationships/hyperlink" Target="http://kk.wikipedia.org/wiki/%D0%93%D0%B5%D1%80%D0%BC%D0%B0%D0%BD%D0%B8%D1%8F" TargetMode="External"/><Relationship Id="rId10" Type="http://schemas.openxmlformats.org/officeDocument/2006/relationships/hyperlink" Target="http://kk.wikipedia.org/wiki/%D0%A1%D0%B5%D0%B9%D1%84%D1%83%D0%BB%D0%BB%D0%B8%D0%BD" TargetMode="External"/><Relationship Id="rId4" Type="http://schemas.openxmlformats.org/officeDocument/2006/relationships/hyperlink" Target="http://kk.wikipedia.org/wiki/%D0%94%D1%80%D0%B5%D0%B7%D0%B4%D0%B5%D0%BD" TargetMode="External"/><Relationship Id="rId9" Type="http://schemas.openxmlformats.org/officeDocument/2006/relationships/hyperlink" Target="http://kk.wikipedia.org/wiki/%D0%96%D2%B1%D0%BC%D0%B0%D0%B1%D0%B0%D0%B5%D0%B2,_%D0%9C%D0%B0%D2%93%D0%B6%D0%B0%D0%BD_%D0%91%D0%B5%D0%BA%D0%B5%D0%BD%D2%B1%D0%BB%D1%8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9792" y="2276872"/>
            <a:ext cx="3260829" cy="830997"/>
          </a:xfrm>
          <a:prstGeom prst="rect">
            <a:avLst/>
          </a:prstGeom>
          <a:noFill/>
        </p:spPr>
        <p:txBody>
          <a:bodyPr wrap="none" rtlCol="0">
            <a:spAutoFit/>
          </a:bodyPr>
          <a:lstStyle/>
          <a:p>
            <a:r>
              <a:rPr lang="kk-KZ" sz="4800" dirty="0" smtClean="0">
                <a:latin typeface="Palatino Linotype" pitchFamily="18" charset="0"/>
              </a:rPr>
              <a:t>Тақырыбы</a:t>
            </a:r>
            <a:endParaRPr lang="ru-RU" sz="4800" dirty="0">
              <a:latin typeface="Palatino Linotype" pitchFamily="18" charset="0"/>
            </a:endParaRPr>
          </a:p>
        </p:txBody>
      </p:sp>
      <p:sp>
        <p:nvSpPr>
          <p:cNvPr id="5" name="TextBox 4"/>
          <p:cNvSpPr txBox="1"/>
          <p:nvPr/>
        </p:nvSpPr>
        <p:spPr>
          <a:xfrm>
            <a:off x="683568" y="4693327"/>
            <a:ext cx="7912744" cy="584775"/>
          </a:xfrm>
          <a:prstGeom prst="rect">
            <a:avLst/>
          </a:prstGeom>
          <a:noFill/>
        </p:spPr>
        <p:txBody>
          <a:bodyPr wrap="none" rtlCol="0">
            <a:spAutoFit/>
          </a:bodyPr>
          <a:lstStyle/>
          <a:p>
            <a:r>
              <a:rPr lang="kk-KZ" sz="3200" dirty="0" smtClean="0">
                <a:latin typeface="Palatino Linotype" pitchFamily="18" charset="0"/>
              </a:rPr>
              <a:t>Қорқыт ата кітабына енген шығармалар</a:t>
            </a:r>
            <a:endParaRPr lang="ru-RU" sz="3200" dirty="0">
              <a:latin typeface="Palatino Linotype" pitchFamily="18" charset="0"/>
            </a:endParaRPr>
          </a:p>
        </p:txBody>
      </p:sp>
    </p:spTree>
    <p:extLst>
      <p:ext uri="{BB962C8B-B14F-4D97-AF65-F5344CB8AC3E}">
        <p14:creationId xmlns:p14="http://schemas.microsoft.com/office/powerpoint/2010/main" xmlns="" val="207892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80587" y="0"/>
            <a:ext cx="5769528" cy="707886"/>
          </a:xfrm>
          <a:prstGeom prst="rect">
            <a:avLst/>
          </a:prstGeom>
        </p:spPr>
        <p:txBody>
          <a:bodyPr wrap="none">
            <a:spAutoFit/>
          </a:bodyPr>
          <a:lstStyle/>
          <a:p>
            <a:r>
              <a:rPr lang="ru-RU" sz="4000" dirty="0" err="1">
                <a:latin typeface="Palatino Linotype" pitchFamily="18" charset="0"/>
              </a:rPr>
              <a:t>Қорқыт</a:t>
            </a:r>
            <a:r>
              <a:rPr lang="ru-RU" sz="4000" dirty="0">
                <a:latin typeface="Palatino Linotype" pitchFamily="18" charset="0"/>
              </a:rPr>
              <a:t> </a:t>
            </a:r>
            <a:r>
              <a:rPr lang="ru-RU" sz="4000" dirty="0" err="1">
                <a:latin typeface="Palatino Linotype" pitchFamily="18" charset="0"/>
              </a:rPr>
              <a:t>Ата</a:t>
            </a:r>
            <a:r>
              <a:rPr lang="ru-RU" sz="4000" dirty="0">
                <a:latin typeface="Palatino Linotype" pitchFamily="18" charset="0"/>
              </a:rPr>
              <a:t> </a:t>
            </a:r>
            <a:r>
              <a:rPr lang="ru-RU" sz="4000" dirty="0" err="1">
                <a:latin typeface="Palatino Linotype" pitchFamily="18" charset="0"/>
              </a:rPr>
              <a:t>ескерткіші</a:t>
            </a:r>
            <a:endParaRPr lang="ru-RU" sz="4000" dirty="0">
              <a:latin typeface="Palatino Linotype" pitchFamily="18" charset="0"/>
            </a:endParaRPr>
          </a:p>
        </p:txBody>
      </p:sp>
      <p:pic>
        <p:nvPicPr>
          <p:cNvPr id="5" name="Рисунок 4" descr="KorkytAta Memorial Karmakshi 04.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21435"/>
            <a:ext cx="4176464" cy="5832648"/>
          </a:xfrm>
          <a:prstGeom prst="rect">
            <a:avLst/>
          </a:prstGeom>
          <a:noFill/>
          <a:ln>
            <a:noFill/>
          </a:ln>
        </p:spPr>
      </p:pic>
      <p:sp>
        <p:nvSpPr>
          <p:cNvPr id="6" name="Прямоугольник 5"/>
          <p:cNvSpPr/>
          <p:nvPr/>
        </p:nvSpPr>
        <p:spPr>
          <a:xfrm>
            <a:off x="4249652" y="707886"/>
            <a:ext cx="5040560" cy="5909310"/>
          </a:xfrm>
          <a:prstGeom prst="rect">
            <a:avLst/>
          </a:prstGeom>
        </p:spPr>
        <p:txBody>
          <a:bodyPr wrap="square">
            <a:spAutoFit/>
          </a:bodyPr>
          <a:lstStyle/>
          <a:p>
            <a:r>
              <a:rPr lang="ru-RU" b="1" dirty="0" err="1">
                <a:solidFill>
                  <a:srgbClr val="002060"/>
                </a:solidFill>
                <a:latin typeface="Palatino Linotype" pitchFamily="18" charset="0"/>
              </a:rPr>
              <a:t>Қорқыт</a:t>
            </a:r>
            <a:r>
              <a:rPr lang="ru-RU" b="1" dirty="0">
                <a:solidFill>
                  <a:srgbClr val="002060"/>
                </a:solidFill>
                <a:latin typeface="Palatino Linotype" pitchFamily="18" charset="0"/>
              </a:rPr>
              <a:t> </a:t>
            </a:r>
            <a:r>
              <a:rPr lang="ru-RU" b="1" dirty="0" err="1">
                <a:solidFill>
                  <a:srgbClr val="002060"/>
                </a:solidFill>
                <a:latin typeface="Palatino Linotype" pitchFamily="18" charset="0"/>
              </a:rPr>
              <a:t>Ата</a:t>
            </a:r>
            <a:r>
              <a:rPr lang="ru-RU" b="1" dirty="0">
                <a:solidFill>
                  <a:srgbClr val="002060"/>
                </a:solidFill>
                <a:latin typeface="Palatino Linotype" pitchFamily="18" charset="0"/>
              </a:rPr>
              <a:t> </a:t>
            </a:r>
            <a:r>
              <a:rPr lang="ru-RU" b="1" dirty="0" err="1">
                <a:solidFill>
                  <a:srgbClr val="002060"/>
                </a:solidFill>
                <a:latin typeface="Palatino Linotype" pitchFamily="18" charset="0"/>
              </a:rPr>
              <a:t>ескерткіші</a:t>
            </a:r>
            <a:r>
              <a:rPr lang="ru-RU" dirty="0">
                <a:solidFill>
                  <a:srgbClr val="002060"/>
                </a:solidFill>
                <a:latin typeface="Palatino Linotype" pitchFamily="18" charset="0"/>
              </a:rPr>
              <a:t> – </a:t>
            </a:r>
            <a:r>
              <a:rPr lang="ru-RU" dirty="0" err="1">
                <a:solidFill>
                  <a:srgbClr val="002060"/>
                </a:solidFill>
                <a:latin typeface="Palatino Linotype" pitchFamily="18" charset="0"/>
              </a:rPr>
              <a:t>сәулет</a:t>
            </a:r>
            <a:r>
              <a:rPr lang="ru-RU" dirty="0">
                <a:solidFill>
                  <a:srgbClr val="002060"/>
                </a:solidFill>
                <a:latin typeface="Palatino Linotype" pitchFamily="18" charset="0"/>
              </a:rPr>
              <a:t> </a:t>
            </a:r>
            <a:r>
              <a:rPr lang="ru-RU" dirty="0" err="1">
                <a:solidFill>
                  <a:srgbClr val="002060"/>
                </a:solidFill>
                <a:latin typeface="Palatino Linotype" pitchFamily="18" charset="0"/>
              </a:rPr>
              <a:t>өнерінің</a:t>
            </a:r>
            <a:r>
              <a:rPr lang="ru-RU" dirty="0">
                <a:solidFill>
                  <a:srgbClr val="002060"/>
                </a:solidFill>
                <a:latin typeface="Palatino Linotype" pitchFamily="18" charset="0"/>
              </a:rPr>
              <a:t> </a:t>
            </a:r>
            <a:r>
              <a:rPr lang="ru-RU" dirty="0" err="1">
                <a:solidFill>
                  <a:srgbClr val="002060"/>
                </a:solidFill>
                <a:latin typeface="Palatino Linotype" pitchFamily="18" charset="0"/>
              </a:rPr>
              <a:t>айрықша</a:t>
            </a:r>
            <a:r>
              <a:rPr lang="ru-RU" dirty="0">
                <a:solidFill>
                  <a:srgbClr val="002060"/>
                </a:solidFill>
                <a:latin typeface="Palatino Linotype" pitchFamily="18" charset="0"/>
              </a:rPr>
              <a:t> </a:t>
            </a:r>
            <a:r>
              <a:rPr lang="ru-RU" dirty="0" err="1">
                <a:solidFill>
                  <a:srgbClr val="002060"/>
                </a:solidFill>
                <a:latin typeface="Palatino Linotype" pitchFamily="18" charset="0"/>
              </a:rPr>
              <a:t>үлгісі</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4" tooltip="Қызылорда облысы"/>
              </a:rPr>
              <a:t>Қызылорда</a:t>
            </a:r>
            <a:r>
              <a:rPr lang="ru-RU" dirty="0">
                <a:solidFill>
                  <a:srgbClr val="002060"/>
                </a:solidFill>
                <a:latin typeface="Palatino Linotype" pitchFamily="18" charset="0"/>
                <a:hlinkClick r:id="rId4" tooltip="Қызылорда облысы"/>
              </a:rPr>
              <a:t> </a:t>
            </a:r>
            <a:r>
              <a:rPr lang="ru-RU" dirty="0" err="1">
                <a:solidFill>
                  <a:srgbClr val="002060"/>
                </a:solidFill>
                <a:latin typeface="Palatino Linotype" pitchFamily="18" charset="0"/>
                <a:hlinkClick r:id="rId4" tooltip="Қызылорда облысы"/>
              </a:rPr>
              <a:t>облысы</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5" tooltip="Қармақшы ауданы"/>
              </a:rPr>
              <a:t>Қармақшы</a:t>
            </a:r>
            <a:r>
              <a:rPr lang="ru-RU" dirty="0">
                <a:solidFill>
                  <a:srgbClr val="002060"/>
                </a:solidFill>
                <a:latin typeface="Palatino Linotype" pitchFamily="18" charset="0"/>
                <a:hlinkClick r:id="rId5" tooltip="Қармақшы ауданы"/>
              </a:rPr>
              <a:t> </a:t>
            </a:r>
            <a:r>
              <a:rPr lang="ru-RU" dirty="0" err="1">
                <a:solidFill>
                  <a:srgbClr val="002060"/>
                </a:solidFill>
                <a:latin typeface="Palatino Linotype" pitchFamily="18" charset="0"/>
                <a:hlinkClick r:id="rId5" tooltip="Қармақшы ауданы"/>
              </a:rPr>
              <a:t>ауданы</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6" tooltip="Жосалы"/>
              </a:rPr>
              <a:t>Жосалы</a:t>
            </a:r>
            <a:r>
              <a:rPr lang="ru-RU" dirty="0">
                <a:solidFill>
                  <a:srgbClr val="002060"/>
                </a:solidFill>
                <a:latin typeface="Palatino Linotype" pitchFamily="18" charset="0"/>
              </a:rPr>
              <a:t> </a:t>
            </a:r>
            <a:r>
              <a:rPr lang="ru-RU" dirty="0" err="1">
                <a:solidFill>
                  <a:srgbClr val="002060"/>
                </a:solidFill>
                <a:latin typeface="Palatino Linotype" pitchFamily="18" charset="0"/>
              </a:rPr>
              <a:t>кентінен</a:t>
            </a:r>
            <a:r>
              <a:rPr lang="ru-RU" dirty="0">
                <a:solidFill>
                  <a:srgbClr val="002060"/>
                </a:solidFill>
                <a:latin typeface="Palatino Linotype" pitchFamily="18" charset="0"/>
              </a:rPr>
              <a:t> 18 км </a:t>
            </a:r>
            <a:r>
              <a:rPr lang="ru-RU" dirty="0" err="1">
                <a:solidFill>
                  <a:srgbClr val="002060"/>
                </a:solidFill>
                <a:latin typeface="Palatino Linotype" pitchFamily="18" charset="0"/>
              </a:rPr>
              <a:t>жерде</a:t>
            </a:r>
            <a:r>
              <a:rPr lang="ru-RU" dirty="0">
                <a:solidFill>
                  <a:srgbClr val="002060"/>
                </a:solidFill>
                <a:latin typeface="Palatino Linotype" pitchFamily="18" charset="0"/>
              </a:rPr>
              <a:t>, </a:t>
            </a:r>
            <a:r>
              <a:rPr lang="ru-RU" dirty="0" err="1">
                <a:solidFill>
                  <a:srgbClr val="002060"/>
                </a:solidFill>
                <a:latin typeface="Palatino Linotype" pitchFamily="18" charset="0"/>
              </a:rPr>
              <a:t>Қорқыт</a:t>
            </a:r>
            <a:r>
              <a:rPr lang="ru-RU" dirty="0">
                <a:solidFill>
                  <a:srgbClr val="002060"/>
                </a:solidFill>
                <a:latin typeface="Palatino Linotype" pitchFamily="18" charset="0"/>
              </a:rPr>
              <a:t> </a:t>
            </a:r>
            <a:r>
              <a:rPr lang="ru-RU" dirty="0" err="1">
                <a:solidFill>
                  <a:srgbClr val="002060"/>
                </a:solidFill>
                <a:latin typeface="Palatino Linotype" pitchFamily="18" charset="0"/>
              </a:rPr>
              <a:t>станциясының</a:t>
            </a:r>
            <a:r>
              <a:rPr lang="ru-RU" dirty="0">
                <a:solidFill>
                  <a:srgbClr val="002060"/>
                </a:solidFill>
                <a:latin typeface="Palatino Linotype" pitchFamily="18" charset="0"/>
              </a:rPr>
              <a:t> </a:t>
            </a:r>
            <a:r>
              <a:rPr lang="ru-RU" dirty="0" err="1">
                <a:solidFill>
                  <a:srgbClr val="002060"/>
                </a:solidFill>
                <a:latin typeface="Palatino Linotype" pitchFamily="18" charset="0"/>
              </a:rPr>
              <a:t>түбінде</a:t>
            </a:r>
            <a:r>
              <a:rPr lang="ru-RU" dirty="0">
                <a:solidFill>
                  <a:srgbClr val="002060"/>
                </a:solidFill>
                <a:latin typeface="Palatino Linotype" pitchFamily="18" charset="0"/>
              </a:rPr>
              <a:t> (1980). </a:t>
            </a:r>
            <a:r>
              <a:rPr lang="ru-RU" dirty="0" err="1">
                <a:solidFill>
                  <a:srgbClr val="002060"/>
                </a:solidFill>
                <a:latin typeface="Palatino Linotype" pitchFamily="18" charset="0"/>
              </a:rPr>
              <a:t>Авторлары</a:t>
            </a:r>
            <a:r>
              <a:rPr lang="ru-RU" dirty="0">
                <a:solidFill>
                  <a:srgbClr val="002060"/>
                </a:solidFill>
                <a:latin typeface="Palatino Linotype" pitchFamily="18" charset="0"/>
              </a:rPr>
              <a:t> – </a:t>
            </a:r>
            <a:r>
              <a:rPr lang="ru-RU" dirty="0">
                <a:solidFill>
                  <a:srgbClr val="002060"/>
                </a:solidFill>
                <a:latin typeface="Palatino Linotype" pitchFamily="18" charset="0"/>
                <a:hlinkClick r:id="rId7" tooltip="Ыбыраев (мұндай бет жоқ)"/>
              </a:rPr>
              <a:t>Б.Ә. </a:t>
            </a:r>
            <a:r>
              <a:rPr lang="ru-RU" dirty="0" err="1">
                <a:solidFill>
                  <a:srgbClr val="002060"/>
                </a:solidFill>
                <a:latin typeface="Palatino Linotype" pitchFamily="18" charset="0"/>
                <a:hlinkClick r:id="rId7" tooltip="Ыбыраев (мұндай бет жоқ)"/>
              </a:rPr>
              <a:t>Ыбыраев</a:t>
            </a:r>
            <a:r>
              <a:rPr lang="ru-RU" dirty="0">
                <a:solidFill>
                  <a:srgbClr val="002060"/>
                </a:solidFill>
                <a:latin typeface="Palatino Linotype" pitchFamily="18" charset="0"/>
              </a:rPr>
              <a:t>, </a:t>
            </a:r>
            <a:r>
              <a:rPr lang="ru-RU" dirty="0">
                <a:solidFill>
                  <a:srgbClr val="002060"/>
                </a:solidFill>
                <a:latin typeface="Palatino Linotype" pitchFamily="18" charset="0"/>
                <a:hlinkClick r:id="rId8" tooltip="Исатаев (мұндай бет жоқ)"/>
              </a:rPr>
              <a:t>С.И. </a:t>
            </a:r>
            <a:r>
              <a:rPr lang="ru-RU" dirty="0" err="1">
                <a:solidFill>
                  <a:srgbClr val="002060"/>
                </a:solidFill>
                <a:latin typeface="Palatino Linotype" pitchFamily="18" charset="0"/>
                <a:hlinkClick r:id="rId8" tooltip="Исатаев (мұндай бет жоқ)"/>
              </a:rPr>
              <a:t>Исатаев</a:t>
            </a:r>
            <a:r>
              <a:rPr lang="ru-RU" dirty="0">
                <a:solidFill>
                  <a:srgbClr val="002060"/>
                </a:solidFill>
                <a:latin typeface="Palatino Linotype" pitchFamily="18" charset="0"/>
              </a:rPr>
              <a:t>. </a:t>
            </a:r>
            <a:r>
              <a:rPr lang="ru-RU" dirty="0" err="1">
                <a:solidFill>
                  <a:srgbClr val="002060"/>
                </a:solidFill>
                <a:latin typeface="Palatino Linotype" pitchFamily="18" charset="0"/>
              </a:rPr>
              <a:t>Қорқыт</a:t>
            </a:r>
            <a:r>
              <a:rPr lang="ru-RU" dirty="0">
                <a:solidFill>
                  <a:srgbClr val="002060"/>
                </a:solidFill>
                <a:latin typeface="Palatino Linotype" pitchFamily="18" charset="0"/>
              </a:rPr>
              <a:t> </a:t>
            </a:r>
            <a:r>
              <a:rPr lang="ru-RU" dirty="0" err="1">
                <a:solidFill>
                  <a:srgbClr val="002060"/>
                </a:solidFill>
                <a:latin typeface="Palatino Linotype" pitchFamily="18" charset="0"/>
              </a:rPr>
              <a:t>Ата</a:t>
            </a:r>
            <a:r>
              <a:rPr lang="ru-RU" dirty="0">
                <a:solidFill>
                  <a:srgbClr val="002060"/>
                </a:solidFill>
                <a:latin typeface="Palatino Linotype" pitchFamily="18" charset="0"/>
              </a:rPr>
              <a:t> </a:t>
            </a:r>
            <a:r>
              <a:rPr lang="ru-RU" dirty="0" err="1">
                <a:solidFill>
                  <a:srgbClr val="002060"/>
                </a:solidFill>
                <a:latin typeface="Palatino Linotype" pitchFamily="18" charset="0"/>
              </a:rPr>
              <a:t>ескерткіші</a:t>
            </a:r>
            <a:r>
              <a:rPr lang="ru-RU" dirty="0">
                <a:solidFill>
                  <a:srgbClr val="002060"/>
                </a:solidFill>
                <a:latin typeface="Palatino Linotype" pitchFamily="18" charset="0"/>
              </a:rPr>
              <a:t> </a:t>
            </a:r>
            <a:r>
              <a:rPr lang="ru-RU" dirty="0" err="1">
                <a:solidFill>
                  <a:srgbClr val="002060"/>
                </a:solidFill>
                <a:latin typeface="Palatino Linotype" pitchFamily="18" charset="0"/>
              </a:rPr>
              <a:t>темір</a:t>
            </a:r>
            <a:r>
              <a:rPr lang="ru-RU" dirty="0">
                <a:solidFill>
                  <a:srgbClr val="002060"/>
                </a:solidFill>
                <a:latin typeface="Palatino Linotype" pitchFamily="18" charset="0"/>
              </a:rPr>
              <a:t> </a:t>
            </a:r>
            <a:r>
              <a:rPr lang="ru-RU" dirty="0" err="1">
                <a:solidFill>
                  <a:srgbClr val="002060"/>
                </a:solidFill>
                <a:latin typeface="Palatino Linotype" pitchFamily="18" charset="0"/>
              </a:rPr>
              <a:t>бетоннан</a:t>
            </a:r>
            <a:r>
              <a:rPr lang="ru-RU" dirty="0">
                <a:solidFill>
                  <a:srgbClr val="002060"/>
                </a:solidFill>
                <a:latin typeface="Palatino Linotype" pitchFamily="18" charset="0"/>
              </a:rPr>
              <a:t> </a:t>
            </a:r>
            <a:r>
              <a:rPr lang="ru-RU" dirty="0" err="1">
                <a:solidFill>
                  <a:srgbClr val="002060"/>
                </a:solidFill>
                <a:latin typeface="Palatino Linotype" pitchFamily="18" charset="0"/>
              </a:rPr>
              <a:t>жасалған</a:t>
            </a:r>
            <a:r>
              <a:rPr lang="ru-RU" dirty="0">
                <a:solidFill>
                  <a:srgbClr val="002060"/>
                </a:solidFill>
                <a:latin typeface="Palatino Linotype" pitchFamily="18" charset="0"/>
              </a:rPr>
              <a:t> </a:t>
            </a:r>
            <a:r>
              <a:rPr lang="ru-RU" dirty="0" err="1">
                <a:solidFill>
                  <a:srgbClr val="002060"/>
                </a:solidFill>
                <a:latin typeface="Palatino Linotype" pitchFamily="18" charset="0"/>
              </a:rPr>
              <a:t>биіктігі</a:t>
            </a:r>
            <a:r>
              <a:rPr lang="ru-RU" dirty="0">
                <a:solidFill>
                  <a:srgbClr val="002060"/>
                </a:solidFill>
                <a:latin typeface="Palatino Linotype" pitchFamily="18" charset="0"/>
              </a:rPr>
              <a:t> 8 метр, 4 </a:t>
            </a:r>
            <a:r>
              <a:rPr lang="ru-RU" dirty="0" err="1">
                <a:solidFill>
                  <a:srgbClr val="002060"/>
                </a:solidFill>
                <a:latin typeface="Palatino Linotype" pitchFamily="18" charset="0"/>
              </a:rPr>
              <a:t>тік</a:t>
            </a:r>
            <a:r>
              <a:rPr lang="ru-RU" dirty="0">
                <a:solidFill>
                  <a:srgbClr val="002060"/>
                </a:solidFill>
                <a:latin typeface="Palatino Linotype" pitchFamily="18" charset="0"/>
              </a:rPr>
              <a:t> </a:t>
            </a:r>
            <a:r>
              <a:rPr lang="ru-RU" dirty="0" err="1">
                <a:solidFill>
                  <a:srgbClr val="002060"/>
                </a:solidFill>
                <a:latin typeface="Palatino Linotype" pitchFamily="18" charset="0"/>
              </a:rPr>
              <a:t>стеладан</a:t>
            </a:r>
            <a:r>
              <a:rPr lang="ru-RU" dirty="0">
                <a:solidFill>
                  <a:srgbClr val="002060"/>
                </a:solidFill>
                <a:latin typeface="Palatino Linotype" pitchFamily="18" charset="0"/>
              </a:rPr>
              <a:t> </a:t>
            </a:r>
            <a:r>
              <a:rPr lang="ru-RU" dirty="0" err="1">
                <a:solidFill>
                  <a:srgbClr val="002060"/>
                </a:solidFill>
                <a:latin typeface="Palatino Linotype" pitchFamily="18" charset="0"/>
              </a:rPr>
              <a:t>тұрады</a:t>
            </a:r>
            <a:r>
              <a:rPr lang="ru-RU" dirty="0">
                <a:solidFill>
                  <a:srgbClr val="002060"/>
                </a:solidFill>
                <a:latin typeface="Palatino Linotype" pitchFamily="18" charset="0"/>
              </a:rPr>
              <a:t>. </a:t>
            </a:r>
            <a:r>
              <a:rPr lang="ru-RU" dirty="0" err="1">
                <a:solidFill>
                  <a:srgbClr val="002060"/>
                </a:solidFill>
                <a:latin typeface="Palatino Linotype" pitchFamily="18" charset="0"/>
              </a:rPr>
              <a:t>Әрбір</a:t>
            </a:r>
            <a:r>
              <a:rPr lang="ru-RU" dirty="0">
                <a:solidFill>
                  <a:srgbClr val="002060"/>
                </a:solidFill>
                <a:latin typeface="Palatino Linotype" pitchFamily="18" charset="0"/>
              </a:rPr>
              <a:t> стела </a:t>
            </a:r>
            <a:r>
              <a:rPr lang="ru-RU" dirty="0" err="1">
                <a:solidFill>
                  <a:srgbClr val="002060"/>
                </a:solidFill>
                <a:latin typeface="Palatino Linotype" pitchFamily="18" charset="0"/>
              </a:rPr>
              <a:t>әр</a:t>
            </a:r>
            <a:r>
              <a:rPr lang="ru-RU" dirty="0">
                <a:solidFill>
                  <a:srgbClr val="002060"/>
                </a:solidFill>
                <a:latin typeface="Palatino Linotype" pitchFamily="18" charset="0"/>
              </a:rPr>
              <a:t> </a:t>
            </a:r>
            <a:r>
              <a:rPr lang="ru-RU" dirty="0" err="1">
                <a:solidFill>
                  <a:srgbClr val="002060"/>
                </a:solidFill>
                <a:latin typeface="Palatino Linotype" pitchFamily="18" charset="0"/>
              </a:rPr>
              <a:t>тарапқа</a:t>
            </a:r>
            <a:r>
              <a:rPr lang="ru-RU" dirty="0">
                <a:solidFill>
                  <a:srgbClr val="002060"/>
                </a:solidFill>
                <a:latin typeface="Palatino Linotype" pitchFamily="18" charset="0"/>
              </a:rPr>
              <a:t> </a:t>
            </a:r>
            <a:r>
              <a:rPr lang="ru-RU" dirty="0" err="1">
                <a:solidFill>
                  <a:srgbClr val="002060"/>
                </a:solidFill>
                <a:latin typeface="Palatino Linotype" pitchFamily="18" charset="0"/>
              </a:rPr>
              <a:t>қаратып</a:t>
            </a:r>
            <a:r>
              <a:rPr lang="ru-RU" dirty="0">
                <a:solidFill>
                  <a:srgbClr val="002060"/>
                </a:solidFill>
                <a:latin typeface="Palatino Linotype" pitchFamily="18" charset="0"/>
              </a:rPr>
              <a:t> </a:t>
            </a:r>
            <a:r>
              <a:rPr lang="ru-RU" dirty="0" err="1">
                <a:solidFill>
                  <a:srgbClr val="002060"/>
                </a:solidFill>
                <a:latin typeface="Palatino Linotype" pitchFamily="18" charset="0"/>
              </a:rPr>
              <a:t>тұрғызылған</a:t>
            </a:r>
            <a:r>
              <a:rPr lang="ru-RU" dirty="0">
                <a:solidFill>
                  <a:srgbClr val="002060"/>
                </a:solidFill>
                <a:latin typeface="Palatino Linotype" pitchFamily="18" charset="0"/>
              </a:rPr>
              <a:t> </a:t>
            </a:r>
            <a:r>
              <a:rPr lang="ru-RU" dirty="0" err="1">
                <a:solidFill>
                  <a:srgbClr val="002060"/>
                </a:solidFill>
                <a:latin typeface="Palatino Linotype" pitchFamily="18" charset="0"/>
              </a:rPr>
              <a:t>құлпытастарға</a:t>
            </a:r>
            <a:r>
              <a:rPr lang="ru-RU" dirty="0">
                <a:solidFill>
                  <a:srgbClr val="002060"/>
                </a:solidFill>
                <a:latin typeface="Palatino Linotype" pitchFamily="18" charset="0"/>
              </a:rPr>
              <a:t> </a:t>
            </a:r>
            <a:r>
              <a:rPr lang="ru-RU" dirty="0" err="1">
                <a:solidFill>
                  <a:srgbClr val="002060"/>
                </a:solidFill>
                <a:latin typeface="Palatino Linotype" pitchFamily="18" charset="0"/>
              </a:rPr>
              <a:t>ұқсайды</a:t>
            </a:r>
            <a:r>
              <a:rPr lang="ru-RU" dirty="0">
                <a:solidFill>
                  <a:srgbClr val="002060"/>
                </a:solidFill>
                <a:latin typeface="Palatino Linotype" pitchFamily="18" charset="0"/>
              </a:rPr>
              <a:t>. </a:t>
            </a:r>
            <a:r>
              <a:rPr lang="ru-RU" dirty="0" err="1">
                <a:solidFill>
                  <a:srgbClr val="002060"/>
                </a:solidFill>
                <a:latin typeface="Palatino Linotype" pitchFamily="18" charset="0"/>
              </a:rPr>
              <a:t>Жоғары</a:t>
            </a:r>
            <a:r>
              <a:rPr lang="ru-RU" dirty="0">
                <a:solidFill>
                  <a:srgbClr val="002060"/>
                </a:solidFill>
                <a:latin typeface="Palatino Linotype" pitchFamily="18" charset="0"/>
              </a:rPr>
              <a:t> </a:t>
            </a:r>
            <a:r>
              <a:rPr lang="ru-RU" dirty="0" err="1">
                <a:solidFill>
                  <a:srgbClr val="002060"/>
                </a:solidFill>
                <a:latin typeface="Palatino Linotype" pitchFamily="18" charset="0"/>
              </a:rPr>
              <a:t>жағы</a:t>
            </a:r>
            <a:r>
              <a:rPr lang="ru-RU" dirty="0">
                <a:solidFill>
                  <a:srgbClr val="002060"/>
                </a:solidFill>
                <a:latin typeface="Palatino Linotype" pitchFamily="18" charset="0"/>
              </a:rPr>
              <a:t> </a:t>
            </a:r>
            <a:r>
              <a:rPr lang="ru-RU" dirty="0" err="1">
                <a:solidFill>
                  <a:srgbClr val="002060"/>
                </a:solidFill>
                <a:latin typeface="Palatino Linotype" pitchFamily="18" charset="0"/>
              </a:rPr>
              <a:t>кеңейе</a:t>
            </a:r>
            <a:r>
              <a:rPr lang="ru-RU" dirty="0">
                <a:solidFill>
                  <a:srgbClr val="002060"/>
                </a:solidFill>
                <a:latin typeface="Palatino Linotype" pitchFamily="18" charset="0"/>
              </a:rPr>
              <a:t> </a:t>
            </a:r>
            <a:r>
              <a:rPr lang="ru-RU" dirty="0" err="1">
                <a:solidFill>
                  <a:srgbClr val="002060"/>
                </a:solidFill>
                <a:latin typeface="Palatino Linotype" pitchFamily="18" charset="0"/>
              </a:rPr>
              <a:t>келіп</a:t>
            </a:r>
            <a:r>
              <a:rPr lang="ru-RU" dirty="0">
                <a:solidFill>
                  <a:srgbClr val="002060"/>
                </a:solidFill>
                <a:latin typeface="Palatino Linotype" pitchFamily="18" charset="0"/>
              </a:rPr>
              <a:t>, </a:t>
            </a:r>
            <a:r>
              <a:rPr lang="ru-RU" dirty="0" err="1">
                <a:solidFill>
                  <a:srgbClr val="002060"/>
                </a:solidFill>
                <a:latin typeface="Palatino Linotype" pitchFamily="18" charset="0"/>
              </a:rPr>
              <a:t>шөміш</a:t>
            </a:r>
            <a:r>
              <a:rPr lang="ru-RU" dirty="0">
                <a:solidFill>
                  <a:srgbClr val="002060"/>
                </a:solidFill>
                <a:latin typeface="Palatino Linotype" pitchFamily="18" charset="0"/>
              </a:rPr>
              <a:t> </a:t>
            </a:r>
            <a:r>
              <a:rPr lang="ru-RU" dirty="0" err="1">
                <a:solidFill>
                  <a:srgbClr val="002060"/>
                </a:solidFill>
                <a:latin typeface="Palatino Linotype" pitchFamily="18" charset="0"/>
              </a:rPr>
              <a:t>пішінінде</a:t>
            </a:r>
            <a:r>
              <a:rPr lang="ru-RU" dirty="0">
                <a:solidFill>
                  <a:srgbClr val="002060"/>
                </a:solidFill>
                <a:latin typeface="Palatino Linotype" pitchFamily="18" charset="0"/>
              </a:rPr>
              <a:t> </a:t>
            </a:r>
            <a:r>
              <a:rPr lang="ru-RU" dirty="0" err="1">
                <a:solidFill>
                  <a:srgbClr val="002060"/>
                </a:solidFill>
                <a:latin typeface="Palatino Linotype" pitchFamily="18" charset="0"/>
              </a:rPr>
              <a:t>түйісетін</a:t>
            </a:r>
            <a:r>
              <a:rPr lang="ru-RU" dirty="0">
                <a:solidFill>
                  <a:srgbClr val="002060"/>
                </a:solidFill>
                <a:latin typeface="Palatino Linotype" pitchFamily="18" charset="0"/>
              </a:rPr>
              <a:t> </a:t>
            </a:r>
            <a:r>
              <a:rPr lang="ru-RU" dirty="0" err="1">
                <a:solidFill>
                  <a:srgbClr val="002060"/>
                </a:solidFill>
                <a:latin typeface="Palatino Linotype" pitchFamily="18" charset="0"/>
              </a:rPr>
              <a:t>стелалар</a:t>
            </a:r>
            <a:r>
              <a:rPr lang="ru-RU" dirty="0">
                <a:solidFill>
                  <a:srgbClr val="002060"/>
                </a:solidFill>
                <a:latin typeface="Palatino Linotype" pitchFamily="18" charset="0"/>
              </a:rPr>
              <a:t> </a:t>
            </a:r>
            <a:r>
              <a:rPr lang="ru-RU" dirty="0" err="1">
                <a:solidFill>
                  <a:srgbClr val="002060"/>
                </a:solidFill>
                <a:latin typeface="Palatino Linotype" pitchFamily="18" charset="0"/>
              </a:rPr>
              <a:t>қобыз</a:t>
            </a:r>
            <a:r>
              <a:rPr lang="ru-RU" dirty="0">
                <a:solidFill>
                  <a:srgbClr val="002060"/>
                </a:solidFill>
                <a:latin typeface="Palatino Linotype" pitchFamily="18" charset="0"/>
              </a:rPr>
              <a:t> </a:t>
            </a:r>
            <a:r>
              <a:rPr lang="ru-RU" dirty="0" err="1">
                <a:solidFill>
                  <a:srgbClr val="002060"/>
                </a:solidFill>
                <a:latin typeface="Palatino Linotype" pitchFamily="18" charset="0"/>
              </a:rPr>
              <a:t>бейнесін</a:t>
            </a:r>
            <a:r>
              <a:rPr lang="ru-RU" dirty="0">
                <a:solidFill>
                  <a:srgbClr val="002060"/>
                </a:solidFill>
                <a:latin typeface="Palatino Linotype" pitchFamily="18" charset="0"/>
              </a:rPr>
              <a:t> де </a:t>
            </a:r>
            <a:r>
              <a:rPr lang="ru-RU" dirty="0" err="1">
                <a:solidFill>
                  <a:srgbClr val="002060"/>
                </a:solidFill>
                <a:latin typeface="Palatino Linotype" pitchFamily="18" charset="0"/>
              </a:rPr>
              <a:t>меңзейді</a:t>
            </a:r>
            <a:r>
              <a:rPr lang="ru-RU" dirty="0">
                <a:solidFill>
                  <a:srgbClr val="002060"/>
                </a:solidFill>
                <a:latin typeface="Palatino Linotype" pitchFamily="18" charset="0"/>
              </a:rPr>
              <a:t>. </a:t>
            </a:r>
            <a:r>
              <a:rPr lang="ru-RU" dirty="0" err="1">
                <a:solidFill>
                  <a:srgbClr val="002060"/>
                </a:solidFill>
                <a:latin typeface="Palatino Linotype" pitchFamily="18" charset="0"/>
              </a:rPr>
              <a:t>Түйісер</a:t>
            </a:r>
            <a:r>
              <a:rPr lang="ru-RU" dirty="0">
                <a:solidFill>
                  <a:srgbClr val="002060"/>
                </a:solidFill>
                <a:latin typeface="Palatino Linotype" pitchFamily="18" charset="0"/>
              </a:rPr>
              <a:t> </a:t>
            </a:r>
            <a:r>
              <a:rPr lang="ru-RU" dirty="0" err="1">
                <a:solidFill>
                  <a:srgbClr val="002060"/>
                </a:solidFill>
                <a:latin typeface="Palatino Linotype" pitchFamily="18" charset="0"/>
              </a:rPr>
              <a:t>түбіндегі</a:t>
            </a:r>
            <a:r>
              <a:rPr lang="ru-RU" dirty="0">
                <a:solidFill>
                  <a:srgbClr val="002060"/>
                </a:solidFill>
                <a:latin typeface="Palatino Linotype" pitchFamily="18" charset="0"/>
              </a:rPr>
              <a:t> </a:t>
            </a:r>
            <a:r>
              <a:rPr lang="ru-RU" dirty="0" err="1">
                <a:solidFill>
                  <a:srgbClr val="002060"/>
                </a:solidFill>
                <a:latin typeface="Palatino Linotype" pitchFamily="18" charset="0"/>
              </a:rPr>
              <a:t>орталық</a:t>
            </a:r>
            <a:r>
              <a:rPr lang="ru-RU" dirty="0">
                <a:solidFill>
                  <a:srgbClr val="002060"/>
                </a:solidFill>
                <a:latin typeface="Palatino Linotype" pitchFamily="18" charset="0"/>
              </a:rPr>
              <a:t> </a:t>
            </a:r>
            <a:r>
              <a:rPr lang="ru-RU" dirty="0" err="1">
                <a:solidFill>
                  <a:srgbClr val="002060"/>
                </a:solidFill>
                <a:latin typeface="Palatino Linotype" pitchFamily="18" charset="0"/>
              </a:rPr>
              <a:t>тесігінде</a:t>
            </a:r>
            <a:r>
              <a:rPr lang="ru-RU" dirty="0">
                <a:solidFill>
                  <a:srgbClr val="002060"/>
                </a:solidFill>
                <a:latin typeface="Palatino Linotype" pitchFamily="18" charset="0"/>
              </a:rPr>
              <a:t> 40 металл </a:t>
            </a:r>
            <a:r>
              <a:rPr lang="ru-RU" dirty="0" err="1">
                <a:solidFill>
                  <a:srgbClr val="002060"/>
                </a:solidFill>
                <a:latin typeface="Palatino Linotype" pitchFamily="18" charset="0"/>
              </a:rPr>
              <a:t>түтік</a:t>
            </a:r>
            <a:r>
              <a:rPr lang="ru-RU" dirty="0">
                <a:solidFill>
                  <a:srgbClr val="002060"/>
                </a:solidFill>
                <a:latin typeface="Palatino Linotype" pitchFamily="18" charset="0"/>
              </a:rPr>
              <a:t> бар. </a:t>
            </a:r>
            <a:r>
              <a:rPr lang="ru-RU" dirty="0" err="1">
                <a:solidFill>
                  <a:srgbClr val="002060"/>
                </a:solidFill>
                <a:latin typeface="Palatino Linotype" pitchFamily="18" charset="0"/>
              </a:rPr>
              <a:t>Олар</a:t>
            </a:r>
            <a:r>
              <a:rPr lang="ru-RU" dirty="0">
                <a:solidFill>
                  <a:srgbClr val="002060"/>
                </a:solidFill>
                <a:latin typeface="Palatino Linotype" pitchFamily="18" charset="0"/>
              </a:rPr>
              <a:t> </a:t>
            </a:r>
            <a:r>
              <a:rPr lang="ru-RU" dirty="0" err="1">
                <a:solidFill>
                  <a:srgbClr val="002060"/>
                </a:solidFill>
                <a:latin typeface="Palatino Linotype" pitchFamily="18" charset="0"/>
              </a:rPr>
              <a:t>жел</a:t>
            </a:r>
            <a:r>
              <a:rPr lang="ru-RU" dirty="0">
                <a:solidFill>
                  <a:srgbClr val="002060"/>
                </a:solidFill>
                <a:latin typeface="Palatino Linotype" pitchFamily="18" charset="0"/>
              </a:rPr>
              <a:t> </a:t>
            </a:r>
            <a:r>
              <a:rPr lang="ru-RU" dirty="0" err="1">
                <a:solidFill>
                  <a:srgbClr val="002060"/>
                </a:solidFill>
                <a:latin typeface="Palatino Linotype" pitchFamily="18" charset="0"/>
              </a:rPr>
              <a:t>соққан</a:t>
            </a:r>
            <a:r>
              <a:rPr lang="ru-RU" dirty="0">
                <a:solidFill>
                  <a:srgbClr val="002060"/>
                </a:solidFill>
                <a:latin typeface="Palatino Linotype" pitchFamily="18" charset="0"/>
              </a:rPr>
              <a:t> </a:t>
            </a:r>
            <a:r>
              <a:rPr lang="ru-RU" dirty="0" err="1">
                <a:solidFill>
                  <a:srgbClr val="002060"/>
                </a:solidFill>
                <a:latin typeface="Palatino Linotype" pitchFamily="18" charset="0"/>
              </a:rPr>
              <a:t>кезде</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9" tooltip="Қобыз"/>
              </a:rPr>
              <a:t>қобыз</a:t>
            </a:r>
            <a:r>
              <a:rPr lang="ru-RU" dirty="0">
                <a:solidFill>
                  <a:srgbClr val="002060"/>
                </a:solidFill>
                <a:latin typeface="Palatino Linotype" pitchFamily="18" charset="0"/>
              </a:rPr>
              <a:t> </a:t>
            </a:r>
            <a:r>
              <a:rPr lang="ru-RU" dirty="0" err="1">
                <a:solidFill>
                  <a:srgbClr val="002060"/>
                </a:solidFill>
                <a:latin typeface="Palatino Linotype" pitchFamily="18" charset="0"/>
              </a:rPr>
              <a:t>сарынымен</a:t>
            </a:r>
            <a:r>
              <a:rPr lang="ru-RU" dirty="0">
                <a:solidFill>
                  <a:srgbClr val="002060"/>
                </a:solidFill>
                <a:latin typeface="Palatino Linotype" pitchFamily="18" charset="0"/>
              </a:rPr>
              <a:t> </a:t>
            </a:r>
            <a:r>
              <a:rPr lang="ru-RU" dirty="0" err="1">
                <a:solidFill>
                  <a:srgbClr val="002060"/>
                </a:solidFill>
                <a:latin typeface="Palatino Linotype" pitchFamily="18" charset="0"/>
              </a:rPr>
              <a:t>үндес</a:t>
            </a:r>
            <a:r>
              <a:rPr lang="ru-RU" dirty="0">
                <a:solidFill>
                  <a:srgbClr val="002060"/>
                </a:solidFill>
                <a:latin typeface="Palatino Linotype" pitchFamily="18" charset="0"/>
              </a:rPr>
              <a:t> </a:t>
            </a:r>
            <a:r>
              <a:rPr lang="ru-RU" dirty="0" err="1">
                <a:solidFill>
                  <a:srgbClr val="002060"/>
                </a:solidFill>
                <a:latin typeface="Palatino Linotype" pitchFamily="18" charset="0"/>
              </a:rPr>
              <a:t>дыбыс</a:t>
            </a:r>
            <a:r>
              <a:rPr lang="ru-RU" dirty="0">
                <a:solidFill>
                  <a:srgbClr val="002060"/>
                </a:solidFill>
                <a:latin typeface="Palatino Linotype" pitchFamily="18" charset="0"/>
              </a:rPr>
              <a:t> </a:t>
            </a:r>
            <a:r>
              <a:rPr lang="ru-RU" dirty="0" err="1">
                <a:solidFill>
                  <a:srgbClr val="002060"/>
                </a:solidFill>
                <a:latin typeface="Palatino Linotype" pitchFamily="18" charset="0"/>
              </a:rPr>
              <a:t>шығарады</a:t>
            </a:r>
            <a:r>
              <a:rPr lang="ru-RU" dirty="0">
                <a:solidFill>
                  <a:srgbClr val="002060"/>
                </a:solidFill>
                <a:latin typeface="Palatino Linotype" pitchFamily="18" charset="0"/>
              </a:rPr>
              <a:t>. </a:t>
            </a:r>
            <a:r>
              <a:rPr lang="ru-RU" dirty="0" err="1">
                <a:solidFill>
                  <a:srgbClr val="002060"/>
                </a:solidFill>
                <a:latin typeface="Palatino Linotype" pitchFamily="18" charset="0"/>
              </a:rPr>
              <a:t>Аңыздарда</a:t>
            </a:r>
            <a:r>
              <a:rPr lang="ru-RU" dirty="0">
                <a:solidFill>
                  <a:srgbClr val="002060"/>
                </a:solidFill>
                <a:latin typeface="Palatino Linotype" pitchFamily="18" charset="0"/>
              </a:rPr>
              <a:t> </a:t>
            </a:r>
            <a:r>
              <a:rPr lang="ru-RU" dirty="0" err="1">
                <a:solidFill>
                  <a:srgbClr val="002060"/>
                </a:solidFill>
                <a:latin typeface="Palatino Linotype" pitchFamily="18" charset="0"/>
              </a:rPr>
              <a:t>айтылғандай</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10" tooltip="Қорқыт Ата мазары"/>
              </a:rPr>
              <a:t>Қорқыт</a:t>
            </a:r>
            <a:r>
              <a:rPr lang="ru-RU" dirty="0">
                <a:solidFill>
                  <a:srgbClr val="002060"/>
                </a:solidFill>
                <a:latin typeface="Palatino Linotype" pitchFamily="18" charset="0"/>
                <a:hlinkClick r:id="rId10" tooltip="Қорқыт Ата мазары"/>
              </a:rPr>
              <a:t> </a:t>
            </a:r>
            <a:r>
              <a:rPr lang="ru-RU" dirty="0" err="1">
                <a:solidFill>
                  <a:srgbClr val="002060"/>
                </a:solidFill>
                <a:latin typeface="Palatino Linotype" pitchFamily="18" charset="0"/>
                <a:hlinkClick r:id="rId10" tooltip="Қорқыт Ата мазары"/>
              </a:rPr>
              <a:t>Ата</a:t>
            </a:r>
            <a:r>
              <a:rPr lang="ru-RU" dirty="0">
                <a:solidFill>
                  <a:srgbClr val="002060"/>
                </a:solidFill>
                <a:latin typeface="Palatino Linotype" pitchFamily="18" charset="0"/>
                <a:hlinkClick r:id="rId10" tooltip="Қорқыт Ата мазары"/>
              </a:rPr>
              <a:t> </a:t>
            </a:r>
            <a:r>
              <a:rPr lang="ru-RU" dirty="0" err="1">
                <a:solidFill>
                  <a:srgbClr val="002060"/>
                </a:solidFill>
                <a:latin typeface="Palatino Linotype" pitchFamily="18" charset="0"/>
                <a:hlinkClick r:id="rId10" tooltip="Қорқыт Ата мазары"/>
              </a:rPr>
              <a:t>мазарында</a:t>
            </a:r>
            <a:r>
              <a:rPr lang="ru-RU" dirty="0">
                <a:solidFill>
                  <a:srgbClr val="002060"/>
                </a:solidFill>
                <a:latin typeface="Palatino Linotype" pitchFamily="18" charset="0"/>
              </a:rPr>
              <a:t> </a:t>
            </a:r>
            <a:r>
              <a:rPr lang="ru-RU" dirty="0" err="1">
                <a:solidFill>
                  <a:srgbClr val="002060"/>
                </a:solidFill>
                <a:latin typeface="Palatino Linotype" pitchFamily="18" charset="0"/>
              </a:rPr>
              <a:t>соққан</a:t>
            </a:r>
            <a:r>
              <a:rPr lang="ru-RU" dirty="0">
                <a:solidFill>
                  <a:srgbClr val="002060"/>
                </a:solidFill>
                <a:latin typeface="Palatino Linotype" pitchFamily="18" charset="0"/>
              </a:rPr>
              <a:t> </a:t>
            </a:r>
            <a:r>
              <a:rPr lang="ru-RU" dirty="0" err="1">
                <a:solidFill>
                  <a:srgbClr val="002060"/>
                </a:solidFill>
                <a:latin typeface="Palatino Linotype" pitchFamily="18" charset="0"/>
              </a:rPr>
              <a:t>желге</a:t>
            </a:r>
            <a:r>
              <a:rPr lang="ru-RU" dirty="0">
                <a:solidFill>
                  <a:srgbClr val="002060"/>
                </a:solidFill>
                <a:latin typeface="Palatino Linotype" pitchFamily="18" charset="0"/>
              </a:rPr>
              <a:t> </a:t>
            </a:r>
            <a:r>
              <a:rPr lang="ru-RU" dirty="0" err="1">
                <a:solidFill>
                  <a:srgbClr val="002060"/>
                </a:solidFill>
                <a:latin typeface="Palatino Linotype" pitchFamily="18" charset="0"/>
              </a:rPr>
              <a:t>үн</a:t>
            </a:r>
            <a:r>
              <a:rPr lang="ru-RU" dirty="0">
                <a:solidFill>
                  <a:srgbClr val="002060"/>
                </a:solidFill>
                <a:latin typeface="Palatino Linotype" pitchFamily="18" charset="0"/>
              </a:rPr>
              <a:t> </a:t>
            </a:r>
            <a:r>
              <a:rPr lang="ru-RU" dirty="0" err="1">
                <a:solidFill>
                  <a:srgbClr val="002060"/>
                </a:solidFill>
                <a:latin typeface="Palatino Linotype" pitchFamily="18" charset="0"/>
              </a:rPr>
              <a:t>қосатын</a:t>
            </a:r>
            <a:r>
              <a:rPr lang="ru-RU" dirty="0">
                <a:solidFill>
                  <a:srgbClr val="002060"/>
                </a:solidFill>
                <a:latin typeface="Palatino Linotype" pitchFamily="18" charset="0"/>
              </a:rPr>
              <a:t> </a:t>
            </a:r>
            <a:r>
              <a:rPr lang="ru-RU" dirty="0" err="1">
                <a:solidFill>
                  <a:srgbClr val="002060"/>
                </a:solidFill>
                <a:latin typeface="Palatino Linotype" pitchFamily="18" charset="0"/>
              </a:rPr>
              <a:t>қобыз</a:t>
            </a:r>
            <a:r>
              <a:rPr lang="ru-RU" dirty="0">
                <a:solidFill>
                  <a:srgbClr val="002060"/>
                </a:solidFill>
                <a:latin typeface="Palatino Linotype" pitchFamily="18" charset="0"/>
              </a:rPr>
              <a:t> </a:t>
            </a:r>
            <a:r>
              <a:rPr lang="ru-RU" dirty="0" err="1">
                <a:solidFill>
                  <a:srgbClr val="002060"/>
                </a:solidFill>
                <a:latin typeface="Palatino Linotype" pitchFamily="18" charset="0"/>
              </a:rPr>
              <a:t>қойылған</a:t>
            </a:r>
            <a:r>
              <a:rPr lang="ru-RU" dirty="0">
                <a:solidFill>
                  <a:srgbClr val="002060"/>
                </a:solidFill>
                <a:latin typeface="Palatino Linotype" pitchFamily="18" charset="0"/>
              </a:rPr>
              <a:t>. </a:t>
            </a:r>
            <a:r>
              <a:rPr lang="ru-RU" dirty="0" err="1">
                <a:solidFill>
                  <a:srgbClr val="002060"/>
                </a:solidFill>
                <a:latin typeface="Palatino Linotype" pitchFamily="18" charset="0"/>
              </a:rPr>
              <a:t>Қорқыт</a:t>
            </a:r>
            <a:r>
              <a:rPr lang="ru-RU" dirty="0">
                <a:solidFill>
                  <a:srgbClr val="002060"/>
                </a:solidFill>
                <a:latin typeface="Palatino Linotype" pitchFamily="18" charset="0"/>
              </a:rPr>
              <a:t> </a:t>
            </a:r>
            <a:r>
              <a:rPr lang="ru-RU" dirty="0" err="1">
                <a:solidFill>
                  <a:srgbClr val="002060"/>
                </a:solidFill>
                <a:latin typeface="Palatino Linotype" pitchFamily="18" charset="0"/>
              </a:rPr>
              <a:t>Ата</a:t>
            </a:r>
            <a:r>
              <a:rPr lang="ru-RU" dirty="0">
                <a:solidFill>
                  <a:srgbClr val="002060"/>
                </a:solidFill>
                <a:latin typeface="Palatino Linotype" pitchFamily="18" charset="0"/>
              </a:rPr>
              <a:t> </a:t>
            </a:r>
            <a:r>
              <a:rPr lang="ru-RU" dirty="0" err="1">
                <a:solidFill>
                  <a:srgbClr val="002060"/>
                </a:solidFill>
                <a:latin typeface="Palatino Linotype" pitchFamily="18" charset="0"/>
              </a:rPr>
              <a:t>ескерткішінің</a:t>
            </a:r>
            <a:r>
              <a:rPr lang="ru-RU" dirty="0">
                <a:solidFill>
                  <a:srgbClr val="002060"/>
                </a:solidFill>
                <a:latin typeface="Palatino Linotype" pitchFamily="18" charset="0"/>
              </a:rPr>
              <a:t> </a:t>
            </a:r>
            <a:r>
              <a:rPr lang="ru-RU" dirty="0" err="1">
                <a:solidFill>
                  <a:srgbClr val="002060"/>
                </a:solidFill>
                <a:latin typeface="Palatino Linotype" pitchFamily="18" charset="0"/>
              </a:rPr>
              <a:t>ішкі</a:t>
            </a:r>
            <a:r>
              <a:rPr lang="ru-RU" dirty="0">
                <a:solidFill>
                  <a:srgbClr val="002060"/>
                </a:solidFill>
                <a:latin typeface="Palatino Linotype" pitchFamily="18" charset="0"/>
              </a:rPr>
              <a:t> </a:t>
            </a:r>
            <a:r>
              <a:rPr lang="ru-RU" dirty="0" err="1">
                <a:solidFill>
                  <a:srgbClr val="002060"/>
                </a:solidFill>
                <a:latin typeface="Palatino Linotype" pitchFamily="18" charset="0"/>
              </a:rPr>
              <a:t>жағы</a:t>
            </a:r>
            <a:r>
              <a:rPr lang="ru-RU" dirty="0">
                <a:solidFill>
                  <a:srgbClr val="002060"/>
                </a:solidFill>
                <a:latin typeface="Palatino Linotype" pitchFamily="18" charset="0"/>
              </a:rPr>
              <a:t> </a:t>
            </a:r>
            <a:r>
              <a:rPr lang="ru-RU" dirty="0" err="1">
                <a:solidFill>
                  <a:srgbClr val="002060"/>
                </a:solidFill>
                <a:latin typeface="Palatino Linotype" pitchFamily="18" charset="0"/>
              </a:rPr>
              <a:t>мәңгілік</a:t>
            </a:r>
            <a:r>
              <a:rPr lang="ru-RU" dirty="0">
                <a:solidFill>
                  <a:srgbClr val="002060"/>
                </a:solidFill>
                <a:latin typeface="Palatino Linotype" pitchFamily="18" charset="0"/>
              </a:rPr>
              <a:t> </a:t>
            </a:r>
            <a:r>
              <a:rPr lang="ru-RU" dirty="0" err="1">
                <a:solidFill>
                  <a:srgbClr val="002060"/>
                </a:solidFill>
                <a:latin typeface="Palatino Linotype" pitchFamily="18" charset="0"/>
              </a:rPr>
              <a:t>өмір</a:t>
            </a:r>
            <a:r>
              <a:rPr lang="ru-RU" dirty="0">
                <a:solidFill>
                  <a:srgbClr val="002060"/>
                </a:solidFill>
                <a:latin typeface="Palatino Linotype" pitchFamily="18" charset="0"/>
              </a:rPr>
              <a:t> </a:t>
            </a:r>
            <a:r>
              <a:rPr lang="ru-RU" dirty="0" err="1">
                <a:solidFill>
                  <a:srgbClr val="002060"/>
                </a:solidFill>
                <a:latin typeface="Palatino Linotype" pitchFamily="18" charset="0"/>
              </a:rPr>
              <a:t>сырын</a:t>
            </a:r>
            <a:r>
              <a:rPr lang="ru-RU" dirty="0">
                <a:solidFill>
                  <a:srgbClr val="002060"/>
                </a:solidFill>
                <a:latin typeface="Palatino Linotype" pitchFamily="18" charset="0"/>
              </a:rPr>
              <a:t> </a:t>
            </a:r>
            <a:r>
              <a:rPr lang="ru-RU" dirty="0" err="1">
                <a:solidFill>
                  <a:srgbClr val="002060"/>
                </a:solidFill>
                <a:latin typeface="Palatino Linotype" pitchFamily="18" charset="0"/>
              </a:rPr>
              <a:t>іздеген</a:t>
            </a:r>
            <a:r>
              <a:rPr lang="ru-RU" dirty="0">
                <a:solidFill>
                  <a:srgbClr val="002060"/>
                </a:solidFill>
                <a:latin typeface="Palatino Linotype" pitchFamily="18" charset="0"/>
              </a:rPr>
              <a:t> </a:t>
            </a:r>
            <a:r>
              <a:rPr lang="ru-RU" b="1" dirty="0" err="1">
                <a:solidFill>
                  <a:srgbClr val="002060"/>
                </a:solidFill>
                <a:latin typeface="Palatino Linotype" pitchFamily="18" charset="0"/>
              </a:rPr>
              <a:t>Қорқыт</a:t>
            </a:r>
            <a:r>
              <a:rPr lang="ru-RU" b="1" dirty="0">
                <a:solidFill>
                  <a:srgbClr val="002060"/>
                </a:solidFill>
                <a:latin typeface="Palatino Linotype" pitchFamily="18" charset="0"/>
              </a:rPr>
              <a:t> </a:t>
            </a:r>
            <a:r>
              <a:rPr lang="ru-RU" b="1" dirty="0" err="1">
                <a:solidFill>
                  <a:srgbClr val="002060"/>
                </a:solidFill>
                <a:latin typeface="Palatino Linotype" pitchFamily="18" charset="0"/>
              </a:rPr>
              <a:t>атаның</a:t>
            </a:r>
            <a:r>
              <a:rPr lang="ru-RU" dirty="0">
                <a:solidFill>
                  <a:srgbClr val="002060"/>
                </a:solidFill>
                <a:latin typeface="Palatino Linotype" pitchFamily="18" charset="0"/>
              </a:rPr>
              <a:t> </a:t>
            </a:r>
            <a:r>
              <a:rPr lang="ru-RU" dirty="0" err="1">
                <a:solidFill>
                  <a:srgbClr val="002060"/>
                </a:solidFill>
                <a:latin typeface="Palatino Linotype" pitchFamily="18" charset="0"/>
              </a:rPr>
              <a:t>киелі</a:t>
            </a:r>
            <a:r>
              <a:rPr lang="ru-RU" dirty="0">
                <a:solidFill>
                  <a:srgbClr val="002060"/>
                </a:solidFill>
                <a:latin typeface="Palatino Linotype" pitchFamily="18" charset="0"/>
              </a:rPr>
              <a:t> </a:t>
            </a:r>
            <a:r>
              <a:rPr lang="ru-RU" dirty="0" err="1">
                <a:solidFill>
                  <a:srgbClr val="002060"/>
                </a:solidFill>
                <a:latin typeface="Palatino Linotype" pitchFamily="18" charset="0"/>
              </a:rPr>
              <a:t>желмаясының</a:t>
            </a:r>
            <a:r>
              <a:rPr lang="ru-RU" dirty="0">
                <a:solidFill>
                  <a:srgbClr val="002060"/>
                </a:solidFill>
                <a:latin typeface="Palatino Linotype" pitchFamily="18" charset="0"/>
              </a:rPr>
              <a:t> </a:t>
            </a:r>
            <a:r>
              <a:rPr lang="ru-RU" dirty="0" err="1">
                <a:solidFill>
                  <a:srgbClr val="002060"/>
                </a:solidFill>
                <a:latin typeface="Palatino Linotype" pitchFamily="18" charset="0"/>
              </a:rPr>
              <a:t>шартарапқа</a:t>
            </a:r>
            <a:r>
              <a:rPr lang="ru-RU" dirty="0">
                <a:solidFill>
                  <a:srgbClr val="002060"/>
                </a:solidFill>
                <a:latin typeface="Palatino Linotype" pitchFamily="18" charset="0"/>
              </a:rPr>
              <a:t> </a:t>
            </a:r>
            <a:r>
              <a:rPr lang="ru-RU" dirty="0" err="1">
                <a:solidFill>
                  <a:srgbClr val="002060"/>
                </a:solidFill>
                <a:latin typeface="Palatino Linotype" pitchFamily="18" charset="0"/>
              </a:rPr>
              <a:t>жол</a:t>
            </a:r>
            <a:r>
              <a:rPr lang="ru-RU" dirty="0">
                <a:solidFill>
                  <a:srgbClr val="002060"/>
                </a:solidFill>
                <a:latin typeface="Palatino Linotype" pitchFamily="18" charset="0"/>
              </a:rPr>
              <a:t> </a:t>
            </a:r>
            <a:r>
              <a:rPr lang="ru-RU" dirty="0" err="1">
                <a:solidFill>
                  <a:srgbClr val="002060"/>
                </a:solidFill>
                <a:latin typeface="Palatino Linotype" pitchFamily="18" charset="0"/>
              </a:rPr>
              <a:t>тартқан</a:t>
            </a:r>
            <a:r>
              <a:rPr lang="ru-RU" dirty="0">
                <a:solidFill>
                  <a:srgbClr val="002060"/>
                </a:solidFill>
                <a:latin typeface="Palatino Linotype" pitchFamily="18" charset="0"/>
              </a:rPr>
              <a:t> </a:t>
            </a:r>
            <a:r>
              <a:rPr lang="ru-RU" dirty="0" err="1">
                <a:solidFill>
                  <a:srgbClr val="002060"/>
                </a:solidFill>
                <a:latin typeface="Palatino Linotype" pitchFamily="18" charset="0"/>
              </a:rPr>
              <a:t>ізін</a:t>
            </a:r>
            <a:r>
              <a:rPr lang="ru-RU" dirty="0">
                <a:solidFill>
                  <a:srgbClr val="002060"/>
                </a:solidFill>
                <a:latin typeface="Palatino Linotype" pitchFamily="18" charset="0"/>
              </a:rPr>
              <a:t> </a:t>
            </a:r>
            <a:r>
              <a:rPr lang="ru-RU" dirty="0" err="1">
                <a:solidFill>
                  <a:srgbClr val="002060"/>
                </a:solidFill>
                <a:latin typeface="Palatino Linotype" pitchFamily="18" charset="0"/>
              </a:rPr>
              <a:t>ишаралайтын</a:t>
            </a:r>
            <a:r>
              <a:rPr lang="ru-RU" dirty="0">
                <a:solidFill>
                  <a:srgbClr val="002060"/>
                </a:solidFill>
                <a:latin typeface="Palatino Linotype" pitchFamily="18" charset="0"/>
              </a:rPr>
              <a:t> “</a:t>
            </a:r>
            <a:r>
              <a:rPr lang="ru-RU" dirty="0" err="1">
                <a:solidFill>
                  <a:srgbClr val="002060"/>
                </a:solidFill>
                <a:latin typeface="Palatino Linotype" pitchFamily="18" charset="0"/>
                <a:hlinkClick r:id="rId11" tooltip="Түйе табан (мұндай бет жоқ)"/>
              </a:rPr>
              <a:t>Түйе</a:t>
            </a:r>
            <a:r>
              <a:rPr lang="ru-RU" dirty="0">
                <a:solidFill>
                  <a:srgbClr val="002060"/>
                </a:solidFill>
                <a:latin typeface="Palatino Linotype" pitchFamily="18" charset="0"/>
                <a:hlinkClick r:id="rId11" tooltip="Түйе табан (мұндай бет жоқ)"/>
              </a:rPr>
              <a:t> </a:t>
            </a:r>
            <a:r>
              <a:rPr lang="ru-RU" dirty="0" err="1">
                <a:solidFill>
                  <a:srgbClr val="002060"/>
                </a:solidFill>
                <a:latin typeface="Palatino Linotype" pitchFamily="18" charset="0"/>
                <a:hlinkClick r:id="rId11" tooltip="Түйе табан (мұндай бет жоқ)"/>
              </a:rPr>
              <a:t>табан</a:t>
            </a:r>
            <a:r>
              <a:rPr lang="ru-RU" dirty="0">
                <a:solidFill>
                  <a:srgbClr val="002060"/>
                </a:solidFill>
                <a:latin typeface="Palatino Linotype" pitchFamily="18" charset="0"/>
              </a:rPr>
              <a:t>” </a:t>
            </a:r>
            <a:r>
              <a:rPr lang="ru-RU" dirty="0" err="1">
                <a:solidFill>
                  <a:srgbClr val="002060"/>
                </a:solidFill>
                <a:latin typeface="Palatino Linotype" pitchFamily="18" charset="0"/>
              </a:rPr>
              <a:t>өрнегімен</a:t>
            </a:r>
            <a:r>
              <a:rPr lang="ru-RU" dirty="0">
                <a:solidFill>
                  <a:srgbClr val="002060"/>
                </a:solidFill>
                <a:latin typeface="Palatino Linotype" pitchFamily="18" charset="0"/>
              </a:rPr>
              <a:t> </a:t>
            </a:r>
            <a:r>
              <a:rPr lang="ru-RU" dirty="0" err="1">
                <a:solidFill>
                  <a:srgbClr val="002060"/>
                </a:solidFill>
                <a:latin typeface="Palatino Linotype" pitchFamily="18" charset="0"/>
              </a:rPr>
              <a:t>безендірілген</a:t>
            </a:r>
            <a:r>
              <a:rPr lang="ru-RU" dirty="0" smtClean="0">
                <a:solidFill>
                  <a:srgbClr val="002060"/>
                </a:solidFill>
                <a:latin typeface="Palatino Linotype" pitchFamily="18" charset="0"/>
              </a:rPr>
              <a:t>..</a:t>
            </a:r>
            <a:endParaRPr lang="ru-RU" dirty="0">
              <a:solidFill>
                <a:srgbClr val="002060"/>
              </a:solidFill>
              <a:latin typeface="Palatino Linotype" pitchFamily="18" charset="0"/>
            </a:endParaRPr>
          </a:p>
        </p:txBody>
      </p:sp>
    </p:spTree>
    <p:extLst>
      <p:ext uri="{BB962C8B-B14F-4D97-AF65-F5344CB8AC3E}">
        <p14:creationId xmlns:p14="http://schemas.microsoft.com/office/powerpoint/2010/main" xmlns="" val="3667381803"/>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ppt_w</p:attrName>
                                        </p:attrNameLst>
                                      </p:cBhvr>
                                      <p:tavLst>
                                        <p:tav tm="0" fmla="#ppt_w*sin(2.5*pi*$)">
                                          <p:val>
                                            <p:fltVal val="0"/>
                                          </p:val>
                                        </p:tav>
                                        <p:tav tm="100000">
                                          <p:val>
                                            <p:fltVal val="1"/>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95736" y="146098"/>
            <a:ext cx="4519186" cy="646331"/>
          </a:xfrm>
          <a:prstGeom prst="rect">
            <a:avLst/>
          </a:prstGeom>
        </p:spPr>
        <p:txBody>
          <a:bodyPr wrap="none">
            <a:spAutoFit/>
          </a:bodyPr>
          <a:lstStyle/>
          <a:p>
            <a:r>
              <a:rPr lang="ru-RU" sz="3600" dirty="0" err="1">
                <a:solidFill>
                  <a:schemeClr val="accent5">
                    <a:lumMod val="50000"/>
                  </a:schemeClr>
                </a:solidFill>
                <a:latin typeface="Palatino Linotype" pitchFamily="18" charset="0"/>
              </a:rPr>
              <a:t>Қорқыт</a:t>
            </a:r>
            <a:r>
              <a:rPr lang="ru-RU" sz="3600" dirty="0">
                <a:solidFill>
                  <a:schemeClr val="accent5">
                    <a:lumMod val="50000"/>
                  </a:schemeClr>
                </a:solidFill>
                <a:latin typeface="Palatino Linotype" pitchFamily="18" charset="0"/>
              </a:rPr>
              <a:t> </a:t>
            </a:r>
            <a:r>
              <a:rPr lang="ru-RU" sz="3600" dirty="0" err="1">
                <a:solidFill>
                  <a:schemeClr val="accent5">
                    <a:lumMod val="50000"/>
                  </a:schemeClr>
                </a:solidFill>
                <a:latin typeface="Palatino Linotype" pitchFamily="18" charset="0"/>
              </a:rPr>
              <a:t>Ата</a:t>
            </a:r>
            <a:r>
              <a:rPr lang="ru-RU" sz="3600" dirty="0">
                <a:solidFill>
                  <a:schemeClr val="accent5">
                    <a:lumMod val="50000"/>
                  </a:schemeClr>
                </a:solidFill>
                <a:latin typeface="Palatino Linotype" pitchFamily="18" charset="0"/>
              </a:rPr>
              <a:t> мазары</a:t>
            </a:r>
          </a:p>
        </p:txBody>
      </p:sp>
      <p:pic>
        <p:nvPicPr>
          <p:cNvPr id="5" name="Рисунок 4" descr="Korkyt Ata mazar place 01.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88024" y="792429"/>
            <a:ext cx="4355976" cy="6065570"/>
          </a:xfrm>
          <a:prstGeom prst="rect">
            <a:avLst/>
          </a:prstGeom>
          <a:noFill/>
          <a:ln>
            <a:noFill/>
          </a:ln>
        </p:spPr>
      </p:pic>
      <p:sp>
        <p:nvSpPr>
          <p:cNvPr id="6" name="Прямоугольник 5"/>
          <p:cNvSpPr/>
          <p:nvPr/>
        </p:nvSpPr>
        <p:spPr>
          <a:xfrm>
            <a:off x="216024" y="620688"/>
            <a:ext cx="4572000" cy="5909310"/>
          </a:xfrm>
          <a:prstGeom prst="rect">
            <a:avLst/>
          </a:prstGeom>
        </p:spPr>
        <p:txBody>
          <a:bodyPr>
            <a:spAutoFit/>
          </a:bodyPr>
          <a:lstStyle/>
          <a:p>
            <a:r>
              <a:rPr lang="ru-RU" dirty="0" err="1" smtClean="0">
                <a:latin typeface="Palatino Linotype" pitchFamily="18" charset="0"/>
              </a:rPr>
              <a:t>Тарихи</a:t>
            </a:r>
            <a:r>
              <a:rPr lang="ru-RU" dirty="0" smtClean="0">
                <a:latin typeface="Palatino Linotype" pitchFamily="18" charset="0"/>
              </a:rPr>
              <a:t> </a:t>
            </a:r>
            <a:r>
              <a:rPr lang="ru-RU" dirty="0" err="1">
                <a:latin typeface="Palatino Linotype" pitchFamily="18" charset="0"/>
              </a:rPr>
              <a:t>сәулет</a:t>
            </a:r>
            <a:r>
              <a:rPr lang="ru-RU" dirty="0">
                <a:latin typeface="Palatino Linotype" pitchFamily="18" charset="0"/>
              </a:rPr>
              <a:t> </a:t>
            </a:r>
            <a:r>
              <a:rPr lang="ru-RU" dirty="0" err="1">
                <a:latin typeface="Palatino Linotype" pitchFamily="18" charset="0"/>
              </a:rPr>
              <a:t>өнері</a:t>
            </a:r>
            <a:r>
              <a:rPr lang="ru-RU" dirty="0">
                <a:latin typeface="Palatino Linotype" pitchFamily="18" charset="0"/>
              </a:rPr>
              <a:t> </a:t>
            </a:r>
            <a:r>
              <a:rPr lang="ru-RU" dirty="0" err="1">
                <a:latin typeface="Palatino Linotype" pitchFamily="18" charset="0"/>
              </a:rPr>
              <a:t>ескерткіші</a:t>
            </a:r>
            <a:r>
              <a:rPr lang="ru-RU" dirty="0">
                <a:latin typeface="Palatino Linotype" pitchFamily="18" charset="0"/>
              </a:rPr>
              <a:t>. </a:t>
            </a:r>
            <a:r>
              <a:rPr lang="ru-RU" dirty="0" err="1">
                <a:latin typeface="Palatino Linotype" pitchFamily="18" charset="0"/>
              </a:rPr>
              <a:t>Шамамен</a:t>
            </a:r>
            <a:r>
              <a:rPr lang="ru-RU" dirty="0">
                <a:latin typeface="Palatino Linotype" pitchFamily="18" charset="0"/>
              </a:rPr>
              <a:t> 9 – 10 </a:t>
            </a:r>
            <a:r>
              <a:rPr lang="ru-RU" dirty="0" err="1">
                <a:latin typeface="Palatino Linotype" pitchFamily="18" charset="0"/>
              </a:rPr>
              <a:t>ғасырларда</a:t>
            </a:r>
            <a:r>
              <a:rPr lang="ru-RU" dirty="0">
                <a:latin typeface="Palatino Linotype" pitchFamily="18" charset="0"/>
              </a:rPr>
              <a:t> </a:t>
            </a:r>
            <a:r>
              <a:rPr lang="ru-RU" dirty="0" err="1">
                <a:latin typeface="Palatino Linotype" pitchFamily="18" charset="0"/>
              </a:rPr>
              <a:t>қазіргі</a:t>
            </a:r>
            <a:r>
              <a:rPr lang="ru-RU" dirty="0">
                <a:latin typeface="Palatino Linotype" pitchFamily="18" charset="0"/>
              </a:rPr>
              <a:t> </a:t>
            </a:r>
            <a:r>
              <a:rPr lang="ru-RU" dirty="0" err="1">
                <a:latin typeface="Palatino Linotype" pitchFamily="18" charset="0"/>
                <a:hlinkClick r:id="rId4" tooltip="Қызылорда облысы"/>
              </a:rPr>
              <a:t>Қызылорда</a:t>
            </a:r>
            <a:r>
              <a:rPr lang="ru-RU" dirty="0">
                <a:latin typeface="Palatino Linotype" pitchFamily="18" charset="0"/>
                <a:hlinkClick r:id="rId4" tooltip="Қызылорда облысы"/>
              </a:rPr>
              <a:t> </a:t>
            </a:r>
            <a:r>
              <a:rPr lang="ru-RU" dirty="0" err="1">
                <a:latin typeface="Palatino Linotype" pitchFamily="18" charset="0"/>
                <a:hlinkClick r:id="rId4" tooltip="Қызылорда облысы"/>
              </a:rPr>
              <a:t>облысы</a:t>
            </a:r>
            <a:r>
              <a:rPr lang="ru-RU" dirty="0">
                <a:latin typeface="Palatino Linotype" pitchFamily="18" charset="0"/>
              </a:rPr>
              <a:t> </a:t>
            </a:r>
            <a:r>
              <a:rPr lang="ru-RU" dirty="0" err="1">
                <a:latin typeface="Palatino Linotype" pitchFamily="18" charset="0"/>
                <a:hlinkClick r:id="rId5" tooltip="Қармақшы (мұндай бет жоқ)"/>
              </a:rPr>
              <a:t>Қармақшы</a:t>
            </a:r>
            <a:r>
              <a:rPr lang="ru-RU" dirty="0">
                <a:latin typeface="Palatino Linotype" pitchFamily="18" charset="0"/>
              </a:rPr>
              <a:t> </a:t>
            </a:r>
            <a:r>
              <a:rPr lang="ru-RU" dirty="0" err="1">
                <a:latin typeface="Palatino Linotype" pitchFamily="18" charset="0"/>
              </a:rPr>
              <a:t>ауданы</a:t>
            </a:r>
            <a:r>
              <a:rPr lang="ru-RU" dirty="0">
                <a:latin typeface="Palatino Linotype" pitchFamily="18" charset="0"/>
              </a:rPr>
              <a:t> </a:t>
            </a:r>
            <a:r>
              <a:rPr lang="ru-RU" dirty="0" err="1">
                <a:latin typeface="Palatino Linotype" pitchFamily="18" charset="0"/>
              </a:rPr>
              <a:t>Қорқыт</a:t>
            </a:r>
            <a:r>
              <a:rPr lang="ru-RU" dirty="0">
                <a:latin typeface="Palatino Linotype" pitchFamily="18" charset="0"/>
              </a:rPr>
              <a:t> </a:t>
            </a:r>
            <a:r>
              <a:rPr lang="ru-RU" dirty="0" err="1">
                <a:latin typeface="Palatino Linotype" pitchFamily="18" charset="0"/>
              </a:rPr>
              <a:t>станциясынан</a:t>
            </a:r>
            <a:r>
              <a:rPr lang="ru-RU" dirty="0">
                <a:latin typeface="Palatino Linotype" pitchFamily="18" charset="0"/>
              </a:rPr>
              <a:t> 3 км </a:t>
            </a:r>
            <a:r>
              <a:rPr lang="ru-RU" dirty="0" err="1">
                <a:latin typeface="Palatino Linotype" pitchFamily="18" charset="0"/>
              </a:rPr>
              <a:t>жерде</a:t>
            </a:r>
            <a:r>
              <a:rPr lang="ru-RU" dirty="0">
                <a:latin typeface="Palatino Linotype" pitchFamily="18" charset="0"/>
              </a:rPr>
              <a:t> </a:t>
            </a:r>
            <a:r>
              <a:rPr lang="ru-RU" dirty="0" err="1">
                <a:latin typeface="Palatino Linotype" pitchFamily="18" charset="0"/>
                <a:hlinkClick r:id="rId6" tooltip="Қорқыт"/>
              </a:rPr>
              <a:t>Қорқыт</a:t>
            </a:r>
            <a:r>
              <a:rPr lang="ru-RU" dirty="0">
                <a:latin typeface="Palatino Linotype" pitchFamily="18" charset="0"/>
              </a:rPr>
              <a:t> </a:t>
            </a:r>
            <a:r>
              <a:rPr lang="ru-RU" dirty="0" err="1">
                <a:latin typeface="Palatino Linotype" pitchFamily="18" charset="0"/>
              </a:rPr>
              <a:t>әулиеге</a:t>
            </a:r>
            <a:r>
              <a:rPr lang="ru-RU" dirty="0">
                <a:latin typeface="Palatino Linotype" pitchFamily="18" charset="0"/>
              </a:rPr>
              <a:t> </a:t>
            </a:r>
            <a:r>
              <a:rPr lang="ru-RU" dirty="0" err="1">
                <a:latin typeface="Palatino Linotype" pitchFamily="18" charset="0"/>
              </a:rPr>
              <a:t>тұрғызылған</a:t>
            </a:r>
            <a:r>
              <a:rPr lang="ru-RU" dirty="0">
                <a:latin typeface="Palatino Linotype" pitchFamily="18" charset="0"/>
              </a:rPr>
              <a:t>. 1925 </a:t>
            </a:r>
            <a:r>
              <a:rPr lang="ru-RU" dirty="0" err="1">
                <a:latin typeface="Palatino Linotype" pitchFamily="18" charset="0"/>
              </a:rPr>
              <a:t>жылдан</a:t>
            </a:r>
            <a:r>
              <a:rPr lang="ru-RU" dirty="0">
                <a:latin typeface="Palatino Linotype" pitchFamily="18" charset="0"/>
              </a:rPr>
              <a:t> </a:t>
            </a:r>
            <a:r>
              <a:rPr lang="ru-RU" dirty="0" err="1">
                <a:latin typeface="Palatino Linotype" pitchFamily="18" charset="0"/>
              </a:rPr>
              <a:t>опырыла</a:t>
            </a:r>
            <a:r>
              <a:rPr lang="ru-RU" dirty="0">
                <a:latin typeface="Palatino Linotype" pitchFamily="18" charset="0"/>
              </a:rPr>
              <a:t> </a:t>
            </a:r>
            <a:r>
              <a:rPr lang="ru-RU" dirty="0" err="1">
                <a:latin typeface="Palatino Linotype" pitchFamily="18" charset="0"/>
              </a:rPr>
              <a:t>бастап</a:t>
            </a:r>
            <a:r>
              <a:rPr lang="ru-RU" dirty="0">
                <a:latin typeface="Palatino Linotype" pitchFamily="18" charset="0"/>
              </a:rPr>
              <a:t>, 1952 </a:t>
            </a:r>
            <a:r>
              <a:rPr lang="ru-RU" dirty="0" err="1">
                <a:latin typeface="Palatino Linotype" pitchFamily="18" charset="0"/>
              </a:rPr>
              <a:t>жылы</a:t>
            </a:r>
            <a:r>
              <a:rPr lang="ru-RU" dirty="0">
                <a:latin typeface="Palatino Linotype" pitchFamily="18" charset="0"/>
              </a:rPr>
              <a:t> </a:t>
            </a:r>
            <a:r>
              <a:rPr lang="ru-RU" dirty="0" err="1">
                <a:latin typeface="Palatino Linotype" pitchFamily="18" charset="0"/>
              </a:rPr>
              <a:t>Сырдария</a:t>
            </a:r>
            <a:r>
              <a:rPr lang="ru-RU" dirty="0">
                <a:latin typeface="Palatino Linotype" pitchFamily="18" charset="0"/>
              </a:rPr>
              <a:t> </a:t>
            </a:r>
            <a:r>
              <a:rPr lang="ru-RU" dirty="0" err="1">
                <a:latin typeface="Palatino Linotype" pitchFamily="18" charset="0"/>
              </a:rPr>
              <a:t>өзені</a:t>
            </a:r>
            <a:r>
              <a:rPr lang="ru-RU" dirty="0">
                <a:latin typeface="Palatino Linotype" pitchFamily="18" charset="0"/>
              </a:rPr>
              <a:t> </a:t>
            </a:r>
            <a:r>
              <a:rPr lang="ru-RU" dirty="0" err="1">
                <a:latin typeface="Palatino Linotype" pitchFamily="18" charset="0"/>
              </a:rPr>
              <a:t>шайып</a:t>
            </a:r>
            <a:r>
              <a:rPr lang="ru-RU" dirty="0">
                <a:latin typeface="Palatino Linotype" pitchFamily="18" charset="0"/>
              </a:rPr>
              <a:t> </a:t>
            </a:r>
            <a:r>
              <a:rPr lang="ru-RU" dirty="0" err="1">
                <a:latin typeface="Palatino Linotype" pitchFamily="18" charset="0"/>
              </a:rPr>
              <a:t>кеткен</a:t>
            </a:r>
            <a:r>
              <a:rPr lang="ru-RU" dirty="0">
                <a:latin typeface="Palatino Linotype" pitchFamily="18" charset="0"/>
              </a:rPr>
              <a:t>. </a:t>
            </a:r>
            <a:r>
              <a:rPr lang="ru-RU" dirty="0" err="1">
                <a:latin typeface="Palatino Linotype" pitchFamily="18" charset="0"/>
              </a:rPr>
              <a:t>Қазір</a:t>
            </a:r>
            <a:r>
              <a:rPr lang="ru-RU" dirty="0">
                <a:latin typeface="Palatino Linotype" pitchFamily="18" charset="0"/>
              </a:rPr>
              <a:t> </a:t>
            </a:r>
            <a:r>
              <a:rPr lang="ru-RU" dirty="0" err="1">
                <a:latin typeface="Palatino Linotype" pitchFamily="18" charset="0"/>
              </a:rPr>
              <a:t>орны</a:t>
            </a:r>
            <a:r>
              <a:rPr lang="ru-RU" dirty="0">
                <a:latin typeface="Palatino Linotype" pitchFamily="18" charset="0"/>
              </a:rPr>
              <a:t> </a:t>
            </a:r>
            <a:r>
              <a:rPr lang="ru-RU" dirty="0" err="1">
                <a:latin typeface="Palatino Linotype" pitchFamily="18" charset="0"/>
              </a:rPr>
              <a:t>белгісіз</a:t>
            </a:r>
            <a:r>
              <a:rPr lang="ru-RU" dirty="0">
                <a:latin typeface="Palatino Linotype" pitchFamily="18" charset="0"/>
              </a:rPr>
              <a:t>. Мазар 19 </a:t>
            </a:r>
            <a:r>
              <a:rPr lang="ru-RU" dirty="0" err="1">
                <a:latin typeface="Palatino Linotype" pitchFamily="18" charset="0"/>
              </a:rPr>
              <a:t>ғасырдың</a:t>
            </a:r>
            <a:r>
              <a:rPr lang="ru-RU" dirty="0">
                <a:latin typeface="Palatino Linotype" pitchFamily="18" charset="0"/>
              </a:rPr>
              <a:t> </a:t>
            </a:r>
            <a:r>
              <a:rPr lang="ru-RU" dirty="0" err="1">
                <a:latin typeface="Palatino Linotype" pitchFamily="18" charset="0"/>
              </a:rPr>
              <a:t>соңында</a:t>
            </a:r>
            <a:r>
              <a:rPr lang="ru-RU" dirty="0">
                <a:latin typeface="Palatino Linotype" pitchFamily="18" charset="0"/>
              </a:rPr>
              <a:t> </a:t>
            </a:r>
            <a:r>
              <a:rPr lang="ru-RU" dirty="0" err="1">
                <a:latin typeface="Palatino Linotype" pitchFamily="18" charset="0"/>
              </a:rPr>
              <a:t>Ә.Диваев</a:t>
            </a:r>
            <a:r>
              <a:rPr lang="ru-RU" dirty="0">
                <a:latin typeface="Palatino Linotype" pitchFamily="18" charset="0"/>
              </a:rPr>
              <a:t>, И.А. </a:t>
            </a:r>
            <a:r>
              <a:rPr lang="ru-RU" dirty="0" err="1">
                <a:latin typeface="Palatino Linotype" pitchFamily="18" charset="0"/>
              </a:rPr>
              <a:t>Кастанье</a:t>
            </a:r>
            <a:r>
              <a:rPr lang="ru-RU" dirty="0">
                <a:latin typeface="Palatino Linotype" pitchFamily="18" charset="0"/>
              </a:rPr>
              <a:t>, П.И. </a:t>
            </a:r>
            <a:r>
              <a:rPr lang="ru-RU" dirty="0" err="1">
                <a:latin typeface="Palatino Linotype" pitchFamily="18" charset="0"/>
              </a:rPr>
              <a:t>Лерх</a:t>
            </a:r>
            <a:r>
              <a:rPr lang="ru-RU" dirty="0">
                <a:latin typeface="Palatino Linotype" pitchFamily="18" charset="0"/>
              </a:rPr>
              <a:t> </a:t>
            </a:r>
            <a:r>
              <a:rPr lang="ru-RU" dirty="0" err="1">
                <a:latin typeface="Palatino Linotype" pitchFamily="18" charset="0"/>
              </a:rPr>
              <a:t>зерттеулеріне</a:t>
            </a:r>
            <a:r>
              <a:rPr lang="ru-RU" dirty="0">
                <a:latin typeface="Palatino Linotype" pitchFamily="18" charset="0"/>
              </a:rPr>
              <a:t> </a:t>
            </a:r>
            <a:r>
              <a:rPr lang="ru-RU" dirty="0" err="1">
                <a:latin typeface="Palatino Linotype" pitchFamily="18" charset="0"/>
              </a:rPr>
              <a:t>негіз</a:t>
            </a:r>
            <a:r>
              <a:rPr lang="ru-RU" dirty="0">
                <a:latin typeface="Palatino Linotype" pitchFamily="18" charset="0"/>
              </a:rPr>
              <a:t> </a:t>
            </a:r>
            <a:r>
              <a:rPr lang="ru-RU" dirty="0" err="1">
                <a:latin typeface="Palatino Linotype" pitchFamily="18" charset="0"/>
              </a:rPr>
              <a:t>болған</a:t>
            </a:r>
            <a:r>
              <a:rPr lang="ru-RU" dirty="0">
                <a:latin typeface="Palatino Linotype" pitchFamily="18" charset="0"/>
              </a:rPr>
              <a:t>. </a:t>
            </a:r>
            <a:r>
              <a:rPr lang="ru-RU" dirty="0" err="1">
                <a:latin typeface="Palatino Linotype" pitchFamily="18" charset="0"/>
              </a:rPr>
              <a:t>Бізге</a:t>
            </a:r>
            <a:r>
              <a:rPr lang="ru-RU" dirty="0">
                <a:latin typeface="Palatino Linotype" pitchFamily="18" charset="0"/>
              </a:rPr>
              <a:t> “</a:t>
            </a:r>
            <a:r>
              <a:rPr lang="ru-RU" dirty="0" err="1">
                <a:latin typeface="Palatino Linotype" pitchFamily="18" charset="0"/>
                <a:hlinkClick r:id="rId7" tooltip="Түркістан альбомы (мұндай бет жоқ)"/>
              </a:rPr>
              <a:t>Түркістан</a:t>
            </a:r>
            <a:r>
              <a:rPr lang="ru-RU" dirty="0">
                <a:latin typeface="Palatino Linotype" pitchFamily="18" charset="0"/>
                <a:hlinkClick r:id="rId7" tooltip="Түркістан альбомы (мұндай бет жоқ)"/>
              </a:rPr>
              <a:t> альбомы</a:t>
            </a:r>
            <a:r>
              <a:rPr lang="ru-RU" dirty="0">
                <a:latin typeface="Palatino Linotype" pitchFamily="18" charset="0"/>
              </a:rPr>
              <a:t>” </a:t>
            </a:r>
            <a:r>
              <a:rPr lang="ru-RU" dirty="0" err="1">
                <a:latin typeface="Palatino Linotype" pitchFamily="18" charset="0"/>
              </a:rPr>
              <a:t>жинағында</a:t>
            </a:r>
            <a:r>
              <a:rPr lang="ru-RU" dirty="0">
                <a:latin typeface="Palatino Linotype" pitchFamily="18" charset="0"/>
              </a:rPr>
              <a:t> </a:t>
            </a:r>
            <a:r>
              <a:rPr lang="ru-RU" dirty="0" err="1">
                <a:latin typeface="Palatino Linotype" pitchFamily="18" charset="0"/>
              </a:rPr>
              <a:t>жарияланған</a:t>
            </a:r>
            <a:r>
              <a:rPr lang="ru-RU" dirty="0">
                <a:latin typeface="Palatino Linotype" pitchFamily="18" charset="0"/>
              </a:rPr>
              <a:t> </a:t>
            </a:r>
            <a:r>
              <a:rPr lang="ru-RU" dirty="0" err="1">
                <a:latin typeface="Palatino Linotype" pitchFamily="18" charset="0"/>
              </a:rPr>
              <a:t>фотосуреттер</a:t>
            </a:r>
            <a:r>
              <a:rPr lang="ru-RU" dirty="0">
                <a:latin typeface="Palatino Linotype" pitchFamily="18" charset="0"/>
              </a:rPr>
              <a:t> </a:t>
            </a:r>
            <a:r>
              <a:rPr lang="ru-RU" dirty="0" err="1">
                <a:latin typeface="Palatino Linotype" pitchFamily="18" charset="0"/>
              </a:rPr>
              <a:t>арқылы</a:t>
            </a:r>
            <a:r>
              <a:rPr lang="ru-RU" dirty="0">
                <a:latin typeface="Palatino Linotype" pitchFamily="18" charset="0"/>
              </a:rPr>
              <a:t> </a:t>
            </a:r>
            <a:r>
              <a:rPr lang="ru-RU" dirty="0" err="1">
                <a:latin typeface="Palatino Linotype" pitchFamily="18" charset="0"/>
              </a:rPr>
              <a:t>жеткен</a:t>
            </a:r>
            <a:r>
              <a:rPr lang="ru-RU" dirty="0">
                <a:latin typeface="Palatino Linotype" pitchFamily="18" charset="0"/>
              </a:rPr>
              <a:t>. </a:t>
            </a:r>
            <a:r>
              <a:rPr lang="ru-RU" dirty="0" err="1">
                <a:latin typeface="Palatino Linotype" pitchFamily="18" charset="0"/>
              </a:rPr>
              <a:t>Диваев</a:t>
            </a:r>
            <a:r>
              <a:rPr lang="ru-RU" dirty="0">
                <a:latin typeface="Palatino Linotype" pitchFamily="18" charset="0"/>
              </a:rPr>
              <a:t> пен </a:t>
            </a:r>
            <a:r>
              <a:rPr lang="ru-RU" dirty="0" err="1">
                <a:latin typeface="Palatino Linotype" pitchFamily="18" charset="0"/>
              </a:rPr>
              <a:t>Кастаньенің</a:t>
            </a:r>
            <a:r>
              <a:rPr lang="ru-RU" dirty="0">
                <a:latin typeface="Palatino Linotype" pitchFamily="18" charset="0"/>
              </a:rPr>
              <a:t> </a:t>
            </a:r>
            <a:r>
              <a:rPr lang="ru-RU" dirty="0" err="1">
                <a:latin typeface="Palatino Linotype" pitchFamily="18" charset="0"/>
              </a:rPr>
              <a:t>жазуы</a:t>
            </a:r>
            <a:r>
              <a:rPr lang="ru-RU" dirty="0">
                <a:latin typeface="Palatino Linotype" pitchFamily="18" charset="0"/>
              </a:rPr>
              <a:t> </a:t>
            </a:r>
            <a:r>
              <a:rPr lang="ru-RU" dirty="0" err="1">
                <a:latin typeface="Palatino Linotype" pitchFamily="18" charset="0"/>
              </a:rPr>
              <a:t>бойынша</a:t>
            </a:r>
            <a:r>
              <a:rPr lang="ru-RU" dirty="0">
                <a:latin typeface="Palatino Linotype" pitchFamily="18" charset="0"/>
              </a:rPr>
              <a:t>, </a:t>
            </a:r>
            <a:r>
              <a:rPr lang="ru-RU" dirty="0" err="1">
                <a:latin typeface="Palatino Linotype" pitchFamily="18" charset="0"/>
              </a:rPr>
              <a:t>құрылымы</a:t>
            </a:r>
            <a:r>
              <a:rPr lang="ru-RU" dirty="0">
                <a:latin typeface="Palatino Linotype" pitchFamily="18" charset="0"/>
              </a:rPr>
              <a:t> </a:t>
            </a:r>
            <a:r>
              <a:rPr lang="ru-RU" dirty="0" err="1">
                <a:latin typeface="Palatino Linotype" pitchFamily="18" charset="0"/>
              </a:rPr>
              <a:t>шикі</a:t>
            </a:r>
            <a:r>
              <a:rPr lang="ru-RU" dirty="0">
                <a:latin typeface="Palatino Linotype" pitchFamily="18" charset="0"/>
              </a:rPr>
              <a:t> </a:t>
            </a:r>
            <a:r>
              <a:rPr lang="ru-RU" dirty="0" err="1">
                <a:latin typeface="Palatino Linotype" pitchFamily="18" charset="0"/>
              </a:rPr>
              <a:t>кірпіштен</a:t>
            </a:r>
            <a:r>
              <a:rPr lang="ru-RU" dirty="0">
                <a:latin typeface="Palatino Linotype" pitchFamily="18" charset="0"/>
              </a:rPr>
              <a:t> </a:t>
            </a:r>
            <a:r>
              <a:rPr lang="ru-RU" dirty="0" err="1">
                <a:latin typeface="Palatino Linotype" pitchFamily="18" charset="0"/>
              </a:rPr>
              <a:t>қаланған</a:t>
            </a:r>
            <a:r>
              <a:rPr lang="ru-RU" dirty="0">
                <a:latin typeface="Palatino Linotype" pitchFamily="18" charset="0"/>
              </a:rPr>
              <a:t> </a:t>
            </a:r>
            <a:r>
              <a:rPr lang="ru-RU" dirty="0" err="1">
                <a:latin typeface="Palatino Linotype" pitchFamily="18" charset="0"/>
              </a:rPr>
              <a:t>дөңгелек</a:t>
            </a:r>
            <a:r>
              <a:rPr lang="ru-RU" dirty="0">
                <a:latin typeface="Palatino Linotype" pitchFamily="18" charset="0"/>
              </a:rPr>
              <a:t> </a:t>
            </a:r>
            <a:r>
              <a:rPr lang="ru-RU" dirty="0" err="1">
                <a:latin typeface="Palatino Linotype" pitchFamily="18" charset="0"/>
              </a:rPr>
              <a:t>пішінді</a:t>
            </a:r>
            <a:r>
              <a:rPr lang="ru-RU" dirty="0">
                <a:latin typeface="Palatino Linotype" pitchFamily="18" charset="0"/>
              </a:rPr>
              <a:t> 6 – 8 </a:t>
            </a:r>
            <a:r>
              <a:rPr lang="ru-RU" dirty="0" err="1">
                <a:latin typeface="Palatino Linotype" pitchFamily="18" charset="0"/>
              </a:rPr>
              <a:t>қырлы</a:t>
            </a:r>
            <a:r>
              <a:rPr lang="ru-RU" dirty="0">
                <a:latin typeface="Palatino Linotype" pitchFamily="18" charset="0"/>
              </a:rPr>
              <a:t> </a:t>
            </a:r>
            <a:r>
              <a:rPr lang="ru-RU" dirty="0" err="1">
                <a:latin typeface="Palatino Linotype" pitchFamily="18" charset="0"/>
              </a:rPr>
              <a:t>күмбезді</a:t>
            </a:r>
            <a:r>
              <a:rPr lang="ru-RU" dirty="0">
                <a:latin typeface="Palatino Linotype" pitchFamily="18" charset="0"/>
              </a:rPr>
              <a:t> </a:t>
            </a:r>
            <a:r>
              <a:rPr lang="ru-RU" dirty="0" err="1">
                <a:latin typeface="Palatino Linotype" pitchFamily="18" charset="0"/>
              </a:rPr>
              <a:t>құрылыс</a:t>
            </a:r>
            <a:r>
              <a:rPr lang="ru-RU" dirty="0">
                <a:latin typeface="Palatino Linotype" pitchFamily="18" charset="0"/>
              </a:rPr>
              <a:t>. </a:t>
            </a:r>
            <a:r>
              <a:rPr lang="ru-RU" dirty="0" err="1">
                <a:latin typeface="Palatino Linotype" pitchFamily="18" charset="0"/>
              </a:rPr>
              <a:t>Ішкі</a:t>
            </a:r>
            <a:r>
              <a:rPr lang="ru-RU" dirty="0">
                <a:latin typeface="Palatino Linotype" pitchFamily="18" charset="0"/>
              </a:rPr>
              <a:t> </a:t>
            </a:r>
            <a:r>
              <a:rPr lang="ru-RU" dirty="0" err="1">
                <a:latin typeface="Palatino Linotype" pitchFamily="18" charset="0"/>
              </a:rPr>
              <a:t>көрінісі</a:t>
            </a:r>
            <a:r>
              <a:rPr lang="ru-RU" dirty="0">
                <a:latin typeface="Palatino Linotype" pitchFamily="18" charset="0"/>
              </a:rPr>
              <a:t> </a:t>
            </a:r>
            <a:r>
              <a:rPr lang="ru-RU" dirty="0" err="1">
                <a:latin typeface="Palatino Linotype" pitchFamily="18" charset="0"/>
              </a:rPr>
              <a:t>биік</a:t>
            </a:r>
            <a:r>
              <a:rPr lang="ru-RU" dirty="0">
                <a:latin typeface="Palatino Linotype" pitchFamily="18" charset="0"/>
              </a:rPr>
              <a:t>, </a:t>
            </a:r>
            <a:r>
              <a:rPr lang="ru-RU" dirty="0" err="1">
                <a:latin typeface="Palatino Linotype" pitchFamily="18" charset="0"/>
              </a:rPr>
              <a:t>қабырғалары</a:t>
            </a:r>
            <a:r>
              <a:rPr lang="ru-RU" dirty="0">
                <a:latin typeface="Palatino Linotype" pitchFamily="18" charset="0"/>
              </a:rPr>
              <a:t> </a:t>
            </a:r>
            <a:r>
              <a:rPr lang="ru-RU" dirty="0" err="1">
                <a:latin typeface="Palatino Linotype" pitchFamily="18" charset="0"/>
              </a:rPr>
              <a:t>кереге</a:t>
            </a:r>
            <a:r>
              <a:rPr lang="ru-RU" dirty="0">
                <a:latin typeface="Palatino Linotype" pitchFamily="18" charset="0"/>
              </a:rPr>
              <a:t> </a:t>
            </a:r>
            <a:r>
              <a:rPr lang="ru-RU" dirty="0" err="1">
                <a:latin typeface="Palatino Linotype" pitchFamily="18" charset="0"/>
              </a:rPr>
              <a:t>өрнегімен</a:t>
            </a:r>
            <a:r>
              <a:rPr lang="ru-RU" dirty="0">
                <a:latin typeface="Palatino Linotype" pitchFamily="18" charset="0"/>
              </a:rPr>
              <a:t> </a:t>
            </a:r>
            <a:r>
              <a:rPr lang="ru-RU" dirty="0" err="1">
                <a:latin typeface="Palatino Linotype" pitchFamily="18" charset="0"/>
              </a:rPr>
              <a:t>нақышталған</a:t>
            </a:r>
            <a:r>
              <a:rPr lang="ru-RU" dirty="0">
                <a:latin typeface="Palatino Linotype" pitchFamily="18" charset="0"/>
              </a:rPr>
              <a:t>. </a:t>
            </a:r>
            <a:r>
              <a:rPr lang="ru-RU" dirty="0" err="1">
                <a:latin typeface="Palatino Linotype" pitchFamily="18" charset="0"/>
              </a:rPr>
              <a:t>Исламға</a:t>
            </a:r>
            <a:r>
              <a:rPr lang="ru-RU" dirty="0">
                <a:latin typeface="Palatino Linotype" pitchFamily="18" charset="0"/>
              </a:rPr>
              <a:t> </a:t>
            </a:r>
            <a:r>
              <a:rPr lang="ru-RU" dirty="0" err="1">
                <a:latin typeface="Palatino Linotype" pitchFamily="18" charset="0"/>
              </a:rPr>
              <a:t>дейінгі</a:t>
            </a:r>
            <a:r>
              <a:rPr lang="ru-RU" dirty="0">
                <a:latin typeface="Palatino Linotype" pitchFamily="18" charset="0"/>
              </a:rPr>
              <a:t> </a:t>
            </a:r>
            <a:r>
              <a:rPr lang="ru-RU" dirty="0" err="1">
                <a:latin typeface="Palatino Linotype" pitchFamily="18" charset="0"/>
                <a:hlinkClick r:id="rId8" tooltip="Түрік (мұндай бет жоқ)"/>
              </a:rPr>
              <a:t>түрік</a:t>
            </a:r>
            <a:r>
              <a:rPr lang="ru-RU" dirty="0">
                <a:latin typeface="Palatino Linotype" pitchFamily="18" charset="0"/>
              </a:rPr>
              <a:t> </a:t>
            </a:r>
            <a:r>
              <a:rPr lang="ru-RU" dirty="0" err="1">
                <a:latin typeface="Palatino Linotype" pitchFamily="18" charset="0"/>
              </a:rPr>
              <a:t>сәулет</a:t>
            </a:r>
            <a:r>
              <a:rPr lang="ru-RU" dirty="0">
                <a:latin typeface="Palatino Linotype" pitchFamily="18" charset="0"/>
              </a:rPr>
              <a:t> </a:t>
            </a:r>
            <a:r>
              <a:rPr lang="ru-RU" dirty="0" err="1">
                <a:latin typeface="Palatino Linotype" pitchFamily="18" charset="0"/>
              </a:rPr>
              <a:t>құрылысы</a:t>
            </a:r>
            <a:r>
              <a:rPr lang="ru-RU" dirty="0">
                <a:latin typeface="Palatino Linotype" pitchFamily="18" charset="0"/>
              </a:rPr>
              <a:t> </a:t>
            </a:r>
            <a:r>
              <a:rPr lang="ru-RU" dirty="0" err="1">
                <a:latin typeface="Palatino Linotype" pitchFamily="18" charset="0"/>
              </a:rPr>
              <a:t>үлгісімен</a:t>
            </a:r>
            <a:r>
              <a:rPr lang="ru-RU" dirty="0">
                <a:latin typeface="Palatino Linotype" pitchFamily="18" charset="0"/>
              </a:rPr>
              <a:t> </a:t>
            </a:r>
            <a:r>
              <a:rPr lang="ru-RU" dirty="0" err="1">
                <a:latin typeface="Palatino Linotype" pitchFamily="18" charset="0"/>
              </a:rPr>
              <a:t>салынған</a:t>
            </a:r>
            <a:r>
              <a:rPr lang="ru-RU" dirty="0">
                <a:latin typeface="Palatino Linotype" pitchFamily="18" charset="0"/>
              </a:rPr>
              <a:t>. </a:t>
            </a:r>
          </a:p>
        </p:txBody>
      </p:sp>
    </p:spTree>
    <p:extLst>
      <p:ext uri="{BB962C8B-B14F-4D97-AF65-F5344CB8AC3E}">
        <p14:creationId xmlns:p14="http://schemas.microsoft.com/office/powerpoint/2010/main" xmlns="" val="1833746531"/>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t1.gstatic.com/images?q=tbn:ANd9GcS_d8LdemgM5jm7K2guNEMEn1jz-9kPc5UKL7BDFrW4PsBp8ag6Pw"/>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4869160"/>
          </a:xfrm>
          <a:prstGeom prst="rect">
            <a:avLst/>
          </a:prstGeom>
          <a:noFill/>
          <a:ln>
            <a:noFill/>
          </a:ln>
        </p:spPr>
      </p:pic>
      <p:sp>
        <p:nvSpPr>
          <p:cNvPr id="5" name="Прямоугольник 4"/>
          <p:cNvSpPr/>
          <p:nvPr/>
        </p:nvSpPr>
        <p:spPr>
          <a:xfrm>
            <a:off x="899592" y="5093401"/>
            <a:ext cx="7200800" cy="1200329"/>
          </a:xfrm>
          <a:prstGeom prst="rect">
            <a:avLst/>
          </a:prstGeom>
        </p:spPr>
        <p:txBody>
          <a:bodyPr wrap="square">
            <a:spAutoFit/>
          </a:bodyPr>
          <a:lstStyle/>
          <a:p>
            <a:pPr algn="ctr"/>
            <a:r>
              <a:rPr lang="kk-KZ" sz="2400" dirty="0">
                <a:solidFill>
                  <a:srgbClr val="FF0000"/>
                </a:solidFill>
                <a:latin typeface="Palatino Linotype" pitchFamily="18" charset="0"/>
              </a:rPr>
              <a:t>Қорқыт ата (9 ғ .) — қобыз атасы деп табылады</a:t>
            </a:r>
            <a:r>
              <a:rPr lang="kk-KZ" sz="2400">
                <a:solidFill>
                  <a:srgbClr val="FF0000"/>
                </a:solidFill>
                <a:latin typeface="Palatino Linotype" pitchFamily="18" charset="0"/>
              </a:rPr>
              <a:t>, </a:t>
            </a:r>
            <a:r>
              <a:rPr lang="kk-KZ" sz="2400" smtClean="0">
                <a:solidFill>
                  <a:srgbClr val="FF0000"/>
                </a:solidFill>
                <a:latin typeface="Palatino Linotype" pitchFamily="18" charset="0"/>
              </a:rPr>
              <a:t>композитор</a:t>
            </a:r>
            <a:r>
              <a:rPr lang="kk-KZ" sz="2400" dirty="0">
                <a:solidFill>
                  <a:srgbClr val="FF0000"/>
                </a:solidFill>
                <a:latin typeface="Palatino Linotype" pitchFamily="18" charset="0"/>
              </a:rPr>
              <a:t>, жыршы, ақын, музыкант, бақсылардың қамқоршысы .</a:t>
            </a:r>
            <a:endParaRPr lang="ru-RU" sz="2400" dirty="0">
              <a:solidFill>
                <a:srgbClr val="FF0000"/>
              </a:solidFill>
              <a:latin typeface="Palatino Linotype" pitchFamily="18" charset="0"/>
            </a:endParaRPr>
          </a:p>
        </p:txBody>
      </p:sp>
    </p:spTree>
    <p:extLst>
      <p:ext uri="{BB962C8B-B14F-4D97-AF65-F5344CB8AC3E}">
        <p14:creationId xmlns:p14="http://schemas.microsoft.com/office/powerpoint/2010/main" xmlns="" val="87361700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ыноска-облако 3"/>
          <p:cNvSpPr/>
          <p:nvPr/>
        </p:nvSpPr>
        <p:spPr>
          <a:xfrm>
            <a:off x="1259632" y="260648"/>
            <a:ext cx="6696744" cy="4968552"/>
          </a:xfrm>
          <a:prstGeom prst="cloud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800" dirty="0" smtClean="0">
                <a:latin typeface="Palatino Linotype" pitchFamily="18" charset="0"/>
              </a:rPr>
              <a:t>Соңы</a:t>
            </a:r>
            <a:endParaRPr lang="ru-RU" sz="4800" dirty="0">
              <a:latin typeface="Palatino Linotype" pitchFamily="18" charset="0"/>
            </a:endParaRPr>
          </a:p>
        </p:txBody>
      </p:sp>
    </p:spTree>
    <p:extLst>
      <p:ext uri="{BB962C8B-B14F-4D97-AF65-F5344CB8AC3E}">
        <p14:creationId xmlns:p14="http://schemas.microsoft.com/office/powerpoint/2010/main" xmlns="" val="728468195"/>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35696" y="476672"/>
            <a:ext cx="5681363" cy="646331"/>
          </a:xfrm>
          <a:prstGeom prst="rect">
            <a:avLst/>
          </a:prstGeom>
        </p:spPr>
        <p:txBody>
          <a:bodyPr wrap="none">
            <a:spAutoFit/>
          </a:bodyPr>
          <a:lstStyle/>
          <a:p>
            <a:r>
              <a:rPr lang="kk-KZ" sz="3600" b="1" dirty="0">
                <a:solidFill>
                  <a:schemeClr val="accent5">
                    <a:lumMod val="50000"/>
                  </a:schemeClr>
                </a:solidFill>
                <a:latin typeface="Palatino Linotype" pitchFamily="18" charset="0"/>
                <a:hlinkClick r:id="rId2" tooltip="Қорқыт ата кім болған?"/>
              </a:rPr>
              <a:t>Қорқыт ата кім болған?</a:t>
            </a:r>
            <a:endParaRPr lang="ru-RU" sz="3600" dirty="0">
              <a:solidFill>
                <a:schemeClr val="accent5">
                  <a:lumMod val="50000"/>
                </a:schemeClr>
              </a:solidFill>
              <a:latin typeface="Palatino Linotype" pitchFamily="18" charset="0"/>
            </a:endParaRPr>
          </a:p>
        </p:txBody>
      </p:sp>
      <p:pic>
        <p:nvPicPr>
          <p:cNvPr id="5" name="Рисунок 4" descr="http://t0.gstatic.com/images?q=tbn:ANd9GcQolnMkaXVf62yoY17vlmjN7Krc3hKEQ91jhIISmWN7aQD9CYmA"/>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55776" y="2060848"/>
            <a:ext cx="3888432" cy="4536504"/>
          </a:xfrm>
          <a:prstGeom prst="rect">
            <a:avLst/>
          </a:prstGeom>
          <a:noFill/>
          <a:ln>
            <a:noFill/>
          </a:ln>
        </p:spPr>
      </p:pic>
    </p:spTree>
    <p:extLst>
      <p:ext uri="{BB962C8B-B14F-4D97-AF65-F5344CB8AC3E}">
        <p14:creationId xmlns:p14="http://schemas.microsoft.com/office/powerpoint/2010/main" xmlns="" val="32295365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996952"/>
            <a:ext cx="8856984" cy="3416320"/>
          </a:xfrm>
          <a:prstGeom prst="rect">
            <a:avLst/>
          </a:prstGeom>
        </p:spPr>
        <p:txBody>
          <a:bodyPr wrap="square">
            <a:spAutoFit/>
          </a:bodyPr>
          <a:lstStyle/>
          <a:p>
            <a:r>
              <a:rPr lang="kk-KZ" dirty="0">
                <a:latin typeface="Palatino Linotype" pitchFamily="18" charset="0"/>
              </a:rPr>
              <a:t>Қарақожа ұлы Қорқыт Ата қазіргі Қызылорда облысы, Қармақшы ауданына қарасты Сырдария өзенінің төменгі жағасында, Жаңакент (Иеникент) қаласында ( VIII—IX ғ.ғ.) өмір сүрген. Өз халқының бақыты үшін «Жер ұйығын» іздеп, көптің мүддесін көздеген Қорқыт Ата — ақын, жырау, композитор, әнші, күйші, қобызшы, өз дәуірінің ойшылы болған адам. Бұл жаңа қала Сыр өзенінің Арал теңізіне құйылар жерінде тұрғандықтан, қазақ халқы оны «Су аяғы — Ер қорқыт» деп те атаған.</a:t>
            </a:r>
            <a:endParaRPr lang="ru-RU" dirty="0">
              <a:latin typeface="Palatino Linotype" pitchFamily="18" charset="0"/>
            </a:endParaRPr>
          </a:p>
          <a:p>
            <a:r>
              <a:rPr lang="kk-KZ" dirty="0">
                <a:latin typeface="Palatino Linotype" pitchFamily="18" charset="0"/>
              </a:rPr>
              <a:t>Тарихи жазба мәліметтер мен халық шежіресі бойынша Қорқыттың әкесі Қарақожа оғыз тайпасына жататын Баят дейтін рудан шыққан, ал шешесі қазақ құрамына кіретін қыпшақ қызы, оның туған жері қазіргі Қостанай облысының Аят өзені. Қорқыт мініп, жер дүниенің төрт бұрышын кезіп, аңызға айналған атақты Желмаяны оның шешесінің жақын туыстары сыйлаған. </a:t>
            </a:r>
            <a:endParaRPr lang="ru-RU" dirty="0">
              <a:latin typeface="Palatino Linotype" pitchFamily="18" charset="0"/>
            </a:endParaRPr>
          </a:p>
        </p:txBody>
      </p:sp>
      <p:pic>
        <p:nvPicPr>
          <p:cNvPr id="5" name="Рисунок 4" descr="http://t3.gstatic.com/images?q=tbn:ANd9GcTRPJ50VslZvw4rjtz0V9G5XtruE0q9K_PTfRb8P54WNlT1WC2S"/>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2996952"/>
          </a:xfrm>
          <a:prstGeom prst="rect">
            <a:avLst/>
          </a:prstGeom>
          <a:noFill/>
          <a:ln>
            <a:noFill/>
          </a:ln>
        </p:spPr>
      </p:pic>
    </p:spTree>
    <p:extLst>
      <p:ext uri="{BB962C8B-B14F-4D97-AF65-F5344CB8AC3E}">
        <p14:creationId xmlns:p14="http://schemas.microsoft.com/office/powerpoint/2010/main" xmlns="" val="369140528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35696" y="0"/>
            <a:ext cx="5625258" cy="646331"/>
          </a:xfrm>
          <a:prstGeom prst="rect">
            <a:avLst/>
          </a:prstGeom>
        </p:spPr>
        <p:txBody>
          <a:bodyPr wrap="none">
            <a:spAutoFit/>
          </a:bodyPr>
          <a:lstStyle/>
          <a:p>
            <a:r>
              <a:rPr lang="kk-KZ" sz="3600" dirty="0">
                <a:solidFill>
                  <a:schemeClr val="accent2">
                    <a:lumMod val="50000"/>
                  </a:schemeClr>
                </a:solidFill>
                <a:latin typeface="Palatino Linotype" pitchFamily="18" charset="0"/>
              </a:rPr>
              <a:t>Қорқыт Ата туралы аңыз</a:t>
            </a:r>
            <a:endParaRPr lang="ru-RU" sz="3600" dirty="0">
              <a:solidFill>
                <a:schemeClr val="accent2">
                  <a:lumMod val="50000"/>
                </a:schemeClr>
              </a:solidFill>
              <a:latin typeface="Palatino Linotype" pitchFamily="18" charset="0"/>
            </a:endParaRPr>
          </a:p>
        </p:txBody>
      </p:sp>
      <p:sp>
        <p:nvSpPr>
          <p:cNvPr id="5" name="Прямоугольник 4"/>
          <p:cNvSpPr/>
          <p:nvPr/>
        </p:nvSpPr>
        <p:spPr>
          <a:xfrm>
            <a:off x="3493022" y="476672"/>
            <a:ext cx="5452012" cy="2308324"/>
          </a:xfrm>
          <a:prstGeom prst="rect">
            <a:avLst/>
          </a:prstGeom>
        </p:spPr>
        <p:txBody>
          <a:bodyPr wrap="square">
            <a:spAutoFit/>
          </a:bodyPr>
          <a:lstStyle/>
          <a:p>
            <a:r>
              <a:rPr lang="kk-KZ" dirty="0" smtClean="0">
                <a:latin typeface="Palatino Linotype" pitchFamily="18" charset="0"/>
              </a:rPr>
              <a:t>Аңыз бойынша, анасы Қорқытты құрсағында үш жыл бойы көтеріп жүріпті. Жылына бір рет толғақ қысып отырады екен. Қорқыт дүниеге келер алдында әлемді үш күн, үш түн бойы көзге түртсе көргісіз қараңғылық басады. Сұрапыл қара дауыл соғып, ел-жұртты қорқыныш сезімі билеген. Осыған орай баланың атын “Қорқыт” деп қойған дейді.</a:t>
            </a:r>
            <a:endParaRPr lang="ru-RU" dirty="0">
              <a:latin typeface="Palatino Linotype" pitchFamily="18" charset="0"/>
            </a:endParaRPr>
          </a:p>
        </p:txBody>
      </p:sp>
      <p:sp>
        <p:nvSpPr>
          <p:cNvPr id="6" name="Прямоугольник 5"/>
          <p:cNvSpPr/>
          <p:nvPr/>
        </p:nvSpPr>
        <p:spPr>
          <a:xfrm>
            <a:off x="3493022" y="2708920"/>
            <a:ext cx="5404389" cy="3139321"/>
          </a:xfrm>
          <a:prstGeom prst="rect">
            <a:avLst/>
          </a:prstGeom>
        </p:spPr>
        <p:txBody>
          <a:bodyPr wrap="square">
            <a:spAutoFit/>
          </a:bodyPr>
          <a:lstStyle/>
          <a:p>
            <a:r>
              <a:rPr lang="kk-KZ" dirty="0">
                <a:latin typeface="Palatino Linotype" pitchFamily="18" charset="0"/>
              </a:rPr>
              <a:t>Қорқыт атаның тарихи тұлға екенін растайтын жазба ескерткіш – “Қорқыт Ата кітабы” (“Китаби дәдәм Корқуд”). Онда </a:t>
            </a:r>
            <a:r>
              <a:rPr lang="kk-KZ" dirty="0" smtClean="0">
                <a:latin typeface="Palatino Linotype" pitchFamily="18" charset="0"/>
              </a:rPr>
              <a:t>Қорқыт Ата</a:t>
            </a:r>
            <a:r>
              <a:rPr lang="kk-KZ" dirty="0">
                <a:latin typeface="Palatino Linotype" pitchFamily="18" charset="0"/>
              </a:rPr>
              <a:t> </a:t>
            </a:r>
            <a:r>
              <a:rPr lang="kk-KZ" dirty="0" smtClean="0">
                <a:latin typeface="Palatino Linotype" pitchFamily="18" charset="0"/>
              </a:rPr>
              <a:t>    </a:t>
            </a:r>
            <a:r>
              <a:rPr lang="kk-KZ" dirty="0" smtClean="0">
                <a:latin typeface="Palatino Linotype" pitchFamily="18" charset="0"/>
                <a:hlinkClick r:id="rId2" tooltip="Жырау"/>
              </a:rPr>
              <a:t>жырау</a:t>
            </a:r>
            <a:r>
              <a:rPr lang="kk-KZ" dirty="0">
                <a:latin typeface="Palatino Linotype" pitchFamily="18" charset="0"/>
              </a:rPr>
              <a:t>, </a:t>
            </a:r>
            <a:r>
              <a:rPr lang="kk-KZ" dirty="0">
                <a:latin typeface="Palatino Linotype" pitchFamily="18" charset="0"/>
                <a:hlinkClick r:id="rId3" tooltip="Ақылгөй (мұндай бет жоқ)"/>
              </a:rPr>
              <a:t>ақылгөй</a:t>
            </a:r>
            <a:r>
              <a:rPr lang="kk-KZ" dirty="0">
                <a:latin typeface="Palatino Linotype" pitchFamily="18" charset="0"/>
              </a:rPr>
              <a:t>, </a:t>
            </a:r>
            <a:r>
              <a:rPr lang="kk-KZ" dirty="0">
                <a:latin typeface="Palatino Linotype" pitchFamily="18" charset="0"/>
                <a:hlinkClick r:id="rId4" tooltip="Данышпан"/>
              </a:rPr>
              <a:t>данышпан</a:t>
            </a:r>
            <a:r>
              <a:rPr lang="kk-KZ" dirty="0">
                <a:latin typeface="Palatino Linotype" pitchFamily="18" charset="0"/>
              </a:rPr>
              <a:t>, </a:t>
            </a:r>
            <a:r>
              <a:rPr lang="kk-KZ" dirty="0">
                <a:latin typeface="Palatino Linotype" pitchFamily="18" charset="0"/>
                <a:hlinkClick r:id="rId5" tooltip="Көсем"/>
              </a:rPr>
              <a:t>көсем</a:t>
            </a:r>
            <a:r>
              <a:rPr lang="kk-KZ" dirty="0">
                <a:latin typeface="Palatino Linotype" pitchFamily="18" charset="0"/>
              </a:rPr>
              <a:t>, </a:t>
            </a:r>
            <a:r>
              <a:rPr lang="kk-KZ" dirty="0">
                <a:latin typeface="Palatino Linotype" pitchFamily="18" charset="0"/>
                <a:hlinkClick r:id="rId6" tooltip="Бақсы"/>
              </a:rPr>
              <a:t>бақсы</a:t>
            </a:r>
            <a:r>
              <a:rPr lang="kk-KZ" dirty="0">
                <a:latin typeface="Palatino Linotype" pitchFamily="18" charset="0"/>
              </a:rPr>
              <a:t>, </a:t>
            </a:r>
            <a:r>
              <a:rPr lang="kk-KZ" dirty="0">
                <a:latin typeface="Palatino Linotype" pitchFamily="18" charset="0"/>
                <a:hlinkClick r:id="rId7" tooltip="Күйші"/>
              </a:rPr>
              <a:t>күйші</a:t>
            </a:r>
            <a:r>
              <a:rPr lang="kk-KZ" dirty="0">
                <a:latin typeface="Palatino Linotype" pitchFamily="18" charset="0"/>
              </a:rPr>
              <a:t> ретінде көрінеді. Кітаптың басында Қорқыт атаның </a:t>
            </a:r>
            <a:r>
              <a:rPr lang="kk-KZ" dirty="0">
                <a:latin typeface="Palatino Linotype" pitchFamily="18" charset="0"/>
                <a:hlinkClick r:id="rId8" tooltip="Нақыл"/>
              </a:rPr>
              <a:t>нақыл сөздері</a:t>
            </a:r>
            <a:r>
              <a:rPr lang="kk-KZ" dirty="0">
                <a:latin typeface="Palatino Linotype" pitchFamily="18" charset="0"/>
              </a:rPr>
              <a:t> келтіріледі. Ол “өмір барда өлім бар, өзгеру бар, өлмес өмір жоқ, сынбас темір жоқ, бәрі де өледі, өзгереді, ұмыт болады, тек мәңгі-бақи өлмейтін, ұмытылмайтын нәрсе – адамның өмірінде істеген игілікті ісінің нәтижесі” </a:t>
            </a:r>
            <a:r>
              <a:rPr lang="kk-KZ" dirty="0" smtClean="0">
                <a:latin typeface="Palatino Linotype" pitchFamily="18" charset="0"/>
              </a:rPr>
              <a:t>дейді</a:t>
            </a:r>
            <a:endParaRPr lang="ru-RU" dirty="0">
              <a:latin typeface="Palatino Linotype" pitchFamily="18" charset="0"/>
            </a:endParaRPr>
          </a:p>
        </p:txBody>
      </p:sp>
      <p:sp>
        <p:nvSpPr>
          <p:cNvPr id="7" name="Стрелка вправо 6"/>
          <p:cNvSpPr/>
          <p:nvPr/>
        </p:nvSpPr>
        <p:spPr>
          <a:xfrm>
            <a:off x="899592" y="6063946"/>
            <a:ext cx="6984776" cy="7647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Palatino Linotype" pitchFamily="18" charset="0"/>
              </a:rPr>
              <a:t>Жалғасы</a:t>
            </a:r>
            <a:endParaRPr lang="ru-RU" sz="3200" dirty="0">
              <a:latin typeface="Palatino Linotype" pitchFamily="18" charset="0"/>
            </a:endParaRPr>
          </a:p>
        </p:txBody>
      </p:sp>
      <p:pic>
        <p:nvPicPr>
          <p:cNvPr id="8" name="Рисунок 7" descr="http://t3.gstatic.com/images?q=tbn:ANd9GcS4-TVb7XB5eykIcukFyzf8G_4tHvNOggTa9u_pl9HKQMa5KOTkWg"/>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18384" y="757695"/>
            <a:ext cx="3241502" cy="5395868"/>
          </a:xfrm>
          <a:prstGeom prst="rect">
            <a:avLst/>
          </a:prstGeom>
          <a:noFill/>
          <a:ln>
            <a:noFill/>
          </a:ln>
        </p:spPr>
      </p:pic>
    </p:spTree>
    <p:extLst>
      <p:ext uri="{BB962C8B-B14F-4D97-AF65-F5344CB8AC3E}">
        <p14:creationId xmlns:p14="http://schemas.microsoft.com/office/powerpoint/2010/main" xmlns="" val="232648576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3"/>
          <p:cNvSpPr/>
          <p:nvPr/>
        </p:nvSpPr>
        <p:spPr>
          <a:xfrm>
            <a:off x="611560" y="332656"/>
            <a:ext cx="7920880" cy="626469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1331640" y="908720"/>
            <a:ext cx="6552728" cy="5324535"/>
          </a:xfrm>
          <a:prstGeom prst="rect">
            <a:avLst/>
          </a:prstGeom>
        </p:spPr>
        <p:txBody>
          <a:bodyPr wrap="square">
            <a:spAutoFit/>
          </a:bodyPr>
          <a:lstStyle/>
          <a:p>
            <a:r>
              <a:rPr lang="ru-RU" sz="2000" dirty="0" err="1">
                <a:solidFill>
                  <a:srgbClr val="FFFF00"/>
                </a:solidFill>
                <a:latin typeface="Palatino Linotype" pitchFamily="18" charset="0"/>
              </a:rPr>
              <a:t>Соны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айтуы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мұң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екен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hlinkClick r:id="rId2" tooltip="Әзірейіл"/>
              </a:rPr>
              <a:t>Әзірейіл</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келіп</a:t>
            </a:r>
            <a:r>
              <a:rPr lang="ru-RU" sz="2000" dirty="0">
                <a:solidFill>
                  <a:srgbClr val="FFFF00"/>
                </a:solidFill>
                <a:latin typeface="Palatino Linotype" pitchFamily="18" charset="0"/>
              </a:rPr>
              <a:t>, “Сен </a:t>
            </a:r>
            <a:r>
              <a:rPr lang="ru-RU" sz="2000" dirty="0" err="1">
                <a:solidFill>
                  <a:srgbClr val="FFFF00"/>
                </a:solidFill>
                <a:latin typeface="Palatino Linotype" pitchFamily="18" charset="0"/>
              </a:rPr>
              <a:t>өлімді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еске</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алдың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енді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өлесің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дейді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Аңызда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Қорқыт</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Ата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өзінің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жүйрік</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желмаясына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мініп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халқы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бақытты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өмір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сүретін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hlinkClick r:id="rId3" tooltip="Жерұйық"/>
              </a:rPr>
              <a:t>жерұйықты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іздеуші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ғұмыр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бойы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өлімге</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қарсы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күресуші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ретінде</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суреттеледі</a:t>
            </a:r>
            <a:r>
              <a:rPr lang="ru-RU" sz="2000" dirty="0">
                <a:solidFill>
                  <a:srgbClr val="FFFF00"/>
                </a:solidFill>
                <a:latin typeface="Palatino Linotype" pitchFamily="18" charset="0"/>
              </a:rPr>
              <a:t>. Ел-</a:t>
            </a:r>
            <a:r>
              <a:rPr lang="ru-RU" sz="2000" dirty="0" err="1">
                <a:solidFill>
                  <a:srgbClr val="FFFF00"/>
                </a:solidFill>
                <a:latin typeface="Palatino Linotype" pitchFamily="18" charset="0"/>
              </a:rPr>
              <a:t>жұртты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өзінің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жырымен</a:t>
            </a:r>
            <a:r>
              <a:rPr lang="ru-RU" sz="2000" dirty="0">
                <a:solidFill>
                  <a:srgbClr val="FFFF00"/>
                </a:solidFill>
                <a:latin typeface="Palatino Linotype" pitchFamily="18" charset="0"/>
              </a:rPr>
              <a:t> де, </a:t>
            </a:r>
            <a:r>
              <a:rPr lang="ru-RU" sz="2000" dirty="0" err="1">
                <a:solidFill>
                  <a:srgbClr val="FFFF00"/>
                </a:solidFill>
                <a:latin typeface="Palatino Linotype" pitchFamily="18" charset="0"/>
              </a:rPr>
              <a:t>күйімен</a:t>
            </a:r>
            <a:r>
              <a:rPr lang="ru-RU" sz="2000" dirty="0">
                <a:solidFill>
                  <a:srgbClr val="FFFF00"/>
                </a:solidFill>
                <a:latin typeface="Palatino Linotype" pitchFamily="18" charset="0"/>
              </a:rPr>
              <a:t> де </a:t>
            </a:r>
            <a:r>
              <a:rPr lang="ru-RU" sz="2000" dirty="0" err="1">
                <a:solidFill>
                  <a:srgbClr val="FFFF00"/>
                </a:solidFill>
                <a:latin typeface="Palatino Linotype" pitchFamily="18" charset="0"/>
              </a:rPr>
              <a:t>аузына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қаратқан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ғұмырының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соңында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бірлігі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ыдырай</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бастаған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жұртының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алауыздығына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күйінген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Қорқыт</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Ата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мәңгілік</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өмір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сырын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іздеп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дүниенің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төрт</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бұрышын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кезіп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кетеді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Бірақ</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қайда</a:t>
            </a:r>
            <a:r>
              <a:rPr lang="ru-RU" sz="2000" dirty="0">
                <a:solidFill>
                  <a:srgbClr val="FFFF00"/>
                </a:solidFill>
                <a:latin typeface="Palatino Linotype" pitchFamily="18" charset="0"/>
              </a:rPr>
              <a:t> барса да, </a:t>
            </a:r>
            <a:r>
              <a:rPr lang="ru-RU" sz="2000" dirty="0" err="1">
                <a:solidFill>
                  <a:srgbClr val="FFFF00"/>
                </a:solidFill>
                <a:latin typeface="Palatino Linotype" pitchFamily="18" charset="0"/>
              </a:rPr>
              <a:t>алдынан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көр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қазып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жатқан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адамдарды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жолықтырады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Кімнің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көрі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сауалына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Қорқыттың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көрі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жауап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естиді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Қайда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барсаң</a:t>
            </a:r>
            <a:r>
              <a:rPr lang="ru-RU" sz="2000" dirty="0">
                <a:solidFill>
                  <a:srgbClr val="FFFF00"/>
                </a:solidFill>
                <a:latin typeface="Palatino Linotype" pitchFamily="18" charset="0"/>
              </a:rPr>
              <a:t> да </a:t>
            </a:r>
            <a:r>
              <a:rPr lang="ru-RU" sz="2000" dirty="0" err="1">
                <a:solidFill>
                  <a:srgbClr val="FFFF00"/>
                </a:solidFill>
                <a:latin typeface="Palatino Linotype" pitchFamily="18" charset="0"/>
              </a:rPr>
              <a:t>Қорқыттың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көрі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сөз</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осыдан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қалған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Ақыр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аяғында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жер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кіндігін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тапсаң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тірі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қаласың</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аян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естіп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туған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жері</a:t>
            </a:r>
            <a:r>
              <a:rPr lang="ru-RU" sz="2000" dirty="0">
                <a:solidFill>
                  <a:srgbClr val="FFFF00"/>
                </a:solidFill>
                <a:latin typeface="Palatino Linotype" pitchFamily="18" charset="0"/>
              </a:rPr>
              <a:t> – </a:t>
            </a:r>
            <a:r>
              <a:rPr lang="ru-RU" sz="2000" dirty="0">
                <a:solidFill>
                  <a:srgbClr val="FFFF00"/>
                </a:solidFill>
                <a:latin typeface="Palatino Linotype" pitchFamily="18" charset="0"/>
                <a:hlinkClick r:id="rId4" tooltip="Сыр"/>
              </a:rPr>
              <a:t>Сыр</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өңіріне</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оралады</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Содан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мәңгі</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өмір</a:t>
            </a:r>
            <a:r>
              <a:rPr lang="ru-RU" sz="2000" dirty="0">
                <a:solidFill>
                  <a:srgbClr val="FFFF00"/>
                </a:solidFill>
                <a:latin typeface="Palatino Linotype" pitchFamily="18" charset="0"/>
              </a:rPr>
              <a:t> тек </a:t>
            </a:r>
            <a:r>
              <a:rPr lang="ru-RU" sz="2000" dirty="0" err="1">
                <a:solidFill>
                  <a:srgbClr val="FFFF00"/>
                </a:solidFill>
                <a:latin typeface="Palatino Linotype" pitchFamily="18" charset="0"/>
              </a:rPr>
              <a:t>өнерде</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деген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ойға</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келіп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hlinkClick r:id="rId5" tooltip="Қобыз"/>
              </a:rPr>
              <a:t>қобыз</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аспабын</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ойлап</a:t>
            </a:r>
            <a:r>
              <a:rPr lang="ru-RU" sz="2000" dirty="0">
                <a:solidFill>
                  <a:srgbClr val="FFFF00"/>
                </a:solidFill>
                <a:latin typeface="Palatino Linotype" pitchFamily="18" charset="0"/>
              </a:rPr>
              <a:t> </a:t>
            </a:r>
            <a:r>
              <a:rPr lang="ru-RU" sz="2000" dirty="0" err="1">
                <a:solidFill>
                  <a:srgbClr val="FFFF00"/>
                </a:solidFill>
                <a:latin typeface="Palatino Linotype" pitchFamily="18" charset="0"/>
              </a:rPr>
              <a:t>шығарады</a:t>
            </a:r>
            <a:r>
              <a:rPr lang="ru-RU" sz="2000" dirty="0">
                <a:solidFill>
                  <a:srgbClr val="FFFF00"/>
                </a:solidFill>
                <a:latin typeface="Palatino Linotype" pitchFamily="18" charset="0"/>
              </a:rPr>
              <a:t>.</a:t>
            </a:r>
          </a:p>
        </p:txBody>
      </p:sp>
    </p:spTree>
    <p:extLst>
      <p:ext uri="{BB962C8B-B14F-4D97-AF65-F5344CB8AC3E}">
        <p14:creationId xmlns:p14="http://schemas.microsoft.com/office/powerpoint/2010/main" xmlns="" val="5080806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67744" y="513546"/>
            <a:ext cx="4320413" cy="646331"/>
          </a:xfrm>
          <a:prstGeom prst="rect">
            <a:avLst/>
          </a:prstGeom>
        </p:spPr>
        <p:txBody>
          <a:bodyPr wrap="none">
            <a:spAutoFit/>
          </a:bodyPr>
          <a:lstStyle/>
          <a:p>
            <a:r>
              <a:rPr lang="ru-RU" sz="3600" dirty="0" err="1">
                <a:solidFill>
                  <a:schemeClr val="accent5">
                    <a:lumMod val="50000"/>
                  </a:schemeClr>
                </a:solidFill>
                <a:latin typeface="Palatino Linotype" pitchFamily="18" charset="0"/>
              </a:rPr>
              <a:t>Қорқыт</a:t>
            </a:r>
            <a:r>
              <a:rPr lang="ru-RU" sz="3600" dirty="0">
                <a:solidFill>
                  <a:schemeClr val="accent5">
                    <a:lumMod val="50000"/>
                  </a:schemeClr>
                </a:solidFill>
                <a:latin typeface="Palatino Linotype" pitchFamily="18" charset="0"/>
              </a:rPr>
              <a:t> </a:t>
            </a:r>
            <a:r>
              <a:rPr lang="ru-RU" sz="3600" dirty="0" err="1">
                <a:solidFill>
                  <a:schemeClr val="accent5">
                    <a:lumMod val="50000"/>
                  </a:schemeClr>
                </a:solidFill>
                <a:latin typeface="Palatino Linotype" pitchFamily="18" charset="0"/>
              </a:rPr>
              <a:t>Ата</a:t>
            </a:r>
            <a:r>
              <a:rPr lang="ru-RU" sz="3600" dirty="0">
                <a:solidFill>
                  <a:schemeClr val="accent5">
                    <a:lumMod val="50000"/>
                  </a:schemeClr>
                </a:solidFill>
                <a:latin typeface="Palatino Linotype" pitchFamily="18" charset="0"/>
              </a:rPr>
              <a:t> </a:t>
            </a:r>
            <a:r>
              <a:rPr lang="ru-RU" sz="3600" dirty="0" err="1">
                <a:solidFill>
                  <a:schemeClr val="accent5">
                    <a:lumMod val="50000"/>
                  </a:schemeClr>
                </a:solidFill>
                <a:latin typeface="Palatino Linotype" pitchFamily="18" charset="0"/>
              </a:rPr>
              <a:t>кітабы</a:t>
            </a:r>
            <a:endParaRPr lang="ru-RU" sz="3600" dirty="0">
              <a:solidFill>
                <a:schemeClr val="accent5">
                  <a:lumMod val="50000"/>
                </a:schemeClr>
              </a:solidFill>
              <a:latin typeface="Palatino Linotype" pitchFamily="18" charset="0"/>
            </a:endParaRPr>
          </a:p>
        </p:txBody>
      </p:sp>
      <p:pic>
        <p:nvPicPr>
          <p:cNvPr id="6" name="Рисунок 5" descr="http://t2.gstatic.com/images?q=tbn:ANd9GcTZmPI1-XIQymvz6cIUiPHL4WmbRQjT3QygcOEW06eOc6jpZ10Q"/>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257092"/>
            <a:ext cx="3851920" cy="5600908"/>
          </a:xfrm>
          <a:prstGeom prst="rect">
            <a:avLst/>
          </a:prstGeom>
          <a:noFill/>
          <a:ln>
            <a:noFill/>
          </a:ln>
        </p:spPr>
      </p:pic>
      <p:sp>
        <p:nvSpPr>
          <p:cNvPr id="7" name="Прямоугольник 6"/>
          <p:cNvSpPr/>
          <p:nvPr/>
        </p:nvSpPr>
        <p:spPr>
          <a:xfrm>
            <a:off x="3977608" y="1257092"/>
            <a:ext cx="5148064" cy="5632311"/>
          </a:xfrm>
          <a:prstGeom prst="rect">
            <a:avLst/>
          </a:prstGeom>
        </p:spPr>
        <p:txBody>
          <a:bodyPr wrap="square">
            <a:spAutoFit/>
          </a:bodyPr>
          <a:lstStyle/>
          <a:p>
            <a:r>
              <a:rPr lang="ru-RU" b="1" i="1" dirty="0" err="1">
                <a:solidFill>
                  <a:srgbClr val="7030A0"/>
                </a:solidFill>
                <a:latin typeface="Palatino Linotype" pitchFamily="18" charset="0"/>
              </a:rPr>
              <a:t>Қорқыт</a:t>
            </a:r>
            <a:r>
              <a:rPr lang="ru-RU" b="1" i="1" dirty="0">
                <a:solidFill>
                  <a:srgbClr val="7030A0"/>
                </a:solidFill>
                <a:latin typeface="Palatino Linotype" pitchFamily="18" charset="0"/>
              </a:rPr>
              <a:t> </a:t>
            </a:r>
            <a:r>
              <a:rPr lang="ru-RU" b="1" i="1" dirty="0" err="1">
                <a:solidFill>
                  <a:srgbClr val="7030A0"/>
                </a:solidFill>
                <a:latin typeface="Palatino Linotype" pitchFamily="18" charset="0"/>
              </a:rPr>
              <a:t>Ата</a:t>
            </a:r>
            <a:r>
              <a:rPr lang="ru-RU" b="1" i="1" dirty="0">
                <a:solidFill>
                  <a:srgbClr val="7030A0"/>
                </a:solidFill>
                <a:latin typeface="Palatino Linotype" pitchFamily="18" charset="0"/>
              </a:rPr>
              <a:t> </a:t>
            </a:r>
            <a:r>
              <a:rPr lang="ru-RU" b="1" i="1" dirty="0" err="1">
                <a:solidFill>
                  <a:srgbClr val="7030A0"/>
                </a:solidFill>
                <a:latin typeface="Palatino Linotype" pitchFamily="18" charset="0"/>
              </a:rPr>
              <a:t>кітабы</a:t>
            </a:r>
            <a:r>
              <a:rPr lang="ru-RU" b="1" i="1" dirty="0">
                <a:solidFill>
                  <a:srgbClr val="7030A0"/>
                </a:solidFill>
                <a:latin typeface="Palatino Linotype" pitchFamily="18" charset="0"/>
              </a:rPr>
              <a:t> (“</a:t>
            </a:r>
            <a:r>
              <a:rPr lang="ru-RU" b="1" i="1" dirty="0" err="1">
                <a:solidFill>
                  <a:srgbClr val="7030A0"/>
                </a:solidFill>
                <a:latin typeface="Palatino Linotype" pitchFamily="18" charset="0"/>
              </a:rPr>
              <a:t>Китаб</a:t>
            </a:r>
            <a:r>
              <a:rPr lang="ru-RU" b="1" i="1" dirty="0">
                <a:solidFill>
                  <a:srgbClr val="7030A0"/>
                </a:solidFill>
                <a:latin typeface="Palatino Linotype" pitchFamily="18" charset="0"/>
              </a:rPr>
              <a:t>-и </a:t>
            </a:r>
            <a:r>
              <a:rPr lang="ru-RU" b="1" i="1" dirty="0" err="1">
                <a:solidFill>
                  <a:srgbClr val="7030A0"/>
                </a:solidFill>
                <a:latin typeface="Palatino Linotype" pitchFamily="18" charset="0"/>
              </a:rPr>
              <a:t>дәдем</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Коркут</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ғали</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лисан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таифа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оғузан</a:t>
            </a:r>
            <a:r>
              <a:rPr lang="ru-RU" b="1" dirty="0">
                <a:solidFill>
                  <a:srgbClr val="7030A0"/>
                </a:solidFill>
                <a:latin typeface="Palatino Linotype" pitchFamily="18" charset="0"/>
              </a:rPr>
              <a:t>”) – </a:t>
            </a:r>
            <a:r>
              <a:rPr lang="ru-RU" b="1" dirty="0" err="1">
                <a:solidFill>
                  <a:srgbClr val="7030A0"/>
                </a:solidFill>
                <a:latin typeface="Palatino Linotype" pitchFamily="18" charset="0"/>
              </a:rPr>
              <a:t>қаһармандық</a:t>
            </a:r>
            <a:r>
              <a:rPr lang="ru-RU" b="1" dirty="0">
                <a:solidFill>
                  <a:srgbClr val="7030A0"/>
                </a:solidFill>
                <a:latin typeface="Palatino Linotype" pitchFamily="18" charset="0"/>
              </a:rPr>
              <a:t> эпос </a:t>
            </a:r>
            <a:r>
              <a:rPr lang="ru-RU" b="1" dirty="0" err="1">
                <a:solidFill>
                  <a:srgbClr val="7030A0"/>
                </a:solidFill>
                <a:latin typeface="Palatino Linotype" pitchFamily="18" charset="0"/>
              </a:rPr>
              <a:t>үлгісі</a:t>
            </a:r>
            <a:r>
              <a:rPr lang="ru-RU" b="1" dirty="0">
                <a:solidFill>
                  <a:srgbClr val="7030A0"/>
                </a:solidFill>
                <a:latin typeface="Palatino Linotype" pitchFamily="18" charset="0"/>
              </a:rPr>
              <a:t>, </a:t>
            </a:r>
            <a:r>
              <a:rPr lang="ru-RU" b="1" dirty="0" err="1">
                <a:solidFill>
                  <a:srgbClr val="7030A0"/>
                </a:solidFill>
                <a:latin typeface="Palatino Linotype" pitchFamily="18" charset="0"/>
                <a:hlinkClick r:id="rId3" tooltip="Оғыз (мұндай бет жоқ)"/>
              </a:rPr>
              <a:t>оғыз</a:t>
            </a:r>
            <a:r>
              <a:rPr lang="ru-RU" b="1" dirty="0" err="1">
                <a:solidFill>
                  <a:srgbClr val="7030A0"/>
                </a:solidFill>
                <a:latin typeface="Palatino Linotype" pitchFamily="18" charset="0"/>
              </a:rPr>
              <a:t>-</a:t>
            </a:r>
            <a:r>
              <a:rPr lang="ru-RU" b="1" dirty="0" err="1">
                <a:solidFill>
                  <a:srgbClr val="7030A0"/>
                </a:solidFill>
                <a:latin typeface="Palatino Linotype" pitchFamily="18" charset="0"/>
                <a:hlinkClick r:id="rId4" tooltip="Қыпшақ"/>
              </a:rPr>
              <a:t>қыпшақ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дәуірінің</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жазба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мұрасы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ұылымда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оның</a:t>
            </a:r>
            <a:r>
              <a:rPr lang="ru-RU" b="1" dirty="0">
                <a:solidFill>
                  <a:srgbClr val="7030A0"/>
                </a:solidFill>
                <a:latin typeface="Palatino Linotype" pitchFamily="18" charset="0"/>
              </a:rPr>
              <a:t> он </a:t>
            </a:r>
            <a:r>
              <a:rPr lang="ru-RU" b="1" dirty="0" err="1">
                <a:solidFill>
                  <a:srgbClr val="7030A0"/>
                </a:solidFill>
                <a:latin typeface="Palatino Linotype" pitchFamily="18" charset="0"/>
              </a:rPr>
              <a:t>екі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нұсқасы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мәлім</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Дрезденде</a:t>
            </a:r>
            <a:r>
              <a:rPr lang="ru-RU" b="1" dirty="0">
                <a:solidFill>
                  <a:srgbClr val="7030A0"/>
                </a:solidFill>
                <a:latin typeface="Palatino Linotype" pitchFamily="18" charset="0"/>
              </a:rPr>
              <a:t> (12 </a:t>
            </a:r>
            <a:r>
              <a:rPr lang="ru-RU" b="1" dirty="0" err="1">
                <a:solidFill>
                  <a:srgbClr val="7030A0"/>
                </a:solidFill>
                <a:latin typeface="Palatino Linotype" pitchFamily="18" charset="0"/>
              </a:rPr>
              <a:t>нұсқа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және</a:t>
            </a:r>
            <a:r>
              <a:rPr lang="ru-RU" b="1" dirty="0" err="1">
                <a:solidFill>
                  <a:srgbClr val="7030A0"/>
                </a:solidFill>
                <a:latin typeface="Palatino Linotype" pitchFamily="18" charset="0"/>
                <a:hlinkClick r:id="rId5" tooltip="Ватикан"/>
              </a:rPr>
              <a:t>Ватиканда</a:t>
            </a:r>
            <a:r>
              <a:rPr lang="ru-RU" b="1" dirty="0">
                <a:solidFill>
                  <a:srgbClr val="7030A0"/>
                </a:solidFill>
                <a:latin typeface="Palatino Linotype" pitchFamily="18" charset="0"/>
              </a:rPr>
              <a:t> (6 </a:t>
            </a:r>
            <a:r>
              <a:rPr lang="ru-RU" b="1" dirty="0" err="1">
                <a:solidFill>
                  <a:srgbClr val="7030A0"/>
                </a:solidFill>
                <a:latin typeface="Palatino Linotype" pitchFamily="18" charset="0"/>
              </a:rPr>
              <a:t>нұсқа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сақталған</a:t>
            </a:r>
            <a:r>
              <a:rPr lang="ru-RU" b="1" dirty="0">
                <a:solidFill>
                  <a:srgbClr val="7030A0"/>
                </a:solidFill>
                <a:latin typeface="Palatino Linotype" pitchFamily="18" charset="0"/>
              </a:rPr>
              <a:t>. 19 </a:t>
            </a:r>
            <a:r>
              <a:rPr lang="ru-RU" b="1" dirty="0" err="1">
                <a:solidFill>
                  <a:srgbClr val="7030A0"/>
                </a:solidFill>
                <a:latin typeface="Palatino Linotype" pitchFamily="18" charset="0"/>
              </a:rPr>
              <a:t>ғасырда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бұл</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жазба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ескерткішті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зерттеп</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аудару</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ісімен</a:t>
            </a:r>
            <a:r>
              <a:rPr lang="ru-RU" b="1" dirty="0">
                <a:solidFill>
                  <a:srgbClr val="7030A0"/>
                </a:solidFill>
                <a:latin typeface="Palatino Linotype" pitchFamily="18" charset="0"/>
              </a:rPr>
              <a:t> академик </a:t>
            </a:r>
            <a:r>
              <a:rPr lang="ru-RU" b="1" dirty="0">
                <a:solidFill>
                  <a:srgbClr val="7030A0"/>
                </a:solidFill>
                <a:latin typeface="Palatino Linotype" pitchFamily="18" charset="0"/>
                <a:hlinkClick r:id="rId6" tooltip="Бартольд Василий Владимирович"/>
              </a:rPr>
              <a:t>В.В. </a:t>
            </a:r>
            <a:r>
              <a:rPr lang="ru-RU" b="1" dirty="0" err="1">
                <a:solidFill>
                  <a:srgbClr val="7030A0"/>
                </a:solidFill>
                <a:latin typeface="Palatino Linotype" pitchFamily="18" charset="0"/>
                <a:hlinkClick r:id="rId6" tooltip="Бартольд Василий Владимирович"/>
              </a:rPr>
              <a:t>Бартольд</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айналысып</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жеке</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тармақтарын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жариялады</a:t>
            </a:r>
            <a:r>
              <a:rPr lang="ru-RU" b="1" dirty="0">
                <a:solidFill>
                  <a:srgbClr val="7030A0"/>
                </a:solidFill>
                <a:latin typeface="Palatino Linotype" pitchFamily="18" charset="0"/>
              </a:rPr>
              <a:t>. </a:t>
            </a:r>
            <a:r>
              <a:rPr lang="ru-RU" b="1" dirty="0" err="1" smtClean="0">
                <a:solidFill>
                  <a:srgbClr val="7030A0"/>
                </a:solidFill>
                <a:latin typeface="Palatino Linotype" pitchFamily="18" charset="0"/>
              </a:rPr>
              <a:t>Ә.Қоңыратбаевтың</a:t>
            </a:r>
            <a:r>
              <a:rPr lang="ru-RU" b="1" dirty="0" smtClean="0">
                <a:solidFill>
                  <a:srgbClr val="7030A0"/>
                </a:solidFill>
                <a:latin typeface="Palatino Linotype" pitchFamily="18" charset="0"/>
              </a:rPr>
              <a:t> </a:t>
            </a:r>
            <a:r>
              <a:rPr lang="ru-RU" b="1" dirty="0" err="1">
                <a:solidFill>
                  <a:srgbClr val="7030A0"/>
                </a:solidFill>
                <a:latin typeface="Palatino Linotype" pitchFamily="18" charset="0"/>
              </a:rPr>
              <a:t>аударуымен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қазақ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тілінде</a:t>
            </a:r>
            <a:r>
              <a:rPr lang="ru-RU" b="1" dirty="0">
                <a:solidFill>
                  <a:srgbClr val="7030A0"/>
                </a:solidFill>
                <a:latin typeface="Palatino Linotype" pitchFamily="18" charset="0"/>
              </a:rPr>
              <a:t> 1986 </a:t>
            </a:r>
            <a:r>
              <a:rPr lang="ru-RU" b="1" dirty="0" err="1">
                <a:solidFill>
                  <a:srgbClr val="7030A0"/>
                </a:solidFill>
                <a:latin typeface="Palatino Linotype" pitchFamily="18" charset="0"/>
              </a:rPr>
              <a:t>жылы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тұңғыш</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рет</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басылды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Әдеби</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әрі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тарихи</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этникалық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мұра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ретіндегі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Қорқыт</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Ата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кітабында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қазақ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эпосына</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тән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көркемдік</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кестелермен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қатар</a:t>
            </a:r>
            <a:r>
              <a:rPr lang="ru-RU" b="1" dirty="0">
                <a:solidFill>
                  <a:srgbClr val="7030A0"/>
                </a:solidFill>
                <a:latin typeface="Palatino Linotype" pitchFamily="18" charset="0"/>
              </a:rPr>
              <a:t> </a:t>
            </a:r>
            <a:r>
              <a:rPr lang="ru-RU" b="1" dirty="0" err="1">
                <a:solidFill>
                  <a:srgbClr val="7030A0"/>
                </a:solidFill>
                <a:latin typeface="Palatino Linotype" pitchFamily="18" charset="0"/>
                <a:hlinkClick r:id="rId7" tooltip="Қазақ тарихы (мұндай бет жоқ)"/>
              </a:rPr>
              <a:t>қазақ</a:t>
            </a:r>
            <a:r>
              <a:rPr lang="ru-RU" b="1" dirty="0">
                <a:solidFill>
                  <a:srgbClr val="7030A0"/>
                </a:solidFill>
                <a:latin typeface="Palatino Linotype" pitchFamily="18" charset="0"/>
                <a:hlinkClick r:id="rId7" tooltip="Қазақ тарихы (мұндай бет жоқ)"/>
              </a:rPr>
              <a:t> </a:t>
            </a:r>
            <a:r>
              <a:rPr lang="ru-RU" b="1" dirty="0" err="1">
                <a:solidFill>
                  <a:srgbClr val="7030A0"/>
                </a:solidFill>
                <a:latin typeface="Palatino Linotype" pitchFamily="18" charset="0"/>
                <a:hlinkClick r:id="rId7" tooltip="Қазақ тарихы (мұндай бет жоқ)"/>
              </a:rPr>
              <a:t>тарихы</a:t>
            </a:r>
            <a:r>
              <a:rPr lang="ru-RU" b="1" dirty="0">
                <a:solidFill>
                  <a:srgbClr val="7030A0"/>
                </a:solidFill>
                <a:latin typeface="Palatino Linotype" pitchFamily="18" charset="0"/>
              </a:rPr>
              <a:t> мен </a:t>
            </a:r>
            <a:r>
              <a:rPr lang="ru-RU" b="1" dirty="0" err="1">
                <a:solidFill>
                  <a:srgbClr val="7030A0"/>
                </a:solidFill>
                <a:latin typeface="Palatino Linotype" pitchFamily="18" charset="0"/>
              </a:rPr>
              <a:t>мәдениетіне</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қосатын</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деректер</a:t>
            </a:r>
            <a:r>
              <a:rPr lang="ru-RU" b="1" dirty="0">
                <a:solidFill>
                  <a:srgbClr val="7030A0"/>
                </a:solidFill>
                <a:latin typeface="Palatino Linotype" pitchFamily="18" charset="0"/>
              </a:rPr>
              <a:t> де мол. </a:t>
            </a:r>
            <a:r>
              <a:rPr lang="ru-RU" b="1" dirty="0" err="1">
                <a:solidFill>
                  <a:srgbClr val="7030A0"/>
                </a:solidFill>
                <a:latin typeface="Palatino Linotype" pitchFamily="18" charset="0"/>
              </a:rPr>
              <a:t>Сондай-ақ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жазбада</a:t>
            </a:r>
            <a:r>
              <a:rPr lang="ru-RU" b="1" dirty="0">
                <a:solidFill>
                  <a:srgbClr val="7030A0"/>
                </a:solidFill>
                <a:latin typeface="Palatino Linotype" pitchFamily="18" charset="0"/>
              </a:rPr>
              <a:t> </a:t>
            </a:r>
            <a:r>
              <a:rPr lang="ru-RU" b="1" dirty="0" err="1">
                <a:solidFill>
                  <a:srgbClr val="7030A0"/>
                </a:solidFill>
                <a:latin typeface="Palatino Linotype" pitchFamily="18" charset="0"/>
                <a:hlinkClick r:id="rId3" tooltip="Оғыз (мұндай бет жоқ)"/>
              </a:rPr>
              <a:t>оғыз</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тайпаларының</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этникалық</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тегі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этнографиясы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мекені</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әлеуметтік</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жағдайы</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т.б</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мәліметтер</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көп</a:t>
            </a:r>
            <a:r>
              <a:rPr lang="ru-RU" b="1" dirty="0">
                <a:solidFill>
                  <a:srgbClr val="7030A0"/>
                </a:solidFill>
                <a:latin typeface="Palatino Linotype" pitchFamily="18" charset="0"/>
              </a:rPr>
              <a:t> </a:t>
            </a:r>
            <a:r>
              <a:rPr lang="ru-RU" b="1" dirty="0" err="1">
                <a:solidFill>
                  <a:srgbClr val="7030A0"/>
                </a:solidFill>
                <a:latin typeface="Palatino Linotype" pitchFamily="18" charset="0"/>
              </a:rPr>
              <a:t>сақталған</a:t>
            </a:r>
            <a:r>
              <a:rPr lang="ru-RU" b="1" dirty="0">
                <a:solidFill>
                  <a:srgbClr val="7030A0"/>
                </a:solidFill>
                <a:latin typeface="Palatino Linotype" pitchFamily="18" charset="0"/>
              </a:rPr>
              <a:t>.</a:t>
            </a:r>
          </a:p>
        </p:txBody>
      </p:sp>
    </p:spTree>
    <p:extLst>
      <p:ext uri="{BB962C8B-B14F-4D97-AF65-F5344CB8AC3E}">
        <p14:creationId xmlns:p14="http://schemas.microsoft.com/office/powerpoint/2010/main" xmlns="" val="325513213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7" y="241484"/>
            <a:ext cx="5671745" cy="523220"/>
          </a:xfrm>
          <a:prstGeom prst="rect">
            <a:avLst/>
          </a:prstGeom>
          <a:noFill/>
        </p:spPr>
        <p:txBody>
          <a:bodyPr wrap="none" rtlCol="0">
            <a:spAutoFit/>
          </a:bodyPr>
          <a:lstStyle/>
          <a:p>
            <a:r>
              <a:rPr lang="kk-KZ" sz="2800" dirty="0" smtClean="0">
                <a:latin typeface="Palatino Linotype" pitchFamily="18" charset="0"/>
              </a:rPr>
              <a:t>Қорқыт Ата кітабынан үзінділер</a:t>
            </a:r>
            <a:endParaRPr lang="ru-RU" sz="2800" dirty="0">
              <a:latin typeface="Palatino Linotype" pitchFamily="18" charset="0"/>
            </a:endParaRPr>
          </a:p>
        </p:txBody>
      </p:sp>
      <p:pic>
        <p:nvPicPr>
          <p:cNvPr id="5" name="Рисунок 4" descr="http://upload.wikimedia.org/wikipedia/commons/thumb/7/77/Diez_und_Depe_Ghoz.JPG/200px-Diez_und_Depe_Ghoz.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917912"/>
            <a:ext cx="4032448" cy="5740301"/>
          </a:xfrm>
          <a:prstGeom prst="rect">
            <a:avLst/>
          </a:prstGeom>
          <a:noFill/>
          <a:ln>
            <a:noFill/>
          </a:ln>
        </p:spPr>
      </p:pic>
      <p:sp>
        <p:nvSpPr>
          <p:cNvPr id="7" name="Прямоугольник 6"/>
          <p:cNvSpPr/>
          <p:nvPr/>
        </p:nvSpPr>
        <p:spPr>
          <a:xfrm>
            <a:off x="4235093" y="917912"/>
            <a:ext cx="4572000" cy="5632311"/>
          </a:xfrm>
          <a:prstGeom prst="rect">
            <a:avLst/>
          </a:prstGeom>
        </p:spPr>
        <p:txBody>
          <a:bodyPr>
            <a:spAutoFit/>
          </a:bodyPr>
          <a:lstStyle/>
          <a:p>
            <a:r>
              <a:rPr lang="ru-RU" sz="2000" dirty="0" err="1" smtClean="0">
                <a:solidFill>
                  <a:srgbClr val="0070C0"/>
                </a:solidFill>
                <a:latin typeface="Palatino Linotype" pitchFamily="18" charset="0"/>
              </a:rPr>
              <a:t>Қазан</a:t>
            </a:r>
            <a:r>
              <a:rPr lang="ru-RU" sz="2000" dirty="0" smtClean="0">
                <a:solidFill>
                  <a:srgbClr val="0070C0"/>
                </a:solidFill>
                <a:latin typeface="Palatino Linotype" pitchFamily="18" charset="0"/>
              </a:rPr>
              <a:t> </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оғыз</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елінің</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көсемі</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Кітап</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кейіпкерлеріне</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4" tooltip="Бәмсі-Бейрек (мұндай бет жоқ)"/>
              </a:rPr>
              <a:t>Бәмсі-Бейрек</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5" tooltip="Қара Көне (мұндай бет жоқ)"/>
              </a:rPr>
              <a:t>Қара</a:t>
            </a:r>
            <a:r>
              <a:rPr lang="ru-RU" sz="2000" dirty="0">
                <a:solidFill>
                  <a:srgbClr val="0070C0"/>
                </a:solidFill>
                <a:latin typeface="Palatino Linotype" pitchFamily="18" charset="0"/>
                <a:hlinkClick r:id="rId5" tooltip="Қара Көне (мұндай бет жоқ)"/>
              </a:rPr>
              <a:t> </a:t>
            </a:r>
            <a:r>
              <a:rPr lang="ru-RU" sz="2000" dirty="0" err="1">
                <a:solidFill>
                  <a:srgbClr val="0070C0"/>
                </a:solidFill>
                <a:latin typeface="Palatino Linotype" pitchFamily="18" charset="0"/>
                <a:hlinkClick r:id="rId5" tooltip="Қара Көне (мұндай бет жоқ)"/>
              </a:rPr>
              <a:t>Көне</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6" tooltip="Қара Бодақ (мұндай бет жоқ)"/>
              </a:rPr>
              <a:t>Қара</a:t>
            </a:r>
            <a:r>
              <a:rPr lang="ru-RU" sz="2000" dirty="0">
                <a:solidFill>
                  <a:srgbClr val="0070C0"/>
                </a:solidFill>
                <a:latin typeface="Palatino Linotype" pitchFamily="18" charset="0"/>
                <a:hlinkClick r:id="rId6" tooltip="Қара Бодақ (мұндай бет жоқ)"/>
              </a:rPr>
              <a:t> </a:t>
            </a:r>
            <a:r>
              <a:rPr lang="ru-RU" sz="2000" dirty="0" err="1">
                <a:solidFill>
                  <a:srgbClr val="0070C0"/>
                </a:solidFill>
                <a:latin typeface="Palatino Linotype" pitchFamily="18" charset="0"/>
                <a:hlinkClick r:id="rId6" tooltip="Қара Бодақ (мұндай бет жоқ)"/>
              </a:rPr>
              <a:t>Бодақ</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7" tooltip="Қан Төрәлі (мұндай бет жоқ)"/>
              </a:rPr>
              <a:t>Қан</a:t>
            </a:r>
            <a:r>
              <a:rPr lang="ru-RU" sz="2000" dirty="0">
                <a:solidFill>
                  <a:srgbClr val="0070C0"/>
                </a:solidFill>
                <a:latin typeface="Palatino Linotype" pitchFamily="18" charset="0"/>
                <a:hlinkClick r:id="rId7" tooltip="Қан Төрәлі (мұндай бет жоқ)"/>
              </a:rPr>
              <a:t> </a:t>
            </a:r>
            <a:r>
              <a:rPr lang="ru-RU" sz="2000" dirty="0" err="1">
                <a:solidFill>
                  <a:srgbClr val="0070C0"/>
                </a:solidFill>
                <a:latin typeface="Palatino Linotype" pitchFamily="18" charset="0"/>
                <a:hlinkClick r:id="rId7" tooltip="Қан Төрәлі (мұндай бет жоқ)"/>
              </a:rPr>
              <a:t>Төрәлі</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8" tooltip="Қазан-Салор (мұндай бет жоқ)"/>
              </a:rPr>
              <a:t>Қазан-Салор</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9" tooltip="Құлбаш (мұндай бет жоқ)"/>
              </a:rPr>
              <a:t>Құлбаш</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0" tooltip="Оқшы (мұндай бет жоқ)"/>
              </a:rPr>
              <a:t>Оқшы</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1" tooltip="Ораз (мұндай бет жоқ)"/>
              </a:rPr>
              <a:t>Ораз</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сондай-ақ</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2" tooltip="Аруз"/>
              </a:rPr>
              <a:t>Аруз</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3" tooltip="Әмен (мұндай бет жоқ)"/>
              </a:rPr>
              <a:t>Әмен</a:t>
            </a:r>
            <a:r>
              <a:rPr lang="ru-RU" sz="2000" dirty="0" err="1">
                <a:solidFill>
                  <a:srgbClr val="0070C0"/>
                </a:solidFill>
                <a:latin typeface="Palatino Linotype" pitchFamily="18" charset="0"/>
              </a:rPr>
              <a:t>,</a:t>
            </a:r>
            <a:r>
              <a:rPr lang="ru-RU" sz="2000" dirty="0" err="1">
                <a:solidFill>
                  <a:srgbClr val="0070C0"/>
                </a:solidFill>
                <a:latin typeface="Palatino Linotype" pitchFamily="18" charset="0"/>
                <a:hlinkClick r:id="rId14" tooltip="Әмран Бекіұлы (мұндай бет жоқ)"/>
              </a:rPr>
              <a:t>Әмран</a:t>
            </a:r>
            <a:r>
              <a:rPr lang="ru-RU" sz="2000" dirty="0">
                <a:solidFill>
                  <a:srgbClr val="0070C0"/>
                </a:solidFill>
                <a:latin typeface="Palatino Linotype" pitchFamily="18" charset="0"/>
                <a:hlinkClick r:id="rId14" tooltip="Әмран Бекіұлы (мұндай бет жоқ)"/>
              </a:rPr>
              <a:t> </a:t>
            </a:r>
            <a:r>
              <a:rPr lang="ru-RU" sz="2000" dirty="0" err="1">
                <a:solidFill>
                  <a:srgbClr val="0070C0"/>
                </a:solidFill>
                <a:latin typeface="Palatino Linotype" pitchFamily="18" charset="0"/>
                <a:hlinkClick r:id="rId14" tooltip="Әмран Бекіұлы (мұндай бет жоқ)"/>
              </a:rPr>
              <a:t>Бекіұлы</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5" tooltip="Бисат (мұндай бет жоқ)"/>
              </a:rPr>
              <a:t>Бисат</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6" tooltip="Дүлек Боран (мұндай бет жоқ)"/>
              </a:rPr>
              <a:t>Дүлек</a:t>
            </a:r>
            <a:r>
              <a:rPr lang="ru-RU" sz="2000" dirty="0">
                <a:solidFill>
                  <a:srgbClr val="0070C0"/>
                </a:solidFill>
                <a:latin typeface="Palatino Linotype" pitchFamily="18" charset="0"/>
                <a:hlinkClick r:id="rId16" tooltip="Дүлек Боран (мұндай бет жоқ)"/>
              </a:rPr>
              <a:t> </a:t>
            </a:r>
            <a:r>
              <a:rPr lang="ru-RU" sz="2000" dirty="0" err="1">
                <a:solidFill>
                  <a:srgbClr val="0070C0"/>
                </a:solidFill>
                <a:latin typeface="Palatino Linotype" pitchFamily="18" charset="0"/>
                <a:hlinkClick r:id="rId16" tooltip="Дүлек Боран (мұндай бет жоқ)"/>
              </a:rPr>
              <a:t>Боран</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7" tooltip="Дондаз (мұндай бет жоқ)"/>
              </a:rPr>
              <a:t>Дондаз</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8" tooltip="Қиян Селжүк (мұндай бет жоқ)"/>
              </a:rPr>
              <a:t>Қиян</a:t>
            </a:r>
            <a:r>
              <a:rPr lang="ru-RU" sz="2000" dirty="0">
                <a:solidFill>
                  <a:srgbClr val="0070C0"/>
                </a:solidFill>
                <a:latin typeface="Palatino Linotype" pitchFamily="18" charset="0"/>
                <a:hlinkClick r:id="rId18" tooltip="Қиян Селжүк (мұндай бет жоқ)"/>
              </a:rPr>
              <a:t> </a:t>
            </a:r>
            <a:r>
              <a:rPr lang="ru-RU" sz="2000" dirty="0" err="1">
                <a:solidFill>
                  <a:srgbClr val="0070C0"/>
                </a:solidFill>
                <a:latin typeface="Palatino Linotype" pitchFamily="18" charset="0"/>
                <a:hlinkClick r:id="rId18" tooltip="Қиян Селжүк (мұндай бет жоқ)"/>
              </a:rPr>
              <a:t>Селжүк</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19" tooltip="Қаңлы"/>
              </a:rPr>
              <a:t>Қаңлы</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20" tooltip="Қанық хан (мұндай бет жоқ)"/>
              </a:rPr>
              <a:t>Қанық</a:t>
            </a:r>
            <a:r>
              <a:rPr lang="ru-RU" sz="2000" dirty="0">
                <a:solidFill>
                  <a:srgbClr val="0070C0"/>
                </a:solidFill>
                <a:latin typeface="Palatino Linotype" pitchFamily="18" charset="0"/>
                <a:hlinkClick r:id="rId20" tooltip="Қанық хан (мұндай бет жоқ)"/>
              </a:rPr>
              <a:t> хан</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hlinkClick r:id="rId21" tooltip="Рүстем (мұндай бет жоқ)"/>
              </a:rPr>
              <a:t>Рүстемдер</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жатады</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Қорқыт</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Атаның</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кітабында</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оғыз</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тайпаларының</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қонысына</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қатысты</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Тана</a:t>
            </a:r>
            <a:r>
              <a:rPr lang="ru-RU" sz="2000" dirty="0">
                <a:solidFill>
                  <a:srgbClr val="0070C0"/>
                </a:solidFill>
                <a:latin typeface="Palatino Linotype" pitchFamily="18" charset="0"/>
              </a:rPr>
              <a:t> (Танаис – </a:t>
            </a:r>
            <a:r>
              <a:rPr lang="ru-RU" sz="2000" dirty="0" err="1">
                <a:solidFill>
                  <a:srgbClr val="0070C0"/>
                </a:solidFill>
                <a:latin typeface="Palatino Linotype" pitchFamily="18" charset="0"/>
              </a:rPr>
              <a:t>Сырдария</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Бану</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Шешек</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Баршын-салор-Гүлбаршын</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Баршындария</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Баршынкент</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Камбура</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Байбөрі</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секілді</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атаулар</a:t>
            </a:r>
            <a:r>
              <a:rPr lang="ru-RU" sz="2000" dirty="0">
                <a:solidFill>
                  <a:srgbClr val="0070C0"/>
                </a:solidFill>
                <a:latin typeface="Palatino Linotype" pitchFamily="18" charset="0"/>
              </a:rPr>
              <a:t> да </a:t>
            </a:r>
            <a:r>
              <a:rPr lang="ru-RU" sz="2000" dirty="0" err="1">
                <a:solidFill>
                  <a:srgbClr val="0070C0"/>
                </a:solidFill>
                <a:latin typeface="Palatino Linotype" pitchFamily="18" charset="0"/>
              </a:rPr>
              <a:t>сақталған</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Олар</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қазақ</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эпосынан</a:t>
            </a:r>
            <a:r>
              <a:rPr lang="ru-RU" sz="2000" dirty="0">
                <a:solidFill>
                  <a:srgbClr val="0070C0"/>
                </a:solidFill>
                <a:latin typeface="Palatino Linotype" pitchFamily="18" charset="0"/>
              </a:rPr>
              <a:t> да </a:t>
            </a:r>
            <a:r>
              <a:rPr lang="ru-RU" sz="2000" dirty="0" err="1">
                <a:solidFill>
                  <a:srgbClr val="0070C0"/>
                </a:solidFill>
                <a:latin typeface="Palatino Linotype" pitchFamily="18" charset="0"/>
              </a:rPr>
              <a:t>елеулі</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орын</a:t>
            </a:r>
            <a:r>
              <a:rPr lang="ru-RU" sz="2000" dirty="0">
                <a:solidFill>
                  <a:srgbClr val="0070C0"/>
                </a:solidFill>
                <a:latin typeface="Palatino Linotype" pitchFamily="18" charset="0"/>
              </a:rPr>
              <a:t> </a:t>
            </a:r>
            <a:r>
              <a:rPr lang="ru-RU" sz="2000" dirty="0" err="1">
                <a:solidFill>
                  <a:srgbClr val="0070C0"/>
                </a:solidFill>
                <a:latin typeface="Palatino Linotype" pitchFamily="18" charset="0"/>
              </a:rPr>
              <a:t>алған</a:t>
            </a:r>
            <a:r>
              <a:rPr lang="ru-RU" sz="2000" dirty="0">
                <a:solidFill>
                  <a:srgbClr val="0070C0"/>
                </a:solidFill>
                <a:latin typeface="Palatino Linotype" pitchFamily="18" charset="0"/>
              </a:rPr>
              <a:t>.</a:t>
            </a:r>
          </a:p>
        </p:txBody>
      </p:sp>
    </p:spTree>
    <p:extLst>
      <p:ext uri="{BB962C8B-B14F-4D97-AF65-F5344CB8AC3E}">
        <p14:creationId xmlns:p14="http://schemas.microsoft.com/office/powerpoint/2010/main" xmlns="" val="257099983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upload.wikimedia.org/wikipedia/commons/thumb/1/1f/Basat_kills_Tepegez_Dede_Korkut_manuscript_Dresden.jpg/200px-Basat_kills_Tepegez_Dede_Korkut_manuscript_Dresden.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721581"/>
            <a:ext cx="4392488" cy="5803763"/>
          </a:xfrm>
          <a:prstGeom prst="rect">
            <a:avLst/>
          </a:prstGeom>
          <a:noFill/>
          <a:ln>
            <a:noFill/>
          </a:ln>
        </p:spPr>
      </p:pic>
      <p:sp>
        <p:nvSpPr>
          <p:cNvPr id="6" name="Прямоугольник 5"/>
          <p:cNvSpPr/>
          <p:nvPr/>
        </p:nvSpPr>
        <p:spPr>
          <a:xfrm>
            <a:off x="1259632" y="42452"/>
            <a:ext cx="6455613" cy="584775"/>
          </a:xfrm>
          <a:prstGeom prst="rect">
            <a:avLst/>
          </a:prstGeom>
        </p:spPr>
        <p:txBody>
          <a:bodyPr wrap="none">
            <a:spAutoFit/>
          </a:bodyPr>
          <a:lstStyle/>
          <a:p>
            <a:r>
              <a:rPr lang="kk-KZ" sz="3200" dirty="0" smtClean="0">
                <a:latin typeface="Palatino Linotype" pitchFamily="18" charset="0"/>
              </a:rPr>
              <a:t>Қорқыт Ата кітабынан үзінділер</a:t>
            </a:r>
            <a:endParaRPr lang="ru-RU" sz="3200" dirty="0">
              <a:latin typeface="Palatino Linotype" pitchFamily="18" charset="0"/>
            </a:endParaRPr>
          </a:p>
        </p:txBody>
      </p:sp>
      <p:sp>
        <p:nvSpPr>
          <p:cNvPr id="7" name="Прямоугольник 6"/>
          <p:cNvSpPr/>
          <p:nvPr/>
        </p:nvSpPr>
        <p:spPr>
          <a:xfrm>
            <a:off x="4644008" y="1124744"/>
            <a:ext cx="4355976" cy="4893647"/>
          </a:xfrm>
          <a:prstGeom prst="rect">
            <a:avLst/>
          </a:prstGeom>
        </p:spPr>
        <p:txBody>
          <a:bodyPr wrap="square">
            <a:spAutoFit/>
          </a:bodyPr>
          <a:lstStyle/>
          <a:p>
            <a:r>
              <a:rPr lang="ru-RU" sz="2400" dirty="0" err="1">
                <a:latin typeface="Palatino Linotype" pitchFamily="18" charset="0"/>
              </a:rPr>
              <a:t>Жырдың</a:t>
            </a:r>
            <a:r>
              <a:rPr lang="ru-RU" sz="2400" dirty="0">
                <a:latin typeface="Palatino Linotype" pitchFamily="18" charset="0"/>
              </a:rPr>
              <a:t> бас </a:t>
            </a:r>
            <a:r>
              <a:rPr lang="ru-RU" sz="2400" dirty="0" err="1">
                <a:latin typeface="Palatino Linotype" pitchFamily="18" charset="0"/>
              </a:rPr>
              <a:t>кейіпкері</a:t>
            </a:r>
            <a:r>
              <a:rPr lang="ru-RU" sz="2400" dirty="0">
                <a:latin typeface="Palatino Linotype" pitchFamily="18" charset="0"/>
              </a:rPr>
              <a:t> – </a:t>
            </a:r>
            <a:r>
              <a:rPr lang="ru-RU" sz="2400" dirty="0" err="1">
                <a:latin typeface="Palatino Linotype" pitchFamily="18" charset="0"/>
              </a:rPr>
              <a:t>Қорқыт</a:t>
            </a:r>
            <a:r>
              <a:rPr lang="ru-RU" sz="2400" dirty="0">
                <a:latin typeface="Palatino Linotype" pitchFamily="18" charset="0"/>
              </a:rPr>
              <a:t>. </a:t>
            </a:r>
            <a:r>
              <a:rPr lang="ru-RU" sz="2400" dirty="0" err="1">
                <a:latin typeface="Palatino Linotype" pitchFamily="18" charset="0"/>
              </a:rPr>
              <a:t>Ол</a:t>
            </a:r>
            <a:r>
              <a:rPr lang="ru-RU" sz="2400" dirty="0">
                <a:latin typeface="Palatino Linotype" pitchFamily="18" charset="0"/>
              </a:rPr>
              <a:t> </a:t>
            </a:r>
            <a:r>
              <a:rPr lang="ru-RU" sz="2400" dirty="0" err="1">
                <a:latin typeface="Palatino Linotype" pitchFamily="18" charset="0"/>
              </a:rPr>
              <a:t>оғыз</a:t>
            </a:r>
            <a:r>
              <a:rPr lang="ru-RU" sz="2400" dirty="0">
                <a:latin typeface="Palatino Linotype" pitchFamily="18" charset="0"/>
              </a:rPr>
              <a:t> </a:t>
            </a:r>
            <a:r>
              <a:rPr lang="ru-RU" sz="2400" dirty="0" err="1">
                <a:latin typeface="Palatino Linotype" pitchFamily="18" charset="0"/>
              </a:rPr>
              <a:t>елінің</a:t>
            </a:r>
            <a:r>
              <a:rPr lang="ru-RU" sz="2400" dirty="0">
                <a:latin typeface="Palatino Linotype" pitchFamily="18" charset="0"/>
              </a:rPr>
              <a:t> </a:t>
            </a:r>
            <a:r>
              <a:rPr lang="ru-RU" sz="2400" dirty="0" err="1">
                <a:latin typeface="Palatino Linotype" pitchFamily="18" charset="0"/>
              </a:rPr>
              <a:t>ақылшысы</a:t>
            </a:r>
            <a:r>
              <a:rPr lang="ru-RU" sz="2400" dirty="0">
                <a:latin typeface="Palatino Linotype" pitchFamily="18" charset="0"/>
              </a:rPr>
              <a:t>, </a:t>
            </a:r>
            <a:r>
              <a:rPr lang="ru-RU" sz="2400" dirty="0" err="1">
                <a:latin typeface="Palatino Linotype" pitchFamily="18" charset="0"/>
              </a:rPr>
              <a:t>данасы</a:t>
            </a:r>
            <a:r>
              <a:rPr lang="ru-RU" sz="2400" dirty="0">
                <a:latin typeface="Palatino Linotype" pitchFamily="18" charset="0"/>
              </a:rPr>
              <a:t>, </a:t>
            </a:r>
            <a:r>
              <a:rPr lang="ru-RU" sz="2400" dirty="0" err="1">
                <a:latin typeface="Palatino Linotype" pitchFamily="18" charset="0"/>
              </a:rPr>
              <a:t>үлкен</a:t>
            </a:r>
            <a:r>
              <a:rPr lang="ru-RU" sz="2400" dirty="0">
                <a:latin typeface="Palatino Linotype" pitchFamily="18" charset="0"/>
              </a:rPr>
              <a:t> </a:t>
            </a:r>
            <a:r>
              <a:rPr lang="ru-RU" sz="2400" dirty="0" err="1">
                <a:latin typeface="Palatino Linotype" pitchFamily="18" charset="0"/>
              </a:rPr>
              <a:t>жырауы</a:t>
            </a:r>
            <a:r>
              <a:rPr lang="ru-RU" sz="2400" dirty="0">
                <a:latin typeface="Palatino Linotype" pitchFamily="18" charset="0"/>
              </a:rPr>
              <a:t>. </a:t>
            </a:r>
            <a:r>
              <a:rPr lang="ru-RU" sz="2400" dirty="0" err="1">
                <a:latin typeface="Palatino Linotype" pitchFamily="18" charset="0"/>
              </a:rPr>
              <a:t>Оның</a:t>
            </a:r>
            <a:r>
              <a:rPr lang="ru-RU" sz="2400" dirty="0">
                <a:latin typeface="Palatino Linotype" pitchFamily="18" charset="0"/>
              </a:rPr>
              <a:t> </a:t>
            </a:r>
            <a:r>
              <a:rPr lang="ru-RU" sz="2400" dirty="0" err="1">
                <a:latin typeface="Palatino Linotype" pitchFamily="18" charset="0"/>
              </a:rPr>
              <a:t>есімі</a:t>
            </a:r>
            <a:r>
              <a:rPr lang="ru-RU" sz="2400" dirty="0">
                <a:latin typeface="Palatino Linotype" pitchFamily="18" charset="0"/>
              </a:rPr>
              <a:t> </a:t>
            </a:r>
            <a:r>
              <a:rPr lang="ru-RU" sz="2400" dirty="0" err="1">
                <a:latin typeface="Palatino Linotype" pitchFamily="18" charset="0"/>
              </a:rPr>
              <a:t>көптеген</a:t>
            </a:r>
            <a:r>
              <a:rPr lang="ru-RU" sz="2400" dirty="0">
                <a:latin typeface="Palatino Linotype" pitchFamily="18" charset="0"/>
              </a:rPr>
              <a:t> </a:t>
            </a:r>
            <a:r>
              <a:rPr lang="ru-RU" sz="2400" dirty="0" err="1">
                <a:latin typeface="Palatino Linotype" pitchFamily="18" charset="0"/>
              </a:rPr>
              <a:t>түркі</a:t>
            </a:r>
            <a:r>
              <a:rPr lang="ru-RU" sz="2400" dirty="0">
                <a:latin typeface="Palatino Linotype" pitchFamily="18" charset="0"/>
              </a:rPr>
              <a:t> </a:t>
            </a:r>
            <a:r>
              <a:rPr lang="ru-RU" sz="2400" dirty="0" err="1">
                <a:latin typeface="Palatino Linotype" pitchFamily="18" charset="0"/>
              </a:rPr>
              <a:t>тайпаларына</a:t>
            </a:r>
            <a:r>
              <a:rPr lang="ru-RU" sz="2400" dirty="0">
                <a:latin typeface="Palatino Linotype" pitchFamily="18" charset="0"/>
              </a:rPr>
              <a:t> </a:t>
            </a:r>
            <a:r>
              <a:rPr lang="ru-RU" sz="2400" dirty="0" err="1">
                <a:latin typeface="Palatino Linotype" pitchFamily="18" charset="0"/>
              </a:rPr>
              <a:t>ортақ</a:t>
            </a:r>
            <a:r>
              <a:rPr lang="ru-RU" sz="2400" dirty="0">
                <a:latin typeface="Palatino Linotype" pitchFamily="18" charset="0"/>
              </a:rPr>
              <a:t>, </a:t>
            </a:r>
            <a:r>
              <a:rPr lang="ru-RU" sz="2400" dirty="0" err="1">
                <a:latin typeface="Palatino Linotype" pitchFamily="18" charset="0"/>
              </a:rPr>
              <a:t>тарихи-этник</a:t>
            </a:r>
            <a:r>
              <a:rPr lang="ru-RU" sz="2400" dirty="0">
                <a:latin typeface="Palatino Linotype" pitchFamily="18" charset="0"/>
              </a:rPr>
              <a:t>. </a:t>
            </a:r>
            <a:r>
              <a:rPr lang="ru-RU" sz="2400" dirty="0" err="1">
                <a:latin typeface="Palatino Linotype" pitchFamily="18" charset="0"/>
              </a:rPr>
              <a:t>атауы</a:t>
            </a:r>
            <a:r>
              <a:rPr lang="ru-RU" sz="2400" dirty="0">
                <a:latin typeface="Palatino Linotype" pitchFamily="18" charset="0"/>
              </a:rPr>
              <a:t> да </a:t>
            </a:r>
            <a:r>
              <a:rPr lang="ru-RU" sz="2400" dirty="0" err="1">
                <a:latin typeface="Palatino Linotype" pitchFamily="18" charset="0"/>
              </a:rPr>
              <a:t>айқын</a:t>
            </a:r>
            <a:r>
              <a:rPr lang="ru-RU" sz="2400" dirty="0">
                <a:latin typeface="Palatino Linotype" pitchFamily="18" charset="0"/>
              </a:rPr>
              <a:t>. </a:t>
            </a:r>
            <a:r>
              <a:rPr lang="ru-RU" sz="2400" dirty="0" err="1">
                <a:latin typeface="Palatino Linotype" pitchFamily="18" charset="0"/>
              </a:rPr>
              <a:t>Бір</a:t>
            </a:r>
            <a:r>
              <a:rPr lang="ru-RU" sz="2400" dirty="0">
                <a:latin typeface="Palatino Linotype" pitchFamily="18" charset="0"/>
              </a:rPr>
              <a:t> </a:t>
            </a:r>
            <a:r>
              <a:rPr lang="ru-RU" sz="2400" dirty="0" err="1">
                <a:latin typeface="Palatino Linotype" pitchFamily="18" charset="0"/>
              </a:rPr>
              <a:t>кездері</a:t>
            </a:r>
            <a:r>
              <a:rPr lang="ru-RU" sz="2400" dirty="0">
                <a:latin typeface="Palatino Linotype" pitchFamily="18" charset="0"/>
              </a:rPr>
              <a:t> </a:t>
            </a:r>
            <a:r>
              <a:rPr lang="ru-RU" sz="2400" dirty="0" err="1">
                <a:latin typeface="Palatino Linotype" pitchFamily="18" charset="0"/>
              </a:rPr>
              <a:t>Қорқыт</a:t>
            </a:r>
            <a:r>
              <a:rPr lang="ru-RU" sz="2400" dirty="0">
                <a:latin typeface="Palatino Linotype" pitchFamily="18" charset="0"/>
              </a:rPr>
              <a:t> </a:t>
            </a:r>
            <a:r>
              <a:rPr lang="ru-RU" sz="2400" dirty="0" err="1">
                <a:latin typeface="Palatino Linotype" pitchFamily="18" charset="0"/>
              </a:rPr>
              <a:t>жинақталған</a:t>
            </a:r>
            <a:r>
              <a:rPr lang="ru-RU" sz="2400" dirty="0">
                <a:latin typeface="Palatino Linotype" pitchFamily="18" charset="0"/>
              </a:rPr>
              <a:t> </a:t>
            </a:r>
            <a:r>
              <a:rPr lang="ru-RU" sz="2400" dirty="0" err="1">
                <a:latin typeface="Palatino Linotype" pitchFamily="18" charset="0"/>
              </a:rPr>
              <a:t>фольклорлық</a:t>
            </a:r>
            <a:r>
              <a:rPr lang="ru-RU" sz="2400" dirty="0">
                <a:latin typeface="Palatino Linotype" pitchFamily="18" charset="0"/>
              </a:rPr>
              <a:t> </a:t>
            </a:r>
            <a:r>
              <a:rPr lang="ru-RU" sz="2400" dirty="0" err="1">
                <a:latin typeface="Palatino Linotype" pitchFamily="18" charset="0"/>
              </a:rPr>
              <a:t>бейне</a:t>
            </a:r>
            <a:r>
              <a:rPr lang="ru-RU" sz="2400" dirty="0">
                <a:latin typeface="Palatino Linotype" pitchFamily="18" charset="0"/>
              </a:rPr>
              <a:t> </a:t>
            </a:r>
            <a:r>
              <a:rPr lang="ru-RU" sz="2400" dirty="0" err="1">
                <a:latin typeface="Palatino Linotype" pitchFamily="18" charset="0"/>
              </a:rPr>
              <a:t>деп</a:t>
            </a:r>
            <a:r>
              <a:rPr lang="ru-RU" sz="2400" dirty="0">
                <a:latin typeface="Palatino Linotype" pitchFamily="18" charset="0"/>
              </a:rPr>
              <a:t> </a:t>
            </a:r>
            <a:r>
              <a:rPr lang="ru-RU" sz="2400" dirty="0" err="1">
                <a:latin typeface="Palatino Linotype" pitchFamily="18" charset="0"/>
              </a:rPr>
              <a:t>ұғынылса</a:t>
            </a:r>
            <a:r>
              <a:rPr lang="ru-RU" sz="2400" dirty="0">
                <a:latin typeface="Palatino Linotype" pitchFamily="18" charset="0"/>
              </a:rPr>
              <a:t>, </a:t>
            </a:r>
            <a:r>
              <a:rPr lang="ru-RU" sz="2400" dirty="0" err="1">
                <a:latin typeface="Palatino Linotype" pitchFamily="18" charset="0"/>
              </a:rPr>
              <a:t>бертін</a:t>
            </a:r>
            <a:r>
              <a:rPr lang="ru-RU" sz="2400" dirty="0">
                <a:latin typeface="Palatino Linotype" pitchFamily="18" charset="0"/>
              </a:rPr>
              <a:t> </a:t>
            </a:r>
            <a:r>
              <a:rPr lang="ru-RU" sz="2400" dirty="0" err="1">
                <a:latin typeface="Palatino Linotype" pitchFamily="18" charset="0"/>
              </a:rPr>
              <a:t>келе</a:t>
            </a:r>
            <a:r>
              <a:rPr lang="ru-RU" sz="2400" dirty="0">
                <a:latin typeface="Palatino Linotype" pitchFamily="18" charset="0"/>
              </a:rPr>
              <a:t> оны </a:t>
            </a:r>
            <a:r>
              <a:rPr lang="ru-RU" sz="2400" dirty="0" err="1">
                <a:latin typeface="Palatino Linotype" pitchFamily="18" charset="0"/>
              </a:rPr>
              <a:t>тарихи</a:t>
            </a:r>
            <a:r>
              <a:rPr lang="ru-RU" sz="2400" dirty="0">
                <a:latin typeface="Palatino Linotype" pitchFamily="18" charset="0"/>
              </a:rPr>
              <a:t> </a:t>
            </a:r>
            <a:r>
              <a:rPr lang="ru-RU" sz="2400" dirty="0" err="1">
                <a:latin typeface="Palatino Linotype" pitchFamily="18" charset="0"/>
              </a:rPr>
              <a:t>тұлға</a:t>
            </a:r>
            <a:r>
              <a:rPr lang="ru-RU" sz="2400" dirty="0">
                <a:latin typeface="Palatino Linotype" pitchFamily="18" charset="0"/>
              </a:rPr>
              <a:t> </a:t>
            </a:r>
            <a:r>
              <a:rPr lang="ru-RU" sz="2400" dirty="0" err="1">
                <a:latin typeface="Palatino Linotype" pitchFamily="18" charset="0"/>
              </a:rPr>
              <a:t>ретінде</a:t>
            </a:r>
            <a:r>
              <a:rPr lang="ru-RU" sz="2400" dirty="0">
                <a:latin typeface="Palatino Linotype" pitchFamily="18" charset="0"/>
              </a:rPr>
              <a:t> </a:t>
            </a:r>
            <a:r>
              <a:rPr lang="ru-RU" sz="2400" dirty="0" err="1">
                <a:latin typeface="Palatino Linotype" pitchFamily="18" charset="0"/>
              </a:rPr>
              <a:t>тани</a:t>
            </a:r>
            <a:r>
              <a:rPr lang="ru-RU" sz="2400" dirty="0">
                <a:latin typeface="Palatino Linotype" pitchFamily="18" charset="0"/>
              </a:rPr>
              <a:t> </a:t>
            </a:r>
            <a:r>
              <a:rPr lang="ru-RU" sz="2400" dirty="0" err="1">
                <a:latin typeface="Palatino Linotype" pitchFamily="18" charset="0"/>
              </a:rPr>
              <a:t>бастады</a:t>
            </a:r>
            <a:r>
              <a:rPr lang="ru-RU" sz="2400" dirty="0">
                <a:latin typeface="Palatino Linotype" pitchFamily="18" charset="0"/>
              </a:rPr>
              <a:t> (қ. </a:t>
            </a:r>
            <a:r>
              <a:rPr lang="ru-RU" sz="2400" dirty="0" err="1">
                <a:latin typeface="Palatino Linotype" pitchFamily="18" charset="0"/>
              </a:rPr>
              <a:t>Қорқыт</a:t>
            </a:r>
            <a:r>
              <a:rPr lang="ru-RU" sz="2400" dirty="0">
                <a:latin typeface="Palatino Linotype" pitchFamily="18" charset="0"/>
              </a:rPr>
              <a:t> </a:t>
            </a:r>
            <a:r>
              <a:rPr lang="ru-RU" sz="2400" dirty="0" err="1">
                <a:latin typeface="Palatino Linotype" pitchFamily="18" charset="0"/>
              </a:rPr>
              <a:t>ата</a:t>
            </a:r>
            <a:r>
              <a:rPr lang="ru-RU" sz="2400" dirty="0">
                <a:latin typeface="Palatino Linotype" pitchFamily="18" charset="0"/>
              </a:rPr>
              <a:t>). “</a:t>
            </a:r>
            <a:r>
              <a:rPr lang="ru-RU" sz="2400" dirty="0" err="1">
                <a:latin typeface="Palatino Linotype" pitchFamily="18" charset="0"/>
              </a:rPr>
              <a:t>Қорқыт</a:t>
            </a:r>
            <a:r>
              <a:rPr lang="ru-RU" sz="2400" dirty="0">
                <a:latin typeface="Palatino Linotype" pitchFamily="18" charset="0"/>
              </a:rPr>
              <a:t> </a:t>
            </a:r>
            <a:r>
              <a:rPr lang="ru-RU" sz="2400" dirty="0" err="1">
                <a:latin typeface="Palatino Linotype" pitchFamily="18" charset="0"/>
              </a:rPr>
              <a:t>Атаның</a:t>
            </a:r>
            <a:r>
              <a:rPr lang="ru-RU" sz="2400" dirty="0">
                <a:latin typeface="Palatino Linotype" pitchFamily="18" charset="0"/>
              </a:rPr>
              <a:t> </a:t>
            </a:r>
            <a:r>
              <a:rPr lang="ru-RU" sz="2400" dirty="0" err="1">
                <a:latin typeface="Palatino Linotype" pitchFamily="18" charset="0"/>
              </a:rPr>
              <a:t>кітабында</a:t>
            </a:r>
            <a:r>
              <a:rPr lang="ru-RU" sz="2400" dirty="0">
                <a:latin typeface="Palatino Linotype" pitchFamily="18" charset="0"/>
              </a:rPr>
              <a:t>” </a:t>
            </a:r>
          </a:p>
        </p:txBody>
      </p:sp>
    </p:spTree>
    <p:extLst>
      <p:ext uri="{BB962C8B-B14F-4D97-AF65-F5344CB8AC3E}">
        <p14:creationId xmlns:p14="http://schemas.microsoft.com/office/powerpoint/2010/main" xmlns="" val="1180426585"/>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103437"/>
            <a:ext cx="7306808" cy="523220"/>
          </a:xfrm>
          <a:prstGeom prst="rect">
            <a:avLst/>
          </a:prstGeom>
        </p:spPr>
        <p:txBody>
          <a:bodyPr wrap="none">
            <a:spAutoFit/>
          </a:bodyPr>
          <a:lstStyle/>
          <a:p>
            <a:r>
              <a:rPr lang="ru-RU" sz="2800" b="1" dirty="0" err="1">
                <a:solidFill>
                  <a:schemeClr val="accent5">
                    <a:lumMod val="75000"/>
                  </a:schemeClr>
                </a:solidFill>
                <a:latin typeface="Palatino Linotype" pitchFamily="18" charset="0"/>
              </a:rPr>
              <a:t>Қорқыт</a:t>
            </a:r>
            <a:r>
              <a:rPr lang="ru-RU" sz="2800" b="1" dirty="0">
                <a:solidFill>
                  <a:schemeClr val="accent5">
                    <a:lumMod val="75000"/>
                  </a:schemeClr>
                </a:solidFill>
                <a:latin typeface="Palatino Linotype" pitchFamily="18" charset="0"/>
              </a:rPr>
              <a:t> </a:t>
            </a:r>
            <a:r>
              <a:rPr lang="ru-RU" sz="2800" b="1" dirty="0" err="1">
                <a:solidFill>
                  <a:schemeClr val="accent5">
                    <a:lumMod val="75000"/>
                  </a:schemeClr>
                </a:solidFill>
                <a:latin typeface="Palatino Linotype" pitchFamily="18" charset="0"/>
              </a:rPr>
              <a:t>Ата</a:t>
            </a:r>
            <a:r>
              <a:rPr lang="ru-RU" sz="2800" b="1" dirty="0">
                <a:solidFill>
                  <a:schemeClr val="accent5">
                    <a:lumMod val="75000"/>
                  </a:schemeClr>
                </a:solidFill>
                <a:latin typeface="Palatino Linotype" pitchFamily="18" charset="0"/>
              </a:rPr>
              <a:t> </a:t>
            </a:r>
            <a:r>
              <a:rPr lang="ru-RU" sz="2800" b="1" dirty="0" err="1">
                <a:solidFill>
                  <a:schemeClr val="accent5">
                    <a:lumMod val="75000"/>
                  </a:schemeClr>
                </a:solidFill>
                <a:latin typeface="Palatino Linotype" pitchFamily="18" charset="0"/>
              </a:rPr>
              <a:t>энциклопедиялық</a:t>
            </a:r>
            <a:r>
              <a:rPr lang="ru-RU" sz="2800" b="1" dirty="0">
                <a:solidFill>
                  <a:schemeClr val="accent5">
                    <a:lumMod val="75000"/>
                  </a:schemeClr>
                </a:solidFill>
                <a:latin typeface="Palatino Linotype" pitchFamily="18" charset="0"/>
              </a:rPr>
              <a:t> </a:t>
            </a:r>
            <a:r>
              <a:rPr lang="ru-RU" sz="2800" b="1" dirty="0" err="1">
                <a:solidFill>
                  <a:schemeClr val="accent5">
                    <a:lumMod val="75000"/>
                  </a:schemeClr>
                </a:solidFill>
                <a:latin typeface="Palatino Linotype" pitchFamily="18" charset="0"/>
              </a:rPr>
              <a:t>жинағы</a:t>
            </a:r>
            <a:endParaRPr lang="ru-RU" sz="2800" b="1" dirty="0">
              <a:solidFill>
                <a:schemeClr val="accent5">
                  <a:lumMod val="75000"/>
                </a:schemeClr>
              </a:solidFill>
              <a:latin typeface="Palatino Linotype" pitchFamily="18" charset="0"/>
            </a:endParaRPr>
          </a:p>
        </p:txBody>
      </p:sp>
      <p:sp>
        <p:nvSpPr>
          <p:cNvPr id="5" name="Прямоугольник 4"/>
          <p:cNvSpPr/>
          <p:nvPr/>
        </p:nvSpPr>
        <p:spPr>
          <a:xfrm>
            <a:off x="33405" y="625517"/>
            <a:ext cx="5832648" cy="5909310"/>
          </a:xfrm>
          <a:prstGeom prst="rect">
            <a:avLst/>
          </a:prstGeom>
        </p:spPr>
        <p:txBody>
          <a:bodyPr wrap="square">
            <a:spAutoFit/>
          </a:bodyPr>
          <a:lstStyle/>
          <a:p>
            <a:r>
              <a:rPr lang="ru-RU" b="1" dirty="0" err="1">
                <a:latin typeface="Palatino Linotype" pitchFamily="18" charset="0"/>
              </a:rPr>
              <a:t>Қорқыт</a:t>
            </a:r>
            <a:r>
              <a:rPr lang="ru-RU" b="1" dirty="0">
                <a:latin typeface="Palatino Linotype" pitchFamily="18" charset="0"/>
              </a:rPr>
              <a:t> </a:t>
            </a:r>
            <a:r>
              <a:rPr lang="ru-RU" b="1" dirty="0" err="1">
                <a:latin typeface="Palatino Linotype" pitchFamily="18" charset="0"/>
              </a:rPr>
              <a:t>Ата</a:t>
            </a:r>
            <a:r>
              <a:rPr lang="ru-RU" dirty="0">
                <a:latin typeface="Palatino Linotype" pitchFamily="18" charset="0"/>
              </a:rPr>
              <a:t> – </a:t>
            </a:r>
            <a:r>
              <a:rPr lang="ru-RU" dirty="0" err="1">
                <a:latin typeface="Palatino Linotype" pitchFamily="18" charset="0"/>
              </a:rPr>
              <a:t>энциклопедиялық</a:t>
            </a:r>
            <a:r>
              <a:rPr lang="ru-RU" dirty="0">
                <a:latin typeface="Palatino Linotype" pitchFamily="18" charset="0"/>
              </a:rPr>
              <a:t> </a:t>
            </a:r>
            <a:r>
              <a:rPr lang="ru-RU" dirty="0" err="1">
                <a:latin typeface="Palatino Linotype" pitchFamily="18" charset="0"/>
              </a:rPr>
              <a:t>жинақ</a:t>
            </a:r>
            <a:r>
              <a:rPr lang="ru-RU" dirty="0">
                <a:latin typeface="Palatino Linotype" pitchFamily="18" charset="0"/>
              </a:rPr>
              <a:t>. 1999 </a:t>
            </a:r>
            <a:r>
              <a:rPr lang="ru-RU" dirty="0" err="1">
                <a:latin typeface="Palatino Linotype" pitchFamily="18" charset="0"/>
              </a:rPr>
              <a:t>жылы</a:t>
            </a:r>
            <a:r>
              <a:rPr lang="ru-RU" dirty="0">
                <a:latin typeface="Palatino Linotype" pitchFamily="18" charset="0"/>
              </a:rPr>
              <a:t> </a:t>
            </a:r>
            <a:r>
              <a:rPr lang="ru-RU" dirty="0" err="1">
                <a:latin typeface="Palatino Linotype" pitchFamily="18" charset="0"/>
              </a:rPr>
              <a:t>Қазақ</a:t>
            </a:r>
            <a:r>
              <a:rPr lang="ru-RU" dirty="0">
                <a:latin typeface="Palatino Linotype" pitchFamily="18" charset="0"/>
              </a:rPr>
              <a:t> </a:t>
            </a:r>
            <a:r>
              <a:rPr lang="ru-RU" dirty="0" err="1">
                <a:latin typeface="Palatino Linotype" pitchFamily="18" charset="0"/>
              </a:rPr>
              <a:t>энциклопедиясының</a:t>
            </a:r>
            <a:r>
              <a:rPr lang="ru-RU" dirty="0">
                <a:latin typeface="Palatino Linotype" pitchFamily="18" charset="0"/>
              </a:rPr>
              <a:t> Бас </a:t>
            </a:r>
            <a:r>
              <a:rPr lang="ru-RU" dirty="0" err="1">
                <a:latin typeface="Palatino Linotype" pitchFamily="18" charset="0"/>
              </a:rPr>
              <a:t>редакциясы</a:t>
            </a:r>
            <a:r>
              <a:rPr lang="ru-RU" dirty="0">
                <a:latin typeface="Palatino Linotype" pitchFamily="18" charset="0"/>
              </a:rPr>
              <a:t> </a:t>
            </a:r>
            <a:r>
              <a:rPr lang="ru-RU" dirty="0" err="1">
                <a:latin typeface="Palatino Linotype" pitchFamily="18" charset="0"/>
              </a:rPr>
              <a:t>шығарған</a:t>
            </a:r>
            <a:r>
              <a:rPr lang="ru-RU" dirty="0">
                <a:latin typeface="Palatino Linotype" pitchFamily="18" charset="0"/>
              </a:rPr>
              <a:t>. </a:t>
            </a:r>
            <a:r>
              <a:rPr lang="ru-RU" dirty="0" err="1">
                <a:latin typeface="Palatino Linotype" pitchFamily="18" charset="0"/>
              </a:rPr>
              <a:t>Негізінен</a:t>
            </a:r>
            <a:r>
              <a:rPr lang="ru-RU" dirty="0">
                <a:latin typeface="Palatino Linotype" pitchFamily="18" charset="0"/>
              </a:rPr>
              <a:t> 5 </a:t>
            </a:r>
            <a:r>
              <a:rPr lang="ru-RU" dirty="0" err="1">
                <a:latin typeface="Palatino Linotype" pitchFamily="18" charset="0"/>
              </a:rPr>
              <a:t>бөлімнен</a:t>
            </a:r>
            <a:r>
              <a:rPr lang="ru-RU" dirty="0">
                <a:latin typeface="Palatino Linotype" pitchFamily="18" charset="0"/>
              </a:rPr>
              <a:t> </a:t>
            </a:r>
            <a:r>
              <a:rPr lang="ru-RU" dirty="0" err="1">
                <a:latin typeface="Palatino Linotype" pitchFamily="18" charset="0"/>
              </a:rPr>
              <a:t>тұратын</a:t>
            </a:r>
            <a:r>
              <a:rPr lang="ru-RU" dirty="0">
                <a:latin typeface="Palatino Linotype" pitchFamily="18" charset="0"/>
              </a:rPr>
              <a:t> </a:t>
            </a:r>
            <a:r>
              <a:rPr lang="ru-RU" dirty="0" err="1">
                <a:latin typeface="Palatino Linotype" pitchFamily="18" charset="0"/>
              </a:rPr>
              <a:t>бұл</a:t>
            </a:r>
            <a:r>
              <a:rPr lang="ru-RU" dirty="0">
                <a:latin typeface="Palatino Linotype" pitchFamily="18" charset="0"/>
              </a:rPr>
              <a:t> </a:t>
            </a:r>
            <a:r>
              <a:rPr lang="ru-RU" dirty="0" err="1">
                <a:latin typeface="Palatino Linotype" pitchFamily="18" charset="0"/>
              </a:rPr>
              <a:t>күрделі</a:t>
            </a:r>
            <a:r>
              <a:rPr lang="ru-RU" dirty="0">
                <a:latin typeface="Palatino Linotype" pitchFamily="18" charset="0"/>
              </a:rPr>
              <a:t> </a:t>
            </a:r>
            <a:r>
              <a:rPr lang="ru-RU" dirty="0" err="1">
                <a:latin typeface="Palatino Linotype" pitchFamily="18" charset="0"/>
              </a:rPr>
              <a:t>еңбекке</a:t>
            </a:r>
            <a:r>
              <a:rPr lang="ru-RU" dirty="0">
                <a:latin typeface="Palatino Linotype" pitchFamily="18" charset="0"/>
              </a:rPr>
              <a:t> </a:t>
            </a:r>
            <a:r>
              <a:rPr lang="ru-RU" b="1" dirty="0" err="1">
                <a:latin typeface="Palatino Linotype" pitchFamily="18" charset="0"/>
              </a:rPr>
              <a:t>Қорқыт</a:t>
            </a:r>
            <a:r>
              <a:rPr lang="ru-RU" b="1" dirty="0">
                <a:latin typeface="Palatino Linotype" pitchFamily="18" charset="0"/>
              </a:rPr>
              <a:t> </a:t>
            </a:r>
            <a:r>
              <a:rPr lang="ru-RU" b="1" dirty="0" err="1">
                <a:latin typeface="Palatino Linotype" pitchFamily="18" charset="0"/>
              </a:rPr>
              <a:t>Ата</a:t>
            </a:r>
            <a:r>
              <a:rPr lang="ru-RU" dirty="0">
                <a:latin typeface="Palatino Linotype" pitchFamily="18" charset="0"/>
              </a:rPr>
              <a:t> </a:t>
            </a:r>
            <a:r>
              <a:rPr lang="ru-RU" dirty="0" err="1">
                <a:latin typeface="Palatino Linotype" pitchFamily="18" charset="0"/>
              </a:rPr>
              <a:t>туралы</a:t>
            </a:r>
            <a:r>
              <a:rPr lang="ru-RU" dirty="0">
                <a:latin typeface="Palatino Linotype" pitchFamily="18" charset="0"/>
              </a:rPr>
              <a:t> ел </a:t>
            </a:r>
            <a:r>
              <a:rPr lang="ru-RU" dirty="0" err="1">
                <a:latin typeface="Palatino Linotype" pitchFamily="18" charset="0"/>
              </a:rPr>
              <a:t>аузында</a:t>
            </a:r>
            <a:r>
              <a:rPr lang="ru-RU" dirty="0">
                <a:latin typeface="Palatino Linotype" pitchFamily="18" charset="0"/>
              </a:rPr>
              <a:t> </a:t>
            </a:r>
            <a:r>
              <a:rPr lang="ru-RU" dirty="0" err="1">
                <a:latin typeface="Palatino Linotype" pitchFamily="18" charset="0"/>
              </a:rPr>
              <a:t>сақталған</a:t>
            </a:r>
            <a:r>
              <a:rPr lang="ru-RU" dirty="0">
                <a:latin typeface="Palatino Linotype" pitchFamily="18" charset="0"/>
              </a:rPr>
              <a:t> </a:t>
            </a:r>
            <a:r>
              <a:rPr lang="ru-RU" dirty="0" err="1">
                <a:latin typeface="Palatino Linotype" pitchFamily="18" charset="0"/>
              </a:rPr>
              <a:t>аңыздар</a:t>
            </a:r>
            <a:r>
              <a:rPr lang="ru-RU" dirty="0">
                <a:latin typeface="Palatino Linotype" pitchFamily="18" charset="0"/>
              </a:rPr>
              <a:t> мен </a:t>
            </a:r>
            <a:r>
              <a:rPr lang="ru-RU" dirty="0" err="1">
                <a:latin typeface="Palatino Linotype" pitchFamily="18" charset="0"/>
              </a:rPr>
              <a:t>күйлер</a:t>
            </a:r>
            <a:r>
              <a:rPr lang="ru-RU" dirty="0">
                <a:latin typeface="Palatino Linotype" pitchFamily="18" charset="0"/>
              </a:rPr>
              <a:t>, </a:t>
            </a:r>
            <a:r>
              <a:rPr lang="ru-RU" dirty="0" err="1">
                <a:latin typeface="Palatino Linotype" pitchFamily="18" charset="0"/>
                <a:hlinkClick r:id="rId3" tooltip="Әфсана (мұндай бет жоқ)"/>
              </a:rPr>
              <a:t>әфсаналар</a:t>
            </a:r>
            <a:r>
              <a:rPr lang="ru-RU" dirty="0">
                <a:latin typeface="Palatino Linotype" pitchFamily="18" charset="0"/>
              </a:rPr>
              <a:t>, </a:t>
            </a:r>
            <a:r>
              <a:rPr lang="ru-RU" dirty="0" err="1">
                <a:latin typeface="Palatino Linotype" pitchFamily="18" charset="0"/>
              </a:rPr>
              <a:t>ата</a:t>
            </a:r>
            <a:r>
              <a:rPr lang="ru-RU" dirty="0">
                <a:latin typeface="Palatino Linotype" pitchFamily="18" charset="0"/>
              </a:rPr>
              <a:t> </a:t>
            </a:r>
            <a:r>
              <a:rPr lang="ru-RU" dirty="0" err="1">
                <a:latin typeface="Palatino Linotype" pitchFamily="18" charset="0"/>
              </a:rPr>
              <a:t>мұрасын</a:t>
            </a:r>
            <a:r>
              <a:rPr lang="ru-RU" dirty="0">
                <a:latin typeface="Palatino Linotype" pitchFamily="18" charset="0"/>
              </a:rPr>
              <a:t> </a:t>
            </a:r>
            <a:r>
              <a:rPr lang="ru-RU" dirty="0" err="1">
                <a:latin typeface="Palatino Linotype" pitchFamily="18" charset="0"/>
              </a:rPr>
              <a:t>зерттеу</a:t>
            </a:r>
            <a:r>
              <a:rPr lang="ru-RU" dirty="0">
                <a:latin typeface="Palatino Linotype" pitchFamily="18" charset="0"/>
              </a:rPr>
              <a:t>, </a:t>
            </a:r>
            <a:r>
              <a:rPr lang="ru-RU" dirty="0" err="1">
                <a:latin typeface="Palatino Linotype" pitchFamily="18" charset="0"/>
              </a:rPr>
              <a:t>әулиенің</a:t>
            </a:r>
            <a:r>
              <a:rPr lang="ru-RU" dirty="0">
                <a:latin typeface="Palatino Linotype" pitchFamily="18" charset="0"/>
              </a:rPr>
              <a:t> </a:t>
            </a:r>
            <a:r>
              <a:rPr lang="ru-RU" dirty="0" err="1">
                <a:latin typeface="Palatino Linotype" pitchFamily="18" charset="0"/>
              </a:rPr>
              <a:t>әдебиет</a:t>
            </a:r>
            <a:r>
              <a:rPr lang="ru-RU" dirty="0">
                <a:latin typeface="Palatino Linotype" pitchFamily="18" charset="0"/>
              </a:rPr>
              <a:t> пен </a:t>
            </a:r>
            <a:r>
              <a:rPr lang="ru-RU" dirty="0" err="1">
                <a:latin typeface="Palatino Linotype" pitchFamily="18" charset="0"/>
              </a:rPr>
              <a:t>өнердегі</a:t>
            </a:r>
            <a:r>
              <a:rPr lang="ru-RU" dirty="0">
                <a:latin typeface="Palatino Linotype" pitchFamily="18" charset="0"/>
              </a:rPr>
              <a:t> </a:t>
            </a:r>
            <a:r>
              <a:rPr lang="ru-RU" dirty="0" err="1">
                <a:latin typeface="Palatino Linotype" pitchFamily="18" charset="0"/>
              </a:rPr>
              <a:t>бейнесі</a:t>
            </a:r>
            <a:r>
              <a:rPr lang="ru-RU" dirty="0">
                <a:latin typeface="Palatino Linotype" pitchFamily="18" charset="0"/>
              </a:rPr>
              <a:t> </a:t>
            </a:r>
            <a:r>
              <a:rPr lang="ru-RU" dirty="0" err="1">
                <a:latin typeface="Palatino Linotype" pitchFamily="18" charset="0"/>
              </a:rPr>
              <a:t>мәселелеріне</a:t>
            </a:r>
            <a:r>
              <a:rPr lang="ru-RU" dirty="0">
                <a:latin typeface="Palatino Linotype" pitchFamily="18" charset="0"/>
              </a:rPr>
              <a:t> </a:t>
            </a:r>
            <a:r>
              <a:rPr lang="ru-RU" dirty="0" err="1">
                <a:latin typeface="Palatino Linotype" pitchFamily="18" charset="0"/>
              </a:rPr>
              <a:t>арналған</a:t>
            </a:r>
            <a:r>
              <a:rPr lang="ru-RU" dirty="0">
                <a:latin typeface="Palatino Linotype" pitchFamily="18" charset="0"/>
              </a:rPr>
              <a:t> </a:t>
            </a:r>
            <a:r>
              <a:rPr lang="ru-RU" dirty="0" err="1">
                <a:latin typeface="Palatino Linotype" pitchFamily="18" charset="0"/>
              </a:rPr>
              <a:t>отандық</a:t>
            </a:r>
            <a:r>
              <a:rPr lang="ru-RU" dirty="0">
                <a:latin typeface="Palatino Linotype" pitchFamily="18" charset="0"/>
              </a:rPr>
              <a:t> </a:t>
            </a:r>
            <a:r>
              <a:rPr lang="ru-RU" dirty="0" err="1">
                <a:latin typeface="Palatino Linotype" pitchFamily="18" charset="0"/>
              </a:rPr>
              <a:t>және</a:t>
            </a:r>
            <a:r>
              <a:rPr lang="ru-RU" dirty="0">
                <a:latin typeface="Palatino Linotype" pitchFamily="18" charset="0"/>
              </a:rPr>
              <a:t> </a:t>
            </a:r>
            <a:r>
              <a:rPr lang="ru-RU" dirty="0" err="1">
                <a:latin typeface="Palatino Linotype" pitchFamily="18" charset="0"/>
              </a:rPr>
              <a:t>шетел</a:t>
            </a:r>
            <a:r>
              <a:rPr lang="ru-RU" dirty="0">
                <a:latin typeface="Palatino Linotype" pitchFamily="18" charset="0"/>
              </a:rPr>
              <a:t> </a:t>
            </a:r>
            <a:r>
              <a:rPr lang="ru-RU" dirty="0" err="1">
                <a:latin typeface="Palatino Linotype" pitchFamily="18" charset="0"/>
              </a:rPr>
              <a:t>ғалымдарының</a:t>
            </a:r>
            <a:r>
              <a:rPr lang="ru-RU" dirty="0">
                <a:latin typeface="Palatino Linotype" pitchFamily="18" charset="0"/>
              </a:rPr>
              <a:t> </a:t>
            </a:r>
            <a:r>
              <a:rPr lang="ru-RU" dirty="0" err="1">
                <a:latin typeface="Palatino Linotype" pitchFamily="18" charset="0"/>
              </a:rPr>
              <a:t>мақалалары</a:t>
            </a:r>
            <a:r>
              <a:rPr lang="ru-RU" dirty="0">
                <a:latin typeface="Palatino Linotype" pitchFamily="18" charset="0"/>
              </a:rPr>
              <a:t> </a:t>
            </a:r>
            <a:r>
              <a:rPr lang="ru-RU" dirty="0" err="1">
                <a:latin typeface="Palatino Linotype" pitchFamily="18" charset="0"/>
              </a:rPr>
              <a:t>топтастырылған</a:t>
            </a:r>
            <a:r>
              <a:rPr lang="ru-RU" dirty="0">
                <a:latin typeface="Palatino Linotype" pitchFamily="18" charset="0"/>
              </a:rPr>
              <a:t>. </a:t>
            </a:r>
            <a:r>
              <a:rPr lang="ru-RU" dirty="0" err="1">
                <a:latin typeface="Palatino Linotype" pitchFamily="18" charset="0"/>
              </a:rPr>
              <a:t>Бұл</a:t>
            </a:r>
            <a:r>
              <a:rPr lang="ru-RU" dirty="0">
                <a:latin typeface="Palatino Linotype" pitchFamily="18" charset="0"/>
              </a:rPr>
              <a:t> </a:t>
            </a:r>
            <a:r>
              <a:rPr lang="ru-RU" dirty="0" err="1">
                <a:latin typeface="Palatino Linotype" pitchFamily="18" charset="0"/>
              </a:rPr>
              <a:t>материалдарда</a:t>
            </a:r>
            <a:r>
              <a:rPr lang="ru-RU" dirty="0">
                <a:latin typeface="Palatino Linotype" pitchFamily="18" charset="0"/>
              </a:rPr>
              <a:t> </a:t>
            </a:r>
            <a:r>
              <a:rPr lang="ru-RU" dirty="0" err="1">
                <a:latin typeface="Palatino Linotype" pitchFamily="18" charset="0"/>
              </a:rPr>
              <a:t>Қорқыт</a:t>
            </a:r>
            <a:r>
              <a:rPr lang="ru-RU" dirty="0">
                <a:latin typeface="Palatino Linotype" pitchFamily="18" charset="0"/>
              </a:rPr>
              <a:t> </a:t>
            </a:r>
            <a:r>
              <a:rPr lang="ru-RU" dirty="0" err="1">
                <a:latin typeface="Palatino Linotype" pitchFamily="18" charset="0"/>
              </a:rPr>
              <a:t>Атаның</a:t>
            </a:r>
            <a:r>
              <a:rPr lang="ru-RU" dirty="0">
                <a:latin typeface="Palatino Linotype" pitchFamily="18" charset="0"/>
              </a:rPr>
              <a:t> </a:t>
            </a:r>
            <a:r>
              <a:rPr lang="ru-RU" dirty="0" err="1">
                <a:latin typeface="Palatino Linotype" pitchFamily="18" charset="0"/>
              </a:rPr>
              <a:t>әлем</a:t>
            </a:r>
            <a:r>
              <a:rPr lang="ru-RU" dirty="0">
                <a:latin typeface="Palatino Linotype" pitchFamily="18" charset="0"/>
              </a:rPr>
              <a:t> </a:t>
            </a:r>
            <a:r>
              <a:rPr lang="ru-RU" dirty="0" err="1">
                <a:latin typeface="Palatino Linotype" pitchFamily="18" charset="0"/>
              </a:rPr>
              <a:t>тарихы</a:t>
            </a:r>
            <a:r>
              <a:rPr lang="ru-RU" dirty="0">
                <a:latin typeface="Palatino Linotype" pitchFamily="18" charset="0"/>
              </a:rPr>
              <a:t> мен </a:t>
            </a:r>
            <a:r>
              <a:rPr lang="ru-RU" dirty="0" err="1">
                <a:latin typeface="Palatino Linotype" pitchFamily="18" charset="0"/>
              </a:rPr>
              <a:t>философиясындағы</a:t>
            </a:r>
            <a:r>
              <a:rPr lang="ru-RU" dirty="0">
                <a:latin typeface="Palatino Linotype" pitchFamily="18" charset="0"/>
              </a:rPr>
              <a:t> </a:t>
            </a:r>
            <a:r>
              <a:rPr lang="ru-RU" dirty="0" err="1">
                <a:latin typeface="Palatino Linotype" pitchFamily="18" charset="0"/>
              </a:rPr>
              <a:t>орны</a:t>
            </a:r>
            <a:r>
              <a:rPr lang="ru-RU" dirty="0">
                <a:latin typeface="Palatino Linotype" pitchFamily="18" charset="0"/>
              </a:rPr>
              <a:t>, </a:t>
            </a:r>
            <a:r>
              <a:rPr lang="ru-RU" dirty="0" err="1">
                <a:latin typeface="Palatino Linotype" pitchFamily="18" charset="0"/>
              </a:rPr>
              <a:t>оның</a:t>
            </a:r>
            <a:r>
              <a:rPr lang="ru-RU" dirty="0">
                <a:latin typeface="Palatino Linotype" pitchFamily="18" charset="0"/>
              </a:rPr>
              <a:t> </a:t>
            </a:r>
            <a:r>
              <a:rPr lang="ru-RU" dirty="0" err="1">
                <a:latin typeface="Palatino Linotype" pitchFamily="18" charset="0"/>
              </a:rPr>
              <a:t>ұлы</a:t>
            </a:r>
            <a:r>
              <a:rPr lang="ru-RU" dirty="0">
                <a:latin typeface="Palatino Linotype" pitchFamily="18" charset="0"/>
              </a:rPr>
              <a:t> </a:t>
            </a:r>
            <a:r>
              <a:rPr lang="ru-RU" dirty="0" err="1">
                <a:latin typeface="Palatino Linotype" pitchFamily="18" charset="0"/>
              </a:rPr>
              <a:t>мұрасының</a:t>
            </a:r>
            <a:r>
              <a:rPr lang="ru-RU" dirty="0">
                <a:latin typeface="Palatino Linotype" pitchFamily="18" charset="0"/>
              </a:rPr>
              <a:t> </a:t>
            </a:r>
            <a:r>
              <a:rPr lang="ru-RU" dirty="0" err="1">
                <a:latin typeface="Palatino Linotype" pitchFamily="18" charset="0"/>
              </a:rPr>
              <a:t>көркемдік</a:t>
            </a:r>
            <a:r>
              <a:rPr lang="ru-RU" dirty="0">
                <a:latin typeface="Palatino Linotype" pitchFamily="18" charset="0"/>
              </a:rPr>
              <a:t> </a:t>
            </a:r>
            <a:r>
              <a:rPr lang="ru-RU" dirty="0" err="1">
                <a:latin typeface="Palatino Linotype" pitchFamily="18" charset="0"/>
              </a:rPr>
              <a:t>ерекшеліктері</a:t>
            </a:r>
            <a:r>
              <a:rPr lang="ru-RU" dirty="0">
                <a:latin typeface="Palatino Linotype" pitchFamily="18" charset="0"/>
              </a:rPr>
              <a:t> мен </a:t>
            </a:r>
            <a:r>
              <a:rPr lang="ru-RU" dirty="0" err="1">
                <a:latin typeface="Palatino Linotype" pitchFamily="18" charset="0"/>
              </a:rPr>
              <a:t>мазмұны</a:t>
            </a:r>
            <a:r>
              <a:rPr lang="ru-RU" dirty="0">
                <a:latin typeface="Palatino Linotype" pitchFamily="18" charset="0"/>
              </a:rPr>
              <a:t>, </a:t>
            </a:r>
            <a:r>
              <a:rPr lang="ru-RU" dirty="0" err="1">
                <a:latin typeface="Palatino Linotype" pitchFamily="18" charset="0"/>
              </a:rPr>
              <a:t>тілдік</a:t>
            </a:r>
            <a:r>
              <a:rPr lang="ru-RU" dirty="0">
                <a:latin typeface="Palatino Linotype" pitchFamily="18" charset="0"/>
              </a:rPr>
              <a:t>, </a:t>
            </a:r>
            <a:r>
              <a:rPr lang="ru-RU" dirty="0" err="1">
                <a:latin typeface="Palatino Linotype" pitchFamily="18" charset="0"/>
              </a:rPr>
              <a:t>түрлік</a:t>
            </a:r>
            <a:r>
              <a:rPr lang="ru-RU" dirty="0">
                <a:latin typeface="Palatino Linotype" pitchFamily="18" charset="0"/>
              </a:rPr>
              <a:t> </a:t>
            </a:r>
            <a:r>
              <a:rPr lang="ru-RU" dirty="0" err="1">
                <a:latin typeface="Palatino Linotype" pitchFamily="18" charset="0"/>
              </a:rPr>
              <a:t>айшықтары</a:t>
            </a:r>
            <a:r>
              <a:rPr lang="ru-RU" dirty="0">
                <a:latin typeface="Palatino Linotype" pitchFamily="18" charset="0"/>
              </a:rPr>
              <a:t>, </a:t>
            </a:r>
            <a:r>
              <a:rPr lang="ru-RU" dirty="0" err="1">
                <a:latin typeface="Palatino Linotype" pitchFamily="18" charset="0"/>
              </a:rPr>
              <a:t>тарихи</a:t>
            </a:r>
            <a:r>
              <a:rPr lang="ru-RU" dirty="0">
                <a:latin typeface="Palatino Linotype" pitchFamily="18" charset="0"/>
              </a:rPr>
              <a:t> </a:t>
            </a:r>
            <a:r>
              <a:rPr lang="ru-RU" dirty="0" err="1">
                <a:latin typeface="Palatino Linotype" pitchFamily="18" charset="0"/>
              </a:rPr>
              <a:t>белгілер</a:t>
            </a:r>
            <a:r>
              <a:rPr lang="ru-RU" dirty="0">
                <a:latin typeface="Palatino Linotype" pitchFamily="18" charset="0"/>
              </a:rPr>
              <a:t> мен </a:t>
            </a:r>
            <a:r>
              <a:rPr lang="ru-RU" dirty="0" err="1">
                <a:latin typeface="Palatino Linotype" pitchFamily="18" charset="0"/>
              </a:rPr>
              <a:t>жәдігерлік</a:t>
            </a:r>
            <a:r>
              <a:rPr lang="ru-RU" dirty="0">
                <a:latin typeface="Palatino Linotype" pitchFamily="18" charset="0"/>
              </a:rPr>
              <a:t> </a:t>
            </a:r>
            <a:r>
              <a:rPr lang="ru-RU" dirty="0" err="1">
                <a:latin typeface="Palatino Linotype" pitchFamily="18" charset="0"/>
              </a:rPr>
              <a:t>деректер</a:t>
            </a:r>
            <a:r>
              <a:rPr lang="ru-RU" dirty="0">
                <a:latin typeface="Palatino Linotype" pitchFamily="18" charset="0"/>
              </a:rPr>
              <a:t> </a:t>
            </a:r>
            <a:r>
              <a:rPr lang="ru-RU" dirty="0" err="1">
                <a:latin typeface="Palatino Linotype" pitchFamily="18" charset="0"/>
              </a:rPr>
              <a:t>хақында</a:t>
            </a:r>
            <a:r>
              <a:rPr lang="ru-RU" dirty="0">
                <a:latin typeface="Palatino Linotype" pitchFamily="18" charset="0"/>
              </a:rPr>
              <a:t> </a:t>
            </a:r>
            <a:r>
              <a:rPr lang="ru-RU" dirty="0" err="1">
                <a:latin typeface="Palatino Linotype" pitchFamily="18" charset="0"/>
              </a:rPr>
              <a:t>жан-жақты</a:t>
            </a:r>
            <a:r>
              <a:rPr lang="ru-RU" dirty="0">
                <a:latin typeface="Palatino Linotype" pitchFamily="18" charset="0"/>
              </a:rPr>
              <a:t> </a:t>
            </a:r>
            <a:r>
              <a:rPr lang="ru-RU" dirty="0" err="1">
                <a:latin typeface="Palatino Linotype" pitchFamily="18" charset="0"/>
              </a:rPr>
              <a:t>мағлұмат</a:t>
            </a:r>
            <a:r>
              <a:rPr lang="ru-RU" dirty="0">
                <a:latin typeface="Palatino Linotype" pitchFamily="18" charset="0"/>
              </a:rPr>
              <a:t> </a:t>
            </a:r>
            <a:r>
              <a:rPr lang="ru-RU" dirty="0" err="1">
                <a:latin typeface="Palatino Linotype" pitchFamily="18" charset="0"/>
              </a:rPr>
              <a:t>беріліп</a:t>
            </a:r>
            <a:r>
              <a:rPr lang="ru-RU" dirty="0">
                <a:latin typeface="Palatino Linotype" pitchFamily="18" charset="0"/>
              </a:rPr>
              <a:t>, </a:t>
            </a:r>
            <a:r>
              <a:rPr lang="ru-RU" dirty="0" err="1">
                <a:latin typeface="Palatino Linotype" pitchFamily="18" charset="0"/>
              </a:rPr>
              <a:t>талдау</a:t>
            </a:r>
            <a:r>
              <a:rPr lang="ru-RU" dirty="0">
                <a:latin typeface="Palatino Linotype" pitchFamily="18" charset="0"/>
              </a:rPr>
              <a:t> </a:t>
            </a:r>
            <a:r>
              <a:rPr lang="ru-RU" dirty="0" err="1">
                <a:latin typeface="Palatino Linotype" pitchFamily="18" charset="0"/>
              </a:rPr>
              <a:t>жасалады</a:t>
            </a:r>
            <a:r>
              <a:rPr lang="ru-RU" dirty="0">
                <a:latin typeface="Palatino Linotype" pitchFamily="18" charset="0"/>
              </a:rPr>
              <a:t>. “</a:t>
            </a:r>
            <a:r>
              <a:rPr lang="ru-RU" dirty="0" err="1">
                <a:latin typeface="Palatino Linotype" pitchFamily="18" charset="0"/>
              </a:rPr>
              <a:t>Қорқыт</a:t>
            </a:r>
            <a:r>
              <a:rPr lang="ru-RU" dirty="0">
                <a:latin typeface="Palatino Linotype" pitchFamily="18" charset="0"/>
              </a:rPr>
              <a:t> </a:t>
            </a:r>
            <a:r>
              <a:rPr lang="ru-RU" dirty="0" err="1">
                <a:latin typeface="Palatino Linotype" pitchFamily="18" charset="0"/>
              </a:rPr>
              <a:t>Ата</a:t>
            </a:r>
            <a:r>
              <a:rPr lang="ru-RU" dirty="0">
                <a:latin typeface="Palatino Linotype" pitchFamily="18" charset="0"/>
              </a:rPr>
              <a:t> </a:t>
            </a:r>
            <a:r>
              <a:rPr lang="ru-RU" dirty="0" err="1">
                <a:latin typeface="Palatino Linotype" pitchFamily="18" charset="0"/>
              </a:rPr>
              <a:t>кітабының</a:t>
            </a:r>
            <a:r>
              <a:rPr lang="ru-RU" dirty="0">
                <a:latin typeface="Palatino Linotype" pitchFamily="18" charset="0"/>
              </a:rPr>
              <a:t>” </a:t>
            </a:r>
            <a:r>
              <a:rPr lang="ru-RU" dirty="0">
                <a:latin typeface="Palatino Linotype" pitchFamily="18" charset="0"/>
                <a:hlinkClick r:id="rId4" tooltip="Дрезден"/>
              </a:rPr>
              <a:t>Дрезден</a:t>
            </a:r>
            <a:r>
              <a:rPr lang="ru-RU" dirty="0">
                <a:latin typeface="Palatino Linotype" pitchFamily="18" charset="0"/>
              </a:rPr>
              <a:t> </a:t>
            </a:r>
            <a:r>
              <a:rPr lang="ru-RU" dirty="0" err="1">
                <a:latin typeface="Palatino Linotype" pitchFamily="18" charset="0"/>
              </a:rPr>
              <a:t>кітапханасында</a:t>
            </a:r>
            <a:r>
              <a:rPr lang="ru-RU" dirty="0">
                <a:latin typeface="Palatino Linotype" pitchFamily="18" charset="0"/>
              </a:rPr>
              <a:t> (</a:t>
            </a:r>
            <a:r>
              <a:rPr lang="ru-RU" dirty="0">
                <a:latin typeface="Palatino Linotype" pitchFamily="18" charset="0"/>
                <a:hlinkClick r:id="rId5" tooltip="Германия"/>
              </a:rPr>
              <a:t>Германия</a:t>
            </a:r>
            <a:r>
              <a:rPr lang="ru-RU" dirty="0">
                <a:latin typeface="Palatino Linotype" pitchFamily="18" charset="0"/>
              </a:rPr>
              <a:t>) </a:t>
            </a:r>
            <a:r>
              <a:rPr lang="ru-RU" dirty="0" err="1">
                <a:latin typeface="Palatino Linotype" pitchFamily="18" charset="0"/>
              </a:rPr>
              <a:t>сақталған</a:t>
            </a:r>
            <a:r>
              <a:rPr lang="ru-RU" dirty="0">
                <a:latin typeface="Palatino Linotype" pitchFamily="18" charset="0"/>
              </a:rPr>
              <a:t> </a:t>
            </a:r>
            <a:r>
              <a:rPr lang="ru-RU" dirty="0" err="1">
                <a:latin typeface="Palatino Linotype" pitchFamily="18" charset="0"/>
              </a:rPr>
              <a:t>толық</a:t>
            </a:r>
            <a:r>
              <a:rPr lang="ru-RU" dirty="0">
                <a:latin typeface="Palatino Linotype" pitchFamily="18" charset="0"/>
              </a:rPr>
              <a:t> </a:t>
            </a:r>
            <a:r>
              <a:rPr lang="ru-RU" dirty="0" err="1">
                <a:latin typeface="Palatino Linotype" pitchFamily="18" charset="0"/>
              </a:rPr>
              <a:t>нұсқасының</a:t>
            </a:r>
            <a:r>
              <a:rPr lang="ru-RU" dirty="0">
                <a:latin typeface="Palatino Linotype" pitchFamily="18" charset="0"/>
              </a:rPr>
              <a:t> </a:t>
            </a:r>
            <a:r>
              <a:rPr lang="ru-RU" dirty="0" err="1">
                <a:latin typeface="Palatino Linotype" pitchFamily="18" charset="0"/>
              </a:rPr>
              <a:t>фотокөшірмесі</a:t>
            </a:r>
            <a:r>
              <a:rPr lang="ru-RU" dirty="0">
                <a:latin typeface="Palatino Linotype" pitchFamily="18" charset="0"/>
              </a:rPr>
              <a:t>, </a:t>
            </a:r>
            <a:r>
              <a:rPr lang="ru-RU" dirty="0" err="1">
                <a:latin typeface="Palatino Linotype" pitchFamily="18" charset="0"/>
                <a:hlinkClick r:id="rId6" tooltip="Орыс тілі"/>
              </a:rPr>
              <a:t>орыс</a:t>
            </a:r>
            <a:r>
              <a:rPr lang="ru-RU" dirty="0">
                <a:latin typeface="Palatino Linotype" pitchFamily="18" charset="0"/>
              </a:rPr>
              <a:t> </a:t>
            </a:r>
            <a:r>
              <a:rPr lang="ru-RU" dirty="0" err="1">
                <a:latin typeface="Palatino Linotype" pitchFamily="18" charset="0"/>
              </a:rPr>
              <a:t>және</a:t>
            </a:r>
            <a:r>
              <a:rPr lang="ru-RU" dirty="0">
                <a:latin typeface="Palatino Linotype" pitchFamily="18" charset="0"/>
              </a:rPr>
              <a:t> </a:t>
            </a:r>
            <a:r>
              <a:rPr lang="ru-RU" dirty="0" err="1">
                <a:latin typeface="Palatino Linotype" pitchFamily="18" charset="0"/>
                <a:hlinkClick r:id="rId7" tooltip="Қазақ тілі"/>
              </a:rPr>
              <a:t>қазақ</a:t>
            </a:r>
            <a:r>
              <a:rPr lang="ru-RU" dirty="0">
                <a:latin typeface="Palatino Linotype" pitchFamily="18" charset="0"/>
              </a:rPr>
              <a:t> </a:t>
            </a:r>
            <a:r>
              <a:rPr lang="ru-RU" dirty="0" err="1">
                <a:latin typeface="Palatino Linotype" pitchFamily="18" charset="0"/>
              </a:rPr>
              <a:t>тілдеріндегі</a:t>
            </a:r>
            <a:r>
              <a:rPr lang="ru-RU" dirty="0">
                <a:latin typeface="Palatino Linotype" pitchFamily="18" charset="0"/>
              </a:rPr>
              <a:t> </a:t>
            </a:r>
            <a:r>
              <a:rPr lang="ru-RU" dirty="0" err="1">
                <a:latin typeface="Palatino Linotype" pitchFamily="18" charset="0"/>
              </a:rPr>
              <a:t>аудармаларының</a:t>
            </a:r>
            <a:r>
              <a:rPr lang="ru-RU" dirty="0">
                <a:latin typeface="Palatino Linotype" pitchFamily="18" charset="0"/>
              </a:rPr>
              <a:t> </a:t>
            </a:r>
            <a:r>
              <a:rPr lang="ru-RU" dirty="0" err="1">
                <a:latin typeface="Palatino Linotype" pitchFamily="18" charset="0"/>
              </a:rPr>
              <a:t>таңдаулы</a:t>
            </a:r>
            <a:r>
              <a:rPr lang="ru-RU" dirty="0">
                <a:latin typeface="Palatino Linotype" pitchFamily="18" charset="0"/>
              </a:rPr>
              <a:t> </a:t>
            </a:r>
            <a:r>
              <a:rPr lang="ru-RU" dirty="0" err="1">
                <a:latin typeface="Palatino Linotype" pitchFamily="18" charset="0"/>
              </a:rPr>
              <a:t>үлгілері</a:t>
            </a:r>
            <a:r>
              <a:rPr lang="ru-RU" dirty="0">
                <a:latin typeface="Palatino Linotype" pitchFamily="18" charset="0"/>
              </a:rPr>
              <a:t> </a:t>
            </a:r>
            <a:r>
              <a:rPr lang="ru-RU" dirty="0" err="1">
                <a:latin typeface="Palatino Linotype" pitchFamily="18" charset="0"/>
              </a:rPr>
              <a:t>берілген</a:t>
            </a:r>
            <a:r>
              <a:rPr lang="ru-RU" dirty="0">
                <a:latin typeface="Palatino Linotype" pitchFamily="18" charset="0"/>
              </a:rPr>
              <a:t>. </a:t>
            </a:r>
            <a:r>
              <a:rPr lang="ru-RU" dirty="0" err="1">
                <a:latin typeface="Palatino Linotype" pitchFamily="18" charset="0"/>
              </a:rPr>
              <a:t>Кітап</a:t>
            </a:r>
            <a:r>
              <a:rPr lang="ru-RU" dirty="0">
                <a:latin typeface="Palatino Linotype" pitchFamily="18" charset="0"/>
              </a:rPr>
              <a:t> </a:t>
            </a:r>
            <a:r>
              <a:rPr lang="ru-RU" dirty="0" err="1">
                <a:latin typeface="Palatino Linotype" pitchFamily="18" charset="0"/>
              </a:rPr>
              <a:t>соңында</a:t>
            </a:r>
            <a:r>
              <a:rPr lang="ru-RU" dirty="0">
                <a:latin typeface="Palatino Linotype" pitchFamily="18" charset="0"/>
              </a:rPr>
              <a:t> </a:t>
            </a:r>
            <a:r>
              <a:rPr lang="ru-RU" dirty="0" err="1">
                <a:latin typeface="Palatino Linotype" pitchFamily="18" charset="0"/>
                <a:hlinkClick r:id="rId8" tooltip="Құдайбердіұлы, Шәкәрім"/>
              </a:rPr>
              <a:t>Ш.Құдайбердіұлы</a:t>
            </a:r>
            <a:r>
              <a:rPr lang="ru-RU" dirty="0">
                <a:latin typeface="Palatino Linotype" pitchFamily="18" charset="0"/>
              </a:rPr>
              <a:t>, </a:t>
            </a:r>
            <a:r>
              <a:rPr lang="ru-RU" dirty="0" err="1">
                <a:latin typeface="Palatino Linotype" pitchFamily="18" charset="0"/>
                <a:hlinkClick r:id="rId9" tooltip="Жұмабаев, Мағжан Бекенұлы"/>
              </a:rPr>
              <a:t>М.Жұмабаев</a:t>
            </a:r>
            <a:r>
              <a:rPr lang="ru-RU" dirty="0">
                <a:latin typeface="Palatino Linotype" pitchFamily="18" charset="0"/>
              </a:rPr>
              <a:t>, </a:t>
            </a:r>
            <a:r>
              <a:rPr lang="ru-RU" dirty="0" err="1">
                <a:latin typeface="Palatino Linotype" pitchFamily="18" charset="0"/>
                <a:hlinkClick r:id="rId10" tooltip="Сейфуллин"/>
              </a:rPr>
              <a:t>С.Сейфуллин</a:t>
            </a:r>
            <a:r>
              <a:rPr lang="ru-RU" dirty="0">
                <a:latin typeface="Palatino Linotype" pitchFamily="18" charset="0"/>
              </a:rPr>
              <a:t> </a:t>
            </a:r>
            <a:r>
              <a:rPr lang="ru-RU" dirty="0" err="1">
                <a:latin typeface="Palatino Linotype" pitchFamily="18" charset="0"/>
              </a:rPr>
              <a:t>бастаған</a:t>
            </a:r>
            <a:r>
              <a:rPr lang="ru-RU" dirty="0">
                <a:latin typeface="Palatino Linotype" pitchFamily="18" charset="0"/>
              </a:rPr>
              <a:t> </a:t>
            </a:r>
            <a:r>
              <a:rPr lang="ru-RU" dirty="0" err="1">
                <a:latin typeface="Palatino Linotype" pitchFamily="18" charset="0"/>
              </a:rPr>
              <a:t>қазақ</a:t>
            </a:r>
            <a:r>
              <a:rPr lang="ru-RU" dirty="0">
                <a:latin typeface="Palatino Linotype" pitchFamily="18" charset="0"/>
              </a:rPr>
              <a:t> </a:t>
            </a:r>
            <a:r>
              <a:rPr lang="ru-RU" dirty="0" err="1">
                <a:latin typeface="Palatino Linotype" pitchFamily="18" charset="0"/>
              </a:rPr>
              <a:t>ақындарының</a:t>
            </a:r>
            <a:r>
              <a:rPr lang="ru-RU" dirty="0">
                <a:latin typeface="Palatino Linotype" pitchFamily="18" charset="0"/>
              </a:rPr>
              <a:t> осы </a:t>
            </a:r>
            <a:r>
              <a:rPr lang="ru-RU" dirty="0" err="1">
                <a:latin typeface="Palatino Linotype" pitchFamily="18" charset="0"/>
              </a:rPr>
              <a:t>тақырыптағы</a:t>
            </a:r>
            <a:r>
              <a:rPr lang="ru-RU" dirty="0">
                <a:latin typeface="Palatino Linotype" pitchFamily="18" charset="0"/>
              </a:rPr>
              <a:t> </a:t>
            </a:r>
            <a:r>
              <a:rPr lang="ru-RU" dirty="0" err="1">
                <a:latin typeface="Palatino Linotype" pitchFamily="18" charset="0"/>
                <a:hlinkClick r:id="rId11" tooltip="Толғау"/>
              </a:rPr>
              <a:t>толғау</a:t>
            </a:r>
            <a:r>
              <a:rPr lang="ru-RU" dirty="0">
                <a:latin typeface="Palatino Linotype" pitchFamily="18" charset="0"/>
              </a:rPr>
              <a:t>, </a:t>
            </a:r>
            <a:r>
              <a:rPr lang="ru-RU" dirty="0" err="1">
                <a:latin typeface="Palatino Linotype" pitchFamily="18" charset="0"/>
              </a:rPr>
              <a:t>поэмалары</a:t>
            </a:r>
            <a:r>
              <a:rPr lang="ru-RU" dirty="0">
                <a:latin typeface="Palatino Linotype" pitchFamily="18" charset="0"/>
              </a:rPr>
              <a:t>, </a:t>
            </a:r>
            <a:r>
              <a:rPr lang="ru-RU" dirty="0" err="1">
                <a:latin typeface="Palatino Linotype" pitchFamily="18" charset="0"/>
                <a:hlinkClick r:id="rId12" tooltip="Дастан"/>
              </a:rPr>
              <a:t>дастандары</a:t>
            </a:r>
            <a:r>
              <a:rPr lang="ru-RU" dirty="0">
                <a:latin typeface="Palatino Linotype" pitchFamily="18" charset="0"/>
              </a:rPr>
              <a:t> </a:t>
            </a:r>
          </a:p>
        </p:txBody>
      </p:sp>
      <p:pic>
        <p:nvPicPr>
          <p:cNvPr id="6" name="Рисунок 5" descr="http://t3.gstatic.com/images?q=tbn:ANd9GcQHOBZOd71WkCO6usy0W9gdInfjyQdmJFgUIQn9FvP8uoA23C6NGQ"/>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5866052" y="625517"/>
            <a:ext cx="3249865" cy="6232483"/>
          </a:xfrm>
          <a:prstGeom prst="rect">
            <a:avLst/>
          </a:prstGeom>
          <a:noFill/>
          <a:ln>
            <a:noFill/>
          </a:ln>
        </p:spPr>
      </p:pic>
    </p:spTree>
    <p:extLst>
      <p:ext uri="{BB962C8B-B14F-4D97-AF65-F5344CB8AC3E}">
        <p14:creationId xmlns:p14="http://schemas.microsoft.com/office/powerpoint/2010/main" xmlns="" val="811928199"/>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52</TotalTime>
  <Words>252</Words>
  <Application>Microsoft Office PowerPoint</Application>
  <PresentationFormat>Экран (4:3)</PresentationFormat>
  <Paragraphs>25</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Твердый переплет</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GULNAZ</dc:creator>
  <cp:lastModifiedBy>e.zhuldyz</cp:lastModifiedBy>
  <cp:revision>6</cp:revision>
  <dcterms:created xsi:type="dcterms:W3CDTF">2012-01-14T15:46:53Z</dcterms:created>
  <dcterms:modified xsi:type="dcterms:W3CDTF">2012-01-25T03:17:08Z</dcterms:modified>
</cp:coreProperties>
</file>