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4"/>
  </p:notesMasterIdLst>
  <p:handoutMasterIdLst>
    <p:handoutMasterId r:id="rId25"/>
  </p:handoutMasterIdLst>
  <p:sldIdLst>
    <p:sldId id="256" r:id="rId2"/>
    <p:sldId id="278" r:id="rId3"/>
    <p:sldId id="279" r:id="rId4"/>
    <p:sldId id="277" r:id="rId5"/>
    <p:sldId id="282" r:id="rId6"/>
    <p:sldId id="280" r:id="rId7"/>
    <p:sldId id="276" r:id="rId8"/>
    <p:sldId id="284" r:id="rId9"/>
    <p:sldId id="283" r:id="rId10"/>
    <p:sldId id="285" r:id="rId11"/>
    <p:sldId id="286" r:id="rId12"/>
    <p:sldId id="288" r:id="rId13"/>
    <p:sldId id="287" r:id="rId14"/>
    <p:sldId id="290" r:id="rId15"/>
    <p:sldId id="289" r:id="rId16"/>
    <p:sldId id="291" r:id="rId17"/>
    <p:sldId id="292" r:id="rId18"/>
    <p:sldId id="293" r:id="rId19"/>
    <p:sldId id="294" r:id="rId20"/>
    <p:sldId id="295" r:id="rId21"/>
    <p:sldId id="296" r:id="rId22"/>
    <p:sldId id="270"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8000"/>
    <a:srgbClr val="006600"/>
    <a:srgbClr val="00FF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06" autoAdjust="0"/>
    <p:restoredTop sz="94660"/>
  </p:normalViewPr>
  <p:slideViewPr>
    <p:cSldViewPr>
      <p:cViewPr varScale="1">
        <p:scale>
          <a:sx n="77" d="100"/>
          <a:sy n="77" d="100"/>
        </p:scale>
        <p:origin x="163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4EF085F8-0095-4E3E-9E8A-3E334AD47CA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anose="020F0502020204030204" pitchFamily="34" charset="0"/>
              </a:defRPr>
            </a:lvl1pPr>
          </a:lstStyle>
          <a:p>
            <a:endParaRPr lang="ru-RU" altLang="LID4096"/>
          </a:p>
        </p:txBody>
      </p:sp>
      <p:sp>
        <p:nvSpPr>
          <p:cNvPr id="227331" name="Rectangle 3">
            <a:extLst>
              <a:ext uri="{FF2B5EF4-FFF2-40B4-BE49-F238E27FC236}">
                <a16:creationId xmlns:a16="http://schemas.microsoft.com/office/drawing/2014/main" id="{E5E039FD-348C-4D4D-87C4-C683E30E474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DDBADC13-DCAF-47A1-84C8-9CF6681BE6F8}" type="datetimeFigureOut">
              <a:rPr lang="ru-RU" altLang="LID4096"/>
              <a:pPr/>
              <a:t>30.10.2024</a:t>
            </a:fld>
            <a:endParaRPr lang="ru-RU" altLang="LID4096"/>
          </a:p>
        </p:txBody>
      </p:sp>
      <p:sp>
        <p:nvSpPr>
          <p:cNvPr id="227332" name="Rectangle 4">
            <a:extLst>
              <a:ext uri="{FF2B5EF4-FFF2-40B4-BE49-F238E27FC236}">
                <a16:creationId xmlns:a16="http://schemas.microsoft.com/office/drawing/2014/main" id="{443EAE95-6CE9-42FC-BA42-EAD508120438}"/>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anose="020F0502020204030204" pitchFamily="34" charset="0"/>
              </a:defRPr>
            </a:lvl1pPr>
          </a:lstStyle>
          <a:p>
            <a:endParaRPr lang="ru-RU" altLang="LID4096"/>
          </a:p>
        </p:txBody>
      </p:sp>
      <p:sp>
        <p:nvSpPr>
          <p:cNvPr id="227333" name="Rectangle 5">
            <a:extLst>
              <a:ext uri="{FF2B5EF4-FFF2-40B4-BE49-F238E27FC236}">
                <a16:creationId xmlns:a16="http://schemas.microsoft.com/office/drawing/2014/main" id="{B5F0848C-A3DE-4D37-9DA0-1260301A2A65}"/>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96E01F36-E239-4181-8C88-523EF293EC75}" type="slidenum">
              <a:rPr lang="ru-RU" altLang="LID4096"/>
              <a:pPr/>
              <a:t>‹#›</a:t>
            </a:fld>
            <a:endParaRPr lang="ru-RU" altLang="LID4096"/>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258B7BE2-A0A0-46D7-9267-65C4BD0D516D}"/>
              </a:ext>
            </a:extLst>
          </p:cNvPr>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8355" name="Rectangle 3">
            <a:extLst>
              <a:ext uri="{FF2B5EF4-FFF2-40B4-BE49-F238E27FC236}">
                <a16:creationId xmlns:a16="http://schemas.microsoft.com/office/drawing/2014/main" id="{1FFDE148-A6CD-488C-81D3-141E9F9AA524}"/>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ID4096" altLang="LID4096"/>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5F618909-A425-421F-A1F4-EF0937920635}"/>
              </a:ext>
            </a:extLst>
          </p:cNvPr>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9379" name="Rectangle 3">
            <a:extLst>
              <a:ext uri="{FF2B5EF4-FFF2-40B4-BE49-F238E27FC236}">
                <a16:creationId xmlns:a16="http://schemas.microsoft.com/office/drawing/2014/main" id="{6B075093-FC02-47E4-82E2-6A9461DC7D1E}"/>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ID4096" altLang="LID4096"/>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fld id="{5D87B8C4-1C6C-4BCE-B6FE-731979E5375A}" type="datetime1">
              <a:rPr lang="ru-RU" smtClean="0"/>
              <a:pPr>
                <a:defRPr/>
              </a:pPr>
              <a:t>30.10.2024</a:t>
            </a:fld>
            <a:endParaRPr lang="ru-RU"/>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RU" altLang="LID4096"/>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AC5F162-A47B-4FAE-88E9-2EA7BAC324AE}" type="slidenum">
              <a:rPr lang="ru-RU" altLang="LID4096" smtClean="0"/>
              <a:pPr/>
              <a:t>‹#›</a:t>
            </a:fld>
            <a:endParaRPr lang="ru-RU" altLang="LID4096"/>
          </a:p>
        </p:txBody>
      </p:sp>
    </p:spTree>
    <p:extLst>
      <p:ext uri="{BB962C8B-B14F-4D97-AF65-F5344CB8AC3E}">
        <p14:creationId xmlns:p14="http://schemas.microsoft.com/office/powerpoint/2010/main" val="2991857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7FF246F4-6EF2-494B-8AB3-356804C0AD56}" type="datetime1">
              <a:rPr lang="ru-RU" smtClean="0"/>
              <a:pPr>
                <a:defRPr/>
              </a:pPr>
              <a:t>30.10.2024</a:t>
            </a:fld>
            <a:endParaRPr lang="ru-RU"/>
          </a:p>
        </p:txBody>
      </p:sp>
      <p:sp>
        <p:nvSpPr>
          <p:cNvPr id="5" name="Footer Placeholder 4"/>
          <p:cNvSpPr>
            <a:spLocks noGrp="1"/>
          </p:cNvSpPr>
          <p:nvPr>
            <p:ph type="ftr" sz="quarter" idx="11"/>
          </p:nvPr>
        </p:nvSpPr>
        <p:spPr/>
        <p:txBody>
          <a:bodyPr/>
          <a:lstStyle/>
          <a:p>
            <a:endParaRPr lang="ru-RU" altLang="LID4096"/>
          </a:p>
        </p:txBody>
      </p:sp>
      <p:sp>
        <p:nvSpPr>
          <p:cNvPr id="6" name="Slide Number Placeholder 5"/>
          <p:cNvSpPr>
            <a:spLocks noGrp="1"/>
          </p:cNvSpPr>
          <p:nvPr>
            <p:ph type="sldNum" sz="quarter" idx="12"/>
          </p:nvPr>
        </p:nvSpPr>
        <p:spPr/>
        <p:txBody>
          <a:bodyPr/>
          <a:lstStyle/>
          <a:p>
            <a:fld id="{DE2B39EE-BAB5-4173-83D8-48F730389000}" type="slidenum">
              <a:rPr lang="ru-RU" altLang="LID4096" smtClean="0"/>
              <a:pPr/>
              <a:t>‹#›</a:t>
            </a:fld>
            <a:endParaRPr lang="ru-RU" altLang="LID4096"/>
          </a:p>
        </p:txBody>
      </p:sp>
    </p:spTree>
    <p:extLst>
      <p:ext uri="{BB962C8B-B14F-4D97-AF65-F5344CB8AC3E}">
        <p14:creationId xmlns:p14="http://schemas.microsoft.com/office/powerpoint/2010/main" val="121709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fld id="{4C8A3A1A-844F-44AE-8418-4C22758C2644}" type="datetime1">
              <a:rPr lang="ru-RU" smtClean="0"/>
              <a:pPr>
                <a:defRPr/>
              </a:pPr>
              <a:t>30.10.2024</a:t>
            </a:fld>
            <a:endParaRPr lang="ru-RU"/>
          </a:p>
        </p:txBody>
      </p:sp>
      <p:sp>
        <p:nvSpPr>
          <p:cNvPr id="5" name="Footer Placeholder 4"/>
          <p:cNvSpPr>
            <a:spLocks noGrp="1"/>
          </p:cNvSpPr>
          <p:nvPr>
            <p:ph type="ftr" sz="quarter" idx="11"/>
          </p:nvPr>
        </p:nvSpPr>
        <p:spPr>
          <a:xfrm>
            <a:off x="581192" y="5951810"/>
            <a:ext cx="5922209" cy="365125"/>
          </a:xfrm>
        </p:spPr>
        <p:txBody>
          <a:bodyPr/>
          <a:lstStyle/>
          <a:p>
            <a:endParaRPr lang="ru-RU" altLang="LID4096"/>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D426570-59B2-4AE1-B54F-23AF353743BA}" type="slidenum">
              <a:rPr lang="ru-RU" altLang="LID4096" smtClean="0"/>
              <a:pPr/>
              <a:t>‹#›</a:t>
            </a:fld>
            <a:endParaRPr lang="ru-RU" altLang="LID4096"/>
          </a:p>
        </p:txBody>
      </p:sp>
    </p:spTree>
    <p:extLst>
      <p:ext uri="{BB962C8B-B14F-4D97-AF65-F5344CB8AC3E}">
        <p14:creationId xmlns:p14="http://schemas.microsoft.com/office/powerpoint/2010/main" val="4008535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559DBC6F-829C-462B-AA87-60596E4E42D4}" type="datetime1">
              <a:rPr lang="ru-RU" smtClean="0"/>
              <a:pPr>
                <a:defRPr/>
              </a:pPr>
              <a:t>30.10.2024</a:t>
            </a:fld>
            <a:endParaRPr lang="ru-RU"/>
          </a:p>
        </p:txBody>
      </p:sp>
      <p:sp>
        <p:nvSpPr>
          <p:cNvPr id="5" name="Footer Placeholder 4"/>
          <p:cNvSpPr>
            <a:spLocks noGrp="1"/>
          </p:cNvSpPr>
          <p:nvPr>
            <p:ph type="ftr" sz="quarter" idx="11"/>
          </p:nvPr>
        </p:nvSpPr>
        <p:spPr/>
        <p:txBody>
          <a:bodyPr/>
          <a:lstStyle/>
          <a:p>
            <a:endParaRPr lang="ru-RU" altLang="LID4096"/>
          </a:p>
        </p:txBody>
      </p:sp>
      <p:sp>
        <p:nvSpPr>
          <p:cNvPr id="6" name="Slide Number Placeholder 5"/>
          <p:cNvSpPr>
            <a:spLocks noGrp="1"/>
          </p:cNvSpPr>
          <p:nvPr>
            <p:ph type="sldNum" sz="quarter" idx="12"/>
          </p:nvPr>
        </p:nvSpPr>
        <p:spPr/>
        <p:txBody>
          <a:bodyPr/>
          <a:lstStyle/>
          <a:p>
            <a:fld id="{7DD23003-73A5-4154-BB55-CA2535BFDD00}" type="slidenum">
              <a:rPr lang="ru-RU" altLang="LID4096" smtClean="0"/>
              <a:pPr/>
              <a:t>‹#›</a:t>
            </a:fld>
            <a:endParaRPr lang="ru-RU" altLang="LID4096"/>
          </a:p>
        </p:txBody>
      </p:sp>
    </p:spTree>
    <p:extLst>
      <p:ext uri="{BB962C8B-B14F-4D97-AF65-F5344CB8AC3E}">
        <p14:creationId xmlns:p14="http://schemas.microsoft.com/office/powerpoint/2010/main" val="232706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fld id="{25100C93-21DB-4344-9107-D4E9EC540E01}" type="datetime1">
              <a:rPr lang="ru-RU" smtClean="0"/>
              <a:pPr>
                <a:defRPr/>
              </a:pPr>
              <a:t>30.10.2024</a:t>
            </a:fld>
            <a:endParaRPr lang="ru-RU"/>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RU" altLang="LID4096"/>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CA40772-944C-4281-A54C-9329D1370B23}" type="slidenum">
              <a:rPr lang="ru-RU" altLang="LID4096" smtClean="0"/>
              <a:pPr/>
              <a:t>‹#›</a:t>
            </a:fld>
            <a:endParaRPr lang="ru-RU" altLang="LID4096"/>
          </a:p>
        </p:txBody>
      </p:sp>
    </p:spTree>
    <p:extLst>
      <p:ext uri="{BB962C8B-B14F-4D97-AF65-F5344CB8AC3E}">
        <p14:creationId xmlns:p14="http://schemas.microsoft.com/office/powerpoint/2010/main" val="4196015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fld id="{520460F4-DB6B-49F7-8C1C-56258595EF8D}" type="datetime1">
              <a:rPr lang="ru-RU" smtClean="0"/>
              <a:pPr>
                <a:defRPr/>
              </a:pPr>
              <a:t>30.10.2024</a:t>
            </a:fld>
            <a:endParaRPr lang="ru-RU"/>
          </a:p>
        </p:txBody>
      </p:sp>
      <p:sp>
        <p:nvSpPr>
          <p:cNvPr id="6" name="Footer Placeholder 5"/>
          <p:cNvSpPr>
            <a:spLocks noGrp="1"/>
          </p:cNvSpPr>
          <p:nvPr>
            <p:ph type="ftr" sz="quarter" idx="11"/>
          </p:nvPr>
        </p:nvSpPr>
        <p:spPr/>
        <p:txBody>
          <a:bodyPr/>
          <a:lstStyle/>
          <a:p>
            <a:endParaRPr lang="ru-RU" altLang="LID4096"/>
          </a:p>
        </p:txBody>
      </p:sp>
      <p:sp>
        <p:nvSpPr>
          <p:cNvPr id="7" name="Slide Number Placeholder 6"/>
          <p:cNvSpPr>
            <a:spLocks noGrp="1"/>
          </p:cNvSpPr>
          <p:nvPr>
            <p:ph type="sldNum" sz="quarter" idx="12"/>
          </p:nvPr>
        </p:nvSpPr>
        <p:spPr/>
        <p:txBody>
          <a:bodyPr/>
          <a:lstStyle/>
          <a:p>
            <a:fld id="{8BF43221-D62C-42F5-B179-8214C7EC64E1}" type="slidenum">
              <a:rPr lang="ru-RU" altLang="LID4096" smtClean="0"/>
              <a:pPr/>
              <a:t>‹#›</a:t>
            </a:fld>
            <a:endParaRPr lang="ru-RU" altLang="LID4096"/>
          </a:p>
        </p:txBody>
      </p:sp>
    </p:spTree>
    <p:extLst>
      <p:ext uri="{BB962C8B-B14F-4D97-AF65-F5344CB8AC3E}">
        <p14:creationId xmlns:p14="http://schemas.microsoft.com/office/powerpoint/2010/main" val="2014262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fld id="{EC105895-E488-4C09-9902-702AF249A7DD}" type="datetime1">
              <a:rPr lang="ru-RU" smtClean="0"/>
              <a:pPr>
                <a:defRPr/>
              </a:pPr>
              <a:t>30.10.2024</a:t>
            </a:fld>
            <a:endParaRPr lang="ru-RU"/>
          </a:p>
        </p:txBody>
      </p:sp>
      <p:sp>
        <p:nvSpPr>
          <p:cNvPr id="8" name="Footer Placeholder 7"/>
          <p:cNvSpPr>
            <a:spLocks noGrp="1"/>
          </p:cNvSpPr>
          <p:nvPr>
            <p:ph type="ftr" sz="quarter" idx="11"/>
          </p:nvPr>
        </p:nvSpPr>
        <p:spPr/>
        <p:txBody>
          <a:bodyPr/>
          <a:lstStyle/>
          <a:p>
            <a:endParaRPr lang="ru-RU" altLang="LID4096"/>
          </a:p>
        </p:txBody>
      </p:sp>
      <p:sp>
        <p:nvSpPr>
          <p:cNvPr id="9" name="Slide Number Placeholder 8"/>
          <p:cNvSpPr>
            <a:spLocks noGrp="1"/>
          </p:cNvSpPr>
          <p:nvPr>
            <p:ph type="sldNum" sz="quarter" idx="12"/>
          </p:nvPr>
        </p:nvSpPr>
        <p:spPr/>
        <p:txBody>
          <a:bodyPr/>
          <a:lstStyle/>
          <a:p>
            <a:fld id="{55F14521-EDED-4B88-A49B-87A6EFCB2F16}" type="slidenum">
              <a:rPr lang="ru-RU" altLang="LID4096" smtClean="0"/>
              <a:pPr/>
              <a:t>‹#›</a:t>
            </a:fld>
            <a:endParaRPr lang="ru-RU" altLang="LID4096"/>
          </a:p>
        </p:txBody>
      </p:sp>
    </p:spTree>
    <p:extLst>
      <p:ext uri="{BB962C8B-B14F-4D97-AF65-F5344CB8AC3E}">
        <p14:creationId xmlns:p14="http://schemas.microsoft.com/office/powerpoint/2010/main" val="3624819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fld id="{ED7D79D4-31F2-439A-9187-214FC55242A5}" type="datetime1">
              <a:rPr lang="ru-RU" smtClean="0"/>
              <a:pPr>
                <a:defRPr/>
              </a:pPr>
              <a:t>30.10.2024</a:t>
            </a:fld>
            <a:endParaRPr lang="ru-RU"/>
          </a:p>
        </p:txBody>
      </p:sp>
      <p:sp>
        <p:nvSpPr>
          <p:cNvPr id="4" name="Footer Placeholder 3"/>
          <p:cNvSpPr>
            <a:spLocks noGrp="1"/>
          </p:cNvSpPr>
          <p:nvPr>
            <p:ph type="ftr" sz="quarter" idx="11"/>
          </p:nvPr>
        </p:nvSpPr>
        <p:spPr/>
        <p:txBody>
          <a:bodyPr/>
          <a:lstStyle/>
          <a:p>
            <a:endParaRPr lang="ru-RU" altLang="LID4096"/>
          </a:p>
        </p:txBody>
      </p:sp>
      <p:sp>
        <p:nvSpPr>
          <p:cNvPr id="5" name="Slide Number Placeholder 4"/>
          <p:cNvSpPr>
            <a:spLocks noGrp="1"/>
          </p:cNvSpPr>
          <p:nvPr>
            <p:ph type="sldNum" sz="quarter" idx="12"/>
          </p:nvPr>
        </p:nvSpPr>
        <p:spPr/>
        <p:txBody>
          <a:bodyPr/>
          <a:lstStyle/>
          <a:p>
            <a:fld id="{524CDF5D-3AA8-438A-8578-731382608AD6}" type="slidenum">
              <a:rPr lang="ru-RU" altLang="LID4096" smtClean="0"/>
              <a:pPr/>
              <a:t>‹#›</a:t>
            </a:fld>
            <a:endParaRPr lang="ru-RU" altLang="LID4096"/>
          </a:p>
        </p:txBody>
      </p:sp>
    </p:spTree>
    <p:extLst>
      <p:ext uri="{BB962C8B-B14F-4D97-AF65-F5344CB8AC3E}">
        <p14:creationId xmlns:p14="http://schemas.microsoft.com/office/powerpoint/2010/main" val="319048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BD77E06-1565-46C0-9145-A22FF102AB0D}" type="datetime1">
              <a:rPr lang="ru-RU" smtClean="0"/>
              <a:pPr>
                <a:defRPr/>
              </a:pPr>
              <a:t>30.10.2024</a:t>
            </a:fld>
            <a:endParaRPr lang="ru-RU"/>
          </a:p>
        </p:txBody>
      </p:sp>
      <p:sp>
        <p:nvSpPr>
          <p:cNvPr id="3" name="Footer Placeholder 2"/>
          <p:cNvSpPr>
            <a:spLocks noGrp="1"/>
          </p:cNvSpPr>
          <p:nvPr>
            <p:ph type="ftr" sz="quarter" idx="11"/>
          </p:nvPr>
        </p:nvSpPr>
        <p:spPr/>
        <p:txBody>
          <a:bodyPr/>
          <a:lstStyle/>
          <a:p>
            <a:endParaRPr lang="ru-RU" altLang="LID4096"/>
          </a:p>
        </p:txBody>
      </p:sp>
      <p:sp>
        <p:nvSpPr>
          <p:cNvPr id="4" name="Slide Number Placeholder 3"/>
          <p:cNvSpPr>
            <a:spLocks noGrp="1"/>
          </p:cNvSpPr>
          <p:nvPr>
            <p:ph type="sldNum" sz="quarter" idx="12"/>
          </p:nvPr>
        </p:nvSpPr>
        <p:spPr/>
        <p:txBody>
          <a:bodyPr/>
          <a:lstStyle/>
          <a:p>
            <a:fld id="{F858C75C-06E4-437B-8B28-222F327A6174}" type="slidenum">
              <a:rPr lang="ru-RU" altLang="LID4096" smtClean="0"/>
              <a:pPr/>
              <a:t>‹#›</a:t>
            </a:fld>
            <a:endParaRPr lang="ru-RU" altLang="LID4096"/>
          </a:p>
        </p:txBody>
      </p:sp>
    </p:spTree>
    <p:extLst>
      <p:ext uri="{BB962C8B-B14F-4D97-AF65-F5344CB8AC3E}">
        <p14:creationId xmlns:p14="http://schemas.microsoft.com/office/powerpoint/2010/main" val="313015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fld id="{46F227BE-EE6C-43C5-B7CA-378145FC59CB}" type="datetime1">
              <a:rPr lang="ru-RU" smtClean="0"/>
              <a:pPr>
                <a:defRPr/>
              </a:pPr>
              <a:t>30.10.2024</a:t>
            </a:fld>
            <a:endParaRPr lang="ru-RU"/>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RU" altLang="LID4096"/>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561DD6D-A938-4176-86F0-5DFBE2FCB394}" type="slidenum">
              <a:rPr lang="ru-RU" altLang="LID4096" smtClean="0"/>
              <a:pPr/>
              <a:t>‹#›</a:t>
            </a:fld>
            <a:endParaRPr lang="ru-RU" altLang="LID4096"/>
          </a:p>
        </p:txBody>
      </p:sp>
    </p:spTree>
    <p:extLst>
      <p:ext uri="{BB962C8B-B14F-4D97-AF65-F5344CB8AC3E}">
        <p14:creationId xmlns:p14="http://schemas.microsoft.com/office/powerpoint/2010/main" val="127031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2C9D6F56-4AC1-420A-B754-917400303724}" type="datetime1">
              <a:rPr lang="ru-RU" smtClean="0"/>
              <a:pPr>
                <a:defRPr/>
              </a:pPr>
              <a:t>30.10.2024</a:t>
            </a:fld>
            <a:endParaRPr lang="ru-RU"/>
          </a:p>
        </p:txBody>
      </p:sp>
      <p:sp>
        <p:nvSpPr>
          <p:cNvPr id="6" name="Footer Placeholder 5"/>
          <p:cNvSpPr>
            <a:spLocks noGrp="1"/>
          </p:cNvSpPr>
          <p:nvPr>
            <p:ph type="ftr" sz="quarter" idx="11"/>
          </p:nvPr>
        </p:nvSpPr>
        <p:spPr/>
        <p:txBody>
          <a:bodyPr/>
          <a:lstStyle/>
          <a:p>
            <a:endParaRPr lang="ru-RU" altLang="LID4096"/>
          </a:p>
        </p:txBody>
      </p:sp>
      <p:sp>
        <p:nvSpPr>
          <p:cNvPr id="7" name="Slide Number Placeholder 6"/>
          <p:cNvSpPr>
            <a:spLocks noGrp="1"/>
          </p:cNvSpPr>
          <p:nvPr>
            <p:ph type="sldNum" sz="quarter" idx="12"/>
          </p:nvPr>
        </p:nvSpPr>
        <p:spPr/>
        <p:txBody>
          <a:bodyPr/>
          <a:lstStyle/>
          <a:p>
            <a:fld id="{BD51264E-0B98-4BBB-A806-DA6719E4FE5A}" type="slidenum">
              <a:rPr lang="ru-RU" altLang="LID4096" smtClean="0"/>
              <a:pPr/>
              <a:t>‹#›</a:t>
            </a:fld>
            <a:endParaRPr lang="ru-RU" altLang="LID4096"/>
          </a:p>
        </p:txBody>
      </p:sp>
    </p:spTree>
    <p:extLst>
      <p:ext uri="{BB962C8B-B14F-4D97-AF65-F5344CB8AC3E}">
        <p14:creationId xmlns:p14="http://schemas.microsoft.com/office/powerpoint/2010/main" val="187377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a:defRPr/>
            </a:pPr>
            <a:fld id="{06ADE988-61D3-41A0-A72B-CE50E48D2D79}" type="datetime1">
              <a:rPr lang="ru-RU" smtClean="0"/>
              <a:pPr>
                <a:defRPr/>
              </a:pPr>
              <a:t>30.10.2024</a:t>
            </a:fld>
            <a:endParaRPr lang="ru-RU"/>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ru-RU" altLang="LID4096"/>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655C1D0B-ED72-4E27-A7D3-F617E8D951BF}" type="slidenum">
              <a:rPr lang="ru-RU" altLang="LID4096" smtClean="0"/>
              <a:pPr/>
              <a:t>‹#›</a:t>
            </a:fld>
            <a:endParaRPr lang="ru-RU" altLang="LID4096"/>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036480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20" name="Rectangle 8">
            <a:extLst>
              <a:ext uri="{FF2B5EF4-FFF2-40B4-BE49-F238E27FC236}">
                <a16:creationId xmlns:a16="http://schemas.microsoft.com/office/drawing/2014/main" id="{DD36F4A2-0171-4BFC-B30D-100175DFB6AF}"/>
              </a:ext>
            </a:extLst>
          </p:cNvPr>
          <p:cNvSpPr>
            <a:spLocks noGrp="1"/>
          </p:cNvSpPr>
          <p:nvPr>
            <p:ph type="ctrTitle"/>
          </p:nvPr>
        </p:nvSpPr>
        <p:spPr>
          <a:xfrm>
            <a:off x="15213" y="1844824"/>
            <a:ext cx="9144000" cy="1008112"/>
          </a:xfrm>
        </p:spPr>
        <p:txBody>
          <a:bodyPr/>
          <a:lstStyle/>
          <a:p>
            <a:pPr algn="ctr"/>
            <a:r>
              <a:rPr lang="kk-KZ" altLang="LID4096" sz="4800" b="1" dirty="0">
                <a:solidFill>
                  <a:srgbClr val="FF6600"/>
                </a:solidFill>
                <a:effectLst>
                  <a:outerShdw blurRad="38100" dist="38100" dir="2700000" algn="tl">
                    <a:srgbClr val="C0C0C0"/>
                  </a:outerShdw>
                </a:effectLst>
              </a:rPr>
              <a:t>Лекция </a:t>
            </a:r>
            <a:r>
              <a:rPr lang="ru-RU" altLang="LID4096" sz="4800" b="1" dirty="0">
                <a:solidFill>
                  <a:srgbClr val="FF6600"/>
                </a:solidFill>
                <a:effectLst>
                  <a:outerShdw blurRad="38100" dist="38100" dir="2700000" algn="tl">
                    <a:srgbClr val="C0C0C0"/>
                  </a:outerShdw>
                </a:effectLst>
              </a:rPr>
              <a:t>2 Диаграмма </a:t>
            </a:r>
            <a:r>
              <a:rPr lang="en-US" altLang="LID4096" sz="4800" b="1" dirty="0">
                <a:solidFill>
                  <a:srgbClr val="FF6600"/>
                </a:solidFill>
                <a:effectLst>
                  <a:outerShdw blurRad="38100" dist="38100" dir="2700000" algn="tl">
                    <a:srgbClr val="C0C0C0"/>
                  </a:outerShdw>
                </a:effectLst>
              </a:rPr>
              <a:t>DFD</a:t>
            </a:r>
            <a:endParaRPr lang="ru-RU" altLang="LID4096" sz="4800" b="1" dirty="0">
              <a:solidFill>
                <a:srgbClr val="FF6600"/>
              </a:solidFill>
              <a:effectLst>
                <a:outerShdw blurRad="38100" dist="38100" dir="2700000" algn="tl">
                  <a:srgbClr val="C0C0C0"/>
                </a:outerShdw>
              </a:effectLst>
            </a:endParaRPr>
          </a:p>
        </p:txBody>
      </p:sp>
      <p:sp>
        <p:nvSpPr>
          <p:cNvPr id="64521" name="Rectangle 9">
            <a:extLst>
              <a:ext uri="{FF2B5EF4-FFF2-40B4-BE49-F238E27FC236}">
                <a16:creationId xmlns:a16="http://schemas.microsoft.com/office/drawing/2014/main" id="{3E27D946-30E7-432C-87BE-34A2AA470ACC}"/>
              </a:ext>
            </a:extLst>
          </p:cNvPr>
          <p:cNvSpPr>
            <a:spLocks noGrp="1"/>
          </p:cNvSpPr>
          <p:nvPr>
            <p:ph type="subTitle" idx="1"/>
          </p:nvPr>
        </p:nvSpPr>
        <p:spPr>
          <a:xfrm>
            <a:off x="2195736" y="5157192"/>
            <a:ext cx="6400800" cy="1080120"/>
          </a:xfrm>
        </p:spPr>
        <p:txBody>
          <a:bodyPr>
            <a:normAutofit fontScale="92500"/>
          </a:bodyPr>
          <a:lstStyle/>
          <a:p>
            <a:pPr algn="r"/>
            <a:r>
              <a:rPr lang="en-US" sz="2400" dirty="0">
                <a:solidFill>
                  <a:srgbClr val="0DEEF3"/>
                </a:solidFill>
              </a:rPr>
              <a:t>PhD, </a:t>
            </a:r>
            <a:r>
              <a:rPr lang="kk-KZ" sz="2400" dirty="0">
                <a:solidFill>
                  <a:srgbClr val="0DEEF3"/>
                </a:solidFill>
              </a:rPr>
              <a:t>кафедра информационные системы</a:t>
            </a:r>
          </a:p>
          <a:p>
            <a:pPr algn="r"/>
            <a:r>
              <a:rPr lang="kk-KZ" sz="2400" dirty="0">
                <a:solidFill>
                  <a:srgbClr val="008000"/>
                </a:solidFill>
              </a:rPr>
              <a:t>Карюкин В</a:t>
            </a:r>
            <a:r>
              <a:rPr lang="ru-RU" sz="2400" dirty="0">
                <a:solidFill>
                  <a:srgbClr val="008000"/>
                </a:solidFill>
              </a:rPr>
              <a:t>.И.</a:t>
            </a:r>
          </a:p>
          <a:p>
            <a:endParaRPr lang="ru-RU" altLang="LID4096" b="1" dirty="0">
              <a:solidFill>
                <a:srgbClr val="0066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a:extLst>
              <a:ext uri="{FF2B5EF4-FFF2-40B4-BE49-F238E27FC236}">
                <a16:creationId xmlns:a16="http://schemas.microsoft.com/office/drawing/2014/main" id="{F6D8AD3B-46E4-40D4-8BA8-0FDB907184B0}"/>
              </a:ext>
            </a:extLst>
          </p:cNvPr>
          <p:cNvSpPr>
            <a:spLocks noGrp="1"/>
          </p:cNvSpPr>
          <p:nvPr>
            <p:ph type="title"/>
          </p:nvPr>
        </p:nvSpPr>
        <p:spPr/>
        <p:txBody>
          <a:bodyPr/>
          <a:lstStyle/>
          <a:p>
            <a:pPr algn="ctr"/>
            <a:r>
              <a:rPr lang="ru-RU" altLang="LID4096" b="1" dirty="0">
                <a:solidFill>
                  <a:srgbClr val="FF6600"/>
                </a:solidFill>
              </a:rPr>
              <a:t>Иерархия</a:t>
            </a:r>
          </a:p>
        </p:txBody>
      </p:sp>
      <p:sp>
        <p:nvSpPr>
          <p:cNvPr id="290819" name="Rectangle 3">
            <a:extLst>
              <a:ext uri="{FF2B5EF4-FFF2-40B4-BE49-F238E27FC236}">
                <a16:creationId xmlns:a16="http://schemas.microsoft.com/office/drawing/2014/main" id="{4455E394-7F89-431F-B9C7-4A7D3AE13A93}"/>
              </a:ext>
            </a:extLst>
          </p:cNvPr>
          <p:cNvSpPr>
            <a:spLocks noGrp="1"/>
          </p:cNvSpPr>
          <p:nvPr>
            <p:ph idx="1"/>
          </p:nvPr>
        </p:nvSpPr>
        <p:spPr/>
        <p:txBody>
          <a:bodyPr/>
          <a:lstStyle/>
          <a:p>
            <a:r>
              <a:rPr lang="ru-RU" altLang="LID4096"/>
              <a:t>Модель DFD, как и большинство других структурных моделей — иерархическая модель. Каждый процесс может быть подвергнут декомпозиции, то есть разбиению на структурные составляющие, отношения между которыми в той же нотации могут быть показаны на отдельной диаграмме.</a:t>
            </a:r>
          </a:p>
        </p:txBody>
      </p:sp>
      <p:sp>
        <p:nvSpPr>
          <p:cNvPr id="4" name="Номер слайда 5">
            <a:extLst>
              <a:ext uri="{FF2B5EF4-FFF2-40B4-BE49-F238E27FC236}">
                <a16:creationId xmlns:a16="http://schemas.microsoft.com/office/drawing/2014/main" id="{007E9E5D-F749-41B2-875F-D6A8A43C4445}"/>
              </a:ext>
            </a:extLst>
          </p:cNvPr>
          <p:cNvSpPr>
            <a:spLocks noGrp="1"/>
          </p:cNvSpPr>
          <p:nvPr>
            <p:ph type="sldNum" sz="quarter" idx="12"/>
          </p:nvPr>
        </p:nvSpPr>
        <p:spPr/>
        <p:txBody>
          <a:bodyPr/>
          <a:lstStyle/>
          <a:p>
            <a:fld id="{8785302C-43FB-4D64-9417-ADBD024F2099}" type="slidenum">
              <a:rPr lang="ru-RU" altLang="LID4096"/>
              <a:pPr/>
              <a:t>10</a:t>
            </a:fld>
            <a:endParaRPr lang="ru-RU" altLang="LID4096"/>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a:extLst>
              <a:ext uri="{FF2B5EF4-FFF2-40B4-BE49-F238E27FC236}">
                <a16:creationId xmlns:a16="http://schemas.microsoft.com/office/drawing/2014/main" id="{0C70B242-8C5A-431E-9AFB-6474D6266785}"/>
              </a:ext>
            </a:extLst>
          </p:cNvPr>
          <p:cNvSpPr>
            <a:spLocks noGrp="1"/>
          </p:cNvSpPr>
          <p:nvPr>
            <p:ph type="title"/>
          </p:nvPr>
        </p:nvSpPr>
        <p:spPr/>
        <p:txBody>
          <a:bodyPr/>
          <a:lstStyle/>
          <a:p>
            <a:pPr algn="ctr"/>
            <a:r>
              <a:rPr lang="ru-RU" altLang="LID4096" b="1" dirty="0" err="1">
                <a:solidFill>
                  <a:srgbClr val="FF6600"/>
                </a:solidFill>
              </a:rPr>
              <a:t>External</a:t>
            </a:r>
            <a:r>
              <a:rPr lang="ru-RU" altLang="LID4096" b="1" dirty="0">
                <a:solidFill>
                  <a:srgbClr val="FF6600"/>
                </a:solidFill>
              </a:rPr>
              <a:t> </a:t>
            </a:r>
            <a:r>
              <a:rPr lang="ru-RU" altLang="LID4096" b="1" dirty="0" err="1">
                <a:solidFill>
                  <a:srgbClr val="FF6600"/>
                </a:solidFill>
              </a:rPr>
              <a:t>Entity</a:t>
            </a:r>
            <a:endParaRPr lang="ru-RU" altLang="LID4096" b="1" dirty="0">
              <a:solidFill>
                <a:srgbClr val="FF6600"/>
              </a:solidFill>
            </a:endParaRPr>
          </a:p>
        </p:txBody>
      </p:sp>
      <p:sp>
        <p:nvSpPr>
          <p:cNvPr id="291843" name="Rectangle 3">
            <a:extLst>
              <a:ext uri="{FF2B5EF4-FFF2-40B4-BE49-F238E27FC236}">
                <a16:creationId xmlns:a16="http://schemas.microsoft.com/office/drawing/2014/main" id="{5714D2F1-402B-44B5-A491-733CE84C08CA}"/>
              </a:ext>
            </a:extLst>
          </p:cNvPr>
          <p:cNvSpPr>
            <a:spLocks noGrp="1"/>
          </p:cNvSpPr>
          <p:nvPr>
            <p:ph idx="1"/>
          </p:nvPr>
        </p:nvSpPr>
        <p:spPr/>
        <p:txBody>
          <a:bodyPr>
            <a:normAutofit fontScale="92500" lnSpcReduction="20000"/>
          </a:bodyPr>
          <a:lstStyle/>
          <a:p>
            <a:r>
              <a:rPr lang="ru-RU" altLang="LID4096" sz="2200"/>
              <a:t>Внешняя сущность представляет собой материальный предмет или физическое лицо, представляющее собой источник или приемник информации, например, заказчики, персонал, поставщики, клиенты, склад. Определение некоторого объекта или системы в качестве внешней сущности указывает на то, что она находится за пределами границ анализируемой ИС. В процессе анализа некоторые внешние сущности могут быть перенесены внутрь диаграммы анализируемой ИС, если это необходимо, или, наоборот, часть процессов ИС может быть вынесена за пределы диаграммы и представлена как внешняя сущность. Внешняя сущность обозначается квадратом, расположенным как бы "над" диаграммой и бросающим на нее тень, для того, чтобы можно было выделить этот символ среди других обозначений.</a:t>
            </a:r>
          </a:p>
        </p:txBody>
      </p:sp>
      <p:sp>
        <p:nvSpPr>
          <p:cNvPr id="4" name="Номер слайда 5">
            <a:extLst>
              <a:ext uri="{FF2B5EF4-FFF2-40B4-BE49-F238E27FC236}">
                <a16:creationId xmlns:a16="http://schemas.microsoft.com/office/drawing/2014/main" id="{19607FD6-0B5E-4CC4-86FE-D199901C22FB}"/>
              </a:ext>
            </a:extLst>
          </p:cNvPr>
          <p:cNvSpPr>
            <a:spLocks noGrp="1"/>
          </p:cNvSpPr>
          <p:nvPr>
            <p:ph type="sldNum" sz="quarter" idx="12"/>
          </p:nvPr>
        </p:nvSpPr>
        <p:spPr/>
        <p:txBody>
          <a:bodyPr/>
          <a:lstStyle/>
          <a:p>
            <a:fld id="{D14C88E7-8149-4EE0-B2B3-DCA19ADA2D29}" type="slidenum">
              <a:rPr lang="ru-RU" altLang="LID4096"/>
              <a:pPr/>
              <a:t>11</a:t>
            </a:fld>
            <a:endParaRPr lang="ru-RU" altLang="LID4096"/>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a:extLst>
              <a:ext uri="{FF2B5EF4-FFF2-40B4-BE49-F238E27FC236}">
                <a16:creationId xmlns:a16="http://schemas.microsoft.com/office/drawing/2014/main" id="{213A0EED-6535-4E4C-B54E-F88B813EBB9B}"/>
              </a:ext>
            </a:extLst>
          </p:cNvPr>
          <p:cNvSpPr>
            <a:spLocks noGrp="1"/>
          </p:cNvSpPr>
          <p:nvPr>
            <p:ph type="title"/>
          </p:nvPr>
        </p:nvSpPr>
        <p:spPr/>
        <p:txBody>
          <a:bodyPr/>
          <a:lstStyle/>
          <a:p>
            <a:pPr algn="ctr"/>
            <a:r>
              <a:rPr lang="ru-RU" altLang="LID4096" b="1" dirty="0">
                <a:solidFill>
                  <a:srgbClr val="FF6600"/>
                </a:solidFill>
              </a:rPr>
              <a:t>Внешняя сущность</a:t>
            </a:r>
          </a:p>
        </p:txBody>
      </p:sp>
      <p:sp>
        <p:nvSpPr>
          <p:cNvPr id="4" name="Номер слайда 5">
            <a:extLst>
              <a:ext uri="{FF2B5EF4-FFF2-40B4-BE49-F238E27FC236}">
                <a16:creationId xmlns:a16="http://schemas.microsoft.com/office/drawing/2014/main" id="{DBD1AB60-C24C-4EDF-AC04-E77FECB4CDEC}"/>
              </a:ext>
            </a:extLst>
          </p:cNvPr>
          <p:cNvSpPr>
            <a:spLocks noGrp="1"/>
          </p:cNvSpPr>
          <p:nvPr>
            <p:ph type="sldNum" sz="quarter" idx="12"/>
          </p:nvPr>
        </p:nvSpPr>
        <p:spPr/>
        <p:txBody>
          <a:bodyPr/>
          <a:lstStyle/>
          <a:p>
            <a:fld id="{E3274BA6-92BB-479D-A833-D2AD4CED4B76}" type="slidenum">
              <a:rPr lang="ru-RU" altLang="LID4096"/>
              <a:pPr/>
              <a:t>12</a:t>
            </a:fld>
            <a:endParaRPr lang="ru-RU" altLang="LID4096"/>
          </a:p>
        </p:txBody>
      </p:sp>
      <p:pic>
        <p:nvPicPr>
          <p:cNvPr id="293894" name="Picture 6">
            <a:extLst>
              <a:ext uri="{FF2B5EF4-FFF2-40B4-BE49-F238E27FC236}">
                <a16:creationId xmlns:a16="http://schemas.microsoft.com/office/drawing/2014/main" id="{CB2779A8-3126-4E7E-B7E4-D2CB9BEAD5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5763" y="2349500"/>
            <a:ext cx="3230562" cy="22907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a:extLst>
              <a:ext uri="{FF2B5EF4-FFF2-40B4-BE49-F238E27FC236}">
                <a16:creationId xmlns:a16="http://schemas.microsoft.com/office/drawing/2014/main" id="{35FD37CC-0846-4A74-BC6E-43A60CBA42B3}"/>
              </a:ext>
            </a:extLst>
          </p:cNvPr>
          <p:cNvSpPr>
            <a:spLocks noGrp="1"/>
          </p:cNvSpPr>
          <p:nvPr>
            <p:ph type="title"/>
          </p:nvPr>
        </p:nvSpPr>
        <p:spPr/>
        <p:txBody>
          <a:bodyPr/>
          <a:lstStyle/>
          <a:p>
            <a:pPr algn="ctr"/>
            <a:r>
              <a:rPr lang="ru-RU" altLang="LID4096" b="1" dirty="0">
                <a:solidFill>
                  <a:srgbClr val="FF6600"/>
                </a:solidFill>
              </a:rPr>
              <a:t>Process</a:t>
            </a:r>
          </a:p>
        </p:txBody>
      </p:sp>
      <p:sp>
        <p:nvSpPr>
          <p:cNvPr id="292867" name="Rectangle 3">
            <a:extLst>
              <a:ext uri="{FF2B5EF4-FFF2-40B4-BE49-F238E27FC236}">
                <a16:creationId xmlns:a16="http://schemas.microsoft.com/office/drawing/2014/main" id="{A5ECD338-285C-419F-9015-96351B3A82E5}"/>
              </a:ext>
            </a:extLst>
          </p:cNvPr>
          <p:cNvSpPr>
            <a:spLocks noGrp="1"/>
          </p:cNvSpPr>
          <p:nvPr>
            <p:ph idx="1"/>
          </p:nvPr>
        </p:nvSpPr>
        <p:spPr/>
        <p:txBody>
          <a:bodyPr>
            <a:normAutofit lnSpcReduction="10000"/>
          </a:bodyPr>
          <a:lstStyle/>
          <a:p>
            <a:pPr>
              <a:lnSpc>
                <a:spcPct val="90000"/>
              </a:lnSpc>
            </a:pPr>
            <a:r>
              <a:rPr lang="ru-RU" altLang="LID4096" sz="2400"/>
              <a:t>Системы и подсистемы - при построении модели сложной ИС она может быть представлена в самом общем виде на так называемой контекстной диаграмме в виде одной системы как единого целого, либо может быть декомпозирована на ряд подсистем. Процесс представляет собой преобразование входных потоков данных в выходные в соответствии с определенным алгоритмом. Физически процесс может быть реализован различными способами: это может быть подразделение организации (отдел), выполняющее обработку входных документов и выпуск отчетов, программа, аппаратно реализованное логическое устройство и тд.</a:t>
            </a:r>
          </a:p>
        </p:txBody>
      </p:sp>
      <p:sp>
        <p:nvSpPr>
          <p:cNvPr id="4" name="Номер слайда 5">
            <a:extLst>
              <a:ext uri="{FF2B5EF4-FFF2-40B4-BE49-F238E27FC236}">
                <a16:creationId xmlns:a16="http://schemas.microsoft.com/office/drawing/2014/main" id="{55DC54C9-4CAC-4ABD-B910-6A09C2F6CBDF}"/>
              </a:ext>
            </a:extLst>
          </p:cNvPr>
          <p:cNvSpPr>
            <a:spLocks noGrp="1"/>
          </p:cNvSpPr>
          <p:nvPr>
            <p:ph type="sldNum" sz="quarter" idx="12"/>
          </p:nvPr>
        </p:nvSpPr>
        <p:spPr/>
        <p:txBody>
          <a:bodyPr/>
          <a:lstStyle/>
          <a:p>
            <a:fld id="{CDB6DA03-D8EE-4326-A506-ECFD19B7D616}" type="slidenum">
              <a:rPr lang="ru-RU" altLang="LID4096"/>
              <a:pPr/>
              <a:t>13</a:t>
            </a:fld>
            <a:endParaRPr lang="ru-RU" altLang="LID4096"/>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a:extLst>
              <a:ext uri="{FF2B5EF4-FFF2-40B4-BE49-F238E27FC236}">
                <a16:creationId xmlns:a16="http://schemas.microsoft.com/office/drawing/2014/main" id="{D15B9519-3239-4455-8837-6FD32B31A1E1}"/>
              </a:ext>
            </a:extLst>
          </p:cNvPr>
          <p:cNvSpPr>
            <a:spLocks noGrp="1"/>
          </p:cNvSpPr>
          <p:nvPr>
            <p:ph type="title"/>
          </p:nvPr>
        </p:nvSpPr>
        <p:spPr/>
        <p:txBody>
          <a:bodyPr/>
          <a:lstStyle/>
          <a:p>
            <a:pPr algn="ctr"/>
            <a:r>
              <a:rPr lang="ru-RU" altLang="LID4096" dirty="0">
                <a:solidFill>
                  <a:srgbClr val="FF6600"/>
                </a:solidFill>
              </a:rPr>
              <a:t>Процесс</a:t>
            </a:r>
          </a:p>
        </p:txBody>
      </p:sp>
      <p:sp>
        <p:nvSpPr>
          <p:cNvPr id="5" name="Номер слайда 5">
            <a:extLst>
              <a:ext uri="{FF2B5EF4-FFF2-40B4-BE49-F238E27FC236}">
                <a16:creationId xmlns:a16="http://schemas.microsoft.com/office/drawing/2014/main" id="{60C891F9-9761-4D0E-B1FD-ACE4CFE07FCC}"/>
              </a:ext>
            </a:extLst>
          </p:cNvPr>
          <p:cNvSpPr>
            <a:spLocks noGrp="1"/>
          </p:cNvSpPr>
          <p:nvPr>
            <p:ph type="sldNum" sz="quarter" idx="12"/>
          </p:nvPr>
        </p:nvSpPr>
        <p:spPr/>
        <p:txBody>
          <a:bodyPr/>
          <a:lstStyle/>
          <a:p>
            <a:fld id="{09854B6F-28AC-4B17-B0D6-288B12EDD4EB}" type="slidenum">
              <a:rPr lang="ru-RU" altLang="LID4096"/>
              <a:pPr/>
              <a:t>14</a:t>
            </a:fld>
            <a:endParaRPr lang="ru-RU" altLang="LID4096"/>
          </a:p>
        </p:txBody>
      </p:sp>
      <p:pic>
        <p:nvPicPr>
          <p:cNvPr id="296964" name="Picture 4">
            <a:extLst>
              <a:ext uri="{FF2B5EF4-FFF2-40B4-BE49-F238E27FC236}">
                <a16:creationId xmlns:a16="http://schemas.microsoft.com/office/drawing/2014/main" id="{0902100B-FAE0-4734-B4AB-AD381FEDB9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924175"/>
            <a:ext cx="8242300" cy="1938338"/>
          </a:xfrm>
          <a:prstGeom prst="rect">
            <a:avLst/>
          </a:prstGeom>
          <a:noFill/>
          <a:extLst>
            <a:ext uri="{909E8E84-426E-40DD-AFC4-6F175D3DCCD1}">
              <a14:hiddenFill xmlns:a14="http://schemas.microsoft.com/office/drawing/2010/main">
                <a:solidFill>
                  <a:srgbClr val="FFFFFF"/>
                </a:solidFill>
              </a14:hiddenFill>
            </a:ext>
          </a:extLst>
        </p:spPr>
      </p:pic>
      <p:sp>
        <p:nvSpPr>
          <p:cNvPr id="296965" name="Rectangle 5">
            <a:extLst>
              <a:ext uri="{FF2B5EF4-FFF2-40B4-BE49-F238E27FC236}">
                <a16:creationId xmlns:a16="http://schemas.microsoft.com/office/drawing/2014/main" id="{FE38C4AF-E13B-42C1-BEF4-AE857D0F695A}"/>
              </a:ext>
            </a:extLst>
          </p:cNvPr>
          <p:cNvSpPr>
            <a:spLocks noChangeArrowheads="1"/>
          </p:cNvSpPr>
          <p:nvPr/>
        </p:nvSpPr>
        <p:spPr bwMode="auto">
          <a:xfrm>
            <a:off x="569630" y="2017662"/>
            <a:ext cx="75596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LID4096" sz="2200" dirty="0"/>
              <a:t>Процесс на диаграмме потоков данных изображается, как показано на рисунке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6" name="Rectangle 4">
            <a:extLst>
              <a:ext uri="{FF2B5EF4-FFF2-40B4-BE49-F238E27FC236}">
                <a16:creationId xmlns:a16="http://schemas.microsoft.com/office/drawing/2014/main" id="{A0E9DA18-A316-4F33-AD0C-AC980194D984}"/>
              </a:ext>
            </a:extLst>
          </p:cNvPr>
          <p:cNvSpPr>
            <a:spLocks noGrp="1"/>
          </p:cNvSpPr>
          <p:nvPr>
            <p:ph type="title"/>
          </p:nvPr>
        </p:nvSpPr>
        <p:spPr>
          <a:xfrm>
            <a:off x="581192" y="687475"/>
            <a:ext cx="7989752" cy="869318"/>
          </a:xfrm>
        </p:spPr>
        <p:txBody>
          <a:bodyPr/>
          <a:lstStyle/>
          <a:p>
            <a:pPr algn="ctr"/>
            <a:r>
              <a:rPr lang="ru-RU" altLang="LID4096" b="1" dirty="0">
                <a:solidFill>
                  <a:srgbClr val="FF6600"/>
                </a:solidFill>
              </a:rPr>
              <a:t>Процесс: подсистемы</a:t>
            </a:r>
          </a:p>
        </p:txBody>
      </p:sp>
      <p:sp>
        <p:nvSpPr>
          <p:cNvPr id="5" name="Номер слайда 5">
            <a:extLst>
              <a:ext uri="{FF2B5EF4-FFF2-40B4-BE49-F238E27FC236}">
                <a16:creationId xmlns:a16="http://schemas.microsoft.com/office/drawing/2014/main" id="{B128927B-6765-4FA1-95F9-7DCA2AAF23A8}"/>
              </a:ext>
            </a:extLst>
          </p:cNvPr>
          <p:cNvSpPr>
            <a:spLocks noGrp="1"/>
          </p:cNvSpPr>
          <p:nvPr>
            <p:ph type="sldNum" sz="quarter" idx="12"/>
          </p:nvPr>
        </p:nvSpPr>
        <p:spPr/>
        <p:txBody>
          <a:bodyPr/>
          <a:lstStyle/>
          <a:p>
            <a:fld id="{0F073E04-CD7D-4420-8651-9B4339B6C4ED}" type="slidenum">
              <a:rPr lang="ru-RU" altLang="LID4096"/>
              <a:pPr/>
              <a:t>15</a:t>
            </a:fld>
            <a:endParaRPr lang="ru-RU" altLang="LID4096"/>
          </a:p>
        </p:txBody>
      </p:sp>
      <p:pic>
        <p:nvPicPr>
          <p:cNvPr id="294917" name="Picture 5">
            <a:extLst>
              <a:ext uri="{FF2B5EF4-FFF2-40B4-BE49-F238E27FC236}">
                <a16:creationId xmlns:a16="http://schemas.microsoft.com/office/drawing/2014/main" id="{B586F92B-7DE3-4F99-ADFE-531825F0C8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852738"/>
            <a:ext cx="8208962" cy="2590800"/>
          </a:xfrm>
          <a:prstGeom prst="rect">
            <a:avLst/>
          </a:prstGeom>
          <a:noFill/>
          <a:extLst>
            <a:ext uri="{909E8E84-426E-40DD-AFC4-6F175D3DCCD1}">
              <a14:hiddenFill xmlns:a14="http://schemas.microsoft.com/office/drawing/2010/main">
                <a:solidFill>
                  <a:srgbClr val="FFFFFF"/>
                </a:solidFill>
              </a14:hiddenFill>
            </a:ext>
          </a:extLst>
        </p:spPr>
      </p:pic>
      <p:sp>
        <p:nvSpPr>
          <p:cNvPr id="294919" name="Rectangle 7">
            <a:extLst>
              <a:ext uri="{FF2B5EF4-FFF2-40B4-BE49-F238E27FC236}">
                <a16:creationId xmlns:a16="http://schemas.microsoft.com/office/drawing/2014/main" id="{6CA36649-FB12-489A-8907-7756631E8F14}"/>
              </a:ext>
            </a:extLst>
          </p:cNvPr>
          <p:cNvSpPr>
            <a:spLocks noChangeArrowheads="1"/>
          </p:cNvSpPr>
          <p:nvPr/>
        </p:nvSpPr>
        <p:spPr bwMode="auto">
          <a:xfrm>
            <a:off x="595593" y="1959140"/>
            <a:ext cx="7618412"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LID4096" sz="2200" dirty="0"/>
              <a:t>Подсистема (или система) на контекстной диаграмме изображается следующим образом</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a:extLst>
              <a:ext uri="{FF2B5EF4-FFF2-40B4-BE49-F238E27FC236}">
                <a16:creationId xmlns:a16="http://schemas.microsoft.com/office/drawing/2014/main" id="{3CEC966F-62AD-4A84-9BE7-014A26B91084}"/>
              </a:ext>
            </a:extLst>
          </p:cNvPr>
          <p:cNvSpPr>
            <a:spLocks noGrp="1"/>
          </p:cNvSpPr>
          <p:nvPr>
            <p:ph type="title"/>
          </p:nvPr>
        </p:nvSpPr>
        <p:spPr/>
        <p:txBody>
          <a:bodyPr/>
          <a:lstStyle/>
          <a:p>
            <a:pPr algn="ctr"/>
            <a:r>
              <a:rPr lang="ru-RU" altLang="LID4096" b="1" dirty="0">
                <a:solidFill>
                  <a:srgbClr val="FF6600"/>
                </a:solidFill>
              </a:rPr>
              <a:t>Описание рисунка</a:t>
            </a:r>
          </a:p>
        </p:txBody>
      </p:sp>
      <p:sp>
        <p:nvSpPr>
          <p:cNvPr id="299011" name="Rectangle 3">
            <a:extLst>
              <a:ext uri="{FF2B5EF4-FFF2-40B4-BE49-F238E27FC236}">
                <a16:creationId xmlns:a16="http://schemas.microsoft.com/office/drawing/2014/main" id="{0D2539C8-4BF4-42B4-B92B-9C79F9AF770A}"/>
              </a:ext>
            </a:extLst>
          </p:cNvPr>
          <p:cNvSpPr>
            <a:spLocks noGrp="1"/>
          </p:cNvSpPr>
          <p:nvPr>
            <p:ph idx="1"/>
          </p:nvPr>
        </p:nvSpPr>
        <p:spPr/>
        <p:txBody>
          <a:bodyPr>
            <a:normAutofit fontScale="85000" lnSpcReduction="10000"/>
          </a:bodyPr>
          <a:lstStyle/>
          <a:p>
            <a:pPr>
              <a:lnSpc>
                <a:spcPct val="80000"/>
              </a:lnSpc>
            </a:pPr>
            <a:r>
              <a:rPr lang="ru-RU" altLang="LID4096" sz="2400"/>
              <a:t>Номер процесса служит для его идентификации. В поле имени вводится наименование процесса в виде предложения с активным недвусмысленным глаголом в неопределенной форме (вычислить, рассчитать, проверить, определить, создать, получить), за которым следуют существительные в винительном падеже, например: </a:t>
            </a:r>
          </a:p>
          <a:p>
            <a:pPr>
              <a:lnSpc>
                <a:spcPct val="80000"/>
              </a:lnSpc>
            </a:pPr>
            <a:r>
              <a:rPr lang="ru-RU" altLang="LID4096" sz="2400"/>
              <a:t>"Ввести сведения о клиентах"; </a:t>
            </a:r>
          </a:p>
          <a:p>
            <a:pPr>
              <a:lnSpc>
                <a:spcPct val="80000"/>
              </a:lnSpc>
            </a:pPr>
            <a:r>
              <a:rPr lang="ru-RU" altLang="LID4096" sz="2400"/>
              <a:t>"Выдать информацию о текущих расходах"; </a:t>
            </a:r>
          </a:p>
          <a:p>
            <a:pPr>
              <a:lnSpc>
                <a:spcPct val="80000"/>
              </a:lnSpc>
            </a:pPr>
            <a:r>
              <a:rPr lang="ru-RU" altLang="LID4096" sz="2400"/>
              <a:t>"Проверить кредитоспособность клиента".</a:t>
            </a:r>
          </a:p>
          <a:p>
            <a:pPr>
              <a:lnSpc>
                <a:spcPct val="80000"/>
              </a:lnSpc>
            </a:pPr>
            <a:endParaRPr lang="ru-RU" altLang="LID4096" sz="2400"/>
          </a:p>
          <a:p>
            <a:pPr>
              <a:lnSpc>
                <a:spcPct val="80000"/>
              </a:lnSpc>
            </a:pPr>
            <a:r>
              <a:rPr lang="ru-RU" altLang="LID4096" sz="2400"/>
              <a:t>Использование таких глаголов, как "обработать", "модернизировать" или "отредактировать" означает, как правило, недостаточно глубокое понимание данного процесса и требует дальнейшего анализа.</a:t>
            </a:r>
          </a:p>
        </p:txBody>
      </p:sp>
      <p:sp>
        <p:nvSpPr>
          <p:cNvPr id="4" name="Номер слайда 5">
            <a:extLst>
              <a:ext uri="{FF2B5EF4-FFF2-40B4-BE49-F238E27FC236}">
                <a16:creationId xmlns:a16="http://schemas.microsoft.com/office/drawing/2014/main" id="{A0FB1E57-83A7-4190-A1B1-8EC5711BC3F0}"/>
              </a:ext>
            </a:extLst>
          </p:cNvPr>
          <p:cNvSpPr>
            <a:spLocks noGrp="1"/>
          </p:cNvSpPr>
          <p:nvPr>
            <p:ph type="sldNum" sz="quarter" idx="12"/>
          </p:nvPr>
        </p:nvSpPr>
        <p:spPr/>
        <p:txBody>
          <a:bodyPr/>
          <a:lstStyle/>
          <a:p>
            <a:fld id="{F3F620A1-7221-460B-9C70-A628FB5E5DFD}" type="slidenum">
              <a:rPr lang="ru-RU" altLang="LID4096"/>
              <a:pPr/>
              <a:t>16</a:t>
            </a:fld>
            <a:endParaRPr lang="ru-RU" altLang="LID4096"/>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a:extLst>
              <a:ext uri="{FF2B5EF4-FFF2-40B4-BE49-F238E27FC236}">
                <a16:creationId xmlns:a16="http://schemas.microsoft.com/office/drawing/2014/main" id="{9C3EB243-1FD6-40AE-B27E-D59759102CC2}"/>
              </a:ext>
            </a:extLst>
          </p:cNvPr>
          <p:cNvSpPr>
            <a:spLocks noGrp="1"/>
          </p:cNvSpPr>
          <p:nvPr>
            <p:ph type="title"/>
          </p:nvPr>
        </p:nvSpPr>
        <p:spPr/>
        <p:txBody>
          <a:bodyPr/>
          <a:lstStyle/>
          <a:p>
            <a:pPr algn="ctr"/>
            <a:r>
              <a:rPr lang="ru-RU" altLang="LID4096" b="1" dirty="0">
                <a:solidFill>
                  <a:srgbClr val="FF6600"/>
                </a:solidFill>
              </a:rPr>
              <a:t>Накопители данных</a:t>
            </a:r>
          </a:p>
        </p:txBody>
      </p:sp>
      <p:sp>
        <p:nvSpPr>
          <p:cNvPr id="300035" name="Rectangle 3">
            <a:extLst>
              <a:ext uri="{FF2B5EF4-FFF2-40B4-BE49-F238E27FC236}">
                <a16:creationId xmlns:a16="http://schemas.microsoft.com/office/drawing/2014/main" id="{60A249B9-5BEB-4126-8364-B13C28DA4061}"/>
              </a:ext>
            </a:extLst>
          </p:cNvPr>
          <p:cNvSpPr>
            <a:spLocks noGrp="1"/>
          </p:cNvSpPr>
          <p:nvPr>
            <p:ph idx="1"/>
          </p:nvPr>
        </p:nvSpPr>
        <p:spPr/>
        <p:txBody>
          <a:bodyPr>
            <a:normAutofit fontScale="92500" lnSpcReduction="20000"/>
          </a:bodyPr>
          <a:lstStyle/>
          <a:p>
            <a:pPr>
              <a:lnSpc>
                <a:spcPct val="90000"/>
              </a:lnSpc>
            </a:pPr>
            <a:r>
              <a:rPr lang="ru-RU" altLang="LID4096" sz="2800"/>
              <a:t>Накопитель данных представляет собой абстрактное устройство для хранения информации, которую можно в любой момент поместить в накопитель и через некоторое время извлечь, причем способы помещения и извлечения могут быть любыми. </a:t>
            </a:r>
          </a:p>
          <a:p>
            <a:pPr>
              <a:lnSpc>
                <a:spcPct val="90000"/>
              </a:lnSpc>
            </a:pPr>
            <a:endParaRPr lang="ru-RU" altLang="LID4096" sz="2800"/>
          </a:p>
          <a:p>
            <a:pPr>
              <a:lnSpc>
                <a:spcPct val="90000"/>
              </a:lnSpc>
            </a:pPr>
            <a:r>
              <a:rPr lang="ru-RU" altLang="LID4096" sz="2800"/>
              <a:t>Накопитель данных может быть реализован физически в виде микрофиши, ящика в картотеке, таблицы в оперативной памяти, файла на магнитном носителе и т.д.</a:t>
            </a:r>
          </a:p>
        </p:txBody>
      </p:sp>
      <p:sp>
        <p:nvSpPr>
          <p:cNvPr id="4" name="Номер слайда 5">
            <a:extLst>
              <a:ext uri="{FF2B5EF4-FFF2-40B4-BE49-F238E27FC236}">
                <a16:creationId xmlns:a16="http://schemas.microsoft.com/office/drawing/2014/main" id="{D49A7476-56E6-4824-A9B9-D13BA8851901}"/>
              </a:ext>
            </a:extLst>
          </p:cNvPr>
          <p:cNvSpPr>
            <a:spLocks noGrp="1"/>
          </p:cNvSpPr>
          <p:nvPr>
            <p:ph type="sldNum" sz="quarter" idx="12"/>
          </p:nvPr>
        </p:nvSpPr>
        <p:spPr/>
        <p:txBody>
          <a:bodyPr/>
          <a:lstStyle/>
          <a:p>
            <a:fld id="{8827015D-850A-49D1-87FD-1ACF630390EB}" type="slidenum">
              <a:rPr lang="ru-RU" altLang="LID4096"/>
              <a:pPr/>
              <a:t>17</a:t>
            </a:fld>
            <a:endParaRPr lang="ru-RU" altLang="LID4096"/>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60" name="Rectangle 4">
            <a:extLst>
              <a:ext uri="{FF2B5EF4-FFF2-40B4-BE49-F238E27FC236}">
                <a16:creationId xmlns:a16="http://schemas.microsoft.com/office/drawing/2014/main" id="{AEDFDA99-3376-41DE-A443-710BBB30A10B}"/>
              </a:ext>
            </a:extLst>
          </p:cNvPr>
          <p:cNvSpPr>
            <a:spLocks noGrp="1"/>
          </p:cNvSpPr>
          <p:nvPr>
            <p:ph type="title"/>
          </p:nvPr>
        </p:nvSpPr>
        <p:spPr/>
        <p:txBody>
          <a:bodyPr/>
          <a:lstStyle/>
          <a:p>
            <a:pPr algn="ctr"/>
            <a:r>
              <a:rPr lang="ru-RU" altLang="LID4096" b="1" dirty="0">
                <a:solidFill>
                  <a:srgbClr val="FF6600"/>
                </a:solidFill>
              </a:rPr>
              <a:t>Данные</a:t>
            </a:r>
          </a:p>
        </p:txBody>
      </p:sp>
      <p:sp>
        <p:nvSpPr>
          <p:cNvPr id="6" name="Номер слайда 5">
            <a:extLst>
              <a:ext uri="{FF2B5EF4-FFF2-40B4-BE49-F238E27FC236}">
                <a16:creationId xmlns:a16="http://schemas.microsoft.com/office/drawing/2014/main" id="{8B2A5B44-0D5E-4204-B7DE-50351EACBBAF}"/>
              </a:ext>
            </a:extLst>
          </p:cNvPr>
          <p:cNvSpPr>
            <a:spLocks noGrp="1"/>
          </p:cNvSpPr>
          <p:nvPr>
            <p:ph type="sldNum" sz="quarter" idx="12"/>
          </p:nvPr>
        </p:nvSpPr>
        <p:spPr/>
        <p:txBody>
          <a:bodyPr/>
          <a:lstStyle/>
          <a:p>
            <a:fld id="{70B5DD91-8191-4201-81FA-361420A01A79}" type="slidenum">
              <a:rPr lang="ru-RU" altLang="LID4096"/>
              <a:pPr/>
              <a:t>18</a:t>
            </a:fld>
            <a:endParaRPr lang="ru-RU" altLang="LID4096"/>
          </a:p>
        </p:txBody>
      </p:sp>
      <p:sp>
        <p:nvSpPr>
          <p:cNvPr id="301061" name="Rectangle 5">
            <a:extLst>
              <a:ext uri="{FF2B5EF4-FFF2-40B4-BE49-F238E27FC236}">
                <a16:creationId xmlns:a16="http://schemas.microsoft.com/office/drawing/2014/main" id="{E8F9C9AA-DF50-4F2E-A748-AEE0E4159AC5}"/>
              </a:ext>
            </a:extLst>
          </p:cNvPr>
          <p:cNvSpPr>
            <a:spLocks noChangeArrowheads="1"/>
          </p:cNvSpPr>
          <p:nvPr/>
        </p:nvSpPr>
        <p:spPr bwMode="auto">
          <a:xfrm>
            <a:off x="889803" y="2022475"/>
            <a:ext cx="76327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LID4096" sz="2200" dirty="0"/>
              <a:t>Накопитель данных на диаграмме потоков данных изображается, как показано на рисунке</a:t>
            </a:r>
          </a:p>
        </p:txBody>
      </p:sp>
      <p:pic>
        <p:nvPicPr>
          <p:cNvPr id="301062" name="Picture 6">
            <a:extLst>
              <a:ext uri="{FF2B5EF4-FFF2-40B4-BE49-F238E27FC236}">
                <a16:creationId xmlns:a16="http://schemas.microsoft.com/office/drawing/2014/main" id="{6DDD6190-2941-42DC-A576-6D3730FBD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3141663"/>
            <a:ext cx="5256212" cy="823912"/>
          </a:xfrm>
          <a:prstGeom prst="rect">
            <a:avLst/>
          </a:prstGeom>
          <a:noFill/>
          <a:extLst>
            <a:ext uri="{909E8E84-426E-40DD-AFC4-6F175D3DCCD1}">
              <a14:hiddenFill xmlns:a14="http://schemas.microsoft.com/office/drawing/2010/main">
                <a:solidFill>
                  <a:srgbClr val="FFFFFF"/>
                </a:solidFill>
              </a14:hiddenFill>
            </a:ext>
          </a:extLst>
        </p:spPr>
      </p:pic>
      <p:sp>
        <p:nvSpPr>
          <p:cNvPr id="301063" name="Rectangle 7">
            <a:extLst>
              <a:ext uri="{FF2B5EF4-FFF2-40B4-BE49-F238E27FC236}">
                <a16:creationId xmlns:a16="http://schemas.microsoft.com/office/drawing/2014/main" id="{8AB5FE7A-8E44-47E0-BEB9-24ECF2C06B6B}"/>
              </a:ext>
            </a:extLst>
          </p:cNvPr>
          <p:cNvSpPr>
            <a:spLocks noChangeArrowheads="1"/>
          </p:cNvSpPr>
          <p:nvPr/>
        </p:nvSpPr>
        <p:spPr bwMode="auto">
          <a:xfrm>
            <a:off x="898525" y="5084763"/>
            <a:ext cx="770572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LID4096" sz="2200"/>
              <a:t>Накопитель данных идентифицируется буквой "D" и произвольным числом. Имя накопителя выбирается из соображения наибольшей информативности для проектировщика.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a:extLst>
              <a:ext uri="{FF2B5EF4-FFF2-40B4-BE49-F238E27FC236}">
                <a16:creationId xmlns:a16="http://schemas.microsoft.com/office/drawing/2014/main" id="{AC8C5758-CA12-437B-92C7-74F8FFC798B7}"/>
              </a:ext>
            </a:extLst>
          </p:cNvPr>
          <p:cNvSpPr>
            <a:spLocks noGrp="1"/>
          </p:cNvSpPr>
          <p:nvPr>
            <p:ph type="title"/>
          </p:nvPr>
        </p:nvSpPr>
        <p:spPr/>
        <p:txBody>
          <a:bodyPr/>
          <a:lstStyle/>
          <a:p>
            <a:pPr algn="ctr"/>
            <a:r>
              <a:rPr lang="ru-RU" altLang="LID4096" b="1" dirty="0">
                <a:solidFill>
                  <a:srgbClr val="FF6600"/>
                </a:solidFill>
              </a:rPr>
              <a:t>Потоки данных</a:t>
            </a:r>
          </a:p>
        </p:txBody>
      </p:sp>
      <p:sp>
        <p:nvSpPr>
          <p:cNvPr id="303107" name="Rectangle 3">
            <a:extLst>
              <a:ext uri="{FF2B5EF4-FFF2-40B4-BE49-F238E27FC236}">
                <a16:creationId xmlns:a16="http://schemas.microsoft.com/office/drawing/2014/main" id="{815852D6-450B-40EC-92ED-BDBB128E5731}"/>
              </a:ext>
            </a:extLst>
          </p:cNvPr>
          <p:cNvSpPr>
            <a:spLocks noGrp="1"/>
          </p:cNvSpPr>
          <p:nvPr>
            <p:ph idx="1"/>
          </p:nvPr>
        </p:nvSpPr>
        <p:spPr/>
        <p:txBody>
          <a:bodyPr/>
          <a:lstStyle/>
          <a:p>
            <a:pPr>
              <a:lnSpc>
                <a:spcPct val="90000"/>
              </a:lnSpc>
            </a:pPr>
            <a:r>
              <a:rPr lang="ru-RU" altLang="LID4096"/>
              <a:t>Поток данных определяет информацию, передаваемую через некоторое соединение от источника к приемнику. Реальный поток данных может быть информацией, передаваемой по кабелю между двумя устройствами, пересылаемыми по почте письмами, магнитными лентами или дискетами, переносимыми с одного компьютера на другой и т.д.</a:t>
            </a:r>
          </a:p>
        </p:txBody>
      </p:sp>
      <p:sp>
        <p:nvSpPr>
          <p:cNvPr id="4" name="Номер слайда 5">
            <a:extLst>
              <a:ext uri="{FF2B5EF4-FFF2-40B4-BE49-F238E27FC236}">
                <a16:creationId xmlns:a16="http://schemas.microsoft.com/office/drawing/2014/main" id="{01B97F6E-0BB7-4E9D-A9D8-B61BA43991B3}"/>
              </a:ext>
            </a:extLst>
          </p:cNvPr>
          <p:cNvSpPr>
            <a:spLocks noGrp="1"/>
          </p:cNvSpPr>
          <p:nvPr>
            <p:ph type="sldNum" sz="quarter" idx="12"/>
          </p:nvPr>
        </p:nvSpPr>
        <p:spPr/>
        <p:txBody>
          <a:bodyPr/>
          <a:lstStyle/>
          <a:p>
            <a:fld id="{1A5D54F2-AE22-408D-89F3-F6B0EBBA6131}" type="slidenum">
              <a:rPr lang="ru-RU" altLang="LID4096"/>
              <a:pPr/>
              <a:t>19</a:t>
            </a:fld>
            <a:endParaRPr lang="ru-RU" altLang="LID4096"/>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a:extLst>
              <a:ext uri="{FF2B5EF4-FFF2-40B4-BE49-F238E27FC236}">
                <a16:creationId xmlns:a16="http://schemas.microsoft.com/office/drawing/2014/main" id="{B66661D6-55E0-464A-8ECE-43661576F03A}"/>
              </a:ext>
            </a:extLst>
          </p:cNvPr>
          <p:cNvSpPr>
            <a:spLocks noGrp="1"/>
          </p:cNvSpPr>
          <p:nvPr>
            <p:ph type="title"/>
          </p:nvPr>
        </p:nvSpPr>
        <p:spPr/>
        <p:txBody>
          <a:bodyPr/>
          <a:lstStyle/>
          <a:p>
            <a:pPr algn="ctr"/>
            <a:r>
              <a:rPr lang="ru-RU" altLang="LID4096" dirty="0">
                <a:solidFill>
                  <a:srgbClr val="FF6600"/>
                </a:solidFill>
              </a:rPr>
              <a:t>Постановка задачи</a:t>
            </a:r>
          </a:p>
        </p:txBody>
      </p:sp>
      <p:sp>
        <p:nvSpPr>
          <p:cNvPr id="283651" name="Rectangle 3">
            <a:extLst>
              <a:ext uri="{FF2B5EF4-FFF2-40B4-BE49-F238E27FC236}">
                <a16:creationId xmlns:a16="http://schemas.microsoft.com/office/drawing/2014/main" id="{18CCDDAB-78DD-4F76-813D-4B49CD180907}"/>
              </a:ext>
            </a:extLst>
          </p:cNvPr>
          <p:cNvSpPr>
            <a:spLocks noGrp="1"/>
          </p:cNvSpPr>
          <p:nvPr>
            <p:ph idx="1"/>
          </p:nvPr>
        </p:nvSpPr>
        <p:spPr/>
        <p:txBody>
          <a:bodyPr>
            <a:normAutofit fontScale="92500" lnSpcReduction="10000"/>
          </a:bodyPr>
          <a:lstStyle/>
          <a:p>
            <a:pPr algn="ctr">
              <a:lnSpc>
                <a:spcPct val="90000"/>
              </a:lnSpc>
            </a:pPr>
            <a:r>
              <a:rPr lang="ru-RU" altLang="LID4096" sz="2800" b="1" dirty="0"/>
              <a:t>АНАЛИЗ ИНФОРМАЦИОННЫХ ПОТОКОВ</a:t>
            </a:r>
          </a:p>
          <a:p>
            <a:pPr>
              <a:lnSpc>
                <a:spcPct val="90000"/>
              </a:lnSpc>
            </a:pPr>
            <a:r>
              <a:rPr lang="ru-RU" altLang="LID4096" sz="2800" dirty="0"/>
              <a:t>В процессе анализа информационных потоков предприятия программист изучает процессы возникновения, движения и обработки информации, а также направленность и интенсивность документооборота на предприятии.</a:t>
            </a:r>
          </a:p>
          <a:p>
            <a:pPr>
              <a:lnSpc>
                <a:spcPct val="90000"/>
              </a:lnSpc>
            </a:pPr>
            <a:r>
              <a:rPr lang="ru-RU" altLang="LID4096" sz="2800" dirty="0"/>
              <a:t>Цель анализа информационных потоков — выявление точек дублирования, избытка и недостатка информации, причин ее сбоев и задержек.</a:t>
            </a:r>
          </a:p>
        </p:txBody>
      </p:sp>
      <p:sp>
        <p:nvSpPr>
          <p:cNvPr id="4" name="Номер слайда 5">
            <a:extLst>
              <a:ext uri="{FF2B5EF4-FFF2-40B4-BE49-F238E27FC236}">
                <a16:creationId xmlns:a16="http://schemas.microsoft.com/office/drawing/2014/main" id="{6EF70862-B647-4C38-877C-539FB8EAFCC6}"/>
              </a:ext>
            </a:extLst>
          </p:cNvPr>
          <p:cNvSpPr>
            <a:spLocks noGrp="1"/>
          </p:cNvSpPr>
          <p:nvPr>
            <p:ph type="sldNum" sz="quarter" idx="12"/>
          </p:nvPr>
        </p:nvSpPr>
        <p:spPr/>
        <p:txBody>
          <a:bodyPr/>
          <a:lstStyle/>
          <a:p>
            <a:fld id="{C6CF6EC6-7B65-46DE-B5DC-E3B8AD146B6C}" type="slidenum">
              <a:rPr lang="ru-RU" altLang="LID4096"/>
              <a:pPr/>
              <a:t>2</a:t>
            </a:fld>
            <a:endParaRPr lang="ru-RU" altLang="LID4096"/>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2" name="Rectangle 4">
            <a:extLst>
              <a:ext uri="{FF2B5EF4-FFF2-40B4-BE49-F238E27FC236}">
                <a16:creationId xmlns:a16="http://schemas.microsoft.com/office/drawing/2014/main" id="{56AF1B86-6E0C-45EB-B609-E5706588B894}"/>
              </a:ext>
            </a:extLst>
          </p:cNvPr>
          <p:cNvSpPr>
            <a:spLocks noGrp="1"/>
          </p:cNvSpPr>
          <p:nvPr>
            <p:ph type="title"/>
          </p:nvPr>
        </p:nvSpPr>
        <p:spPr>
          <a:xfrm>
            <a:off x="581192" y="687475"/>
            <a:ext cx="7989752" cy="941326"/>
          </a:xfrm>
        </p:spPr>
        <p:txBody>
          <a:bodyPr/>
          <a:lstStyle/>
          <a:p>
            <a:pPr algn="ctr"/>
            <a:r>
              <a:rPr lang="ru-RU" altLang="LID4096" b="1" dirty="0">
                <a:solidFill>
                  <a:srgbClr val="FF6600"/>
                </a:solidFill>
              </a:rPr>
              <a:t>Стрелка</a:t>
            </a:r>
          </a:p>
        </p:txBody>
      </p:sp>
      <p:sp>
        <p:nvSpPr>
          <p:cNvPr id="5" name="Номер слайда 5">
            <a:extLst>
              <a:ext uri="{FF2B5EF4-FFF2-40B4-BE49-F238E27FC236}">
                <a16:creationId xmlns:a16="http://schemas.microsoft.com/office/drawing/2014/main" id="{09C51C8B-2280-41F2-812B-235AD7DD7486}"/>
              </a:ext>
            </a:extLst>
          </p:cNvPr>
          <p:cNvSpPr>
            <a:spLocks noGrp="1"/>
          </p:cNvSpPr>
          <p:nvPr>
            <p:ph type="sldNum" sz="quarter" idx="12"/>
          </p:nvPr>
        </p:nvSpPr>
        <p:spPr/>
        <p:txBody>
          <a:bodyPr/>
          <a:lstStyle/>
          <a:p>
            <a:fld id="{E138F31A-C3AB-4B1E-829D-806059E0C5CE}" type="slidenum">
              <a:rPr lang="ru-RU" altLang="LID4096"/>
              <a:pPr/>
              <a:t>20</a:t>
            </a:fld>
            <a:endParaRPr lang="ru-RU" altLang="LID4096"/>
          </a:p>
        </p:txBody>
      </p:sp>
      <p:sp>
        <p:nvSpPr>
          <p:cNvPr id="304133" name="Rectangle 5">
            <a:extLst>
              <a:ext uri="{FF2B5EF4-FFF2-40B4-BE49-F238E27FC236}">
                <a16:creationId xmlns:a16="http://schemas.microsoft.com/office/drawing/2014/main" id="{FC6F85CE-E749-43F7-AB8E-DEA2A02EF0A1}"/>
              </a:ext>
            </a:extLst>
          </p:cNvPr>
          <p:cNvSpPr>
            <a:spLocks noChangeArrowheads="1"/>
          </p:cNvSpPr>
          <p:nvPr/>
        </p:nvSpPr>
        <p:spPr bwMode="auto">
          <a:xfrm>
            <a:off x="323850" y="2032961"/>
            <a:ext cx="8496300"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LID4096" sz="2200" dirty="0"/>
              <a:t>Поток данных на диаграмме изображается линией, оканчивающейся стрелкой, которая показывает направление потока </a:t>
            </a:r>
          </a:p>
        </p:txBody>
      </p:sp>
      <p:pic>
        <p:nvPicPr>
          <p:cNvPr id="304134" name="Picture 6">
            <a:extLst>
              <a:ext uri="{FF2B5EF4-FFF2-40B4-BE49-F238E27FC236}">
                <a16:creationId xmlns:a16="http://schemas.microsoft.com/office/drawing/2014/main" id="{5904240C-787D-48D1-8FD9-FE873A8B8F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598" y="3409122"/>
            <a:ext cx="7848600" cy="2689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312CC7-A084-4369-8272-C876BE39D4CD}"/>
              </a:ext>
            </a:extLst>
          </p:cNvPr>
          <p:cNvSpPr>
            <a:spLocks noGrp="1"/>
          </p:cNvSpPr>
          <p:nvPr>
            <p:ph type="title"/>
          </p:nvPr>
        </p:nvSpPr>
        <p:spPr>
          <a:xfrm>
            <a:off x="683568" y="3212976"/>
            <a:ext cx="7989752" cy="1083329"/>
          </a:xfrm>
        </p:spPr>
        <p:txBody>
          <a:bodyPr>
            <a:normAutofit/>
          </a:bodyPr>
          <a:lstStyle/>
          <a:p>
            <a:pPr algn="ctr"/>
            <a:r>
              <a:rPr lang="ru-RU" sz="3600" dirty="0" err="1">
                <a:solidFill>
                  <a:schemeClr val="tx1"/>
                </a:solidFill>
                <a:latin typeface="Times New Roman" panose="02020603050405020304" pitchFamily="18" charset="0"/>
                <a:cs typeface="Times New Roman" panose="02020603050405020304" pitchFamily="18" charset="0"/>
              </a:rPr>
              <a:t>СПАСИБо</a:t>
            </a:r>
            <a:r>
              <a:rPr lang="ru-RU" sz="3600" dirty="0">
                <a:solidFill>
                  <a:schemeClr val="tx1"/>
                </a:solidFill>
                <a:latin typeface="Times New Roman" panose="02020603050405020304" pitchFamily="18" charset="0"/>
                <a:cs typeface="Times New Roman" panose="02020603050405020304" pitchFamily="18" charset="0"/>
              </a:rPr>
              <a:t> за внимание!!!</a:t>
            </a:r>
            <a:endParaRPr lang="LID4096" sz="3600" dirty="0">
              <a:solidFill>
                <a:schemeClr val="tx1"/>
              </a:solidFill>
              <a:latin typeface="Times New Roman" panose="02020603050405020304" pitchFamily="18" charset="0"/>
              <a:cs typeface="Times New Roman" panose="02020603050405020304" pitchFamily="18" charset="0"/>
            </a:endParaRPr>
          </a:p>
        </p:txBody>
      </p:sp>
      <p:sp>
        <p:nvSpPr>
          <p:cNvPr id="3" name="Номер слайда 2">
            <a:extLst>
              <a:ext uri="{FF2B5EF4-FFF2-40B4-BE49-F238E27FC236}">
                <a16:creationId xmlns:a16="http://schemas.microsoft.com/office/drawing/2014/main" id="{66742FB1-82C7-4420-8524-26171469A33B}"/>
              </a:ext>
            </a:extLst>
          </p:cNvPr>
          <p:cNvSpPr>
            <a:spLocks noGrp="1"/>
          </p:cNvSpPr>
          <p:nvPr>
            <p:ph type="sldNum" sz="quarter" idx="12"/>
          </p:nvPr>
        </p:nvSpPr>
        <p:spPr/>
        <p:txBody>
          <a:bodyPr/>
          <a:lstStyle/>
          <a:p>
            <a:fld id="{524CDF5D-3AA8-438A-8578-731382608AD6}" type="slidenum">
              <a:rPr lang="ru-RU" altLang="LID4096" smtClean="0"/>
              <a:pPr/>
              <a:t>21</a:t>
            </a:fld>
            <a:endParaRPr lang="ru-RU" altLang="LID4096"/>
          </a:p>
        </p:txBody>
      </p:sp>
    </p:spTree>
    <p:extLst>
      <p:ext uri="{BB962C8B-B14F-4D97-AF65-F5344CB8AC3E}">
        <p14:creationId xmlns:p14="http://schemas.microsoft.com/office/powerpoint/2010/main" val="783537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3497E5F8-F833-474B-9042-73C1155989D0}"/>
              </a:ext>
            </a:extLst>
          </p:cNvPr>
          <p:cNvSpPr>
            <a:spLocks noGrp="1"/>
          </p:cNvSpPr>
          <p:nvPr>
            <p:ph type="title"/>
          </p:nvPr>
        </p:nvSpPr>
        <p:spPr>
          <a:xfrm>
            <a:off x="179388" y="5516563"/>
            <a:ext cx="8713787" cy="1152525"/>
          </a:xfrm>
          <a:solidFill>
            <a:srgbClr val="CCFFCC">
              <a:alpha val="70000"/>
            </a:srgbClr>
          </a:solidFill>
          <a:ln w="28575">
            <a:solidFill>
              <a:srgbClr val="99CC00"/>
            </a:solidFill>
            <a:miter lim="800000"/>
            <a:headEnd/>
            <a:tailEnd/>
          </a:ln>
        </p:spPr>
        <p:txBody>
          <a:bodyPr>
            <a:normAutofit fontScale="90000"/>
          </a:bodyPr>
          <a:lstStyle/>
          <a:p>
            <a:r>
              <a:rPr lang="ru-RU" altLang="LID4096" sz="6000" b="1">
                <a:effectLst>
                  <a:outerShdw blurRad="38100" dist="38100" dir="2700000" algn="tl">
                    <a:srgbClr val="FFFFFF"/>
                  </a:outerShdw>
                </a:effectLst>
              </a:rPr>
              <a:t>Спасибо за внимание</a:t>
            </a:r>
          </a:p>
        </p:txBody>
      </p:sp>
      <p:sp>
        <p:nvSpPr>
          <p:cNvPr id="5" name="Номер слайда 5">
            <a:extLst>
              <a:ext uri="{FF2B5EF4-FFF2-40B4-BE49-F238E27FC236}">
                <a16:creationId xmlns:a16="http://schemas.microsoft.com/office/drawing/2014/main" id="{081FD70D-8D22-40A6-884F-A1F266486790}"/>
              </a:ext>
            </a:extLst>
          </p:cNvPr>
          <p:cNvSpPr>
            <a:spLocks noGrp="1"/>
          </p:cNvSpPr>
          <p:nvPr>
            <p:ph type="sldNum" sz="quarter" idx="12"/>
          </p:nvPr>
        </p:nvSpPr>
        <p:spPr/>
        <p:txBody>
          <a:bodyPr/>
          <a:lstStyle/>
          <a:p>
            <a:fld id="{9DDA7C9D-0AD5-415D-AAB0-94072581083F}" type="slidenum">
              <a:rPr lang="ru-RU" altLang="LID4096"/>
              <a:pPr/>
              <a:t>22</a:t>
            </a:fld>
            <a:endParaRPr lang="ru-RU" altLang="LID4096"/>
          </a:p>
        </p:txBody>
      </p:sp>
      <p:pic>
        <p:nvPicPr>
          <p:cNvPr id="111628" name="Picture 12">
            <a:extLst>
              <a:ext uri="{FF2B5EF4-FFF2-40B4-BE49-F238E27FC236}">
                <a16:creationId xmlns:a16="http://schemas.microsoft.com/office/drawing/2014/main" id="{2BED1E16-342D-45F2-9CE4-4B8331238A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0327" t="8481" r="9863" b="7053"/>
          <a:stretch>
            <a:fillRect/>
          </a:stretch>
        </p:blipFill>
        <p:spPr bwMode="auto">
          <a:xfrm>
            <a:off x="0" y="0"/>
            <a:ext cx="9144000" cy="688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1627" name="Rectangle 11">
            <a:extLst>
              <a:ext uri="{FF2B5EF4-FFF2-40B4-BE49-F238E27FC236}">
                <a16:creationId xmlns:a16="http://schemas.microsoft.com/office/drawing/2014/main" id="{C0FB76BC-3106-44E2-8CF3-95381893FD59}"/>
              </a:ext>
            </a:extLst>
          </p:cNvPr>
          <p:cNvSpPr>
            <a:spLocks noChangeArrowheads="1"/>
          </p:cNvSpPr>
          <p:nvPr/>
        </p:nvSpPr>
        <p:spPr bwMode="auto">
          <a:xfrm>
            <a:off x="2671763" y="2997200"/>
            <a:ext cx="36607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LID4096" sz="2800" dirty="0"/>
              <a:t>(c) </a:t>
            </a:r>
            <a:r>
              <a:rPr lang="ru-RU" altLang="LID4096" sz="2800" dirty="0"/>
              <a:t>Гудаев О.А., 2013</a:t>
            </a:r>
          </a:p>
          <a:p>
            <a:pPr algn="ctr"/>
            <a:r>
              <a:rPr lang="ru-RU" altLang="LID4096" sz="2800" dirty="0" err="1"/>
              <a:t>ДонНТУ</a:t>
            </a:r>
            <a:endParaRPr lang="ru-RU" altLang="LID4096" sz="2800" dirty="0"/>
          </a:p>
          <a:p>
            <a:pPr algn="ctr"/>
            <a:r>
              <a:rPr lang="ru-RU" altLang="LID4096" sz="2800" dirty="0"/>
              <a:t>каф. ПОИС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a:extLst>
              <a:ext uri="{FF2B5EF4-FFF2-40B4-BE49-F238E27FC236}">
                <a16:creationId xmlns:a16="http://schemas.microsoft.com/office/drawing/2014/main" id="{7FEF1F95-12D2-4011-B265-2906FDEA3118}"/>
              </a:ext>
            </a:extLst>
          </p:cNvPr>
          <p:cNvSpPr>
            <a:spLocks noGrp="1"/>
          </p:cNvSpPr>
          <p:nvPr>
            <p:ph type="title"/>
          </p:nvPr>
        </p:nvSpPr>
        <p:spPr>
          <a:xfrm>
            <a:off x="293428" y="548680"/>
            <a:ext cx="8115935" cy="1048236"/>
          </a:xfrm>
        </p:spPr>
        <p:txBody>
          <a:bodyPr/>
          <a:lstStyle/>
          <a:p>
            <a:pPr algn="ctr"/>
            <a:r>
              <a:rPr lang="ru-RU" altLang="LID4096" dirty="0">
                <a:solidFill>
                  <a:srgbClr val="FF6600"/>
                </a:solidFill>
              </a:rPr>
              <a:t>Метод анализа</a:t>
            </a:r>
          </a:p>
        </p:txBody>
      </p:sp>
      <p:sp>
        <p:nvSpPr>
          <p:cNvPr id="284675" name="Rectangle 3">
            <a:extLst>
              <a:ext uri="{FF2B5EF4-FFF2-40B4-BE49-F238E27FC236}">
                <a16:creationId xmlns:a16="http://schemas.microsoft.com/office/drawing/2014/main" id="{23AFE20C-339B-464E-B470-777BC654B55C}"/>
              </a:ext>
            </a:extLst>
          </p:cNvPr>
          <p:cNvSpPr>
            <a:spLocks noGrp="1"/>
          </p:cNvSpPr>
          <p:nvPr>
            <p:ph idx="1"/>
          </p:nvPr>
        </p:nvSpPr>
        <p:spPr>
          <a:xfrm>
            <a:off x="250825" y="1916832"/>
            <a:ext cx="8675688" cy="4536356"/>
          </a:xfrm>
        </p:spPr>
        <p:txBody>
          <a:bodyPr>
            <a:normAutofit lnSpcReduction="10000"/>
          </a:bodyPr>
          <a:lstStyle/>
          <a:p>
            <a:r>
              <a:rPr lang="ru-RU" altLang="LID4096" sz="2200" dirty="0"/>
              <a:t>Наиболее распространенный и практичный метод анализа информационных потоков — составление графиков информационных потоков. </a:t>
            </a:r>
          </a:p>
          <a:p>
            <a:r>
              <a:rPr lang="ru-RU" altLang="LID4096" sz="2200" dirty="0"/>
              <a:t>Каждый информационный поток — единичное перемещение информации — имеет следующие признаки:</a:t>
            </a:r>
          </a:p>
          <a:p>
            <a:r>
              <a:rPr lang="ru-RU" altLang="LID4096" sz="2200" dirty="0"/>
              <a:t>• </a:t>
            </a:r>
            <a:r>
              <a:rPr lang="ru-RU" altLang="LID4096" sz="2200" b="1" dirty="0"/>
              <a:t>документ</a:t>
            </a:r>
            <a:r>
              <a:rPr lang="ru-RU" altLang="LID4096" sz="2200" dirty="0"/>
              <a:t> (на чем физически содержится информация);</a:t>
            </a:r>
          </a:p>
          <a:p>
            <a:r>
              <a:rPr lang="ru-RU" altLang="LID4096" sz="2200" dirty="0"/>
              <a:t>• </a:t>
            </a:r>
            <a:r>
              <a:rPr lang="ru-RU" altLang="LID4096" sz="2200" b="1" dirty="0"/>
              <a:t>проблематику</a:t>
            </a:r>
            <a:r>
              <a:rPr lang="ru-RU" altLang="LID4096" sz="2200" dirty="0"/>
              <a:t> (к какой сфере деятельности предприятия относится информация: к закупкам, к сбыту продукции, к закрытию месяца и получению сводных затрат, к планированию и т.д.);</a:t>
            </a:r>
          </a:p>
          <a:p>
            <a:r>
              <a:rPr lang="ru-RU" altLang="LID4096" sz="2200" dirty="0"/>
              <a:t>• </a:t>
            </a:r>
            <a:r>
              <a:rPr lang="ru-RU" altLang="LID4096" sz="2200" b="1" dirty="0"/>
              <a:t>исполнителя</a:t>
            </a:r>
            <a:r>
              <a:rPr lang="ru-RU" altLang="LID4096" sz="2200" dirty="0"/>
              <a:t> (человека, который эту информацию передает);</a:t>
            </a:r>
          </a:p>
          <a:p>
            <a:r>
              <a:rPr lang="ru-RU" altLang="LID4096" sz="2200" dirty="0"/>
              <a:t>• </a:t>
            </a:r>
            <a:r>
              <a:rPr lang="ru-RU" altLang="LID4096" sz="2200" b="1" dirty="0"/>
              <a:t>периодичность</a:t>
            </a:r>
            <a:r>
              <a:rPr lang="ru-RU" altLang="LID4096" sz="2200" dirty="0"/>
              <a:t> (частота передачи: ежемесячно, ежеквартально, ежедневно).</a:t>
            </a:r>
          </a:p>
        </p:txBody>
      </p:sp>
      <p:sp>
        <p:nvSpPr>
          <p:cNvPr id="4" name="Номер слайда 5">
            <a:extLst>
              <a:ext uri="{FF2B5EF4-FFF2-40B4-BE49-F238E27FC236}">
                <a16:creationId xmlns:a16="http://schemas.microsoft.com/office/drawing/2014/main" id="{99319137-7F1F-4319-B3B2-FB8C2901CC5F}"/>
              </a:ext>
            </a:extLst>
          </p:cNvPr>
          <p:cNvSpPr>
            <a:spLocks noGrp="1"/>
          </p:cNvSpPr>
          <p:nvPr>
            <p:ph type="sldNum" sz="quarter" idx="12"/>
          </p:nvPr>
        </p:nvSpPr>
        <p:spPr/>
        <p:txBody>
          <a:bodyPr/>
          <a:lstStyle/>
          <a:p>
            <a:fld id="{BFEF48BD-8FF2-477B-928C-63AACD650BCE}" type="slidenum">
              <a:rPr lang="ru-RU" altLang="LID4096"/>
              <a:pPr/>
              <a:t>3</a:t>
            </a:fld>
            <a:endParaRPr lang="ru-RU" altLang="LID4096"/>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a:extLst>
              <a:ext uri="{FF2B5EF4-FFF2-40B4-BE49-F238E27FC236}">
                <a16:creationId xmlns:a16="http://schemas.microsoft.com/office/drawing/2014/main" id="{F66E4110-78DD-4CF1-9D2C-22516233831D}"/>
              </a:ext>
            </a:extLst>
          </p:cNvPr>
          <p:cNvSpPr>
            <a:spLocks noGrp="1"/>
          </p:cNvSpPr>
          <p:nvPr>
            <p:ph type="title"/>
          </p:nvPr>
        </p:nvSpPr>
        <p:spPr/>
        <p:txBody>
          <a:bodyPr/>
          <a:lstStyle/>
          <a:p>
            <a:pPr algn="ctr"/>
            <a:r>
              <a:rPr lang="ru-RU" altLang="LID4096" b="1" dirty="0">
                <a:solidFill>
                  <a:srgbClr val="FF6600"/>
                </a:solidFill>
              </a:rPr>
              <a:t> </a:t>
            </a:r>
            <a:r>
              <a:rPr lang="en-US" altLang="LID4096" b="1" dirty="0">
                <a:solidFill>
                  <a:srgbClr val="FF6600"/>
                </a:solidFill>
              </a:rPr>
              <a:t>Fl</a:t>
            </a:r>
            <a:r>
              <a:rPr lang="ru-RU" altLang="LID4096" b="1" dirty="0" err="1">
                <a:solidFill>
                  <a:srgbClr val="FF6600"/>
                </a:solidFill>
              </a:rPr>
              <a:t>ow</a:t>
            </a:r>
            <a:r>
              <a:rPr lang="ru-RU" altLang="LID4096" b="1" dirty="0">
                <a:solidFill>
                  <a:srgbClr val="FF6600"/>
                </a:solidFill>
              </a:rPr>
              <a:t> </a:t>
            </a:r>
            <a:r>
              <a:rPr lang="en-US" altLang="LID4096" b="1" dirty="0">
                <a:solidFill>
                  <a:srgbClr val="FF6600"/>
                </a:solidFill>
              </a:rPr>
              <a:t>C</a:t>
            </a:r>
            <a:r>
              <a:rPr lang="ru-RU" altLang="LID4096" b="1" dirty="0" err="1">
                <a:solidFill>
                  <a:srgbClr val="FF6600"/>
                </a:solidFill>
              </a:rPr>
              <a:t>hart</a:t>
            </a:r>
            <a:endParaRPr lang="ru-RU" altLang="LID4096" b="1" dirty="0">
              <a:solidFill>
                <a:srgbClr val="FF6600"/>
              </a:solidFill>
            </a:endParaRPr>
          </a:p>
        </p:txBody>
      </p:sp>
      <p:sp>
        <p:nvSpPr>
          <p:cNvPr id="282627" name="Rectangle 3">
            <a:extLst>
              <a:ext uri="{FF2B5EF4-FFF2-40B4-BE49-F238E27FC236}">
                <a16:creationId xmlns:a16="http://schemas.microsoft.com/office/drawing/2014/main" id="{2ADB8A4F-792D-4167-BE53-52D79992581C}"/>
              </a:ext>
            </a:extLst>
          </p:cNvPr>
          <p:cNvSpPr>
            <a:spLocks noGrp="1"/>
          </p:cNvSpPr>
          <p:nvPr>
            <p:ph idx="1"/>
          </p:nvPr>
        </p:nvSpPr>
        <p:spPr/>
        <p:txBody>
          <a:bodyPr/>
          <a:lstStyle/>
          <a:p>
            <a:pPr algn="ctr"/>
            <a:r>
              <a:rPr lang="ru-RU" altLang="LID4096"/>
              <a:t>Схема информационных потоков.</a:t>
            </a:r>
          </a:p>
          <a:p>
            <a:r>
              <a:rPr lang="ru-RU" altLang="LID4096"/>
              <a:t>Информационным потоком от объекта </a:t>
            </a:r>
            <a:r>
              <a:rPr lang="ru-RU" altLang="LID4096" b="1"/>
              <a:t>О</a:t>
            </a:r>
            <a:r>
              <a:rPr lang="ru-RU" altLang="LID4096"/>
              <a:t> (источник) к объекту  </a:t>
            </a:r>
            <a:r>
              <a:rPr lang="ru-RU" altLang="LID4096" b="1"/>
              <a:t>О1</a:t>
            </a:r>
            <a:r>
              <a:rPr lang="ru-RU" altLang="LID4096"/>
              <a:t> (приёмник) называется преобразование информации в объекте </a:t>
            </a:r>
            <a:r>
              <a:rPr lang="ru-RU" altLang="LID4096" b="1"/>
              <a:t>О1</a:t>
            </a:r>
            <a:r>
              <a:rPr lang="ru-RU" altLang="LID4096"/>
              <a:t>, зависящее от информации в объекте </a:t>
            </a:r>
            <a:r>
              <a:rPr lang="ru-RU" altLang="LID4096" b="1"/>
              <a:t>О</a:t>
            </a:r>
            <a:r>
              <a:rPr lang="ru-RU" altLang="LID4096"/>
              <a:t>. Любая обработка информации внутри информационной системы происходит посредством данных потоков. </a:t>
            </a:r>
          </a:p>
        </p:txBody>
      </p:sp>
      <p:sp>
        <p:nvSpPr>
          <p:cNvPr id="4" name="Номер слайда 5">
            <a:extLst>
              <a:ext uri="{FF2B5EF4-FFF2-40B4-BE49-F238E27FC236}">
                <a16:creationId xmlns:a16="http://schemas.microsoft.com/office/drawing/2014/main" id="{1261C8B6-5963-4DAD-B5F8-74BC8CB1890B}"/>
              </a:ext>
            </a:extLst>
          </p:cNvPr>
          <p:cNvSpPr>
            <a:spLocks noGrp="1"/>
          </p:cNvSpPr>
          <p:nvPr>
            <p:ph type="sldNum" sz="quarter" idx="12"/>
          </p:nvPr>
        </p:nvSpPr>
        <p:spPr/>
        <p:txBody>
          <a:bodyPr/>
          <a:lstStyle/>
          <a:p>
            <a:fld id="{E566B591-AA61-438B-A8FE-2AFB45B12D39}" type="slidenum">
              <a:rPr lang="ru-RU" altLang="LID4096"/>
              <a:pPr/>
              <a:t>4</a:t>
            </a:fld>
            <a:endParaRPr lang="ru-RU" altLang="LID4096"/>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B0A47D65-7061-4871-9CBA-B76BB55FC7ED}"/>
              </a:ext>
            </a:extLst>
          </p:cNvPr>
          <p:cNvSpPr>
            <a:spLocks noGrp="1"/>
          </p:cNvSpPr>
          <p:nvPr>
            <p:ph type="sldNum" sz="quarter" idx="12"/>
          </p:nvPr>
        </p:nvSpPr>
        <p:spPr/>
        <p:txBody>
          <a:bodyPr/>
          <a:lstStyle/>
          <a:p>
            <a:fld id="{39638476-0480-43E3-B077-350222249025}" type="slidenum">
              <a:rPr lang="ru-RU" altLang="LID4096"/>
              <a:pPr/>
              <a:t>5</a:t>
            </a:fld>
            <a:endParaRPr lang="ru-RU" altLang="LID4096"/>
          </a:p>
        </p:txBody>
      </p:sp>
      <p:pic>
        <p:nvPicPr>
          <p:cNvPr id="287748" name="Picture 4">
            <a:extLst>
              <a:ext uri="{FF2B5EF4-FFF2-40B4-BE49-F238E27FC236}">
                <a16:creationId xmlns:a16="http://schemas.microsoft.com/office/drawing/2014/main" id="{08012C83-4D47-4DA8-9E61-2DA37FE7EF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76250"/>
            <a:ext cx="8359775" cy="5921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945BA91A-7F0A-4FC5-A963-51BBC31B519D}"/>
              </a:ext>
            </a:extLst>
          </p:cNvPr>
          <p:cNvSpPr>
            <a:spLocks noGrp="1"/>
          </p:cNvSpPr>
          <p:nvPr>
            <p:ph type="sldNum" sz="quarter" idx="12"/>
          </p:nvPr>
        </p:nvSpPr>
        <p:spPr/>
        <p:txBody>
          <a:bodyPr/>
          <a:lstStyle/>
          <a:p>
            <a:fld id="{E50EFDB2-A2D3-422A-BA0C-8E3BCFACD9D3}" type="slidenum">
              <a:rPr lang="ru-RU" altLang="LID4096"/>
              <a:pPr/>
              <a:t>6</a:t>
            </a:fld>
            <a:endParaRPr lang="ru-RU" altLang="LID4096"/>
          </a:p>
        </p:txBody>
      </p:sp>
      <p:pic>
        <p:nvPicPr>
          <p:cNvPr id="285703" name="Picture 7">
            <a:extLst>
              <a:ext uri="{FF2B5EF4-FFF2-40B4-BE49-F238E27FC236}">
                <a16:creationId xmlns:a16="http://schemas.microsoft.com/office/drawing/2014/main" id="{22543612-4A56-4280-8E76-BF6F805E63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76200"/>
            <a:ext cx="9105900"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a:extLst>
              <a:ext uri="{FF2B5EF4-FFF2-40B4-BE49-F238E27FC236}">
                <a16:creationId xmlns:a16="http://schemas.microsoft.com/office/drawing/2014/main" id="{44233BC4-8ADA-45A5-AD4B-B51335FCFD74}"/>
              </a:ext>
            </a:extLst>
          </p:cNvPr>
          <p:cNvSpPr>
            <a:spLocks noGrp="1"/>
          </p:cNvSpPr>
          <p:nvPr>
            <p:ph type="title"/>
          </p:nvPr>
        </p:nvSpPr>
        <p:spPr/>
        <p:txBody>
          <a:bodyPr/>
          <a:lstStyle/>
          <a:p>
            <a:pPr algn="ctr"/>
            <a:r>
              <a:rPr lang="ru-RU" altLang="LID4096" b="1" dirty="0">
                <a:solidFill>
                  <a:srgbClr val="FF6600"/>
                </a:solidFill>
              </a:rPr>
              <a:t>Data </a:t>
            </a:r>
            <a:r>
              <a:rPr lang="ru-RU" altLang="LID4096" b="1" dirty="0" err="1">
                <a:solidFill>
                  <a:srgbClr val="FF6600"/>
                </a:solidFill>
              </a:rPr>
              <a:t>Flow</a:t>
            </a:r>
            <a:r>
              <a:rPr lang="ru-RU" altLang="LID4096" b="1" dirty="0">
                <a:solidFill>
                  <a:srgbClr val="FF6600"/>
                </a:solidFill>
              </a:rPr>
              <a:t> </a:t>
            </a:r>
            <a:r>
              <a:rPr lang="ru-RU" altLang="LID4096" b="1" dirty="0" err="1">
                <a:solidFill>
                  <a:srgbClr val="FF6600"/>
                </a:solidFill>
              </a:rPr>
              <a:t>Diagrams</a:t>
            </a:r>
            <a:r>
              <a:rPr lang="ru-RU" altLang="LID4096" b="1" dirty="0">
                <a:solidFill>
                  <a:srgbClr val="FF6600"/>
                </a:solidFill>
              </a:rPr>
              <a:t> (DFD)</a:t>
            </a:r>
          </a:p>
        </p:txBody>
      </p:sp>
      <p:sp>
        <p:nvSpPr>
          <p:cNvPr id="239619" name="Rectangle 3">
            <a:extLst>
              <a:ext uri="{FF2B5EF4-FFF2-40B4-BE49-F238E27FC236}">
                <a16:creationId xmlns:a16="http://schemas.microsoft.com/office/drawing/2014/main" id="{7D2C41E4-D3A6-44E9-87BE-C97938D7B5C0}"/>
              </a:ext>
            </a:extLst>
          </p:cNvPr>
          <p:cNvSpPr>
            <a:spLocks noGrp="1"/>
          </p:cNvSpPr>
          <p:nvPr>
            <p:ph idx="1"/>
          </p:nvPr>
        </p:nvSpPr>
        <p:spPr/>
        <p:txBody>
          <a:bodyPr>
            <a:normAutofit fontScale="85000" lnSpcReduction="20000"/>
          </a:bodyPr>
          <a:lstStyle/>
          <a:p>
            <a:pPr>
              <a:spcBef>
                <a:spcPct val="0"/>
              </a:spcBef>
            </a:pPr>
            <a:r>
              <a:rPr lang="ru-RU" altLang="LID4096" sz="2400" b="1"/>
              <a:t>Определение</a:t>
            </a:r>
            <a:r>
              <a:rPr lang="en-US" altLang="LID4096" sz="2400" b="1"/>
              <a:t> </a:t>
            </a:r>
            <a:r>
              <a:rPr lang="ru-RU" altLang="LID4096" sz="2400" b="1"/>
              <a:t>DFD</a:t>
            </a:r>
          </a:p>
          <a:p>
            <a:pPr>
              <a:spcBef>
                <a:spcPct val="0"/>
              </a:spcBef>
            </a:pPr>
            <a:endParaRPr lang="ru-RU" altLang="LID4096" sz="2400" b="1"/>
          </a:p>
          <a:p>
            <a:pPr>
              <a:spcBef>
                <a:spcPct val="0"/>
              </a:spcBef>
            </a:pPr>
            <a:r>
              <a:rPr lang="ru-RU" altLang="LID4096" sz="2400"/>
              <a:t>Специальная форма описания потоков, которая</a:t>
            </a:r>
          </a:p>
          <a:p>
            <a:pPr>
              <a:spcBef>
                <a:spcPct val="0"/>
              </a:spcBef>
            </a:pPr>
            <a:r>
              <a:rPr lang="ru-RU" altLang="LID4096" sz="2400"/>
              <a:t>описывает функциональность системы, оставляя</a:t>
            </a:r>
          </a:p>
          <a:p>
            <a:pPr>
              <a:spcBef>
                <a:spcPct val="0"/>
              </a:spcBef>
            </a:pPr>
            <a:r>
              <a:rPr lang="ru-RU" altLang="LID4096" sz="2400"/>
              <a:t>без внимания структуру системы.</a:t>
            </a:r>
            <a:endParaRPr lang="en-US" altLang="LID4096" sz="2400"/>
          </a:p>
          <a:p>
            <a:pPr>
              <a:spcBef>
                <a:spcPct val="0"/>
              </a:spcBef>
            </a:pPr>
            <a:endParaRPr lang="en-US" altLang="LID4096" sz="2400"/>
          </a:p>
          <a:p>
            <a:pPr>
              <a:spcBef>
                <a:spcPct val="0"/>
              </a:spcBef>
            </a:pPr>
            <a:r>
              <a:rPr lang="ru-RU" altLang="LID4096" sz="2400"/>
              <a:t>DFD — общепринятое сокращение от англ. Data Flow Diagrams — диаграммы потоков данных. Так называется методология графического структурного анализа, описывающая внешние по отношению к системе источники и адресаты данных, логические функции, потоки данных и хранилища данных, к которым осуществляется доступ.</a:t>
            </a:r>
          </a:p>
        </p:txBody>
      </p:sp>
      <p:sp>
        <p:nvSpPr>
          <p:cNvPr id="4" name="Номер слайда 5">
            <a:extLst>
              <a:ext uri="{FF2B5EF4-FFF2-40B4-BE49-F238E27FC236}">
                <a16:creationId xmlns:a16="http://schemas.microsoft.com/office/drawing/2014/main" id="{D9006FFF-F548-42D9-B92C-275A60D6F4BC}"/>
              </a:ext>
            </a:extLst>
          </p:cNvPr>
          <p:cNvSpPr>
            <a:spLocks noGrp="1"/>
          </p:cNvSpPr>
          <p:nvPr>
            <p:ph type="sldNum" sz="quarter" idx="12"/>
          </p:nvPr>
        </p:nvSpPr>
        <p:spPr/>
        <p:txBody>
          <a:bodyPr/>
          <a:lstStyle/>
          <a:p>
            <a:fld id="{BF75CCA9-209E-4F2F-B2E3-9AC33E72C441}" type="slidenum">
              <a:rPr lang="ru-RU" altLang="LID4096"/>
              <a:pPr/>
              <a:t>7</a:t>
            </a:fld>
            <a:endParaRPr lang="ru-RU" altLang="LID4096"/>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a:extLst>
              <a:ext uri="{FF2B5EF4-FFF2-40B4-BE49-F238E27FC236}">
                <a16:creationId xmlns:a16="http://schemas.microsoft.com/office/drawing/2014/main" id="{0111815C-9C54-4F0D-B2DD-A403EE4BBA49}"/>
              </a:ext>
            </a:extLst>
          </p:cNvPr>
          <p:cNvSpPr>
            <a:spLocks noGrp="1"/>
          </p:cNvSpPr>
          <p:nvPr>
            <p:ph type="title"/>
          </p:nvPr>
        </p:nvSpPr>
        <p:spPr/>
        <p:txBody>
          <a:bodyPr/>
          <a:lstStyle/>
          <a:p>
            <a:pPr algn="ctr"/>
            <a:r>
              <a:rPr lang="ru-RU" altLang="LID4096" b="1" dirty="0">
                <a:solidFill>
                  <a:srgbClr val="FF6600"/>
                </a:solidFill>
              </a:rPr>
              <a:t>История</a:t>
            </a:r>
            <a:r>
              <a:rPr lang="en-US" altLang="LID4096" b="1" dirty="0">
                <a:solidFill>
                  <a:srgbClr val="FF6600"/>
                </a:solidFill>
              </a:rPr>
              <a:t> DFD</a:t>
            </a:r>
            <a:endParaRPr lang="ru-RU" altLang="LID4096" b="1" dirty="0">
              <a:solidFill>
                <a:srgbClr val="FF6600"/>
              </a:solidFill>
            </a:endParaRPr>
          </a:p>
        </p:txBody>
      </p:sp>
      <p:sp>
        <p:nvSpPr>
          <p:cNvPr id="289795" name="Rectangle 3">
            <a:extLst>
              <a:ext uri="{FF2B5EF4-FFF2-40B4-BE49-F238E27FC236}">
                <a16:creationId xmlns:a16="http://schemas.microsoft.com/office/drawing/2014/main" id="{7ADE98A1-B436-438F-ADF4-E62113A97373}"/>
              </a:ext>
            </a:extLst>
          </p:cNvPr>
          <p:cNvSpPr>
            <a:spLocks noGrp="1"/>
          </p:cNvSpPr>
          <p:nvPr>
            <p:ph idx="1"/>
          </p:nvPr>
        </p:nvSpPr>
        <p:spPr>
          <a:xfrm>
            <a:off x="468313" y="1773238"/>
            <a:ext cx="8229600" cy="4464050"/>
          </a:xfrm>
        </p:spPr>
        <p:txBody>
          <a:bodyPr/>
          <a:lstStyle/>
          <a:p>
            <a:r>
              <a:rPr lang="ru-RU" altLang="LID4096" sz="2800"/>
              <a:t>Диаграмма потоков данных — один из основных инструментов структурного анализа и проектирования информационных систем, существовавших до широкого распространения UML. </a:t>
            </a:r>
            <a:endParaRPr lang="en-US" altLang="LID4096" sz="2800"/>
          </a:p>
          <a:p>
            <a:r>
              <a:rPr lang="ru-RU" altLang="LID4096" sz="2800"/>
              <a:t>Исторически сложилось так, что для описания диаграмм DFD используются две нотации — Йодана (Yourdon) и Гейна-Сарсона (Gane-Sarson), отличающиеся синтаксисом.</a:t>
            </a:r>
          </a:p>
        </p:txBody>
      </p:sp>
      <p:sp>
        <p:nvSpPr>
          <p:cNvPr id="4" name="Номер слайда 5">
            <a:extLst>
              <a:ext uri="{FF2B5EF4-FFF2-40B4-BE49-F238E27FC236}">
                <a16:creationId xmlns:a16="http://schemas.microsoft.com/office/drawing/2014/main" id="{FB55D447-8C82-4EDD-9126-648B84373734}"/>
              </a:ext>
            </a:extLst>
          </p:cNvPr>
          <p:cNvSpPr>
            <a:spLocks noGrp="1"/>
          </p:cNvSpPr>
          <p:nvPr>
            <p:ph type="sldNum" sz="quarter" idx="12"/>
          </p:nvPr>
        </p:nvSpPr>
        <p:spPr/>
        <p:txBody>
          <a:bodyPr/>
          <a:lstStyle/>
          <a:p>
            <a:fld id="{FE297675-78FD-4183-B391-62C77FFE89E8}" type="slidenum">
              <a:rPr lang="ru-RU" altLang="LID4096"/>
              <a:pPr/>
              <a:t>8</a:t>
            </a:fld>
            <a:endParaRPr lang="ru-RU" altLang="LID4096"/>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a:extLst>
              <a:ext uri="{FF2B5EF4-FFF2-40B4-BE49-F238E27FC236}">
                <a16:creationId xmlns:a16="http://schemas.microsoft.com/office/drawing/2014/main" id="{E77DC287-EA0B-4898-A987-C611AF4E78B9}"/>
              </a:ext>
            </a:extLst>
          </p:cNvPr>
          <p:cNvSpPr>
            <a:spLocks noGrp="1"/>
          </p:cNvSpPr>
          <p:nvPr>
            <p:ph type="title"/>
          </p:nvPr>
        </p:nvSpPr>
        <p:spPr>
          <a:xfrm>
            <a:off x="467544" y="692696"/>
            <a:ext cx="8569325" cy="922337"/>
          </a:xfrm>
        </p:spPr>
        <p:txBody>
          <a:bodyPr>
            <a:normAutofit fontScale="90000"/>
          </a:bodyPr>
          <a:lstStyle/>
          <a:p>
            <a:r>
              <a:rPr lang="ru-RU" altLang="LID4096" sz="3600" b="1" dirty="0">
                <a:solidFill>
                  <a:srgbClr val="FF6600"/>
                </a:solidFill>
              </a:rPr>
              <a:t>Основные компоненты модели DFD</a:t>
            </a:r>
            <a:endParaRPr lang="ru-RU" altLang="LID4096" sz="3600" dirty="0">
              <a:solidFill>
                <a:srgbClr val="FF6600"/>
              </a:solidFill>
            </a:endParaRPr>
          </a:p>
        </p:txBody>
      </p:sp>
      <p:sp>
        <p:nvSpPr>
          <p:cNvPr id="288771" name="Rectangle 3">
            <a:extLst>
              <a:ext uri="{FF2B5EF4-FFF2-40B4-BE49-F238E27FC236}">
                <a16:creationId xmlns:a16="http://schemas.microsoft.com/office/drawing/2014/main" id="{F95BBA75-60AF-44EF-95DC-FA3B1F9B68B1}"/>
              </a:ext>
            </a:extLst>
          </p:cNvPr>
          <p:cNvSpPr>
            <a:spLocks noGrp="1"/>
          </p:cNvSpPr>
          <p:nvPr>
            <p:ph idx="1"/>
          </p:nvPr>
        </p:nvSpPr>
        <p:spPr>
          <a:xfrm>
            <a:off x="573055" y="2204864"/>
            <a:ext cx="8124857" cy="4176886"/>
          </a:xfrm>
        </p:spPr>
        <p:txBody>
          <a:bodyPr>
            <a:normAutofit fontScale="92500" lnSpcReduction="20000"/>
          </a:bodyPr>
          <a:lstStyle/>
          <a:p>
            <a:pPr>
              <a:lnSpc>
                <a:spcPct val="90000"/>
              </a:lnSpc>
            </a:pPr>
            <a:r>
              <a:rPr lang="ru-RU" altLang="LID4096" sz="2400" dirty="0"/>
              <a:t>Процессы (</a:t>
            </a:r>
            <a:r>
              <a:rPr lang="ru-RU" altLang="LID4096" sz="2400" dirty="0" err="1"/>
              <a:t>Processes</a:t>
            </a:r>
            <a:r>
              <a:rPr lang="ru-RU" altLang="LID4096" sz="2400" dirty="0"/>
              <a:t>)</a:t>
            </a:r>
          </a:p>
          <a:p>
            <a:pPr>
              <a:lnSpc>
                <a:spcPct val="90000"/>
              </a:lnSpc>
            </a:pPr>
            <a:r>
              <a:rPr lang="ru-RU" altLang="LID4096" sz="2400" dirty="0"/>
              <a:t>Потоки данных (Data </a:t>
            </a:r>
            <a:r>
              <a:rPr lang="ru-RU" altLang="LID4096" sz="2400" dirty="0" err="1"/>
              <a:t>Flows</a:t>
            </a:r>
            <a:r>
              <a:rPr lang="ru-RU" altLang="LID4096" sz="2400" dirty="0"/>
              <a:t>)</a:t>
            </a:r>
          </a:p>
          <a:p>
            <a:pPr>
              <a:lnSpc>
                <a:spcPct val="90000"/>
              </a:lnSpc>
            </a:pPr>
            <a:r>
              <a:rPr lang="ru-RU" altLang="LID4096" sz="2400" dirty="0"/>
              <a:t>Агенты или внешние ссылки (</a:t>
            </a:r>
            <a:r>
              <a:rPr lang="ru-RU" altLang="LID4096" sz="2400" dirty="0" err="1"/>
              <a:t>Agents</a:t>
            </a:r>
            <a:r>
              <a:rPr lang="ru-RU" altLang="LID4096" sz="2400" dirty="0"/>
              <a:t>)</a:t>
            </a:r>
          </a:p>
          <a:p>
            <a:pPr>
              <a:lnSpc>
                <a:spcPct val="90000"/>
              </a:lnSpc>
            </a:pPr>
            <a:r>
              <a:rPr lang="ru-RU" altLang="LID4096" sz="2400" dirty="0"/>
              <a:t>Хранилища данных ( Data </a:t>
            </a:r>
            <a:r>
              <a:rPr lang="ru-RU" altLang="LID4096" sz="2400" dirty="0" err="1"/>
              <a:t>Sources</a:t>
            </a:r>
            <a:r>
              <a:rPr lang="ru-RU" altLang="LID4096" sz="2400" dirty="0"/>
              <a:t>)</a:t>
            </a:r>
          </a:p>
          <a:p>
            <a:pPr>
              <a:lnSpc>
                <a:spcPct val="90000"/>
              </a:lnSpc>
            </a:pPr>
            <a:endParaRPr lang="en-US" altLang="LID4096" sz="2400" dirty="0"/>
          </a:p>
          <a:p>
            <a:pPr>
              <a:lnSpc>
                <a:spcPct val="90000"/>
              </a:lnSpc>
            </a:pPr>
            <a:r>
              <a:rPr lang="ru-RU" altLang="LID4096" sz="2400" dirty="0"/>
              <a:t>Информационная система принимает извне потоки данных. Для обозначения элементов среды функционирования системы используется понятие внешней сущности. Внутри системы существуют процессы преобразования информации, порождающие новые потоки данных. Потоки данных могут поступать на вход к другим процессам, помещаться (и извлекаться) в накопители данных, передаваться к внешним сущностям.</a:t>
            </a:r>
          </a:p>
        </p:txBody>
      </p:sp>
      <p:sp>
        <p:nvSpPr>
          <p:cNvPr id="4" name="Номер слайда 5">
            <a:extLst>
              <a:ext uri="{FF2B5EF4-FFF2-40B4-BE49-F238E27FC236}">
                <a16:creationId xmlns:a16="http://schemas.microsoft.com/office/drawing/2014/main" id="{E5DD2BC5-BBBF-41C6-AEB0-65565F94A7F4}"/>
              </a:ext>
            </a:extLst>
          </p:cNvPr>
          <p:cNvSpPr>
            <a:spLocks noGrp="1"/>
          </p:cNvSpPr>
          <p:nvPr>
            <p:ph type="sldNum" sz="quarter" idx="12"/>
          </p:nvPr>
        </p:nvSpPr>
        <p:spPr/>
        <p:txBody>
          <a:bodyPr/>
          <a:lstStyle/>
          <a:p>
            <a:fld id="{ECEE5407-C7C3-466A-AC6B-A7D6D6C03A70}" type="slidenum">
              <a:rPr lang="ru-RU" altLang="LID4096"/>
              <a:pPr/>
              <a:t>9</a:t>
            </a:fld>
            <a:endParaRPr lang="ru-RU" altLang="LID4096"/>
          </a:p>
        </p:txBody>
      </p:sp>
    </p:spTree>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Дивиденд</Template>
  <TotalTime>1209</TotalTime>
  <Words>982</Words>
  <Application>Microsoft Office PowerPoint</Application>
  <PresentationFormat>Экран (4:3)</PresentationFormat>
  <Paragraphs>90</Paragraphs>
  <Slides>22</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22</vt:i4>
      </vt:variant>
    </vt:vector>
  </HeadingPairs>
  <TitlesOfParts>
    <vt:vector size="25" baseType="lpstr">
      <vt:lpstr>Calibri</vt:lpstr>
      <vt:lpstr>Arial</vt:lpstr>
      <vt:lpstr>Дивиденд</vt:lpstr>
      <vt:lpstr>Лекция 2 Диаграмма DFD</vt:lpstr>
      <vt:lpstr>Постановка задачи</vt:lpstr>
      <vt:lpstr>Метод анализа</vt:lpstr>
      <vt:lpstr> Flow Chart</vt:lpstr>
      <vt:lpstr>Презентация PowerPoint</vt:lpstr>
      <vt:lpstr>Презентация PowerPoint</vt:lpstr>
      <vt:lpstr>Data Flow Diagrams (DFD)</vt:lpstr>
      <vt:lpstr>История DFD</vt:lpstr>
      <vt:lpstr>Основные компоненты модели DFD</vt:lpstr>
      <vt:lpstr>Иерархия</vt:lpstr>
      <vt:lpstr>External Entity</vt:lpstr>
      <vt:lpstr>Внешняя сущность</vt:lpstr>
      <vt:lpstr>Process</vt:lpstr>
      <vt:lpstr>Процесс</vt:lpstr>
      <vt:lpstr>Процесс: подсистемы</vt:lpstr>
      <vt:lpstr>Описание рисунка</vt:lpstr>
      <vt:lpstr>Накопители данных</vt:lpstr>
      <vt:lpstr>Данные</vt:lpstr>
      <vt:lpstr>Потоки данных</vt:lpstr>
      <vt:lpstr>Стрелка</vt:lpstr>
      <vt:lpstr>СПАСИБо за внимание!!!</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ASUS-TUF</dc:creator>
  <cp:lastModifiedBy>Владислав Карюкин</cp:lastModifiedBy>
  <cp:revision>188</cp:revision>
  <dcterms:modified xsi:type="dcterms:W3CDTF">2024-10-30T11:17:01Z</dcterms:modified>
</cp:coreProperties>
</file>