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7" r:id="rId9"/>
    <p:sldId id="264" r:id="rId10"/>
    <p:sldId id="265" r:id="rId11"/>
    <p:sldId id="266" r:id="rId12"/>
    <p:sldId id="267" r:id="rId13"/>
    <p:sldId id="268" r:id="rId14"/>
    <p:sldId id="269" r:id="rId15"/>
    <p:sldId id="290" r:id="rId16"/>
    <p:sldId id="270" r:id="rId17"/>
    <p:sldId id="288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85" r:id="rId3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6"/>
    <p:restoredTop sz="94301"/>
  </p:normalViewPr>
  <p:slideViewPr>
    <p:cSldViewPr snapToGrid="0" snapToObjects="1">
      <p:cViewPr varScale="1">
        <p:scale>
          <a:sx n="81" d="100"/>
          <a:sy n="81" d="100"/>
        </p:scale>
        <p:origin x="846" y="10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1064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1290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9660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98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374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475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287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894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8286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7297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6249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3" name="Shape 4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58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8204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29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69561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921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406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3" name="Shape 4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68518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3" name="Shape 4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48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4646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6374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4" name="Shape 5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5935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346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0590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3" name="Shape 5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0865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701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145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87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425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03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0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2342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9204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989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98507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061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311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64993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32778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9129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6198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245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72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1861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5753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473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0792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6563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477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268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C3BDB382-88FC-43F2-B95D-09DCC4C00C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90B2E88-B5C2-4D51-A492-12FEAFCFA4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9821931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2/library/stdtypes.html#string-method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162050" y="2743200"/>
            <a:ext cx="13931900" cy="231898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8128000" y="6884262"/>
            <a:ext cx="5880602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Проходя через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7" name="Shape 307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5947431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Определенный цикл с использованием оператора </a:t>
            </a:r>
            <a:r>
              <a:rPr lang="ru-RU" sz="3600" dirty="0" err="1"/>
              <a:t>for</a:t>
            </a:r>
            <a:r>
              <a:rPr lang="ru-RU" sz="3600" dirty="0"/>
              <a:t> намного элегантнее</a:t>
            </a:r>
          </a:p>
          <a:p>
            <a:r>
              <a:rPr lang="ru-RU" sz="3600" dirty="0"/>
              <a:t>Переменная итерации полностью обрабатывается циклом </a:t>
            </a:r>
            <a:r>
              <a:rPr lang="ru-RU" sz="3600" dirty="0" err="1"/>
              <a:t>for</a:t>
            </a:r>
            <a:endParaRPr lang="ru-RU" sz="3600" dirty="0"/>
          </a:p>
        </p:txBody>
      </p:sp>
      <p:sp>
        <p:nvSpPr>
          <p:cNvPr id="308" name="Shape 30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8774825" y="4454221"/>
            <a:ext cx="60599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Проходя через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5" name="Shape 31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891236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Определенный цикл с использованием оператора </a:t>
            </a:r>
            <a:r>
              <a:rPr lang="ru-RU" sz="3600" dirty="0" err="1"/>
              <a:t>for</a:t>
            </a:r>
            <a:r>
              <a:rPr lang="ru-RU" sz="3600" dirty="0"/>
              <a:t> намного элегантнее</a:t>
            </a:r>
          </a:p>
          <a:p>
            <a:r>
              <a:rPr lang="ru-RU" sz="3600" dirty="0"/>
              <a:t>Переменная итерации полностью обрабатывается циклом </a:t>
            </a:r>
            <a:r>
              <a:rPr lang="ru-RU" sz="3600" dirty="0" err="1"/>
              <a:t>for</a:t>
            </a:r>
            <a:endParaRPr lang="ru-RU" sz="3600" dirty="0"/>
          </a:p>
        </p:txBody>
      </p:sp>
      <p:sp>
        <p:nvSpPr>
          <p:cNvPr id="316" name="Shape 316"/>
          <p:cNvSpPr txBox="1"/>
          <p:nvPr/>
        </p:nvSpPr>
        <p:spPr>
          <a:xfrm>
            <a:off x="8058071" y="5568950"/>
            <a:ext cx="59832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8058071" y="3424870"/>
            <a:ext cx="50157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и подсчет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4" name="Shape 324"/>
          <p:cNvSpPr txBox="1">
            <a:spLocks noGrp="1"/>
          </p:cNvSpPr>
          <p:nvPr>
            <p:ph idx="1"/>
          </p:nvPr>
        </p:nvSpPr>
        <p:spPr>
          <a:xfrm>
            <a:off x="1155700" y="3025790"/>
            <a:ext cx="6273800" cy="443678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Это простой цикл, который перебирает каждую букву в строке и подсчитывает, сколько раз цикл встречает символ 'a'.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8753100" y="3468675"/>
            <a:ext cx="6885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letter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word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if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count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Заглянуть глубже</a:t>
            </a:r>
            <a:endParaRPr lang="en-U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1" name="Shape 33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881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Переменная итерации «выполняет итерацию» по последовательности (упорядоченный набор)</a:t>
            </a:r>
          </a:p>
          <a:p>
            <a:r>
              <a:rPr lang="ru-RU" sz="2800" dirty="0"/>
              <a:t>Блок (тело) кода выполняется один раз для каждого значения в последовательности</a:t>
            </a:r>
          </a:p>
          <a:p>
            <a:r>
              <a:rPr lang="ru-RU" sz="2800" dirty="0"/>
              <a:t>Переменная итерации перемещается по всем значениям в последовательности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669342" y="5226050"/>
            <a:ext cx="7193399" cy="1371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print(letter)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8108943" y="3248202"/>
            <a:ext cx="3256613" cy="12810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12275426" y="3248202"/>
            <a:ext cx="3751578" cy="1075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Six-character string</a:t>
            </a:r>
          </a:p>
        </p:txBody>
      </p:sp>
      <p:cxnSp>
        <p:nvCxnSpPr>
          <p:cNvPr id="336" name="Shape 336"/>
          <p:cNvCxnSpPr/>
          <p:nvPr/>
        </p:nvCxnSpPr>
        <p:spPr>
          <a:xfrm rot="10800000">
            <a:off x="9577502" y="4511775"/>
            <a:ext cx="984797" cy="82230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7" name="Shape 337"/>
          <p:cNvCxnSpPr/>
          <p:nvPr/>
        </p:nvCxnSpPr>
        <p:spPr>
          <a:xfrm rot="10800000" flipH="1">
            <a:off x="13544454" y="4403739"/>
            <a:ext cx="727345" cy="8223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2" name="Shape 342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3" name="Shape 343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344" name="Shape 344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45" name="Shape 345"/>
          <p:cNvCxnSpPr>
            <a:endCxn id="354" idx="2"/>
          </p:cNvCxnSpPr>
          <p:nvPr/>
        </p:nvCxnSpPr>
        <p:spPr>
          <a:xfrm flipH="1" flipV="1">
            <a:off x="6686600" y="2768699"/>
            <a:ext cx="14238" cy="58727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>
            <a:stCxn id="347" idx="2"/>
          </p:cNvCxnSpPr>
          <p:nvPr/>
        </p:nvCxnSpPr>
        <p:spPr>
          <a:xfrm flipH="1">
            <a:off x="66975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133200" y="4516675"/>
            <a:ext cx="3596099" cy="4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50" name="Shape 35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>
            <a:off x="1401761" y="5209178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3" name="Shape 35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52451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5130800" y="2019300"/>
            <a:ext cx="31115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Advance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7927750" y="5086350"/>
            <a:ext cx="6639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print(letter)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9740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10490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1264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014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127381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34874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581891" y="6978788"/>
            <a:ext cx="15120072" cy="13508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Переменная итерации «выполняет итерацию» по строке, и блок (тело) кода выполняется один раз для каждого значения в последовательности</a:t>
            </a:r>
            <a:endParaRPr lang="en-US" sz="32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63" name="Shape 363"/>
          <p:cNvCxnSpPr/>
          <p:nvPr/>
        </p:nvCxnSpPr>
        <p:spPr>
          <a:xfrm>
            <a:off x="4703700" y="2385900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4275137" y="1638300"/>
            <a:ext cx="7253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2305831"/>
          </a:xfrm>
        </p:spPr>
        <p:txBody>
          <a:bodyPr/>
          <a:lstStyle/>
          <a:p>
            <a:r>
              <a:rPr lang="kk-KZ" sz="7200" dirty="0">
                <a:solidFill>
                  <a:srgbClr val="FFD966"/>
                </a:solidFill>
              </a:rPr>
              <a:t>Больше операций со строками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3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593766" y="833718"/>
            <a:ext cx="5621297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Нарезка строк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024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Мы также можем просмотреть любой непрерывный участок строки, используя оператор двоеточия</a:t>
            </a:r>
          </a:p>
          <a:p>
            <a:r>
              <a:rPr lang="ru-RU" sz="2800" dirty="0"/>
              <a:t>Второе число находится за концом фрагмента - «до, но не включая».</a:t>
            </a:r>
          </a:p>
          <a:p>
            <a:r>
              <a:rPr lang="ru-RU" sz="2800" dirty="0"/>
              <a:t>Если второе число находится за концом строки, оно останавливается в конце 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069093" y="3351837"/>
            <a:ext cx="6553499" cy="449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6:7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402"/>
          <p:cNvSpPr txBox="1"/>
          <p:nvPr/>
        </p:nvSpPr>
        <p:spPr>
          <a:xfrm>
            <a:off x="9069093" y="3662637"/>
            <a:ext cx="68634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[:]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Monty Python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66256" y="833718"/>
            <a:ext cx="6048808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Нарезка строк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616675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Если мы опускаем первое или последнее число среза, предполагается, что это начало или конец строки соответственно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8503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Связка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2" name="Shape 432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6059488" cy="475777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b="1" dirty="0"/>
              <a:t>Когда оператор + применяется к строкам, это означает «конкатенацию»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7900200" y="3101750"/>
            <a:ext cx="7187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4000" b="1" dirty="0">
                <a:solidFill>
                  <a:srgbClr val="FFC000"/>
                </a:solidFill>
              </a:rPr>
              <a:t>Использование </a:t>
            </a:r>
            <a:r>
              <a:rPr lang="ru-RU" sz="4000" b="1" dirty="0" err="1">
                <a:solidFill>
                  <a:srgbClr val="FFC000"/>
                </a:solidFill>
              </a:rPr>
              <a:t>in</a:t>
            </a:r>
            <a:r>
              <a:rPr lang="ru-RU" sz="4000" b="1" dirty="0">
                <a:solidFill>
                  <a:srgbClr val="FFC000"/>
                </a:solidFill>
              </a:rPr>
              <a:t> в качестве логического оператора</a:t>
            </a:r>
            <a:endParaRPr lang="ru-RU" sz="4000" b="1" dirty="0">
              <a:solidFill>
                <a:srgbClr val="FFC000"/>
              </a:solidFill>
              <a:effectLst/>
            </a:endParaRPr>
          </a:p>
        </p:txBody>
      </p:sp>
      <p:sp>
        <p:nvSpPr>
          <p:cNvPr id="439" name="Shape 43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595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Ключевое слово </a:t>
            </a:r>
            <a:r>
              <a:rPr lang="ru-RU" sz="3600" dirty="0" err="1"/>
              <a:t>in</a:t>
            </a:r>
            <a:r>
              <a:rPr lang="ru-RU" sz="3600" dirty="0"/>
              <a:t> также можно использовать для проверки, входит ли одна строка в другую.</a:t>
            </a:r>
          </a:p>
          <a:p>
            <a:r>
              <a:rPr lang="ru-RU" sz="3600" dirty="0"/>
              <a:t>Выражение </a:t>
            </a:r>
            <a:r>
              <a:rPr lang="ru-RU" sz="3600" dirty="0" err="1"/>
              <a:t>in</a:t>
            </a:r>
            <a:r>
              <a:rPr lang="ru-RU" sz="3600" dirty="0"/>
              <a:t> - это логическое выражение, которое возвращает </a:t>
            </a:r>
            <a:r>
              <a:rPr lang="ru-RU" sz="3600" dirty="0" err="1"/>
              <a:t>True</a:t>
            </a:r>
            <a:r>
              <a:rPr lang="ru-RU" sz="3600" dirty="0"/>
              <a:t> или </a:t>
            </a:r>
            <a:r>
              <a:rPr lang="ru-RU" sz="3600" dirty="0" err="1"/>
              <a:t>False</a:t>
            </a:r>
            <a:r>
              <a:rPr lang="ru-RU" sz="3600" dirty="0"/>
              <a:t> и может использоваться в операторе </a:t>
            </a:r>
            <a:r>
              <a:rPr lang="ru-RU" sz="3600" dirty="0" err="1"/>
              <a:t>if</a:t>
            </a:r>
            <a:r>
              <a:rPr lang="ru-RU" sz="3600" dirty="0"/>
              <a:t>.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9255125" y="2298700"/>
            <a:ext cx="6721474" cy="6311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'nan'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'Found it!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Found it!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41680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Строковый тип данных</a:t>
            </a:r>
            <a:endParaRPr lang="en-US" sz="5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2882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Строка - это последовательность символов</a:t>
            </a:r>
          </a:p>
          <a:p>
            <a:r>
              <a:rPr lang="ru-RU" sz="2800" dirty="0"/>
              <a:t>В строковом литерале используются кавычки "</a:t>
            </a:r>
            <a:r>
              <a:rPr lang="ru-RU" sz="2800" dirty="0" err="1"/>
              <a:t>Hello</a:t>
            </a:r>
            <a:r>
              <a:rPr lang="ru-RU" sz="2800" dirty="0"/>
              <a:t>" или "</a:t>
            </a:r>
            <a:r>
              <a:rPr lang="ru-RU" sz="2800" dirty="0" err="1"/>
              <a:t>Hello</a:t>
            </a:r>
            <a:r>
              <a:rPr lang="ru-RU" sz="2800" dirty="0"/>
              <a:t>".</a:t>
            </a:r>
          </a:p>
          <a:p>
            <a:r>
              <a:rPr lang="ru-RU" sz="2800" dirty="0"/>
              <a:t>Для строк + означает «объединение».</a:t>
            </a:r>
          </a:p>
          <a:p>
            <a:r>
              <a:rPr lang="ru-RU" sz="2800" dirty="0"/>
              <a:t>Когда строка содержит числа, это все еще строка</a:t>
            </a:r>
          </a:p>
          <a:p>
            <a:r>
              <a:rPr lang="ru-RU" sz="2800" dirty="0"/>
              <a:t>Мы можем преобразовать числа в строке в число с помощью </a:t>
            </a:r>
            <a:r>
              <a:rPr lang="ru-RU" sz="2800" dirty="0" err="1"/>
              <a:t>int</a:t>
            </a:r>
            <a:r>
              <a:rPr lang="ru-RU" sz="2800" dirty="0"/>
              <a:t> ()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9040811" y="833718"/>
            <a:ext cx="6959599" cy="74721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str1 = "Hello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str2 =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 = str1 + str2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str3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(str3)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Сравнение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6" name="Shape 446"/>
          <p:cNvSpPr txBox="1"/>
          <p:nvPr/>
        </p:nvSpPr>
        <p:spPr>
          <a:xfrm>
            <a:off x="927100" y="2667000"/>
            <a:ext cx="15328900" cy="532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right, bananas.'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word,'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before banana.</a:t>
            </a:r>
            <a:r>
              <a:rPr lang="en-US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word,'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after banana.</a:t>
            </a:r>
            <a:r>
              <a:rPr lang="en-US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right, bananas.')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7986713" y="994352"/>
            <a:ext cx="68009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Библиотеки строк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2" name="Shape 452"/>
          <p:cNvSpPr txBox="1">
            <a:spLocks noGrp="1"/>
          </p:cNvSpPr>
          <p:nvPr>
            <p:ph idx="1"/>
          </p:nvPr>
        </p:nvSpPr>
        <p:spPr>
          <a:xfrm>
            <a:off x="1155700" y="1452218"/>
            <a:ext cx="6831013" cy="69771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 err="1"/>
              <a:t>Python</a:t>
            </a:r>
            <a:r>
              <a:rPr lang="ru-RU" sz="3200" dirty="0"/>
              <a:t> имеет ряд строковых функций, которые находятся в строковой библиотеке.</a:t>
            </a:r>
          </a:p>
          <a:p>
            <a:r>
              <a:rPr lang="ru-RU" sz="3200" dirty="0"/>
              <a:t>Эти функции уже встроены в каждую строку - мы вызываем их, добавляя функцию к строковой переменной.</a:t>
            </a:r>
          </a:p>
          <a:p>
            <a:r>
              <a:rPr lang="ru-RU" sz="3200" dirty="0"/>
              <a:t>Эти функции не изменяют исходную строку, вместо этого они возвращают новую строку, которая была изменена.</a:t>
            </a:r>
          </a:p>
        </p:txBody>
      </p:sp>
      <p:sp>
        <p:nvSpPr>
          <p:cNvPr id="453" name="Shape 453"/>
          <p:cNvSpPr txBox="1"/>
          <p:nvPr/>
        </p:nvSpPr>
        <p:spPr>
          <a:xfrm>
            <a:off x="8484325" y="2379900"/>
            <a:ext cx="7557299" cy="5895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'Hi </a:t>
            </a: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There'</a:t>
            </a:r>
            <a:r>
              <a:rPr lang="en-US" sz="3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hi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902991" y="692855"/>
            <a:ext cx="14919599" cy="77887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world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['capitalize',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casefold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'center', 'count', 'encode',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endswith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expandtabs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'find', 'format',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format_map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'index',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isalnum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isalpha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isdecimal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isdigit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isidentifier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islower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isnumeric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isprintable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isspace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istitle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isupper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'join',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'lower',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maketrans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'partition', 'replace',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rfind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rindex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rpartition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rsplit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'split',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splitlines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startswith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'strip',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swapcase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'title', 'translate', 'upper',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zfill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en-US"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800" u="sng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https://docs.python.org/3/library/stdtypes.html#string-methods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1023937"/>
            <a:ext cx="12026900" cy="69977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/>
          <p:nvPr/>
        </p:nvSpPr>
        <p:spPr>
          <a:xfrm>
            <a:off x="728663" y="2406640"/>
            <a:ext cx="7857886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str.capitalize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str.center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(width[, </a:t>
            </a:r>
            <a:r>
              <a:rPr lang="en-US" sz="2800" u="none" strike="noStrike" cap="none" dirty="0" err="1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fillchar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str.endswith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(suffix[,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str.find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(sub[,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x="9080500" y="2406640"/>
            <a:ext cx="6721475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str.replace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(old, new[, count])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str.lower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str.upper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</p:txBody>
      </p:sp>
      <p:sp>
        <p:nvSpPr>
          <p:cNvPr id="470" name="Shape 4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272089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Библиотеки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635874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7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строки</a:t>
            </a:r>
            <a:endParaRPr lang="en-US" sz="67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6" name="Shape 476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88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Мы используем функцию </a:t>
            </a:r>
            <a:r>
              <a:rPr lang="ru-RU" sz="3200" dirty="0" err="1"/>
              <a:t>find</a:t>
            </a:r>
            <a:r>
              <a:rPr lang="ru-RU" sz="3200" dirty="0"/>
              <a:t> () для поиска подстроки в другой строке</a:t>
            </a:r>
          </a:p>
          <a:p>
            <a:r>
              <a:rPr lang="ru-RU" sz="3200" dirty="0" err="1"/>
              <a:t>find</a:t>
            </a:r>
            <a:r>
              <a:rPr lang="ru-RU" sz="3200" dirty="0"/>
              <a:t> () находит первое вхождение подстроки</a:t>
            </a:r>
          </a:p>
          <a:p>
            <a:r>
              <a:rPr lang="ru-RU" sz="3200" dirty="0"/>
              <a:t>Если подстрока не найдена, </a:t>
            </a:r>
            <a:r>
              <a:rPr lang="ru-RU" sz="3200" dirty="0" err="1"/>
              <a:t>find</a:t>
            </a:r>
            <a:r>
              <a:rPr lang="ru-RU" sz="3200" dirty="0"/>
              <a:t> () возвращает -1.</a:t>
            </a:r>
          </a:p>
          <a:p>
            <a:r>
              <a:rPr lang="ru-RU" sz="3200" dirty="0"/>
              <a:t>Помните, что позиция строки начинается с нуля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9677400" y="3986200"/>
            <a:ext cx="62466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-1</a:t>
            </a:r>
          </a:p>
        </p:txBody>
      </p:sp>
      <p:cxnSp>
        <p:nvCxnSpPr>
          <p:cNvPr id="478" name="Shape 478"/>
          <p:cNvCxnSpPr/>
          <p:nvPr/>
        </p:nvCxnSpPr>
        <p:spPr>
          <a:xfrm flipH="1" flipV="1">
            <a:off x="10302875" y="1084262"/>
            <a:ext cx="1295910" cy="826299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9" name="Shape 479"/>
          <p:cNvSpPr txBox="1"/>
          <p:nvPr/>
        </p:nvSpPr>
        <p:spPr>
          <a:xfrm>
            <a:off x="9766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x="9766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10515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515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x="11290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484" name="Shape 484"/>
          <p:cNvSpPr txBox="1"/>
          <p:nvPr/>
        </p:nvSpPr>
        <p:spPr>
          <a:xfrm>
            <a:off x="11290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5" name="Shape 485"/>
          <p:cNvSpPr txBox="1"/>
          <p:nvPr/>
        </p:nvSpPr>
        <p:spPr>
          <a:xfrm>
            <a:off x="12039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12039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7" name="Shape 487"/>
          <p:cNvSpPr txBox="1"/>
          <p:nvPr/>
        </p:nvSpPr>
        <p:spPr>
          <a:xfrm>
            <a:off x="127635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488" name="Shape 488"/>
          <p:cNvSpPr txBox="1"/>
          <p:nvPr/>
        </p:nvSpPr>
        <p:spPr>
          <a:xfrm>
            <a:off x="127635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9" name="Shape 489"/>
          <p:cNvSpPr txBox="1"/>
          <p:nvPr/>
        </p:nvSpPr>
        <p:spPr>
          <a:xfrm>
            <a:off x="135128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490" name="Shape 490"/>
          <p:cNvSpPr txBox="1"/>
          <p:nvPr/>
        </p:nvSpPr>
        <p:spPr>
          <a:xfrm>
            <a:off x="135128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Приводя все к Верхнему регистру</a:t>
            </a:r>
            <a:endParaRPr lang="en-US" sz="60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96" name="Shape 496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1739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можете сделать копию строки в нижнем или верхнем регистре</a:t>
            </a:r>
          </a:p>
          <a:p>
            <a:r>
              <a:rPr lang="ru-RU" sz="3600" dirty="0"/>
              <a:t>Часто, когда мы ищем строку с помощью </a:t>
            </a:r>
            <a:r>
              <a:rPr lang="ru-RU" sz="3600" dirty="0" err="1"/>
              <a:t>find</a:t>
            </a:r>
            <a:r>
              <a:rPr lang="ru-RU" sz="3600" dirty="0"/>
              <a:t> (), мы сначала преобразуем строку в нижний регистр, чтобы мы могли искать строку независимо от регистра.</a:t>
            </a:r>
          </a:p>
        </p:txBody>
      </p:sp>
      <p:sp>
        <p:nvSpPr>
          <p:cNvPr id="497" name="Shape 497"/>
          <p:cNvSpPr txBox="1"/>
          <p:nvPr/>
        </p:nvSpPr>
        <p:spPr>
          <a:xfrm>
            <a:off x="9317825" y="3232150"/>
            <a:ext cx="66896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.upper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и замена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3" name="Shape 50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6594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Функция </a:t>
            </a:r>
            <a:r>
              <a:rPr lang="ru-RU" sz="3600" dirty="0" err="1"/>
              <a:t>replace</a:t>
            </a:r>
            <a:r>
              <a:rPr lang="ru-RU" sz="3600" dirty="0"/>
              <a:t> () похожа на операцию «поиск и замену» в текстовом процессоре.</a:t>
            </a:r>
          </a:p>
          <a:p>
            <a:r>
              <a:rPr lang="ru-RU" sz="3600" dirty="0"/>
              <a:t>Он заменяет все вхождения строки поиска строкой замены</a:t>
            </a:r>
          </a:p>
        </p:txBody>
      </p:sp>
      <p:sp>
        <p:nvSpPr>
          <p:cNvPr id="504" name="Shape 504"/>
          <p:cNvSpPr txBox="1"/>
          <p:nvPr/>
        </p:nvSpPr>
        <p:spPr>
          <a:xfrm>
            <a:off x="7366000" y="3516300"/>
            <a:ext cx="8889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 = 'Hello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'Jane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Jane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Удаление пробелов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0" name="Shape 510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7881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Иногда мы хотим взять строку и удалить пробелы в начале и / или в конце</a:t>
            </a:r>
          </a:p>
          <a:p>
            <a:r>
              <a:rPr lang="ru-RU" sz="3600" dirty="0" err="1"/>
              <a:t>lstrip</a:t>
            </a:r>
            <a:r>
              <a:rPr lang="ru-RU" sz="3600" dirty="0"/>
              <a:t> () и </a:t>
            </a:r>
            <a:r>
              <a:rPr lang="ru-RU" sz="3600" dirty="0" err="1"/>
              <a:t>rstrip</a:t>
            </a:r>
            <a:r>
              <a:rPr lang="ru-RU" sz="3600" dirty="0"/>
              <a:t> () удаляют пробелы слева или справа</a:t>
            </a:r>
          </a:p>
          <a:p>
            <a:r>
              <a:rPr lang="ru-RU" sz="3600" dirty="0" err="1"/>
              <a:t>strip</a:t>
            </a:r>
            <a:r>
              <a:rPr lang="ru-RU" sz="3600" dirty="0"/>
              <a:t> () удаляет начальные и конечные пробелы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8818275" y="3244850"/>
            <a:ext cx="6863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   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  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/>
          <p:nvPr/>
        </p:nvSpPr>
        <p:spPr>
          <a:xfrm>
            <a:off x="1411262" y="2946377"/>
            <a:ext cx="130107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 have a nice day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1155700" y="241300"/>
            <a:ext cx="13931900" cy="22986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Префиксы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814490" y="833718"/>
            <a:ext cx="6757886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67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и преобразование</a:t>
            </a:r>
            <a:endParaRPr lang="en-US" sz="67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1" name="Shape 22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4166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Мы предпочитаем читать данные, используя строки, а затем анализировать и преобразовывать данные по мере необходимости.</a:t>
            </a:r>
          </a:p>
          <a:p>
            <a:r>
              <a:rPr lang="ru-RU" sz="2800" dirty="0"/>
              <a:t>Это дает нам больше контроля над ошибочными ситуациями и / или неправильным вводом данных пользователем.</a:t>
            </a:r>
          </a:p>
          <a:p>
            <a:r>
              <a:rPr lang="ru-RU" sz="2800" dirty="0"/>
              <a:t>Входные числа должны быть преобразованы из строк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8342311" y="869950"/>
            <a:ext cx="7099200" cy="7391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unsupported operand type(s) for -: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/>
        </p:nvSpPr>
        <p:spPr>
          <a:xfrm>
            <a:off x="832600" y="3383450"/>
            <a:ext cx="15316200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'From 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'@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3" name="Shape 523"/>
          <p:cNvSpPr txBox="1"/>
          <p:nvPr/>
        </p:nvSpPr>
        <p:spPr>
          <a:xfrm>
            <a:off x="1016000" y="2749550"/>
            <a:ext cx="14649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5599987" y="1764575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21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7917521" y="1816100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31</a:t>
            </a:r>
          </a:p>
        </p:txBody>
      </p:sp>
      <p:cxnSp>
        <p:nvCxnSpPr>
          <p:cNvPr id="526" name="Shape 526"/>
          <p:cNvCxnSpPr/>
          <p:nvPr/>
        </p:nvCxnSpPr>
        <p:spPr>
          <a:xfrm rot="10800000">
            <a:off x="5859764" y="2395399"/>
            <a:ext cx="17700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7" name="Shape 527"/>
          <p:cNvCxnSpPr/>
          <p:nvPr/>
        </p:nvCxnSpPr>
        <p:spPr>
          <a:xfrm rot="10800000">
            <a:off x="8180110" y="2476361"/>
            <a:ext cx="16499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8" name="Shape 528"/>
          <p:cNvCxnSpPr/>
          <p:nvPr/>
        </p:nvCxnSpPr>
        <p:spPr>
          <a:xfrm rot="10800000" flipH="1">
            <a:off x="6116450" y="3362449"/>
            <a:ext cx="1877699" cy="17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29" name="Shape 529"/>
          <p:cNvSpPr txBox="1"/>
          <p:nvPr/>
        </p:nvSpPr>
        <p:spPr>
          <a:xfrm>
            <a:off x="8737611" y="878325"/>
            <a:ext cx="5610128" cy="17342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Разбор и </a:t>
            </a:r>
            <a:r>
              <a:rPr lang="ru-RU" sz="6000" u="none" strike="noStrike" cap="none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парсинг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530" name="Shape 5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2186" y="5241450"/>
            <a:ext cx="2186099" cy="232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5700" y="833718"/>
            <a:ext cx="13360712" cy="1706182"/>
          </a:xfrm>
        </p:spPr>
        <p:txBody>
          <a:bodyPr/>
          <a:lstStyle/>
          <a:p>
            <a:r>
              <a:rPr lang="ru-RU" sz="7200" dirty="0">
                <a:solidFill>
                  <a:srgbClr val="FFD966"/>
                </a:solidFill>
              </a:rPr>
              <a:t>Два вида строк</a:t>
            </a:r>
            <a:endParaRPr lang="en-US" sz="7200" dirty="0">
              <a:solidFill>
                <a:srgbClr val="FFD9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19694" y="2723853"/>
            <a:ext cx="62841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3.5.1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&lt;class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&lt;class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27137" y="2723853"/>
            <a:ext cx="6360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2.7.10 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&lt;type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&lt;type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unicode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300" y="7366599"/>
            <a:ext cx="741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</a:rPr>
              <a:t>In Python 3, all strings are Unicode</a:t>
            </a:r>
          </a:p>
        </p:txBody>
      </p:sp>
    </p:spTree>
    <p:extLst>
      <p:ext uri="{BB962C8B-B14F-4D97-AF65-F5344CB8AC3E}">
        <p14:creationId xmlns:p14="http://schemas.microsoft.com/office/powerpoint/2010/main" val="157962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15171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6" name="Shape 53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Типы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Чтение/конвертация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Индексирование строк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Нарезка строк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:4]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по строкам через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Связка строк через 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537" name="Shape 537"/>
          <p:cNvSpPr txBox="1">
            <a:spLocks noGrp="1"/>
          </p:cNvSpPr>
          <p:nvPr>
            <p:ph type="body" idx="4294967295"/>
          </p:nvPr>
        </p:nvSpPr>
        <p:spPr>
          <a:xfrm>
            <a:off x="10279063" y="2655888"/>
            <a:ext cx="5976937" cy="56276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Строковые операции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Строковые библиотеки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Сравнение строк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в строках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Замена текста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Удаление пробелов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028950" y="833718"/>
            <a:ext cx="120587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Заглядывая внутрь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880268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получить любой отдельный символ в строке, используя индекс, указанный в квадратных скобках.</a:t>
            </a:r>
          </a:p>
          <a:p>
            <a:r>
              <a:rPr lang="ru-RU" sz="3600" dirty="0"/>
              <a:t>Значение индекса должно быть целым числом и начинаться с нуля.</a:t>
            </a:r>
          </a:p>
          <a:p>
            <a:r>
              <a:rPr lang="ru-RU" sz="3600" dirty="0"/>
              <a:t>Значение индекса может быть выражением, которое вычисляется</a:t>
            </a:r>
          </a:p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10867921" y="4517526"/>
            <a:ext cx="4878899" cy="378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-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050" y="908000"/>
            <a:ext cx="2489200" cy="1663317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Shape 231"/>
          <p:cNvSpPr txBox="1"/>
          <p:nvPr/>
        </p:nvSpPr>
        <p:spPr>
          <a:xfrm>
            <a:off x="10566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10566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1315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1315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12090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2090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12839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12839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135636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35636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143129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143129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 пределами символов строки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45400" cy="51883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получите ошибку </a:t>
            </a:r>
            <a:r>
              <a:rPr lang="ru-RU" sz="3600" dirty="0" err="1"/>
              <a:t>Python</a:t>
            </a:r>
            <a:r>
              <a:rPr lang="ru-RU" sz="3600" dirty="0"/>
              <a:t>, если попытаетесь индексировать за пределами конца строки</a:t>
            </a:r>
          </a:p>
          <a:p>
            <a:r>
              <a:rPr lang="ru-RU" sz="3600" dirty="0"/>
              <a:t>Так что будьте осторожны при построении значений индекса и срезов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759825" y="3239110"/>
            <a:ext cx="6845400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IndexError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string index out of 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 строк есть длины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5" name="Shape 255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7386041" cy="46084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4000" dirty="0"/>
              <a:t>Встроенная функция </a:t>
            </a:r>
            <a:r>
              <a:rPr lang="ru-RU" sz="4000" dirty="0" err="1"/>
              <a:t>len</a:t>
            </a:r>
            <a:r>
              <a:rPr lang="ru-RU" sz="4000" dirty="0"/>
              <a:t> дает нам длину строки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9947700" y="5551475"/>
            <a:ext cx="63080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0375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10375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1125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1125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1899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1899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12649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12649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133731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33731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141224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141224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ru-RU" sz="76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 err="1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4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80" name="Shape 280"/>
          <p:cNvSpPr txBox="1"/>
          <p:nvPr/>
        </p:nvSpPr>
        <p:spPr>
          <a:xfrm>
            <a:off x="10283825" y="2710521"/>
            <a:ext cx="5130899" cy="27844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3200" dirty="0"/>
              <a:t>Функция - это некоторый сохраненный код, который мы используем. Функция принимает некоторый ввод и производит вывод.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ru-RU" sz="76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 err="1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y: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280"/>
          <p:cNvSpPr txBox="1"/>
          <p:nvPr/>
        </p:nvSpPr>
        <p:spPr>
          <a:xfrm>
            <a:off x="10283825" y="2710521"/>
            <a:ext cx="5130899" cy="271091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2800" dirty="0"/>
              <a:t>Функция - это некоторый сохраненный код, который мы используем. Функция принимает некоторый ввод и производит вывод.</a:t>
            </a:r>
          </a:p>
        </p:txBody>
      </p:sp>
      <p:sp>
        <p:nvSpPr>
          <p:cNvPr id="11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2719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Проходя через строку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571141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Используя оператор </a:t>
            </a:r>
            <a:r>
              <a:rPr lang="ru-RU" sz="3600" dirty="0" err="1"/>
              <a:t>while</a:t>
            </a:r>
            <a:r>
              <a:rPr lang="ru-RU" sz="3600" dirty="0"/>
              <a:t>, переменную итерации и функцию </a:t>
            </a:r>
            <a:r>
              <a:rPr lang="ru-RU" sz="3600" dirty="0" err="1"/>
              <a:t>len</a:t>
            </a:r>
            <a:r>
              <a:rPr lang="ru-RU" sz="3600" dirty="0"/>
              <a:t>, мы можем построить цикл для просмотра каждой буквы в строке по отдельности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8239813" y="3690900"/>
            <a:ext cx="59453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index,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14728825" y="3740150"/>
            <a:ext cx="6984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 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357</TotalTime>
  <Words>2116</Words>
  <Application>Microsoft Office PowerPoint</Application>
  <PresentationFormat>Произвольный</PresentationFormat>
  <Paragraphs>433</Paragraphs>
  <Slides>32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Лекция 7 Строки</vt:lpstr>
      <vt:lpstr>Строковый тип данных</vt:lpstr>
      <vt:lpstr>Чтение и преобразование</vt:lpstr>
      <vt:lpstr>Заглядывая внутрь строк</vt:lpstr>
      <vt:lpstr>За пределами символов строки</vt:lpstr>
      <vt:lpstr>У строк есть длины</vt:lpstr>
      <vt:lpstr>Функция len</vt:lpstr>
      <vt:lpstr>Функция len</vt:lpstr>
      <vt:lpstr>Проходя через строку</vt:lpstr>
      <vt:lpstr>Проходя через строки</vt:lpstr>
      <vt:lpstr>Проходя через строки</vt:lpstr>
      <vt:lpstr>Цикл и подсчет</vt:lpstr>
      <vt:lpstr>Заглянуть глубже</vt:lpstr>
      <vt:lpstr>Презентация PowerPoint</vt:lpstr>
      <vt:lpstr>Больше операций со строками</vt:lpstr>
      <vt:lpstr>Нарезка строк</vt:lpstr>
      <vt:lpstr>Нарезка строк</vt:lpstr>
      <vt:lpstr>Связка строк</vt:lpstr>
      <vt:lpstr>Использование in в качестве логического оператора</vt:lpstr>
      <vt:lpstr>Сравнение строк</vt:lpstr>
      <vt:lpstr>Библиотеки строк</vt:lpstr>
      <vt:lpstr>Презентация PowerPoint</vt:lpstr>
      <vt:lpstr>Презентация PowerPoint</vt:lpstr>
      <vt:lpstr>Библиотеки строк</vt:lpstr>
      <vt:lpstr>Поиск строки</vt:lpstr>
      <vt:lpstr>Приводя все к Верхнему регистру</vt:lpstr>
      <vt:lpstr>Поиск и замена</vt:lpstr>
      <vt:lpstr>Удаление пробелов</vt:lpstr>
      <vt:lpstr>Презентация PowerPoint</vt:lpstr>
      <vt:lpstr>Презентация PowerPoint</vt:lpstr>
      <vt:lpstr>Два вида строк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dc:creator>Владислав Карюкин</dc:creator>
  <cp:lastModifiedBy>Владислав Карюкин</cp:lastModifiedBy>
  <cp:revision>55</cp:revision>
  <dcterms:modified xsi:type="dcterms:W3CDTF">2021-09-01T12:39:42Z</dcterms:modified>
</cp:coreProperties>
</file>