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0" r:id="rId5"/>
    <p:sldId id="259" r:id="rId6"/>
    <p:sldId id="265" r:id="rId7"/>
    <p:sldId id="264" r:id="rId8"/>
    <p:sldId id="263" r:id="rId9"/>
    <p:sldId id="262" r:id="rId10"/>
    <p:sldId id="258" r:id="rId11"/>
    <p:sldId id="270" r:id="rId12"/>
    <p:sldId id="269" r:id="rId13"/>
    <p:sldId id="268" r:id="rId14"/>
    <p:sldId id="267" r:id="rId15"/>
    <p:sldId id="275" r:id="rId16"/>
    <p:sldId id="266" r:id="rId17"/>
    <p:sldId id="271" r:id="rId18"/>
    <p:sldId id="276" r:id="rId19"/>
    <p:sldId id="277"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4" y="5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adilet.zan.kz/rus/docs/K940001000_" TargetMode="External"/><Relationship Id="rId2" Type="http://schemas.openxmlformats.org/officeDocument/2006/relationships/hyperlink" Target="http://www.pavlodar.com/zakon/?dok=01977&amp;ogl=al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info-dostup.kz/%D0%BD%D0%B0%D0%B8%D0%BC%D0%B5%D0%BD%D0%BE%D0%B2%D0%B0%D0%BD%D0%B8%D0%B5%D0%BD%D0%BE%D1%80%D0%BC%D0%B0%D1%82%D0%B8%D0%B2%D0%BD%D1%8B%D0%B9-%D0%BF%D1%80%D0%B0%D0%B2%D0%BE%D0%B2%D0%BE%D0%B9-%D0%B0/"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adilet.zan.kz/rus/docs/K1400000226" TargetMode="External"/><Relationship Id="rId2" Type="http://schemas.openxmlformats.org/officeDocument/2006/relationships/hyperlink" Target="http://adilet.zan.kz/rus/docs/K990000409_"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www.defacto.kz/node/20/"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adilet.zan.kz/rus/docs/K140000023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714357"/>
            <a:ext cx="7672414" cy="1285883"/>
          </a:xfrm>
        </p:spPr>
        <p:txBody>
          <a:bodyPr>
            <a:normAutofit/>
          </a:bodyPr>
          <a:lstStyle/>
          <a:p>
            <a:r>
              <a:rPr lang="kk-KZ" sz="2400" b="1" dirty="0" smtClean="0">
                <a:latin typeface="Times New Roman" pitchFamily="18" charset="0"/>
                <a:cs typeface="Times New Roman" pitchFamily="18" charset="0"/>
              </a:rPr>
              <a:t>9 </a:t>
            </a:r>
            <a:r>
              <a:rPr lang="ru-RU" sz="2400" dirty="0"/>
              <a:t>Обеспечение экономической безопасности</a:t>
            </a:r>
            <a:br>
              <a:rPr lang="ru-RU" sz="2400" dirty="0"/>
            </a:br>
            <a:r>
              <a:rPr lang="ru-RU" sz="2400" dirty="0" smtClean="0"/>
              <a:t>предпринимательской </a:t>
            </a:r>
            <a:r>
              <a:rPr lang="ru-RU" sz="2400" dirty="0"/>
              <a:t>деятельности.</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71472" y="2071678"/>
            <a:ext cx="8429684" cy="1714512"/>
          </a:xfrm>
        </p:spPr>
        <p:txBody>
          <a:bodyPr>
            <a:normAutofit/>
          </a:bodyPr>
          <a:lstStyle/>
          <a:p>
            <a:pPr marL="457200" indent="-457200" algn="l">
              <a:buAutoNum type="arabicPeriod"/>
            </a:pPr>
            <a:r>
              <a:rPr lang="ru-RU" sz="2000" dirty="0" smtClean="0">
                <a:solidFill>
                  <a:schemeClr val="tx1"/>
                </a:solidFill>
                <a:latin typeface="Times New Roman" pitchFamily="18" charset="0"/>
                <a:cs typeface="Times New Roman" pitchFamily="18" charset="0"/>
              </a:rPr>
              <a:t>Понятие экономическая безопасность предпринимательской деятельности</a:t>
            </a:r>
          </a:p>
          <a:p>
            <a:pPr marL="457200" indent="-457200" algn="l">
              <a:buAutoNum type="arabicPeriod"/>
            </a:pPr>
            <a:r>
              <a:rPr lang="ru-RU" sz="2000" dirty="0" smtClean="0">
                <a:solidFill>
                  <a:schemeClr val="tx1"/>
                </a:solidFill>
                <a:latin typeface="Times New Roman" pitchFamily="18" charset="0"/>
                <a:cs typeface="Times New Roman" pitchFamily="18" charset="0"/>
              </a:rPr>
              <a:t>Угрозы предпринимательской деятельности</a:t>
            </a:r>
          </a:p>
          <a:p>
            <a:pPr marL="457200" indent="-457200" algn="l">
              <a:buAutoNum type="arabicPeriod"/>
            </a:pPr>
            <a:r>
              <a:rPr lang="ru-RU" sz="2000" dirty="0" smtClean="0">
                <a:solidFill>
                  <a:schemeClr val="tx1"/>
                </a:solidFill>
                <a:latin typeface="Times New Roman" pitchFamily="18" charset="0"/>
                <a:cs typeface="Times New Roman" pitchFamily="18" charset="0"/>
              </a:rPr>
              <a:t>Коммерческая тайна и ответственность за её разглашение </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71472" y="214291"/>
          <a:ext cx="3071834" cy="428627"/>
        </p:xfrm>
        <a:graphic>
          <a:graphicData uri="http://schemas.openxmlformats.org/drawingml/2006/table">
            <a:tbl>
              <a:tblPr firstRow="1" bandRow="1">
                <a:tableStyleId>{5C22544A-7EE6-4342-B048-85BDC9FD1C3A}</a:tableStyleId>
              </a:tblPr>
              <a:tblGrid>
                <a:gridCol w="3071834"/>
              </a:tblGrid>
              <a:tr h="428627">
                <a:tc>
                  <a:txBody>
                    <a:bodyPr/>
                    <a:lstStyle/>
                    <a:p>
                      <a:r>
                        <a:rPr lang="ru-RU" dirty="0" smtClean="0"/>
                        <a:t>Естественные угрозы</a:t>
                      </a:r>
                      <a:endParaRPr lang="ru-RU" dirty="0"/>
                    </a:p>
                  </a:txBody>
                  <a:tcPr/>
                </a:tc>
              </a:tr>
            </a:tbl>
          </a:graphicData>
        </a:graphic>
      </p:graphicFrame>
      <p:graphicFrame>
        <p:nvGraphicFramePr>
          <p:cNvPr id="3" name="Таблица 2"/>
          <p:cNvGraphicFramePr>
            <a:graphicFrameLocks noGrp="1"/>
          </p:cNvGraphicFramePr>
          <p:nvPr/>
        </p:nvGraphicFramePr>
        <p:xfrm>
          <a:off x="3929058" y="214290"/>
          <a:ext cx="4643470" cy="428628"/>
        </p:xfrm>
        <a:graphic>
          <a:graphicData uri="http://schemas.openxmlformats.org/drawingml/2006/table">
            <a:tbl>
              <a:tblPr firstRow="1" bandRow="1">
                <a:tableStyleId>{5C22544A-7EE6-4342-B048-85BDC9FD1C3A}</a:tableStyleId>
              </a:tblPr>
              <a:tblGrid>
                <a:gridCol w="4643470"/>
              </a:tblGrid>
              <a:tr h="428628">
                <a:tc>
                  <a:txBody>
                    <a:bodyPr/>
                    <a:lstStyle/>
                    <a:p>
                      <a:pPr algn="ctr"/>
                      <a:r>
                        <a:rPr lang="ru-RU" dirty="0" smtClean="0"/>
                        <a:t>Искусственные угрозы</a:t>
                      </a:r>
                      <a:endParaRPr lang="ru-RU" dirty="0"/>
                    </a:p>
                  </a:txBody>
                  <a:tcPr/>
                </a:tc>
              </a:tr>
            </a:tbl>
          </a:graphicData>
        </a:graphic>
      </p:graphicFrame>
      <p:graphicFrame>
        <p:nvGraphicFramePr>
          <p:cNvPr id="4" name="Таблица 3"/>
          <p:cNvGraphicFramePr>
            <a:graphicFrameLocks noGrp="1"/>
          </p:cNvGraphicFramePr>
          <p:nvPr/>
        </p:nvGraphicFramePr>
        <p:xfrm>
          <a:off x="571472" y="785794"/>
          <a:ext cx="3071834" cy="5029200"/>
        </p:xfrm>
        <a:graphic>
          <a:graphicData uri="http://schemas.openxmlformats.org/drawingml/2006/table">
            <a:tbl>
              <a:tblPr firstRow="1" bandRow="1">
                <a:tableStyleId>{5C22544A-7EE6-4342-B048-85BDC9FD1C3A}</a:tableStyleId>
              </a:tblPr>
              <a:tblGrid>
                <a:gridCol w="3071834"/>
              </a:tblGrid>
              <a:tr h="4857784">
                <a:tc>
                  <a:txBody>
                    <a:bodyPr/>
                    <a:lstStyle/>
                    <a:p>
                      <a:r>
                        <a:rPr lang="ru-RU" dirty="0" smtClean="0"/>
                        <a:t>стихийные бедствия;</a:t>
                      </a:r>
                    </a:p>
                    <a:p>
                      <a:r>
                        <a:rPr lang="ru-RU" dirty="0" smtClean="0"/>
                        <a:t>пожары;</a:t>
                      </a:r>
                    </a:p>
                    <a:p>
                      <a:r>
                        <a:rPr lang="ru-RU" dirty="0" smtClean="0"/>
                        <a:t>наводнения;</a:t>
                      </a:r>
                    </a:p>
                    <a:p>
                      <a:r>
                        <a:rPr lang="ru-RU" dirty="0" smtClean="0"/>
                        <a:t>техногенные аварии;</a:t>
                      </a:r>
                    </a:p>
                    <a:p>
                      <a:r>
                        <a:rPr lang="ru-RU" dirty="0" smtClean="0"/>
                        <a:t>и другие явления, не </a:t>
                      </a:r>
                    </a:p>
                    <a:p>
                      <a:r>
                        <a:rPr lang="ru-RU" dirty="0" smtClean="0"/>
                        <a:t>зависящие от человека</a:t>
                      </a:r>
                    </a:p>
                    <a:p>
                      <a:r>
                        <a:rPr lang="ru-RU" dirty="0" smtClean="0"/>
                        <a:t>кража (копирование) документов;</a:t>
                      </a:r>
                    </a:p>
                    <a:p>
                      <a:r>
                        <a:rPr lang="ru-RU" dirty="0" smtClean="0"/>
                        <a:t>подслушивание переговоров;</a:t>
                      </a:r>
                    </a:p>
                    <a:p>
                      <a:r>
                        <a:rPr lang="ru-RU" dirty="0" smtClean="0"/>
                        <a:t>несанкционированный доступ к </a:t>
                      </a:r>
                    </a:p>
                    <a:p>
                      <a:r>
                        <a:rPr lang="ru-RU" dirty="0" smtClean="0"/>
                        <a:t>информации;</a:t>
                      </a:r>
                    </a:p>
                    <a:p>
                      <a:r>
                        <a:rPr lang="ru-RU" dirty="0" smtClean="0"/>
                        <a:t>перехват информации;</a:t>
                      </a:r>
                    </a:p>
                    <a:p>
                      <a:r>
                        <a:rPr lang="ru-RU" dirty="0" smtClean="0"/>
                        <a:t>внедрение (вербовка) инсайдеров;</a:t>
                      </a:r>
                    </a:p>
                    <a:p>
                      <a:r>
                        <a:rPr lang="ru-RU" dirty="0" smtClean="0"/>
                        <a:t>фальсификация, подделка </a:t>
                      </a:r>
                    </a:p>
                    <a:p>
                      <a:r>
                        <a:rPr lang="ru-RU" dirty="0" smtClean="0"/>
                        <a:t>документов;</a:t>
                      </a:r>
                      <a:endParaRPr lang="ru-RU" dirty="0"/>
                    </a:p>
                  </a:txBody>
                  <a:tcPr/>
                </a:tc>
              </a:tr>
            </a:tbl>
          </a:graphicData>
        </a:graphic>
      </p:graphicFrame>
      <p:graphicFrame>
        <p:nvGraphicFramePr>
          <p:cNvPr id="5" name="Таблица 4"/>
          <p:cNvGraphicFramePr>
            <a:graphicFrameLocks noGrp="1"/>
          </p:cNvGraphicFramePr>
          <p:nvPr/>
        </p:nvGraphicFramePr>
        <p:xfrm>
          <a:off x="4000496" y="785794"/>
          <a:ext cx="2143140" cy="579120"/>
        </p:xfrm>
        <a:graphic>
          <a:graphicData uri="http://schemas.openxmlformats.org/drawingml/2006/table">
            <a:tbl>
              <a:tblPr firstRow="1" bandRow="1">
                <a:tableStyleId>{5C22544A-7EE6-4342-B048-85BDC9FD1C3A}</a:tableStyleId>
              </a:tblPr>
              <a:tblGrid>
                <a:gridCol w="2143140"/>
              </a:tblGrid>
              <a:tr h="571504">
                <a:tc>
                  <a:txBody>
                    <a:bodyPr/>
                    <a:lstStyle/>
                    <a:p>
                      <a:pPr algn="ctr"/>
                      <a:r>
                        <a:rPr lang="ru-RU" sz="1600" dirty="0" smtClean="0"/>
                        <a:t>Преднамеренные</a:t>
                      </a:r>
                      <a:r>
                        <a:rPr lang="ru-RU" sz="1600" baseline="0" dirty="0" smtClean="0"/>
                        <a:t> угрозы</a:t>
                      </a:r>
                      <a:endParaRPr lang="ru-RU" sz="1600" dirty="0"/>
                    </a:p>
                  </a:txBody>
                  <a:tcPr/>
                </a:tc>
              </a:tr>
            </a:tbl>
          </a:graphicData>
        </a:graphic>
      </p:graphicFrame>
      <p:graphicFrame>
        <p:nvGraphicFramePr>
          <p:cNvPr id="6" name="Таблица 5"/>
          <p:cNvGraphicFramePr>
            <a:graphicFrameLocks noGrp="1"/>
          </p:cNvGraphicFramePr>
          <p:nvPr/>
        </p:nvGraphicFramePr>
        <p:xfrm>
          <a:off x="6357950" y="785794"/>
          <a:ext cx="2214578" cy="571504"/>
        </p:xfrm>
        <a:graphic>
          <a:graphicData uri="http://schemas.openxmlformats.org/drawingml/2006/table">
            <a:tbl>
              <a:tblPr firstRow="1" bandRow="1">
                <a:tableStyleId>{5C22544A-7EE6-4342-B048-85BDC9FD1C3A}</a:tableStyleId>
              </a:tblPr>
              <a:tblGrid>
                <a:gridCol w="2214578"/>
              </a:tblGrid>
              <a:tr h="571504">
                <a:tc>
                  <a:txBody>
                    <a:bodyPr/>
                    <a:lstStyle/>
                    <a:p>
                      <a:pPr algn="ctr"/>
                      <a:r>
                        <a:rPr lang="ru-RU" sz="1400" dirty="0" smtClean="0"/>
                        <a:t>Не преднамеренные угрозы</a:t>
                      </a:r>
                      <a:endParaRPr lang="ru-RU" sz="1400" dirty="0"/>
                    </a:p>
                  </a:txBody>
                  <a:tcPr/>
                </a:tc>
              </a:tr>
            </a:tbl>
          </a:graphicData>
        </a:graphic>
      </p:graphicFrame>
      <p:graphicFrame>
        <p:nvGraphicFramePr>
          <p:cNvPr id="7" name="Таблица 6"/>
          <p:cNvGraphicFramePr>
            <a:graphicFrameLocks noGrp="1"/>
          </p:cNvGraphicFramePr>
          <p:nvPr/>
        </p:nvGraphicFramePr>
        <p:xfrm>
          <a:off x="4000496" y="1571612"/>
          <a:ext cx="2143140" cy="4236720"/>
        </p:xfrm>
        <a:graphic>
          <a:graphicData uri="http://schemas.openxmlformats.org/drawingml/2006/table">
            <a:tbl>
              <a:tblPr firstRow="1" bandRow="1">
                <a:tableStyleId>{5C22544A-7EE6-4342-B048-85BDC9FD1C3A}</a:tableStyleId>
              </a:tblPr>
              <a:tblGrid>
                <a:gridCol w="2143140"/>
              </a:tblGrid>
              <a:tr h="4214842">
                <a:tc>
                  <a:txBody>
                    <a:bodyPr/>
                    <a:lstStyle/>
                    <a:p>
                      <a:r>
                        <a:rPr lang="ru-RU" sz="1600" dirty="0" smtClean="0"/>
                        <a:t>кража (копирование) документов;</a:t>
                      </a:r>
                    </a:p>
                    <a:p>
                      <a:r>
                        <a:rPr lang="ru-RU" sz="1600" dirty="0" smtClean="0"/>
                        <a:t>подслушивание переговоров;</a:t>
                      </a:r>
                    </a:p>
                    <a:p>
                      <a:r>
                        <a:rPr lang="ru-RU" sz="1600" dirty="0" smtClean="0"/>
                        <a:t>несанкционированный доступ к </a:t>
                      </a:r>
                    </a:p>
                    <a:p>
                      <a:r>
                        <a:rPr lang="ru-RU" sz="1600" dirty="0" smtClean="0"/>
                        <a:t>информации;</a:t>
                      </a:r>
                    </a:p>
                    <a:p>
                      <a:r>
                        <a:rPr lang="ru-RU" sz="1600" dirty="0" smtClean="0"/>
                        <a:t>перехват информации;</a:t>
                      </a:r>
                    </a:p>
                    <a:p>
                      <a:r>
                        <a:rPr lang="ru-RU" sz="1600" dirty="0" smtClean="0"/>
                        <a:t>внедрение (вербовка) инсайдеров;</a:t>
                      </a:r>
                    </a:p>
                    <a:p>
                      <a:r>
                        <a:rPr lang="ru-RU" sz="1600" dirty="0" smtClean="0"/>
                        <a:t>фальсификация, подделка </a:t>
                      </a:r>
                    </a:p>
                    <a:p>
                      <a:r>
                        <a:rPr lang="ru-RU" sz="1600" dirty="0" smtClean="0"/>
                        <a:t>документов;</a:t>
                      </a:r>
                    </a:p>
                    <a:p>
                      <a:r>
                        <a:rPr lang="ru-RU" sz="1600" dirty="0" smtClean="0"/>
                        <a:t>диверсии; </a:t>
                      </a:r>
                    </a:p>
                    <a:p>
                      <a:r>
                        <a:rPr lang="ru-RU" sz="1600" dirty="0" smtClean="0"/>
                        <a:t>хакерские атаки и </a:t>
                      </a:r>
                      <a:r>
                        <a:rPr lang="ru-RU" sz="1600" dirty="0" err="1" smtClean="0"/>
                        <a:t>т.п</a:t>
                      </a:r>
                      <a:endParaRPr lang="ru-RU" sz="1600" dirty="0"/>
                    </a:p>
                  </a:txBody>
                  <a:tcPr/>
                </a:tc>
              </a:tr>
            </a:tbl>
          </a:graphicData>
        </a:graphic>
      </p:graphicFrame>
      <p:graphicFrame>
        <p:nvGraphicFramePr>
          <p:cNvPr id="10" name="Таблица 9"/>
          <p:cNvGraphicFramePr>
            <a:graphicFrameLocks noGrp="1"/>
          </p:cNvGraphicFramePr>
          <p:nvPr/>
        </p:nvGraphicFramePr>
        <p:xfrm>
          <a:off x="6429388" y="1571612"/>
          <a:ext cx="2143140" cy="4214842"/>
        </p:xfrm>
        <a:graphic>
          <a:graphicData uri="http://schemas.openxmlformats.org/drawingml/2006/table">
            <a:tbl>
              <a:tblPr firstRow="1" bandRow="1">
                <a:tableStyleId>{5C22544A-7EE6-4342-B048-85BDC9FD1C3A}</a:tableStyleId>
              </a:tblPr>
              <a:tblGrid>
                <a:gridCol w="2143140"/>
              </a:tblGrid>
              <a:tr h="4214842">
                <a:tc>
                  <a:txBody>
                    <a:bodyPr/>
                    <a:lstStyle/>
                    <a:p>
                      <a:r>
                        <a:rPr lang="ru-RU" dirty="0" smtClean="0"/>
                        <a:t>ошибки пользователей;</a:t>
                      </a:r>
                    </a:p>
                    <a:p>
                      <a:r>
                        <a:rPr lang="ru-RU" dirty="0" smtClean="0"/>
                        <a:t>неосторожность;</a:t>
                      </a:r>
                    </a:p>
                    <a:p>
                      <a:r>
                        <a:rPr lang="ru-RU" dirty="0" smtClean="0"/>
                        <a:t>невнимательность;</a:t>
                      </a:r>
                    </a:p>
                    <a:p>
                      <a:r>
                        <a:rPr lang="ru-RU" dirty="0" smtClean="0"/>
                        <a:t>любопытство и т.п. </a:t>
                      </a:r>
                      <a:endParaRPr lang="ru-RU" dirty="0"/>
                    </a:p>
                  </a:txBody>
                  <a:tcPr/>
                </a:tc>
              </a:tr>
            </a:tbl>
          </a:graphicData>
        </a:graphic>
      </p:graphicFrame>
      <p:sp>
        <p:nvSpPr>
          <p:cNvPr id="11" name="Прямоугольник 10"/>
          <p:cNvSpPr/>
          <p:nvPr/>
        </p:nvSpPr>
        <p:spPr>
          <a:xfrm>
            <a:off x="642910" y="5934670"/>
            <a:ext cx="7929618" cy="646331"/>
          </a:xfrm>
          <a:prstGeom prst="rect">
            <a:avLst/>
          </a:prstGeom>
        </p:spPr>
        <p:txBody>
          <a:bodyPr wrap="square">
            <a:spAutoFit/>
          </a:bodyPr>
          <a:lstStyle/>
          <a:p>
            <a:r>
              <a:rPr lang="ru-RU" dirty="0" smtClean="0"/>
              <a:t>Рис.  1. Классификация угроз предпринимательства в зависимости от источников и движущей силы</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8"/>
            <a:ext cx="8572560" cy="5170646"/>
          </a:xfrm>
          <a:prstGeom prst="rect">
            <a:avLst/>
          </a:prstGeom>
        </p:spPr>
        <p:txBody>
          <a:bodyPr wrap="square">
            <a:spAutoFit/>
          </a:bodyPr>
          <a:lstStyle/>
          <a:p>
            <a:r>
              <a:rPr lang="ru-RU" dirty="0" smtClean="0"/>
              <a:t>         </a:t>
            </a:r>
            <a:r>
              <a:rPr lang="ru-RU" sz="2200" dirty="0" smtClean="0">
                <a:latin typeface="Times New Roman" pitchFamily="18" charset="0"/>
                <a:cs typeface="Times New Roman" pitchFamily="18" charset="0"/>
              </a:rPr>
              <a:t>Таким образом, своевременное определение и классификация угроз предпринимательской деятельности, их содержания и характера воздействий направлено на формирование однородных параметров состояния, характеризующих готовность субъекта предпринимательства к воздействию этих угроз, способность сохранять защищенность в установленный период времени и приобретать новые свойства защищенности к заданному сроку.</a:t>
            </a:r>
          </a:p>
          <a:p>
            <a:r>
              <a:rPr lang="ru-RU" sz="2200" dirty="0" smtClean="0">
                <a:latin typeface="Times New Roman" pitchFamily="18" charset="0"/>
                <a:cs typeface="Times New Roman" pitchFamily="18" charset="0"/>
              </a:rPr>
              <a:t>     Любая  предпринимательская  деятельность  неразрывна  связана  с  огромным  массивом информации,  часть  из  которой  может  и  должна  составлять  коммерческую  тайну.  При  этом, коммерческая  тайна  представляет  собой  охраняемое  законом  право  субъекта предпринимательской  деятельности  на  засекречивание  сведений,  не  являющихся государственными  секретами  о  его  деятельности,  связанные  с  производством,  технологией, управлением, финансами, разглашение которых могло бы нанести ущерб его интересам </a:t>
            </a:r>
            <a:r>
              <a:rPr lang="ru-RU" dirty="0" smtClean="0">
                <a:latin typeface="Times New Roman" pitchFamily="18" charset="0"/>
                <a:cs typeface="Times New Roman" pitchFamily="18" charset="0"/>
              </a:rPr>
              <a:t>(табл. 3).</a:t>
            </a:r>
            <a:endParaRPr lang="ru-RU"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14290"/>
            <a:ext cx="8643998" cy="5632311"/>
          </a:xfrm>
          <a:prstGeom prst="rect">
            <a:avLst/>
          </a:prstGeom>
        </p:spPr>
        <p:txBody>
          <a:bodyPr wrap="square">
            <a:spAutoFit/>
          </a:bodyPr>
          <a:lstStyle/>
          <a:p>
            <a:r>
              <a:rPr lang="ru-RU" b="1" dirty="0" smtClean="0">
                <a:latin typeface="Times New Roman" pitchFamily="18" charset="0"/>
                <a:cs typeface="Times New Roman" pitchFamily="18" charset="0"/>
              </a:rPr>
              <a:t>Коммерческая тайна: ответственность за разглашение </a:t>
            </a:r>
          </a:p>
          <a:p>
            <a:r>
              <a:rPr lang="ru-RU" dirty="0" smtClean="0"/>
              <a:t>    В Республике Казахстан нет специального закона, регулирующего защиту коммерческой тайны . Правовые нормы, посвященные коммерческой тайне, разбросаны по различным нормативным актам, принятым в разное время. </a:t>
            </a:r>
          </a:p>
          <a:p>
            <a:r>
              <a:rPr lang="ru-RU" dirty="0" smtClean="0"/>
              <a:t>     Подпункт 16) статьи 1 </a:t>
            </a:r>
            <a:r>
              <a:rPr lang="ru-RU" dirty="0" smtClean="0">
                <a:hlinkClick r:id="rId2" tooltip="Закон Республики Казахстан О частном предпринимательстве"/>
              </a:rPr>
              <a:t>Закона Республики Казахстан "О частном предпринимательстве"</a:t>
            </a:r>
            <a:r>
              <a:rPr lang="ru-RU" dirty="0" smtClean="0"/>
              <a:t> понимает под коммерческой тайной информацию, определяемую и охраняемую субъектом частного предпринимательства, свободный доступ на законном основании к которой имеет ограниченный круг лиц, разглашение, получение, использование которой может нанести ущерб его интересам.</a:t>
            </a:r>
          </a:p>
          <a:p>
            <a:r>
              <a:rPr lang="ru-RU" dirty="0" smtClean="0"/>
              <a:t>      Статья 126 </a:t>
            </a:r>
            <a:r>
              <a:rPr lang="ru-RU" dirty="0" smtClean="0">
                <a:hlinkClick r:id="rId3" tooltip="Гражданский кодекс Республики Казахстан (Общая часть)"/>
              </a:rPr>
              <a:t>Гражданского кодекса Республики Казахстан (Общая часть)</a:t>
            </a:r>
            <a:r>
              <a:rPr lang="ru-RU" dirty="0" smtClean="0"/>
              <a:t> гарантирует защиту информации, составляющей служебную или коммерческую тайну, в случае, когда информация имеет действительную или потенциальную коммерческую ценность в силу неизвестности ее третьим лицам, к ней нет свободного доступа на законном основании, и обладатель информации принимает меры к охране ее конфиденциальности.</a:t>
            </a:r>
          </a:p>
          <a:p>
            <a:r>
              <a:rPr lang="ru-RU" dirty="0" smtClean="0"/>
              <a:t>     Законодательство также использует понятия: "информация с ограниченным доступом", "нераскрытая информация", "конфиденциальная информация, сведения", частью которых является понятие коммерческой тайны.</a:t>
            </a:r>
          </a:p>
          <a:p>
            <a:endParaRPr lang="ru-RU" b="1"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97346"/>
            <a:ext cx="8358246" cy="6340197"/>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Таким образом, определим основные признаки коммерческой тайны:</a:t>
            </a:r>
          </a:p>
          <a:p>
            <a:r>
              <a:rPr lang="ru-RU" sz="2000" dirty="0" smtClean="0">
                <a:latin typeface="Times New Roman"/>
                <a:cs typeface="Times New Roman"/>
              </a:rPr>
              <a:t>►</a:t>
            </a:r>
            <a:r>
              <a:rPr lang="ru-RU" sz="2000" dirty="0" smtClean="0">
                <a:latin typeface="Times New Roman" pitchFamily="18" charset="0"/>
                <a:cs typeface="Times New Roman" pitchFamily="18" charset="0"/>
              </a:rPr>
              <a:t>она не относится к государственным секретам;</a:t>
            </a:r>
          </a:p>
          <a:p>
            <a:r>
              <a:rPr lang="ru-RU" sz="2000" dirty="0" smtClean="0">
                <a:latin typeface="Times New Roman"/>
                <a:cs typeface="Times New Roman"/>
              </a:rPr>
              <a:t>►</a:t>
            </a:r>
            <a:r>
              <a:rPr lang="ru-RU" sz="2000" dirty="0" smtClean="0">
                <a:latin typeface="Times New Roman" pitchFamily="18" charset="0"/>
                <a:cs typeface="Times New Roman" pitchFamily="18" charset="0"/>
              </a:rPr>
              <a:t>это сведения, связанные с деятельностью предпринимателя;</a:t>
            </a:r>
          </a:p>
          <a:p>
            <a:r>
              <a:rPr lang="ru-RU" sz="2000" dirty="0" smtClean="0">
                <a:latin typeface="Times New Roman"/>
                <a:cs typeface="Times New Roman"/>
              </a:rPr>
              <a:t>►</a:t>
            </a:r>
            <a:r>
              <a:rPr lang="ru-RU" sz="2000" dirty="0" smtClean="0">
                <a:latin typeface="Times New Roman" pitchFamily="18" charset="0"/>
                <a:cs typeface="Times New Roman" pitchFamily="18" charset="0"/>
              </a:rPr>
              <a:t>она имеет действительную или потенциальную ценность, в силу ее неизвестности третьим лицам;</a:t>
            </a:r>
          </a:p>
          <a:p>
            <a:r>
              <a:rPr lang="ru-RU" sz="2000" dirty="0" smtClean="0">
                <a:latin typeface="Times New Roman"/>
                <a:cs typeface="Times New Roman"/>
              </a:rPr>
              <a:t>►</a:t>
            </a:r>
            <a:r>
              <a:rPr lang="ru-RU" sz="2000" dirty="0" smtClean="0">
                <a:latin typeface="Times New Roman" pitchFamily="18" charset="0"/>
                <a:cs typeface="Times New Roman" pitchFamily="18" charset="0"/>
              </a:rPr>
              <a:t>разглашение ее может нанести ущерб интересам предпринимателя;</a:t>
            </a:r>
          </a:p>
          <a:p>
            <a:r>
              <a:rPr lang="ru-RU" sz="2000" dirty="0" smtClean="0">
                <a:latin typeface="Times New Roman" pitchFamily="18" charset="0"/>
                <a:cs typeface="Times New Roman" pitchFamily="18" charset="0"/>
              </a:rPr>
              <a:t>к ней нет свободного доступа;</a:t>
            </a:r>
          </a:p>
          <a:p>
            <a:r>
              <a:rPr lang="ru-RU" sz="2000" dirty="0" smtClean="0">
                <a:latin typeface="Times New Roman"/>
                <a:cs typeface="Times New Roman"/>
              </a:rPr>
              <a:t>►</a:t>
            </a:r>
            <a:r>
              <a:rPr lang="ru-RU" sz="2000" dirty="0" smtClean="0">
                <a:latin typeface="Times New Roman" pitchFamily="18" charset="0"/>
                <a:cs typeface="Times New Roman" pitchFamily="18" charset="0"/>
              </a:rPr>
              <a:t>обладатель информации принимает меры к охране ее конфиденциальности;</a:t>
            </a:r>
          </a:p>
          <a:p>
            <a:r>
              <a:rPr lang="ru-RU" sz="2000" dirty="0" smtClean="0">
                <a:latin typeface="Times New Roman"/>
                <a:cs typeface="Times New Roman"/>
              </a:rPr>
              <a:t>►</a:t>
            </a:r>
            <a:r>
              <a:rPr lang="ru-RU" sz="2000" dirty="0" smtClean="0">
                <a:latin typeface="Times New Roman" pitchFamily="18" charset="0"/>
                <a:cs typeface="Times New Roman" pitchFamily="18" charset="0"/>
              </a:rPr>
              <a:t>предприниматель сам определяет состав и объем сведений, составляющих коммерческую тайну (однако в силу требований закона, некоторые сведения не могут быть отнесены к коммерческой тайне).</a:t>
            </a:r>
          </a:p>
          <a:p>
            <a:r>
              <a:rPr lang="ru-RU" sz="2000"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Указанные признаки очень важны, поскольку только их совместное наличие дает право на защиту коммерческой тайны.</a:t>
            </a:r>
          </a:p>
          <a:p>
            <a:r>
              <a:rPr lang="ru-RU" dirty="0" smtClean="0"/>
              <a:t>К коммерческой тайне могут быть отнесены технология производства, способы управления предприятием, сведения о финансах предприятия, заключенных и планируемых сделках, сведения, изложенные в бухгалтерской и налоговой отчетности, сведения, содержащиеся в учредительном договоре юридического лица. Данный перечень не может быть исчерпывающим, поскольку предпринимателю предоставлено право самому определить состав и объем сведений, разглашение которых для него нежелательно</a:t>
            </a:r>
            <a:r>
              <a:rPr lang="ru-RU" sz="2000" dirty="0" smtClean="0"/>
              <a:t>.</a:t>
            </a:r>
            <a:endParaRPr lang="ru-RU"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572560" cy="5324535"/>
          </a:xfrm>
          <a:prstGeom prst="rect">
            <a:avLst/>
          </a:prstGeom>
        </p:spPr>
        <p:txBody>
          <a:bodyPr wrap="square">
            <a:spAutoFit/>
          </a:bodyPr>
          <a:lstStyle/>
          <a:p>
            <a:pPr algn="ctr"/>
            <a:r>
              <a:rPr lang="ru-RU" sz="2000" b="1" dirty="0" smtClean="0">
                <a:latin typeface="Times New Roman" pitchFamily="18" charset="0"/>
                <a:cs typeface="Times New Roman" pitchFamily="18" charset="0"/>
              </a:rPr>
              <a:t> Коммерческая тайна </a:t>
            </a:r>
          </a:p>
          <a:p>
            <a:r>
              <a:rPr lang="ru-RU" sz="2000" dirty="0" smtClean="0">
                <a:latin typeface="Times New Roman" pitchFamily="18" charset="0"/>
                <a:cs typeface="Times New Roman" pitchFamily="18" charset="0"/>
              </a:rPr>
              <a:t> Ряд сведений не может быть отнесен к коммерческой тайне. Но этот перечень, наоборот, строго определяется законом. Это, к примеру, сведения, содержащиеся в уставе юридического лица, сведения о государственной регистрации, перерегистрации и ликвидации юридических лиц и их филиалов (представительств), сведения о сделках с недвижимым имуществом и регистрации прав на недвижимость. Не составляют коммерческой тайны сведения, относящиеся к государственной статистической отчетности, а также касающиеся тех сторон деятельности организаций, которые выступают объектом государственного контроля и надзора, хотя это не означает, что контрольно-надзорные органы вправе распоряжаться полученной информацией, как им вздумается. </a:t>
            </a:r>
          </a:p>
          <a:p>
            <a:r>
              <a:rPr lang="ru-RU" sz="2000" dirty="0" smtClean="0">
                <a:latin typeface="Times New Roman" pitchFamily="18" charset="0"/>
                <a:cs typeface="Times New Roman" pitchFamily="18" charset="0"/>
              </a:rPr>
              <a:t>      Предприниматель обязан предоставлять своим работникам, акционерам, пайщикам и другим соответствующим лицам доступ к сведениям, которые позволяют проверить правильность начисления им заработной платы, вознаграждения по договору, авторского гонорара, дивидендов, определить их долю в имуществе, доходах, прибыли.</a:t>
            </a:r>
            <a:endParaRPr lang="ru-RU"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42844" y="327727"/>
          <a:ext cx="8858314" cy="6101933"/>
        </p:xfrm>
        <a:graphic>
          <a:graphicData uri="http://schemas.openxmlformats.org/drawingml/2006/table">
            <a:tbl>
              <a:tblPr firstRow="1" bandRow="1">
                <a:tableStyleId>{5C22544A-7EE6-4342-B048-85BDC9FD1C3A}</a:tableStyleId>
              </a:tblPr>
              <a:tblGrid>
                <a:gridCol w="1010159"/>
                <a:gridCol w="1787204"/>
                <a:gridCol w="6060951"/>
              </a:tblGrid>
              <a:tr h="934139">
                <a:tc>
                  <a:txBody>
                    <a:bodyPr/>
                    <a:lstStyle/>
                    <a:p>
                      <a:r>
                        <a:rPr lang="ru-RU" sz="1200" b="0" i="1" kern="1200" dirty="0" smtClean="0">
                          <a:solidFill>
                            <a:schemeClr val="lt1"/>
                          </a:solidFill>
                          <a:latin typeface="+mn-lt"/>
                          <a:ea typeface="+mn-ea"/>
                          <a:cs typeface="+mn-cs"/>
                        </a:rPr>
                        <a:t>Наименование</a:t>
                      </a:r>
                      <a:endParaRPr lang="ru-RU" sz="1200" dirty="0"/>
                    </a:p>
                  </a:txBody>
                  <a:tcPr/>
                </a:tc>
                <a:tc>
                  <a:txBody>
                    <a:bodyPr/>
                    <a:lstStyle/>
                    <a:p>
                      <a:r>
                        <a:rPr lang="ru-RU" sz="1200" b="0" i="1" kern="1200" dirty="0" smtClean="0">
                          <a:solidFill>
                            <a:schemeClr val="lt1"/>
                          </a:solidFill>
                          <a:latin typeface="+mn-lt"/>
                          <a:ea typeface="+mn-ea"/>
                          <a:cs typeface="+mn-cs"/>
                        </a:rPr>
                        <a:t>Нормативный правовой акт, устанавливающий правовой режим охраны тайн</a:t>
                      </a:r>
                      <a:endParaRPr lang="ru-RU" sz="1200" dirty="0"/>
                    </a:p>
                  </a:txBody>
                  <a:tcPr/>
                </a:tc>
                <a:tc>
                  <a:txBody>
                    <a:bodyPr/>
                    <a:lstStyle/>
                    <a:p>
                      <a:r>
                        <a:rPr lang="ru-RU" sz="1200" b="0" i="1" kern="1200" dirty="0" smtClean="0">
                          <a:solidFill>
                            <a:schemeClr val="lt1"/>
                          </a:solidFill>
                          <a:latin typeface="+mn-lt"/>
                          <a:ea typeface="+mn-ea"/>
                          <a:cs typeface="+mn-cs"/>
                        </a:rPr>
                        <a:t>Описание</a:t>
                      </a:r>
                      <a:endParaRPr lang="ru-RU" sz="1200" dirty="0"/>
                    </a:p>
                  </a:txBody>
                  <a:tcPr/>
                </a:tc>
              </a:tr>
              <a:tr h="5096093">
                <a:tc>
                  <a:txBody>
                    <a:bodyPr/>
                    <a:lstStyle/>
                    <a:p>
                      <a:r>
                        <a:rPr lang="ru-RU" sz="1800" b="0" i="1" kern="1200" dirty="0" smtClean="0">
                          <a:solidFill>
                            <a:schemeClr val="dk1"/>
                          </a:solidFill>
                          <a:latin typeface="+mn-lt"/>
                          <a:ea typeface="+mn-ea"/>
                          <a:cs typeface="+mn-cs"/>
                        </a:rPr>
                        <a:t>Коммерческая (предпринимательская) тайна</a:t>
                      </a:r>
                      <a:endParaRPr lang="ru-RU" dirty="0"/>
                    </a:p>
                  </a:txBody>
                  <a:tcPr/>
                </a:tc>
                <a:tc>
                  <a:txBody>
                    <a:bodyPr/>
                    <a:lstStyle/>
                    <a:p>
                      <a:r>
                        <a:rPr lang="ru-RU" sz="1800" b="0" i="0" kern="1200" dirty="0" smtClean="0">
                          <a:solidFill>
                            <a:schemeClr val="dk1"/>
                          </a:solidFill>
                          <a:latin typeface="+mn-lt"/>
                          <a:ea typeface="+mn-ea"/>
                          <a:cs typeface="+mn-cs"/>
                        </a:rPr>
                        <a:t>Гражданский Кодекс Республики Казахстан</a:t>
                      </a:r>
                      <a:r>
                        <a:rPr lang="ru-RU" sz="1800" b="0" i="0" u="none" strike="noStrike" kern="1200" dirty="0" smtClean="0">
                          <a:solidFill>
                            <a:schemeClr val="dk1"/>
                          </a:solidFill>
                          <a:latin typeface="+mn-lt"/>
                          <a:ea typeface="+mn-ea"/>
                          <a:cs typeface="+mn-cs"/>
                          <a:hlinkClick r:id="rId2"/>
                        </a:rPr>
                        <a:t>[1]</a:t>
                      </a:r>
                      <a:r>
                        <a:rPr lang="ru-RU" sz="1800" b="0" i="0" kern="1200" dirty="0" smtClean="0">
                          <a:solidFill>
                            <a:schemeClr val="dk1"/>
                          </a:solidFill>
                          <a:latin typeface="+mn-lt"/>
                          <a:ea typeface="+mn-ea"/>
                          <a:cs typeface="+mn-cs"/>
                        </a:rPr>
                        <a:t>,</a:t>
                      </a:r>
                    </a:p>
                    <a:p>
                      <a:r>
                        <a:rPr lang="ru-RU" sz="1800" b="0" i="0" kern="1200" dirty="0" smtClean="0">
                          <a:solidFill>
                            <a:schemeClr val="dk1"/>
                          </a:solidFill>
                          <a:latin typeface="+mn-lt"/>
                          <a:ea typeface="+mn-ea"/>
                          <a:cs typeface="+mn-cs"/>
                        </a:rPr>
                        <a:t> Предпринимательский кодекс Республики Казахстан</a:t>
                      </a:r>
                      <a:r>
                        <a:rPr lang="ru-RU" sz="1800" b="0" i="0" u="none" strike="noStrike" kern="1200" dirty="0" smtClean="0">
                          <a:solidFill>
                            <a:schemeClr val="dk1"/>
                          </a:solidFill>
                          <a:latin typeface="+mn-lt"/>
                          <a:ea typeface="+mn-ea"/>
                          <a:cs typeface="+mn-cs"/>
                          <a:hlinkClick r:id="rId2"/>
                        </a:rPr>
                        <a:t>[2]</a:t>
                      </a:r>
                      <a:endParaRPr lang="ru-RU" sz="1800" b="0" i="0" kern="1200" dirty="0">
                        <a:solidFill>
                          <a:schemeClr val="dk1"/>
                        </a:solidFill>
                        <a:latin typeface="+mn-lt"/>
                        <a:ea typeface="+mn-ea"/>
                        <a:cs typeface="+mn-cs"/>
                      </a:endParaRPr>
                    </a:p>
                  </a:txBody>
                  <a:tcPr/>
                </a:tc>
                <a:tc>
                  <a:txBody>
                    <a:bodyPr/>
                    <a:lstStyle/>
                    <a:p>
                      <a:r>
                        <a:rPr lang="ru-RU" sz="1600" b="0" i="0" kern="1200" dirty="0" smtClean="0">
                          <a:solidFill>
                            <a:schemeClr val="dk1"/>
                          </a:solidFill>
                          <a:latin typeface="+mn-lt"/>
                          <a:ea typeface="+mn-ea"/>
                          <a:cs typeface="+mn-cs"/>
                        </a:rPr>
                        <a:t>Коммерческая (предпринимательская) тайна охраняется законом. Субъект предпринимательства определяет круг лиц, имеющих право свободного доступа к информации, составляющей коммерческую тайну, и принимает меры к охране ее конфиденциальности.</a:t>
                      </a:r>
                    </a:p>
                    <a:p>
                      <a:endParaRPr lang="ru-RU" sz="1600" b="0" i="0" kern="1200" dirty="0" smtClean="0">
                        <a:solidFill>
                          <a:schemeClr val="dk1"/>
                        </a:solidFill>
                        <a:latin typeface="+mn-lt"/>
                        <a:ea typeface="+mn-ea"/>
                        <a:cs typeface="+mn-cs"/>
                      </a:endParaRPr>
                    </a:p>
                    <a:p>
                      <a:r>
                        <a:rPr lang="ru-RU" sz="1600" b="0" i="0" kern="1200" dirty="0" smtClean="0">
                          <a:solidFill>
                            <a:schemeClr val="dk1"/>
                          </a:solidFill>
                          <a:latin typeface="+mn-lt"/>
                          <a:ea typeface="+mn-ea"/>
                          <a:cs typeface="+mn-cs"/>
                        </a:rPr>
                        <a:t>Порядок отнесения информации к категориям доступа, условия хранения и использования информации, составляющей коммерческую тайну, определяются субъектом предпринимательства.</a:t>
                      </a:r>
                      <a:br>
                        <a:rPr lang="ru-RU" sz="1600" b="0" i="0" kern="1200" dirty="0" smtClean="0">
                          <a:solidFill>
                            <a:schemeClr val="dk1"/>
                          </a:solidFill>
                          <a:latin typeface="+mn-lt"/>
                          <a:ea typeface="+mn-ea"/>
                          <a:cs typeface="+mn-cs"/>
                        </a:rPr>
                      </a:br>
                      <a:r>
                        <a:rPr lang="ru-RU" sz="1600" b="0" i="0" kern="1200" dirty="0" smtClean="0">
                          <a:solidFill>
                            <a:schemeClr val="dk1"/>
                          </a:solidFill>
                          <a:latin typeface="+mn-lt"/>
                          <a:ea typeface="+mn-ea"/>
                          <a:cs typeface="+mn-cs"/>
                        </a:rPr>
                        <a:t>Принимаемые субъектом предпринимательства меры по охране информации, составляющей коммерческую тайну, могут включать в себя:</a:t>
                      </a:r>
                      <a:br>
                        <a:rPr lang="ru-RU" sz="1600" b="0" i="0" kern="1200" dirty="0" smtClean="0">
                          <a:solidFill>
                            <a:schemeClr val="dk1"/>
                          </a:solidFill>
                          <a:latin typeface="+mn-lt"/>
                          <a:ea typeface="+mn-ea"/>
                          <a:cs typeface="+mn-cs"/>
                        </a:rPr>
                      </a:br>
                      <a:r>
                        <a:rPr lang="ru-RU" sz="1600" b="0" i="0" kern="1200" dirty="0" smtClean="0">
                          <a:solidFill>
                            <a:schemeClr val="dk1"/>
                          </a:solidFill>
                          <a:latin typeface="+mn-lt"/>
                          <a:ea typeface="+mn-ea"/>
                          <a:cs typeface="+mn-cs"/>
                        </a:rPr>
                        <a:t>1) определение перечня информации, составляющей коммерческую тайну;</a:t>
                      </a:r>
                      <a:br>
                        <a:rPr lang="ru-RU" sz="1600" b="0" i="0" kern="1200" dirty="0" smtClean="0">
                          <a:solidFill>
                            <a:schemeClr val="dk1"/>
                          </a:solidFill>
                          <a:latin typeface="+mn-lt"/>
                          <a:ea typeface="+mn-ea"/>
                          <a:cs typeface="+mn-cs"/>
                        </a:rPr>
                      </a:br>
                      <a:r>
                        <a:rPr lang="ru-RU" sz="1600" b="0" i="0" kern="1200" dirty="0" smtClean="0">
                          <a:solidFill>
                            <a:schemeClr val="dk1"/>
                          </a:solidFill>
                          <a:latin typeface="+mn-lt"/>
                          <a:ea typeface="+mn-ea"/>
                          <a:cs typeface="+mn-cs"/>
                        </a:rPr>
                        <a:t>2) ограничение доступа к коммерческой тайне путем установления порядка обращения с этой информацией и контроля за соблюдением такого порядка;</a:t>
                      </a:r>
                      <a:br>
                        <a:rPr lang="ru-RU" sz="1600" b="0" i="0" kern="1200" dirty="0" smtClean="0">
                          <a:solidFill>
                            <a:schemeClr val="dk1"/>
                          </a:solidFill>
                          <a:latin typeface="+mn-lt"/>
                          <a:ea typeface="+mn-ea"/>
                          <a:cs typeface="+mn-cs"/>
                        </a:rPr>
                      </a:br>
                      <a:r>
                        <a:rPr lang="ru-RU" sz="1600" b="0" i="0" kern="1200" dirty="0" smtClean="0">
                          <a:solidFill>
                            <a:schemeClr val="dk1"/>
                          </a:solidFill>
                          <a:latin typeface="+mn-lt"/>
                          <a:ea typeface="+mn-ea"/>
                          <a:cs typeface="+mn-cs"/>
                        </a:rPr>
                        <a:t>3) учет лиц, получивших доступ к коммерческой тайне, и (или) лиц, которым эта информация была предоставлена или передана.</a:t>
                      </a:r>
                      <a:endParaRPr lang="ru-RU" sz="1600" b="0" i="0" kern="1200" dirty="0">
                        <a:solidFill>
                          <a:schemeClr val="dk1"/>
                        </a:solidFill>
                        <a:latin typeface="+mn-lt"/>
                        <a:ea typeface="+mn-ea"/>
                        <a:cs typeface="+mn-cs"/>
                      </a:endParaRPr>
                    </a:p>
                  </a:txBody>
                  <a:tcPr/>
                </a:tc>
              </a:tr>
            </a:tbl>
          </a:graphicData>
        </a:graphic>
      </p:graphicFrame>
      <p:sp>
        <p:nvSpPr>
          <p:cNvPr id="3" name="Прямоугольник 2"/>
          <p:cNvSpPr/>
          <p:nvPr/>
        </p:nvSpPr>
        <p:spPr>
          <a:xfrm rot="10800000" flipV="1">
            <a:off x="571472" y="94286"/>
            <a:ext cx="7929618" cy="276999"/>
          </a:xfrm>
          <a:prstGeom prst="rect">
            <a:avLst/>
          </a:prstGeom>
        </p:spPr>
        <p:txBody>
          <a:bodyPr wrap="square">
            <a:spAutoFit/>
          </a:bodyPr>
          <a:lstStyle/>
          <a:p>
            <a:pPr algn="ctr"/>
            <a:r>
              <a:rPr lang="ru-RU" sz="1200" b="1" dirty="0" smtClean="0"/>
              <a:t>ПЕРЕЧЕНЬ ТАЙН, ПРЕДУСМОТРЕННЫХ ЗАКОНОДАТЕЛЬСТВОМ РЕСПУБЛИКИ КАЗАХСТАН</a:t>
            </a:r>
            <a:endParaRPr lang="ru-RU" sz="12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889844"/>
            <a:ext cx="8001056" cy="4893647"/>
          </a:xfrm>
          <a:prstGeom prst="rect">
            <a:avLst/>
          </a:prstGeom>
        </p:spPr>
        <p:txBody>
          <a:bodyPr wrap="square">
            <a:spAutoFit/>
          </a:bodyPr>
          <a:lstStyle/>
          <a:p>
            <a:r>
              <a:rPr lang="ru-RU" sz="2400" dirty="0" smtClean="0">
                <a:latin typeface="Times New Roman" pitchFamily="18" charset="0"/>
                <a:cs typeface="Times New Roman" pitchFamily="18" charset="0"/>
              </a:rPr>
              <a:t>      Законодательством или учредительными документами может устанавливаться перечень сведений, подлежащих обязательному опубликованию либо обязательному доведению до сведения акционеров, членов (участников) иного определенного круга лиц. К этим сведениям, в частности, относятся данные, содержащиеся в государственном реестре юридических лиц, балансовые итоги годовой предпринимательской деятельности, в том числе сальдо баланса, сумма уставного капитала, сводные суммы кредиторской и дебиторской задолженности, сальдо счета прибыли и убытков, сведения, подлежащие публикации согласно правилам государственной статистической отчетности.</a:t>
            </a:r>
            <a:endParaRPr lang="ru-RU"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572560" cy="7140416"/>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Закон предусматривает различные виды ответственности за нарушение охраняемой законом коммерческой тайны: имущественную (гражданско-правовую), уголовную, административную, дисциплинарную.</a:t>
            </a:r>
          </a:p>
          <a:p>
            <a:r>
              <a:rPr lang="ru-RU" sz="2000" dirty="0" smtClean="0">
                <a:latin typeface="Times New Roman" pitchFamily="18" charset="0"/>
                <a:cs typeface="Times New Roman" pitchFamily="18" charset="0"/>
              </a:rPr>
              <a:t>    Статья 1018 </a:t>
            </a:r>
            <a:r>
              <a:rPr lang="ru-RU" sz="2000" dirty="0" smtClean="0">
                <a:latin typeface="Times New Roman" pitchFamily="18" charset="0"/>
                <a:cs typeface="Times New Roman" pitchFamily="18" charset="0"/>
                <a:hlinkClick r:id="rId2" tooltip="Гражданский кодекс Республики Казахстан (Особенная часть)"/>
              </a:rPr>
              <a:t>Гражданского кодекса Республики Казахстан (Особенная часть)</a:t>
            </a:r>
            <a:r>
              <a:rPr lang="ru-RU" sz="2000" dirty="0" smtClean="0">
                <a:latin typeface="Times New Roman" pitchFamily="18" charset="0"/>
                <a:cs typeface="Times New Roman" pitchFamily="18" charset="0"/>
              </a:rPr>
              <a:t> предоставляет законному владельцу нераскрытой информации возможность требовать:</a:t>
            </a:r>
          </a:p>
          <a:p>
            <a:r>
              <a:rPr lang="ru-RU" sz="2000" dirty="0" smtClean="0">
                <a:latin typeface="Times New Roman" pitchFamily="18" charset="0"/>
                <a:cs typeface="Times New Roman" pitchFamily="18" charset="0"/>
              </a:rPr>
              <a:t>♦ от лица, без законных оснований получившего, распространившего или использующего такую информацию – возмещения убытков, причиненных незаконным использованием;</a:t>
            </a:r>
          </a:p>
          <a:p>
            <a:r>
              <a:rPr lang="ru-RU" sz="2000" dirty="0" smtClean="0">
                <a:latin typeface="Times New Roman" pitchFamily="18" charset="0"/>
                <a:cs typeface="Times New Roman" pitchFamily="18" charset="0"/>
              </a:rPr>
              <a:t>♦ от лица незаконно использующего информацию – немедленного прекращения ее использования.</a:t>
            </a:r>
            <a:r>
              <a:rPr lang="ru-RU" sz="2000" dirty="0" smtClean="0"/>
              <a:t> Уголовная ответственность</a:t>
            </a:r>
          </a:p>
          <a:p>
            <a:r>
              <a:rPr lang="ru-RU" sz="2000" dirty="0" smtClean="0"/>
              <a:t>     Часть 1 статьи 200 </a:t>
            </a:r>
            <a:r>
              <a:rPr lang="ru-RU" sz="2000" dirty="0" smtClean="0">
                <a:hlinkClick r:id="rId3" tooltip="Уголовный кодекс Республики Казахстан"/>
              </a:rPr>
              <a:t>Уголовного кодекса Республики Казахстан</a:t>
            </a:r>
            <a:r>
              <a:rPr lang="ru-RU" sz="2000" dirty="0" smtClean="0"/>
              <a:t> устанавливает уголовную ответственность за собирание сведений, составляющих коммерческую или банковскую тайну, путем похищения документов, подкупа или угроз в отношении лиц, владеющих коммерческой или банковской тайной, или их близких, перехвата в средствах связи, незаконного проникновения в компьютерную систему или сеть, использования специальных технических средств, а равно иным незаконным способом в целях разглашения либо незаконного использования этих сведений. Максимальный размер наказания по этой части - лишение свободы сроком до 1 года.</a:t>
            </a:r>
          </a:p>
          <a:p>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a:t>
            </a:r>
            <a:r>
              <a:rPr lang="ru-RU" sz="2000" dirty="0" smtClean="0"/>
              <a:t> </a:t>
            </a:r>
            <a:endParaRPr lang="ru-RU"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4"/>
            <a:ext cx="8501122" cy="4370427"/>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Часть 2 статьи 200 УК предусматривает ответственность за незаконные разглашение или использование сведений, составляющих коммерческую или банковскую тайну, без согласия их владельца лицом, которому она была доверена по службе или работе, совершенные из корыстной или иной личной заинтересованности и причинившие крупный ущерб. Лишение свободы здесь возможно сроком до 3 лет. Обязательным условием во втором случае является причинение крупного ущерба, которым в данном случае признается ущерб, причиненный гражданину (в том числе индивидуальному предпринимателю) на сумму, в 100 раз превышающую месячный расчетный показатель (</a:t>
            </a:r>
            <a:r>
              <a:rPr lang="ru-RU" sz="2000" dirty="0" smtClean="0">
                <a:latin typeface="Times New Roman" pitchFamily="18" charset="0"/>
                <a:cs typeface="Times New Roman" pitchFamily="18" charset="0"/>
                <a:hlinkClick r:id="rId2" tooltip="месячный расчетный показатель"/>
              </a:rPr>
              <a:t>МРП</a:t>
            </a:r>
            <a:r>
              <a:rPr lang="ru-RU" sz="2000" dirty="0" smtClean="0">
                <a:latin typeface="Times New Roman" pitchFamily="18" charset="0"/>
                <a:cs typeface="Times New Roman" pitchFamily="18" charset="0"/>
              </a:rPr>
              <a:t>), либо ущерб, причиненный организации на сумму, в 1000 раз превышающую </a:t>
            </a:r>
            <a:r>
              <a:rPr lang="ru-RU" sz="2000" dirty="0" smtClean="0">
                <a:latin typeface="Times New Roman" pitchFamily="18" charset="0"/>
                <a:cs typeface="Times New Roman" pitchFamily="18" charset="0"/>
                <a:hlinkClick r:id="rId2" tooltip="месячный расчетный показатель"/>
              </a:rPr>
              <a:t>МРП</a:t>
            </a:r>
            <a:r>
              <a:rPr lang="ru-RU" sz="2000" dirty="0" smtClean="0">
                <a:latin typeface="Times New Roman" pitchFamily="18" charset="0"/>
                <a:cs typeface="Times New Roman" pitchFamily="18" charset="0"/>
              </a:rPr>
              <a:t>. Доказывать размер ущерба также придется обладателю сведений, составляющих коммерческую тайну, что делает указанную статью УК практически неработаю</a:t>
            </a:r>
            <a:r>
              <a:rPr lang="ru-RU" dirty="0" smtClean="0"/>
              <a:t>щей.</a:t>
            </a:r>
          </a:p>
          <a:p>
            <a:endParaRPr lang="ru-RU"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571480"/>
            <a:ext cx="8429684" cy="5324535"/>
          </a:xfrm>
          <a:prstGeom prst="rect">
            <a:avLst/>
          </a:prstGeom>
        </p:spPr>
        <p:txBody>
          <a:bodyPr wrap="square">
            <a:spAutoFit/>
          </a:bodyPr>
          <a:lstStyle/>
          <a:p>
            <a:r>
              <a:rPr lang="ru-RU" sz="2000" b="1" dirty="0" smtClean="0">
                <a:latin typeface="Times New Roman" pitchFamily="18" charset="0"/>
                <a:cs typeface="Times New Roman" pitchFamily="18" charset="0"/>
              </a:rPr>
              <a:t>Административная ответственность</a:t>
            </a:r>
          </a:p>
          <a:p>
            <a:r>
              <a:rPr lang="ru-RU" sz="2000" dirty="0" smtClean="0">
                <a:latin typeface="Times New Roman" pitchFamily="18" charset="0"/>
                <a:cs typeface="Times New Roman" pitchFamily="18" charset="0"/>
              </a:rPr>
              <a:t>В случае отсутствия признаков состава преступления речь может идти о привлечении виновного к административной ответственности в соответствии со статьей 158 </a:t>
            </a:r>
            <a:r>
              <a:rPr lang="ru-RU" sz="2000" dirty="0" smtClean="0">
                <a:latin typeface="Times New Roman" pitchFamily="18" charset="0"/>
                <a:cs typeface="Times New Roman" pitchFamily="18" charset="0"/>
                <a:hlinkClick r:id="rId2" tooltip="Кодекс Республики Казахстан об административных правонарушениях"/>
              </a:rPr>
              <a:t>Кодекса Республики Казахстан об административных правонарушениях</a:t>
            </a:r>
            <a:r>
              <a:rPr lang="ru-RU" sz="2000" dirty="0" smtClean="0">
                <a:latin typeface="Times New Roman" pitchFamily="18" charset="0"/>
                <a:cs typeface="Times New Roman" pitchFamily="18" charset="0"/>
              </a:rPr>
              <a:t>, которая за нарушение обязанности сохранения сведений, содержащих коммерческую тайну без согласия их владельца лицом, которому они стали известны в связи с профессиональной или служебной деятельностью предусматривает штраф в размере до 50 месячных расчетных показателей.</a:t>
            </a:r>
          </a:p>
          <a:p>
            <a:r>
              <a:rPr lang="ru-RU" sz="2000" dirty="0" smtClean="0">
                <a:latin typeface="Times New Roman" pitchFamily="18" charset="0"/>
                <a:cs typeface="Times New Roman" pitchFamily="18" charset="0"/>
              </a:rPr>
              <a:t>Привлечение к уголовной или административной ответственности осуществляется по заявлению потерпевших ущерб организаций, собственника или индивидуального предпринимателя.</a:t>
            </a:r>
          </a:p>
          <a:p>
            <a:r>
              <a:rPr lang="ru-RU" sz="2000" b="1" dirty="0" smtClean="0">
                <a:latin typeface="Times New Roman" pitchFamily="18" charset="0"/>
                <a:cs typeface="Times New Roman" pitchFamily="18" charset="0"/>
              </a:rPr>
              <a:t>Дисциплинарная ответственность</a:t>
            </a:r>
          </a:p>
          <a:p>
            <a:r>
              <a:rPr lang="ru-RU" sz="2000" dirty="0" smtClean="0">
                <a:latin typeface="Times New Roman" pitchFamily="18" charset="0"/>
                <a:cs typeface="Times New Roman" pitchFamily="18" charset="0"/>
              </a:rPr>
              <a:t>Дисциплинарная ответственность работников за разглашение и использование коммерческой тайны работодателя (начиная от выговора и заканчивая увольнением) предусмотрена Трудовым кодексом Республики Казахстан.</a:t>
            </a:r>
            <a:endParaRPr lang="ru-RU"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14282" y="142852"/>
            <a:ext cx="8572560" cy="71320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190500" fontAlgn="base">
              <a:spcBef>
                <a:spcPct val="0"/>
              </a:spcBef>
              <a:spcAft>
                <a:spcPct val="0"/>
              </a:spcAft>
            </a:pPr>
            <a:r>
              <a:rPr kumimoji="0" lang="ru-RU" sz="2000" b="0" i="0" u="none" strike="noStrike" cap="none" normalizeH="0" baseline="0" dirty="0" smtClean="0">
                <a:ln>
                  <a:noFill/>
                </a:ln>
                <a:solidFill>
                  <a:srgbClr val="666666"/>
                </a:solidFill>
                <a:effectLst/>
                <a:latin typeface="Times New Roman" pitchFamily="18" charset="0"/>
                <a:ea typeface="Times New Roman" pitchFamily="18" charset="0"/>
                <a:cs typeface="Times New Roman" pitchFamily="18" charset="0"/>
              </a:rPr>
              <a:t>Безопасность предпринимательства является одной из составных частей экономической безопасности государства. Последняя состоит из многих направлений организационно-управленческой деятельности государства, в том числе и по созданию благоприятного климата для развития предпринимательской деятельности, и на этой основе обеспечение разнообразных потребностей общества, различных слоев населения и отдельного гражданина. Первейшей потребностью человека, различных групп населения и общества в плане экономической безопасности является защита от криминальных экономических посягательств на их свободу, имущество и интересы. </a:t>
            </a:r>
            <a:r>
              <a:rPr lang="ru-RU" sz="2000" dirty="0" smtClean="0">
                <a:latin typeface="Times New Roman" pitchFamily="18" charset="0"/>
                <a:cs typeface="Times New Roman" pitchFamily="18" charset="0"/>
              </a:rPr>
              <a:t>Необходимо осознать, что все виды рисков и угроз настолько между собой связаны, что иногда отделить их друг от друга невозможно. Например, экономическая экспансия, которая проявляется через чрезмерный импорт товаров и другие угрозы экономическому развитию страны, приводит к снижению производства, сворачивание отраслей народного хозяйства страны, повышает зависимость ее экономики от поставок из других государств, уменьшает количество рабочих мест, подавляет собственное производство, развитие производительных сил, создает благоприятную среду для возникновения различных угроз как для предпринимательства, так и для экономической безопасности государства в целом. Сюда же можно отнести демографические, энергетические, сырьевые и другие угрозы.</a:t>
            </a:r>
          </a:p>
          <a:p>
            <a:pPr marL="0" marR="0" lvl="0" indent="190500" algn="l"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35846"/>
            <a:ext cx="8429684" cy="5940088"/>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Деятельность  любого  субъекта  хозяйствования  (государства,  региона,  предприятия, предпринимателя) связана с определенным риском и требует от него создание такой системы управления,  которая  бы  позволяла  адекватно  оценить  имеющиеся  угрозы  и  разработать мероприятия по их устранению, т.е. систему, обеспечивающую безопасность деятельности. </a:t>
            </a:r>
            <a:r>
              <a:rPr lang="ru-RU" sz="2000" b="1" dirty="0" smtClean="0">
                <a:latin typeface="Times New Roman" pitchFamily="18" charset="0"/>
                <a:cs typeface="Times New Roman" pitchFamily="18" charset="0"/>
              </a:rPr>
              <a:t>Под  безопасностью  предпринимательской  деятельности  </a:t>
            </a:r>
            <a:r>
              <a:rPr lang="ru-RU" sz="2000" dirty="0" smtClean="0">
                <a:latin typeface="Times New Roman" pitchFamily="18" charset="0"/>
                <a:cs typeface="Times New Roman" pitchFamily="18" charset="0"/>
              </a:rPr>
              <a:t>следует  понимать  состояние защищенности  субъекта  предпринимательской  деятельности  на  всех  стадиях  его функционирования  от  внешних  и  внутренних  угроз,  имеющих  негативные  экономические, организационные, правовые и иные последствия.</a:t>
            </a:r>
          </a:p>
          <a:p>
            <a:r>
              <a:rPr lang="ru-RU" sz="2000" dirty="0" smtClean="0">
                <a:latin typeface="Times New Roman" pitchFamily="18" charset="0"/>
                <a:cs typeface="Times New Roman" pitchFamily="18" charset="0"/>
              </a:rPr>
              <a:t>Угрозы предпринимательской деятельности представляют собой  совокупность условий и  факторов,  создающих  опасность  субъекту  предпринимательства  или  его  деятельности. </a:t>
            </a:r>
          </a:p>
          <a:p>
            <a:r>
              <a:rPr lang="ru-RU" sz="2000" dirty="0" smtClean="0">
                <a:latin typeface="Times New Roman" pitchFamily="18" charset="0"/>
                <a:cs typeface="Times New Roman" pitchFamily="18" charset="0"/>
              </a:rPr>
              <a:t>Существует несколько видов проявления угроз:</a:t>
            </a:r>
          </a:p>
          <a:p>
            <a:r>
              <a:rPr lang="ru-RU" sz="2000" dirty="0" smtClean="0">
                <a:latin typeface="Times New Roman" pitchFamily="18" charset="0"/>
                <a:cs typeface="Times New Roman" pitchFamily="18" charset="0"/>
              </a:rPr>
              <a:t>- переход опасности из возможности в действительность;</a:t>
            </a:r>
          </a:p>
          <a:p>
            <a:r>
              <a:rPr lang="ru-RU" sz="2000" dirty="0" smtClean="0">
                <a:latin typeface="Times New Roman" pitchFamily="18" charset="0"/>
                <a:cs typeface="Times New Roman" pitchFamily="18" charset="0"/>
              </a:rPr>
              <a:t>-  высказанное  намерение  или  демонстрация  готовности  субъектов  нанести  ущерб </a:t>
            </a:r>
          </a:p>
          <a:p>
            <a:r>
              <a:rPr lang="ru-RU" sz="2000" dirty="0" smtClean="0">
                <a:latin typeface="Times New Roman" pitchFamily="18" charset="0"/>
                <a:cs typeface="Times New Roman" pitchFamily="18" charset="0"/>
              </a:rPr>
              <a:t>субъекту предпринимательства или его деятельности.</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0"/>
            <a:ext cx="8429684" cy="2308325"/>
          </a:xfrm>
          <a:prstGeom prst="rect">
            <a:avLst/>
          </a:prstGeom>
        </p:spPr>
        <p:txBody>
          <a:bodyPr wrap="square">
            <a:spAutoFit/>
          </a:bodyPr>
          <a:lstStyle/>
          <a:p>
            <a:r>
              <a:rPr lang="ru-RU" dirty="0" smtClean="0">
                <a:latin typeface="Times New Roman" pitchFamily="18" charset="0"/>
                <a:cs typeface="Times New Roman" pitchFamily="18" charset="0"/>
              </a:rPr>
              <a:t>Исходя  из  этого  классифицируем  все  угрозы  предпринимательской  деятельности  в зависимости: </a:t>
            </a:r>
          </a:p>
          <a:p>
            <a:r>
              <a:rPr lang="ru-RU" b="1" dirty="0" smtClean="0">
                <a:latin typeface="Times New Roman" pitchFamily="18" charset="0"/>
                <a:cs typeface="Times New Roman" pitchFamily="18" charset="0"/>
              </a:rPr>
              <a:t>от вида субъектов предпринимательской деятельности:</a:t>
            </a:r>
          </a:p>
          <a:p>
            <a:r>
              <a:rPr lang="ru-RU" dirty="0" smtClean="0">
                <a:latin typeface="Times New Roman" pitchFamily="18" charset="0"/>
                <a:cs typeface="Times New Roman" pitchFamily="18" charset="0"/>
              </a:rPr>
              <a:t>- угрозы физическим лицам – субъектам предпринимательской деятельности;</a:t>
            </a:r>
          </a:p>
          <a:p>
            <a:r>
              <a:rPr lang="ru-RU" dirty="0" smtClean="0">
                <a:latin typeface="Times New Roman" pitchFamily="18" charset="0"/>
                <a:cs typeface="Times New Roman" pitchFamily="18" charset="0"/>
              </a:rPr>
              <a:t>- угрозы юридическим лицам – субъектам предпринимательской деятельности;</a:t>
            </a:r>
          </a:p>
          <a:p>
            <a:r>
              <a:rPr lang="ru-RU" b="1" dirty="0" smtClean="0">
                <a:latin typeface="Times New Roman" pitchFamily="18" charset="0"/>
                <a:cs typeface="Times New Roman" pitchFamily="18" charset="0"/>
              </a:rPr>
              <a:t>по отношению к объектам воздействия (табл. 1):</a:t>
            </a:r>
          </a:p>
          <a:p>
            <a:r>
              <a:rPr lang="ru-RU" dirty="0" smtClean="0">
                <a:latin typeface="Times New Roman" pitchFamily="18" charset="0"/>
                <a:cs typeface="Times New Roman" pitchFamily="18" charset="0"/>
              </a:rPr>
              <a:t>- внутренние угрозы;</a:t>
            </a:r>
          </a:p>
          <a:p>
            <a:pPr>
              <a:buFontTx/>
              <a:buChar char="-"/>
            </a:pPr>
            <a:r>
              <a:rPr lang="ru-RU" dirty="0" smtClean="0">
                <a:latin typeface="Times New Roman" pitchFamily="18" charset="0"/>
                <a:cs typeface="Times New Roman" pitchFamily="18" charset="0"/>
              </a:rPr>
              <a:t>внешние угрозы;                                                                                          Таблица 1</a:t>
            </a:r>
            <a:endParaRPr lang="ru-RU"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357158" y="2285992"/>
          <a:ext cx="8643998" cy="4429156"/>
        </p:xfrm>
        <a:graphic>
          <a:graphicData uri="http://schemas.openxmlformats.org/drawingml/2006/table">
            <a:tbl>
              <a:tblPr firstRow="1" bandRow="1">
                <a:tableStyleId>{5C22544A-7EE6-4342-B048-85BDC9FD1C3A}</a:tableStyleId>
              </a:tblPr>
              <a:tblGrid>
                <a:gridCol w="4321999"/>
                <a:gridCol w="4321999"/>
              </a:tblGrid>
              <a:tr h="291650">
                <a:tc>
                  <a:txBody>
                    <a:bodyPr/>
                    <a:lstStyle/>
                    <a:p>
                      <a:pPr algn="ctr"/>
                      <a:r>
                        <a:rPr lang="ru-RU" sz="1200" dirty="0" smtClean="0"/>
                        <a:t>Внутренние угрозы</a:t>
                      </a:r>
                      <a:endParaRPr lang="ru-RU" sz="1200" dirty="0"/>
                    </a:p>
                  </a:txBody>
                  <a:tcPr/>
                </a:tc>
                <a:tc>
                  <a:txBody>
                    <a:bodyPr/>
                    <a:lstStyle/>
                    <a:p>
                      <a:pPr algn="ctr"/>
                      <a:r>
                        <a:rPr lang="ru-RU" sz="1200" dirty="0" smtClean="0"/>
                        <a:t>Внешние угрозы</a:t>
                      </a:r>
                      <a:endParaRPr lang="ru-RU" sz="1200" dirty="0"/>
                    </a:p>
                  </a:txBody>
                  <a:tcPr/>
                </a:tc>
              </a:tr>
              <a:tr h="4137506">
                <a:tc>
                  <a:txBody>
                    <a:bodyPr/>
                    <a:lstStyle/>
                    <a:p>
                      <a:r>
                        <a:rPr lang="ru-RU" sz="1300" dirty="0" smtClean="0">
                          <a:latin typeface="Times New Roman" pitchFamily="18" charset="0"/>
                          <a:cs typeface="Times New Roman" pitchFamily="18" charset="0"/>
                        </a:rPr>
                        <a:t>Нарушения установленного порядка </a:t>
                      </a:r>
                    </a:p>
                    <a:p>
                      <a:r>
                        <a:rPr lang="ru-RU" sz="1300" dirty="0" smtClean="0">
                          <a:latin typeface="Times New Roman" pitchFamily="18" charset="0"/>
                          <a:cs typeface="Times New Roman" pitchFamily="18" charset="0"/>
                        </a:rPr>
                        <a:t>использования технических средств, </a:t>
                      </a:r>
                    </a:p>
                    <a:p>
                      <a:r>
                        <a:rPr lang="ru-RU" sz="1300" dirty="0" smtClean="0">
                          <a:latin typeface="Times New Roman" pitchFamily="18" charset="0"/>
                          <a:cs typeface="Times New Roman" pitchFamily="18" charset="0"/>
                        </a:rPr>
                        <a:t>создающие условия для несанкционированного доступа к конфиденциальной информации;</a:t>
                      </a:r>
                    </a:p>
                    <a:p>
                      <a:r>
                        <a:rPr lang="ru-RU" sz="1300" dirty="0" smtClean="0">
                          <a:latin typeface="Times New Roman" pitchFamily="18" charset="0"/>
                          <a:cs typeface="Times New Roman" pitchFamily="18" charset="0"/>
                        </a:rPr>
                        <a:t>нарушения установленного режима</a:t>
                      </a:r>
                      <a:r>
                        <a:rPr lang="ru-RU" sz="1300" baseline="0" dirty="0" smtClean="0">
                          <a:latin typeface="Times New Roman" pitchFamily="18" charset="0"/>
                          <a:cs typeface="Times New Roman" pitchFamily="18" charset="0"/>
                        </a:rPr>
                        <a:t> </a:t>
                      </a:r>
                      <a:r>
                        <a:rPr lang="ru-RU" sz="1300" dirty="0" err="1" smtClean="0">
                          <a:latin typeface="Times New Roman" pitchFamily="18" charset="0"/>
                          <a:cs typeface="Times New Roman" pitchFamily="18" charset="0"/>
                        </a:rPr>
                        <a:t>охранности</a:t>
                      </a:r>
                      <a:r>
                        <a:rPr lang="ru-RU" sz="1300" dirty="0" smtClean="0">
                          <a:latin typeface="Times New Roman" pitchFamily="18" charset="0"/>
                          <a:cs typeface="Times New Roman" pitchFamily="18" charset="0"/>
                        </a:rPr>
                        <a:t> сведений конфиденциального характера и, прежде всего, сведений, являющихся коммерческой тайной;</a:t>
                      </a:r>
                    </a:p>
                    <a:p>
                      <a:r>
                        <a:rPr lang="ru-RU" sz="1300" dirty="0" smtClean="0">
                          <a:latin typeface="Times New Roman" pitchFamily="18" charset="0"/>
                          <a:cs typeface="Times New Roman" pitchFamily="18" charset="0"/>
                        </a:rPr>
                        <a:t>нарушения установленного режима безопасности;</a:t>
                      </a:r>
                    </a:p>
                    <a:p>
                      <a:r>
                        <a:rPr lang="ru-RU" sz="1300" dirty="0" smtClean="0">
                          <a:latin typeface="Times New Roman" pitchFamily="18" charset="0"/>
                          <a:cs typeface="Times New Roman" pitchFamily="18" charset="0"/>
                        </a:rPr>
                        <a:t>преступные и иные противоправные действия по личным мотивам или в интересах конкурентов, мошенников, организованных преступных групп и т. п.</a:t>
                      </a:r>
                      <a:endParaRPr lang="ru-RU" sz="1300" dirty="0">
                        <a:latin typeface="Times New Roman" pitchFamily="18" charset="0"/>
                        <a:cs typeface="Times New Roman" pitchFamily="18" charset="0"/>
                      </a:endParaRPr>
                    </a:p>
                  </a:txBody>
                  <a:tcPr/>
                </a:tc>
                <a:tc>
                  <a:txBody>
                    <a:bodyPr/>
                    <a:lstStyle/>
                    <a:p>
                      <a:r>
                        <a:rPr lang="ru-RU" sz="1300" dirty="0" smtClean="0">
                          <a:latin typeface="Times New Roman" pitchFamily="18" charset="0"/>
                          <a:cs typeface="Times New Roman" pitchFamily="18" charset="0"/>
                        </a:rPr>
                        <a:t>Недобросовестная конкуренция;</a:t>
                      </a:r>
                    </a:p>
                    <a:p>
                      <a:r>
                        <a:rPr lang="ru-RU" sz="1300" dirty="0" smtClean="0">
                          <a:latin typeface="Times New Roman" pitchFamily="18" charset="0"/>
                          <a:cs typeface="Times New Roman" pitchFamily="18" charset="0"/>
                        </a:rPr>
                        <a:t>ограниченная доступность ресурсов (трудовых, финансовых, материальных, информационных);</a:t>
                      </a:r>
                    </a:p>
                    <a:p>
                      <a:r>
                        <a:rPr lang="ru-RU" sz="1300" dirty="0" smtClean="0">
                          <a:latin typeface="Times New Roman" pitchFamily="18" charset="0"/>
                          <a:cs typeface="Times New Roman" pitchFamily="18" charset="0"/>
                        </a:rPr>
                        <a:t>существенные нарушения договорных отношений партнерами;</a:t>
                      </a:r>
                    </a:p>
                    <a:p>
                      <a:r>
                        <a:rPr lang="ru-RU" sz="1300" dirty="0" smtClean="0">
                          <a:latin typeface="Times New Roman" pitchFamily="18" charset="0"/>
                          <a:cs typeface="Times New Roman" pitchFamily="18" charset="0"/>
                        </a:rPr>
                        <a:t>неправомерные действия государственных правоохранительных и контролирующих органов;</a:t>
                      </a:r>
                    </a:p>
                    <a:p>
                      <a:r>
                        <a:rPr lang="ru-RU" sz="1300" dirty="0" smtClean="0">
                          <a:latin typeface="Times New Roman" pitchFamily="18" charset="0"/>
                          <a:cs typeface="Times New Roman" pitchFamily="18" charset="0"/>
                        </a:rPr>
                        <a:t>коррупция в органах государственного и местного управления;</a:t>
                      </a:r>
                    </a:p>
                    <a:p>
                      <a:r>
                        <a:rPr lang="ru-RU" sz="1300" dirty="0" smtClean="0">
                          <a:latin typeface="Times New Roman" pitchFamily="18" charset="0"/>
                          <a:cs typeface="Times New Roman" pitchFamily="18" charset="0"/>
                        </a:rPr>
                        <a:t>деятельность организованных преступных групп по </a:t>
                      </a:r>
                    </a:p>
                    <a:p>
                      <a:r>
                        <a:rPr lang="ru-RU" sz="1300" dirty="0" smtClean="0">
                          <a:latin typeface="Times New Roman" pitchFamily="18" charset="0"/>
                          <a:cs typeface="Times New Roman" pitchFamily="18" charset="0"/>
                        </a:rPr>
                        <a:t>проникновению в сферу экономики и органы государственного и местного управления;</a:t>
                      </a:r>
                    </a:p>
                    <a:p>
                      <a:r>
                        <a:rPr lang="ru-RU" sz="1300" dirty="0" smtClean="0">
                          <a:latin typeface="Times New Roman" pitchFamily="18" charset="0"/>
                          <a:cs typeface="Times New Roman" pitchFamily="18" charset="0"/>
                        </a:rPr>
                        <a:t>разведывательная деятельность иностранных спецслужб и организаций, занимающихся промышленным шпионажем;</a:t>
                      </a:r>
                    </a:p>
                    <a:p>
                      <a:r>
                        <a:rPr lang="ru-RU" sz="1300" dirty="0" smtClean="0">
                          <a:latin typeface="Times New Roman" pitchFamily="18" charset="0"/>
                          <a:cs typeface="Times New Roman" pitchFamily="18" charset="0"/>
                        </a:rPr>
                        <a:t>неэффективность влияния факторов внешней среды косвенного воздействия на получение максимальной отдачи от вложенных финансовых, материальных, производственных, интеллектуальных, трудовых ресурсов и т. п.</a:t>
                      </a:r>
                      <a:endParaRPr lang="ru-RU" sz="13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572560" cy="6463308"/>
          </a:xfrm>
          <a:prstGeom prst="rect">
            <a:avLst/>
          </a:prstGeom>
        </p:spPr>
        <p:txBody>
          <a:bodyPr wrap="square">
            <a:spAutoFit/>
          </a:bodyPr>
          <a:lstStyle/>
          <a:p>
            <a:r>
              <a:rPr lang="ru-RU" dirty="0" smtClean="0">
                <a:latin typeface="Times New Roman" pitchFamily="18" charset="0"/>
                <a:cs typeface="Times New Roman" pitchFamily="18" charset="0"/>
              </a:rPr>
              <a:t>по масштабам проявления:</a:t>
            </a:r>
          </a:p>
          <a:p>
            <a:r>
              <a:rPr lang="ru-RU" dirty="0" smtClean="0">
                <a:latin typeface="Times New Roman" pitchFamily="18" charset="0"/>
                <a:cs typeface="Times New Roman" pitchFamily="18" charset="0"/>
              </a:rPr>
              <a:t>- угрозы, влияющие на предпринимательскую деятельность всех субъектов (например, принятие регулятивного акта или изменений в налоговом законодательстве);</a:t>
            </a:r>
          </a:p>
          <a:p>
            <a:r>
              <a:rPr lang="ru-RU" dirty="0" smtClean="0">
                <a:latin typeface="Times New Roman" pitchFamily="18" charset="0"/>
                <a:cs typeface="Times New Roman" pitchFamily="18" charset="0"/>
              </a:rPr>
              <a:t>- угрозы,  влияющие  на  предпринимательскую  деятельность  конкретного  субъекта </a:t>
            </a:r>
          </a:p>
          <a:p>
            <a:r>
              <a:rPr lang="ru-RU" dirty="0" smtClean="0">
                <a:latin typeface="Times New Roman" pitchFamily="18" charset="0"/>
                <a:cs typeface="Times New Roman" pitchFamily="18" charset="0"/>
              </a:rPr>
              <a:t>(например,  жалобы  на  конкретного  субъекта  в  отдел  по  защите  прав  потребителей  или  иск в суд);</a:t>
            </a:r>
          </a:p>
          <a:p>
            <a:r>
              <a:rPr lang="ru-RU" dirty="0" smtClean="0">
                <a:latin typeface="Times New Roman" pitchFamily="18" charset="0"/>
                <a:cs typeface="Times New Roman" pitchFamily="18" charset="0"/>
              </a:rPr>
              <a:t>- угрозы,  влияющие  на  определенную  стадию  предпринимательской  деятельности конкретного субъекта (табл. 2);</a:t>
            </a:r>
          </a:p>
          <a:p>
            <a:r>
              <a:rPr lang="ru-RU" dirty="0" smtClean="0">
                <a:latin typeface="Times New Roman" pitchFamily="18" charset="0"/>
                <a:cs typeface="Times New Roman" pitchFamily="18" charset="0"/>
              </a:rPr>
              <a:t>по способам и формам проявления:</a:t>
            </a:r>
          </a:p>
          <a:p>
            <a:r>
              <a:rPr lang="ru-RU" dirty="0" smtClean="0">
                <a:latin typeface="Times New Roman" pitchFamily="18" charset="0"/>
                <a:cs typeface="Times New Roman" pitchFamily="18" charset="0"/>
              </a:rPr>
              <a:t>- заявления;</a:t>
            </a:r>
          </a:p>
          <a:p>
            <a:r>
              <a:rPr lang="ru-RU" dirty="0" smtClean="0">
                <a:latin typeface="Times New Roman" pitchFamily="18" charset="0"/>
                <a:cs typeface="Times New Roman" pitchFamily="18" charset="0"/>
              </a:rPr>
              <a:t>- конкретные действия;</a:t>
            </a:r>
          </a:p>
          <a:p>
            <a:r>
              <a:rPr lang="ru-RU" dirty="0" smtClean="0">
                <a:latin typeface="Times New Roman" pitchFamily="18" charset="0"/>
                <a:cs typeface="Times New Roman" pitchFamily="18" charset="0"/>
              </a:rPr>
              <a:t>-  совокупность  обстоятельств,  которые  могут  породить  опасность  в  перспективе  и требуют защитного реагирования.</a:t>
            </a:r>
          </a:p>
          <a:p>
            <a:r>
              <a:rPr lang="ru-RU" dirty="0" smtClean="0">
                <a:latin typeface="Times New Roman" pitchFamily="18" charset="0"/>
                <a:cs typeface="Times New Roman" pitchFamily="18" charset="0"/>
              </a:rPr>
              <a:t>по ожиданию воздействия на объекты:</a:t>
            </a:r>
          </a:p>
          <a:p>
            <a:r>
              <a:rPr lang="ru-RU" dirty="0" smtClean="0">
                <a:latin typeface="Times New Roman" pitchFamily="18" charset="0"/>
                <a:cs typeface="Times New Roman" pitchFamily="18" charset="0"/>
              </a:rPr>
              <a:t>- внезапные, неожиданные;</a:t>
            </a:r>
          </a:p>
          <a:p>
            <a:r>
              <a:rPr lang="ru-RU" dirty="0" smtClean="0">
                <a:latin typeface="Times New Roman" pitchFamily="18" charset="0"/>
                <a:cs typeface="Times New Roman" pitchFamily="18" charset="0"/>
              </a:rPr>
              <a:t>- ожидаемые, с малым временем задержки;</a:t>
            </a:r>
          </a:p>
          <a:p>
            <a:r>
              <a:rPr lang="ru-RU" dirty="0" smtClean="0">
                <a:latin typeface="Times New Roman" pitchFamily="18" charset="0"/>
                <a:cs typeface="Times New Roman" pitchFamily="18" charset="0"/>
              </a:rPr>
              <a:t>- ожидаемые, с большим временем задержки.</a:t>
            </a:r>
          </a:p>
          <a:p>
            <a:r>
              <a:rPr lang="ru-RU" dirty="0" smtClean="0">
                <a:latin typeface="Times New Roman" pitchFamily="18" charset="0"/>
                <a:cs typeface="Times New Roman" pitchFamily="18" charset="0"/>
              </a:rPr>
              <a:t>по источникам и движущим силам (рис. 1):</a:t>
            </a:r>
          </a:p>
          <a:p>
            <a:r>
              <a:rPr lang="ru-RU" dirty="0" smtClean="0">
                <a:latin typeface="Times New Roman" pitchFamily="18" charset="0"/>
                <a:cs typeface="Times New Roman" pitchFamily="18" charset="0"/>
              </a:rPr>
              <a:t>-  естественные  (объективные)  –  вызванные  воздействием  объективных  физических процессов или стихийных природных явлений, не зависящих от воли человека;</a:t>
            </a:r>
          </a:p>
          <a:p>
            <a:r>
              <a:rPr lang="ru-RU" dirty="0" smtClean="0">
                <a:latin typeface="Times New Roman" pitchFamily="18" charset="0"/>
                <a:cs typeface="Times New Roman" pitchFamily="18" charset="0"/>
              </a:rPr>
              <a:t>- искусственные (субъективные) – вызванные воздействием человека: </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59" y="142853"/>
          <a:ext cx="8501121" cy="6675120"/>
        </p:xfrm>
        <a:graphic>
          <a:graphicData uri="http://schemas.openxmlformats.org/drawingml/2006/table">
            <a:tbl>
              <a:tblPr firstRow="1" bandRow="1">
                <a:tableStyleId>{5C22544A-7EE6-4342-B048-85BDC9FD1C3A}</a:tableStyleId>
              </a:tblPr>
              <a:tblGrid>
                <a:gridCol w="642941"/>
                <a:gridCol w="2286016"/>
                <a:gridCol w="5572164"/>
              </a:tblGrid>
              <a:tr h="785817">
                <a:tc>
                  <a:txBody>
                    <a:bodyPr/>
                    <a:lstStyle/>
                    <a:p>
                      <a:r>
                        <a:rPr lang="ru-RU" dirty="0" smtClean="0"/>
                        <a:t>№ стадии</a:t>
                      </a:r>
                    </a:p>
                  </a:txBody>
                  <a:tcPr/>
                </a:tc>
                <a:tc>
                  <a:txBody>
                    <a:bodyPr/>
                    <a:lstStyle/>
                    <a:p>
                      <a:r>
                        <a:rPr lang="ru-RU" dirty="0" smtClean="0"/>
                        <a:t>Угрозы в зависимости </a:t>
                      </a:r>
                    </a:p>
                    <a:p>
                      <a:r>
                        <a:rPr lang="ru-RU" dirty="0" smtClean="0"/>
                        <a:t>от стадии</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Примеры угроз</a:t>
                      </a:r>
                    </a:p>
                    <a:p>
                      <a:endParaRPr lang="ru-RU" dirty="0"/>
                    </a:p>
                  </a:txBody>
                  <a:tcPr/>
                </a:tc>
              </a:tr>
              <a:tr h="1036451">
                <a:tc>
                  <a:txBody>
                    <a:bodyPr/>
                    <a:lstStyle/>
                    <a:p>
                      <a:r>
                        <a:rPr lang="ru-RU" dirty="0" smtClean="0"/>
                        <a:t>1</a:t>
                      </a:r>
                      <a:endParaRPr lang="ru-RU" dirty="0"/>
                    </a:p>
                  </a:txBody>
                  <a:tcPr/>
                </a:tc>
                <a:tc>
                  <a:txBody>
                    <a:bodyPr/>
                    <a:lstStyle/>
                    <a:p>
                      <a:r>
                        <a:rPr lang="ru-RU" dirty="0" smtClean="0"/>
                        <a:t>Угроза  на  стадии </a:t>
                      </a:r>
                    </a:p>
                    <a:p>
                      <a:r>
                        <a:rPr lang="ru-RU" dirty="0" smtClean="0"/>
                        <a:t>накопления  и  отбора предпринимательских идей</a:t>
                      </a:r>
                      <a:endParaRPr lang="ru-RU" dirty="0"/>
                    </a:p>
                  </a:txBody>
                  <a:tcPr/>
                </a:tc>
                <a:tc>
                  <a:txBody>
                    <a:bodyPr/>
                    <a:lstStyle/>
                    <a:p>
                      <a:r>
                        <a:rPr lang="ru-RU" dirty="0" smtClean="0"/>
                        <a:t>-   не  достаточно  полно  сформирован  банк  идей,  позволяющий  выбрать  наиболее перспективную идею;</a:t>
                      </a:r>
                    </a:p>
                    <a:p>
                      <a:r>
                        <a:rPr lang="ru-RU" dirty="0" smtClean="0"/>
                        <a:t>-  не подобраны четкие критерии отбора предпринимательских идей;</a:t>
                      </a:r>
                    </a:p>
                    <a:p>
                      <a:r>
                        <a:rPr lang="ru-RU" dirty="0" smtClean="0"/>
                        <a:t>-  нет опыта отбора предпринимательских идей</a:t>
                      </a:r>
                      <a:endParaRPr lang="ru-RU" dirty="0"/>
                    </a:p>
                  </a:txBody>
                  <a:tcPr/>
                </a:tc>
              </a:tr>
              <a:tr h="1036451">
                <a:tc>
                  <a:txBody>
                    <a:bodyPr/>
                    <a:lstStyle/>
                    <a:p>
                      <a:r>
                        <a:rPr lang="ru-RU" dirty="0" smtClean="0"/>
                        <a:t>2</a:t>
                      </a:r>
                      <a:endParaRPr lang="ru-RU" dirty="0"/>
                    </a:p>
                  </a:txBody>
                  <a:tcPr/>
                </a:tc>
                <a:tc>
                  <a:txBody>
                    <a:bodyPr/>
                    <a:lstStyle/>
                    <a:p>
                      <a:r>
                        <a:rPr lang="ru-RU" dirty="0" smtClean="0"/>
                        <a:t>Угроза  на  стадии </a:t>
                      </a:r>
                    </a:p>
                    <a:p>
                      <a:r>
                        <a:rPr lang="ru-RU" dirty="0" smtClean="0"/>
                        <a:t>принятия решения</a:t>
                      </a:r>
                    </a:p>
                    <a:p>
                      <a:endParaRPr lang="ru-RU" dirty="0"/>
                    </a:p>
                  </a:txBody>
                  <a:tcPr/>
                </a:tc>
                <a:tc>
                  <a:txBody>
                    <a:bodyPr/>
                    <a:lstStyle/>
                    <a:p>
                      <a:r>
                        <a:rPr lang="ru-RU" dirty="0" smtClean="0"/>
                        <a:t>-   технология принятия решения не совершена;</a:t>
                      </a:r>
                    </a:p>
                    <a:p>
                      <a:r>
                        <a:rPr lang="ru-RU" dirty="0" smtClean="0"/>
                        <a:t>-  процедурные нарушения технологии принятия решения;</a:t>
                      </a:r>
                    </a:p>
                    <a:p>
                      <a:r>
                        <a:rPr lang="ru-RU" dirty="0" smtClean="0"/>
                        <a:t>-   решение принято в условиях неопределенности</a:t>
                      </a:r>
                      <a:endParaRPr lang="ru-RU" dirty="0"/>
                    </a:p>
                  </a:txBody>
                  <a:tcPr/>
                </a:tc>
              </a:tr>
              <a:tr h="1036451">
                <a:tc>
                  <a:txBody>
                    <a:bodyPr/>
                    <a:lstStyle/>
                    <a:p>
                      <a:r>
                        <a:rPr lang="ru-RU" dirty="0" smtClean="0"/>
                        <a:t>3</a:t>
                      </a:r>
                      <a:endParaRPr lang="ru-RU" dirty="0"/>
                    </a:p>
                  </a:txBody>
                  <a:tcPr/>
                </a:tc>
                <a:tc>
                  <a:txBody>
                    <a:bodyPr/>
                    <a:lstStyle/>
                    <a:p>
                      <a:r>
                        <a:rPr lang="ru-RU" dirty="0" smtClean="0"/>
                        <a:t>Угроза  на  стадии </a:t>
                      </a:r>
                    </a:p>
                    <a:p>
                      <a:r>
                        <a:rPr lang="ru-RU" dirty="0" smtClean="0"/>
                        <a:t>реализации  принятого </a:t>
                      </a:r>
                    </a:p>
                    <a:p>
                      <a:r>
                        <a:rPr lang="ru-RU" dirty="0" smtClean="0"/>
                        <a:t>решения</a:t>
                      </a:r>
                    </a:p>
                    <a:p>
                      <a:endParaRPr lang="ru-RU" dirty="0"/>
                    </a:p>
                  </a:txBody>
                  <a:tcPr/>
                </a:tc>
                <a:tc>
                  <a:txBody>
                    <a:bodyPr/>
                    <a:lstStyle/>
                    <a:p>
                      <a:r>
                        <a:rPr lang="ru-RU" dirty="0" smtClean="0"/>
                        <a:t>-  нарушения в процедуре составления бизнес-плана;</a:t>
                      </a:r>
                    </a:p>
                    <a:p>
                      <a:r>
                        <a:rPr lang="ru-RU" dirty="0" smtClean="0"/>
                        <a:t>-  бизнес- план реализации предпринимательской идея недостаточно обоснован;</a:t>
                      </a:r>
                    </a:p>
                    <a:p>
                      <a:r>
                        <a:rPr lang="ru-RU" dirty="0" smtClean="0"/>
                        <a:t>-   ошибки в экономических расчетах при формировании бизнес-плана;</a:t>
                      </a:r>
                    </a:p>
                    <a:p>
                      <a:r>
                        <a:rPr lang="ru-RU" dirty="0" smtClean="0"/>
                        <a:t>-   бизнес-план  не  содержит  конкретные  сроки  исполнения  или  конкретных исполнителей;</a:t>
                      </a:r>
                    </a:p>
                    <a:p>
                      <a:r>
                        <a:rPr lang="ru-RU" dirty="0" smtClean="0"/>
                        <a:t>-  не выявлены все риски при реализации предпринимательской идеи</a:t>
                      </a:r>
                      <a:endParaRPr lang="ru-RU"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59" y="285729"/>
          <a:ext cx="8429682" cy="5963633"/>
        </p:xfrm>
        <a:graphic>
          <a:graphicData uri="http://schemas.openxmlformats.org/drawingml/2006/table">
            <a:tbl>
              <a:tblPr firstRow="1" bandRow="1">
                <a:tableStyleId>{5C22544A-7EE6-4342-B048-85BDC9FD1C3A}</a:tableStyleId>
              </a:tblPr>
              <a:tblGrid>
                <a:gridCol w="500065"/>
                <a:gridCol w="2214578"/>
                <a:gridCol w="5715039"/>
              </a:tblGrid>
              <a:tr h="1928825">
                <a:tc>
                  <a:txBody>
                    <a:bodyPr/>
                    <a:lstStyle/>
                    <a:p>
                      <a:r>
                        <a:rPr lang="ru-RU" dirty="0" smtClean="0"/>
                        <a:t>4</a:t>
                      </a:r>
                      <a:endParaRPr lang="ru-RU" dirty="0"/>
                    </a:p>
                  </a:txBody>
                  <a:tcPr/>
                </a:tc>
                <a:tc>
                  <a:txBody>
                    <a:bodyPr/>
                    <a:lstStyle/>
                    <a:p>
                      <a:r>
                        <a:rPr lang="ru-RU" dirty="0" smtClean="0"/>
                        <a:t>Угроза  на  стадии </a:t>
                      </a:r>
                    </a:p>
                    <a:p>
                      <a:r>
                        <a:rPr lang="ru-RU" dirty="0" smtClean="0"/>
                        <a:t>определении </a:t>
                      </a:r>
                    </a:p>
                    <a:p>
                      <a:r>
                        <a:rPr lang="ru-RU" dirty="0" smtClean="0"/>
                        <a:t>потребностей  в </a:t>
                      </a:r>
                    </a:p>
                    <a:p>
                      <a:r>
                        <a:rPr lang="ru-RU" dirty="0" smtClean="0"/>
                        <a:t>ресурсах  и  их </a:t>
                      </a:r>
                    </a:p>
                    <a:p>
                      <a:r>
                        <a:rPr lang="ru-RU" dirty="0" smtClean="0"/>
                        <a:t>источников</a:t>
                      </a:r>
                    </a:p>
                    <a:p>
                      <a:endParaRPr lang="ru-RU" dirty="0"/>
                    </a:p>
                  </a:txBody>
                  <a:tcPr/>
                </a:tc>
                <a:tc>
                  <a:txBody>
                    <a:bodyPr/>
                    <a:lstStyle/>
                    <a:p>
                      <a:r>
                        <a:rPr lang="ru-RU" dirty="0" smtClean="0"/>
                        <a:t>-   недостаточно полная информация об особенностях технологического процесса, что искажает реальную потребность в ресурсах;</a:t>
                      </a:r>
                    </a:p>
                    <a:p>
                      <a:r>
                        <a:rPr lang="ru-RU" dirty="0" smtClean="0"/>
                        <a:t>-   ошибки в расчете материальных, трудовых и финансовых потребностей;</a:t>
                      </a:r>
                    </a:p>
                    <a:p>
                      <a:r>
                        <a:rPr lang="ru-RU" dirty="0" smtClean="0"/>
                        <a:t>-  не учтены альтернативные источники ресурсов</a:t>
                      </a:r>
                    </a:p>
                    <a:p>
                      <a:endParaRPr lang="ru-RU" dirty="0"/>
                    </a:p>
                  </a:txBody>
                  <a:tcPr/>
                </a:tc>
              </a:tr>
              <a:tr h="1203029">
                <a:tc>
                  <a:txBody>
                    <a:bodyPr/>
                    <a:lstStyle/>
                    <a:p>
                      <a:r>
                        <a:rPr lang="ru-RU" dirty="0" smtClean="0"/>
                        <a:t>5</a:t>
                      </a:r>
                      <a:endParaRPr lang="ru-RU" dirty="0"/>
                    </a:p>
                  </a:txBody>
                  <a:tcPr/>
                </a:tc>
                <a:tc>
                  <a:txBody>
                    <a:bodyPr/>
                    <a:lstStyle/>
                    <a:p>
                      <a:r>
                        <a:rPr lang="ru-RU" dirty="0" smtClean="0"/>
                        <a:t>Угрозы  на  стадии</a:t>
                      </a:r>
                      <a:r>
                        <a:rPr lang="ru-RU" baseline="0" dirty="0" smtClean="0"/>
                        <a:t> </a:t>
                      </a:r>
                      <a:r>
                        <a:rPr lang="ru-RU" dirty="0" smtClean="0"/>
                        <a:t>разработки </a:t>
                      </a:r>
                    </a:p>
                    <a:p>
                      <a:r>
                        <a:rPr lang="ru-RU" dirty="0" smtClean="0"/>
                        <a:t>необходимых </a:t>
                      </a:r>
                    </a:p>
                    <a:p>
                      <a:r>
                        <a:rPr lang="ru-RU" dirty="0" smtClean="0"/>
                        <a:t>документов</a:t>
                      </a:r>
                      <a:endParaRPr lang="ru-RU" dirty="0"/>
                    </a:p>
                  </a:txBody>
                  <a:tcPr/>
                </a:tc>
                <a:tc>
                  <a:txBody>
                    <a:bodyPr/>
                    <a:lstStyle/>
                    <a:p>
                      <a:r>
                        <a:rPr lang="ru-RU" dirty="0" smtClean="0"/>
                        <a:t>-   не  правильно  выбрана  организационно-правовая  форма  предпринимательской деятельности;</a:t>
                      </a:r>
                    </a:p>
                    <a:p>
                      <a:r>
                        <a:rPr lang="ru-RU" dirty="0" smtClean="0"/>
                        <a:t>-  не квалифицированно составлены учредительные документы</a:t>
                      </a:r>
                      <a:endParaRPr lang="ru-RU" dirty="0"/>
                    </a:p>
                  </a:txBody>
                  <a:tcPr/>
                </a:tc>
              </a:tr>
              <a:tr h="1285884">
                <a:tc>
                  <a:txBody>
                    <a:bodyPr/>
                    <a:lstStyle/>
                    <a:p>
                      <a:r>
                        <a:rPr lang="ru-RU" dirty="0" smtClean="0"/>
                        <a:t>6</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Угрозы  на  стадии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государственной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регистрации</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  не своевременная регистрация предпринимательской деятельности;</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   отсутствие  финансовых  ресурсов  на  стадии  регистрации  предпринимательской деятельности</a:t>
                      </a:r>
                      <a:endParaRPr lang="ru-RU" dirty="0"/>
                    </a:p>
                  </a:txBody>
                  <a:tcPr/>
                </a:tc>
              </a:tr>
              <a:tr h="1457340">
                <a:tc>
                  <a:txBody>
                    <a:bodyPr/>
                    <a:lstStyle/>
                    <a:p>
                      <a:r>
                        <a:rPr lang="ru-RU" dirty="0" smtClean="0"/>
                        <a:t>7</a:t>
                      </a:r>
                      <a:endParaRPr lang="ru-RU" dirty="0"/>
                    </a:p>
                  </a:txBody>
                  <a:tcPr/>
                </a:tc>
                <a:tc>
                  <a:txBody>
                    <a:bodyPr/>
                    <a:lstStyle/>
                    <a:p>
                      <a:r>
                        <a:rPr lang="ru-RU" dirty="0" smtClean="0"/>
                        <a:t>Угрозы  на  стадии </a:t>
                      </a:r>
                    </a:p>
                    <a:p>
                      <a:r>
                        <a:rPr lang="ru-RU" dirty="0" smtClean="0"/>
                        <a:t>постановки  на  учет  в налоговом органе</a:t>
                      </a:r>
                    </a:p>
                    <a:p>
                      <a:endParaRPr lang="ru-RU" dirty="0"/>
                    </a:p>
                  </a:txBody>
                  <a:tcPr/>
                </a:tc>
                <a:tc>
                  <a:txBody>
                    <a:bodyPr/>
                    <a:lstStyle/>
                    <a:p>
                      <a:r>
                        <a:rPr lang="ru-RU" dirty="0" smtClean="0"/>
                        <a:t>-  не своевременная постановка на учет </a:t>
                      </a:r>
                      <a:r>
                        <a:rPr lang="ru-RU" dirty="0" err="1" smtClean="0"/>
                        <a:t>н</a:t>
                      </a:r>
                      <a:r>
                        <a:rPr lang="ru-RU" dirty="0" smtClean="0"/>
                        <a:t> налоговом органе;</a:t>
                      </a:r>
                    </a:p>
                    <a:p>
                      <a:r>
                        <a:rPr lang="ru-RU" dirty="0" smtClean="0"/>
                        <a:t>-  не точно определено место ведения предпринимательской деятельности, отсутствует </a:t>
                      </a:r>
                    </a:p>
                    <a:p>
                      <a:r>
                        <a:rPr lang="ru-RU" dirty="0" smtClean="0"/>
                        <a:t>собственное помещение;</a:t>
                      </a: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282" y="285726"/>
          <a:ext cx="8715436" cy="6035040"/>
        </p:xfrm>
        <a:graphic>
          <a:graphicData uri="http://schemas.openxmlformats.org/drawingml/2006/table">
            <a:tbl>
              <a:tblPr firstRow="1" bandRow="1">
                <a:tableStyleId>{5C22544A-7EE6-4342-B048-85BDC9FD1C3A}</a:tableStyleId>
              </a:tblPr>
              <a:tblGrid>
                <a:gridCol w="517018"/>
                <a:gridCol w="2340502"/>
                <a:gridCol w="5857916"/>
              </a:tblGrid>
              <a:tr h="1240240">
                <a:tc>
                  <a:txBody>
                    <a:bodyPr/>
                    <a:lstStyle/>
                    <a:p>
                      <a:endParaRPr lang="ru-RU" dirty="0"/>
                    </a:p>
                  </a:txBody>
                  <a:tcPr/>
                </a:tc>
                <a:tc>
                  <a:txBody>
                    <a:bodyPr/>
                    <a:lstStyle/>
                    <a:p>
                      <a:endParaRPr lang="ru-RU"/>
                    </a:p>
                  </a:txBody>
                  <a:tcPr/>
                </a:tc>
                <a:tc>
                  <a:txBody>
                    <a:bodyPr/>
                    <a:lstStyle/>
                    <a:p>
                      <a:r>
                        <a:rPr lang="ru-RU" dirty="0" smtClean="0"/>
                        <a:t>-   не  возможность  постановки  на  учет  физического  лица  предпринимателя  в  силу </a:t>
                      </a:r>
                    </a:p>
                    <a:p>
                      <a:r>
                        <a:rPr lang="ru-RU" dirty="0" smtClean="0"/>
                        <a:t>отсутствия регистрации (прописки);</a:t>
                      </a:r>
                    </a:p>
                    <a:p>
                      <a:r>
                        <a:rPr lang="ru-RU" dirty="0" smtClean="0"/>
                        <a:t>-   необходимость  перерегистрации  вследствие  смены  места  ведения предпринимательской  деятельности  юридического  лица  –  субъекта </a:t>
                      </a:r>
                    </a:p>
                    <a:p>
                      <a:r>
                        <a:rPr lang="ru-RU" dirty="0" smtClean="0"/>
                        <a:t>предпринимательской деятельности или смены места жительства физического лица  –</a:t>
                      </a:r>
                    </a:p>
                    <a:p>
                      <a:r>
                        <a:rPr lang="ru-RU" dirty="0" smtClean="0"/>
                        <a:t>субъекта предпринимательской деятельности</a:t>
                      </a:r>
                      <a:endParaRPr lang="ru-RU" dirty="0"/>
                    </a:p>
                  </a:txBody>
                  <a:tcPr/>
                </a:tc>
              </a:tr>
              <a:tr h="1240240">
                <a:tc>
                  <a:txBody>
                    <a:bodyPr/>
                    <a:lstStyle/>
                    <a:p>
                      <a:r>
                        <a:rPr lang="ru-RU" dirty="0" smtClean="0"/>
                        <a:t>8</a:t>
                      </a:r>
                      <a:endParaRPr lang="ru-RU" dirty="0"/>
                    </a:p>
                  </a:txBody>
                  <a:tcPr/>
                </a:tc>
                <a:tc>
                  <a:txBody>
                    <a:bodyPr/>
                    <a:lstStyle/>
                    <a:p>
                      <a:r>
                        <a:rPr lang="ru-RU" dirty="0" smtClean="0"/>
                        <a:t>Угрозы  на  стадии </a:t>
                      </a:r>
                    </a:p>
                    <a:p>
                      <a:r>
                        <a:rPr lang="ru-RU" dirty="0" smtClean="0"/>
                        <a:t>открытия  в  банке </a:t>
                      </a:r>
                    </a:p>
                    <a:p>
                      <a:r>
                        <a:rPr lang="ru-RU" dirty="0" smtClean="0"/>
                        <a:t>расчетных  и  других счетов</a:t>
                      </a:r>
                    </a:p>
                    <a:p>
                      <a:endParaRPr lang="ru-RU" dirty="0"/>
                    </a:p>
                  </a:txBody>
                  <a:tcPr/>
                </a:tc>
                <a:tc>
                  <a:txBody>
                    <a:bodyPr/>
                    <a:lstStyle/>
                    <a:p>
                      <a:r>
                        <a:rPr lang="ru-RU" dirty="0" smtClean="0"/>
                        <a:t>-   отсутствие опыта открытия расчетного или иного счета;</a:t>
                      </a:r>
                    </a:p>
                    <a:p>
                      <a:r>
                        <a:rPr lang="ru-RU" dirty="0" smtClean="0"/>
                        <a:t>-   недостаточность  финансовых  ресурсов  на  стадии  открытия  в  банке  расчетных  и других счетов;</a:t>
                      </a:r>
                    </a:p>
                    <a:p>
                      <a:r>
                        <a:rPr lang="ru-RU" dirty="0" smtClean="0"/>
                        <a:t>-   отсутствие четкого решения по должностным лицам (например, главного бухгалтера)</a:t>
                      </a:r>
                      <a:endParaRPr lang="ru-RU" dirty="0"/>
                    </a:p>
                  </a:txBody>
                  <a:tcPr/>
                </a:tc>
              </a:tr>
              <a:tr h="1240240">
                <a:tc>
                  <a:txBody>
                    <a:bodyPr/>
                    <a:lstStyle/>
                    <a:p>
                      <a:r>
                        <a:rPr lang="ru-RU" dirty="0" smtClean="0"/>
                        <a:t>9</a:t>
                      </a:r>
                      <a:endParaRPr lang="ru-RU" dirty="0"/>
                    </a:p>
                  </a:txBody>
                  <a:tcPr/>
                </a:tc>
                <a:tc>
                  <a:txBody>
                    <a:bodyPr/>
                    <a:lstStyle/>
                    <a:p>
                      <a:r>
                        <a:rPr lang="ru-RU" dirty="0" smtClean="0"/>
                        <a:t>Угрозы  на  стадии </a:t>
                      </a:r>
                    </a:p>
                    <a:p>
                      <a:r>
                        <a:rPr lang="ru-RU" dirty="0" smtClean="0"/>
                        <a:t>заключения</a:t>
                      </a:r>
                      <a:r>
                        <a:rPr lang="ru-RU" baseline="0" dirty="0" smtClean="0"/>
                        <a:t> </a:t>
                      </a:r>
                      <a:r>
                        <a:rPr lang="ru-RU" dirty="0" smtClean="0"/>
                        <a:t>договоров на  поставку  сырья, </a:t>
                      </a:r>
                    </a:p>
                    <a:p>
                      <a:r>
                        <a:rPr lang="ru-RU" dirty="0" smtClean="0"/>
                        <a:t>материалов  и  других </a:t>
                      </a:r>
                    </a:p>
                    <a:p>
                      <a:r>
                        <a:rPr lang="ru-RU" dirty="0" smtClean="0"/>
                        <a:t>факторов</a:t>
                      </a:r>
                      <a:r>
                        <a:rPr lang="ru-RU" baseline="0" dirty="0" smtClean="0"/>
                        <a:t> </a:t>
                      </a:r>
                      <a:r>
                        <a:rPr lang="ru-RU" dirty="0" smtClean="0"/>
                        <a:t>производства</a:t>
                      </a:r>
                      <a:endParaRPr lang="ru-RU" dirty="0"/>
                    </a:p>
                  </a:txBody>
                  <a:tcPr/>
                </a:tc>
                <a:tc>
                  <a:txBody>
                    <a:bodyPr/>
                    <a:lstStyle/>
                    <a:p>
                      <a:r>
                        <a:rPr lang="ru-RU" dirty="0" smtClean="0"/>
                        <a:t>-   отсутствие опыта заключения договоров;</a:t>
                      </a:r>
                    </a:p>
                    <a:p>
                      <a:r>
                        <a:rPr lang="ru-RU" dirty="0" smtClean="0"/>
                        <a:t>-   риск невыполнения условий договора;</a:t>
                      </a:r>
                    </a:p>
                    <a:p>
                      <a:r>
                        <a:rPr lang="ru-RU" dirty="0" smtClean="0"/>
                        <a:t>-   не  квалифицированно  составлены  договора,  не  четко  прописаны  форс-мажорные обстоятельства;</a:t>
                      </a:r>
                    </a:p>
                    <a:p>
                      <a:r>
                        <a:rPr lang="ru-RU" dirty="0" smtClean="0"/>
                        <a:t>-   отсутствие гарантий по договорам</a:t>
                      </a:r>
                      <a:endParaRPr lang="ru-RU"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42845" y="142852"/>
          <a:ext cx="8929749" cy="6677299"/>
        </p:xfrm>
        <a:graphic>
          <a:graphicData uri="http://schemas.openxmlformats.org/drawingml/2006/table">
            <a:tbl>
              <a:tblPr firstRow="1" bandRow="1">
                <a:tableStyleId>{5C22544A-7EE6-4342-B048-85BDC9FD1C3A}</a:tableStyleId>
              </a:tblPr>
              <a:tblGrid>
                <a:gridCol w="381406"/>
                <a:gridCol w="1618857"/>
                <a:gridCol w="6929486"/>
              </a:tblGrid>
              <a:tr h="1357322">
                <a:tc>
                  <a:txBody>
                    <a:bodyPr/>
                    <a:lstStyle/>
                    <a:p>
                      <a:r>
                        <a:rPr lang="ru-RU" dirty="0" smtClean="0"/>
                        <a:t>10</a:t>
                      </a:r>
                      <a:endParaRPr lang="ru-RU" dirty="0"/>
                    </a:p>
                  </a:txBody>
                  <a:tcPr/>
                </a:tc>
                <a:tc>
                  <a:txBody>
                    <a:bodyPr/>
                    <a:lstStyle/>
                    <a:p>
                      <a:r>
                        <a:rPr lang="ru-RU" sz="1400" dirty="0" smtClean="0"/>
                        <a:t>Угрозы  на  стадии </a:t>
                      </a:r>
                    </a:p>
                    <a:p>
                      <a:r>
                        <a:rPr lang="ru-RU" sz="1400" dirty="0" smtClean="0"/>
                        <a:t>проведения </a:t>
                      </a:r>
                    </a:p>
                    <a:p>
                      <a:r>
                        <a:rPr lang="ru-RU" sz="1400" dirty="0" smtClean="0"/>
                        <a:t>необходимой </a:t>
                      </a:r>
                    </a:p>
                    <a:p>
                      <a:r>
                        <a:rPr lang="ru-RU" sz="1400" dirty="0" smtClean="0"/>
                        <a:t>рекламной кампании </a:t>
                      </a:r>
                    </a:p>
                    <a:p>
                      <a:endParaRPr lang="ru-RU" dirty="0"/>
                    </a:p>
                  </a:txBody>
                  <a:tcPr/>
                </a:tc>
                <a:tc>
                  <a:txBody>
                    <a:bodyPr/>
                    <a:lstStyle/>
                    <a:p>
                      <a:r>
                        <a:rPr lang="ru-RU" dirty="0" smtClean="0"/>
                        <a:t>-  не правильно выбран рекламный </a:t>
                      </a:r>
                      <a:r>
                        <a:rPr lang="ru-RU" dirty="0" err="1" smtClean="0"/>
                        <a:t>слоган</a:t>
                      </a:r>
                      <a:r>
                        <a:rPr lang="ru-RU" dirty="0" smtClean="0"/>
                        <a:t>, аудитория, график выхода рекламы;</a:t>
                      </a:r>
                    </a:p>
                    <a:p>
                      <a:r>
                        <a:rPr lang="ru-RU" dirty="0" smtClean="0"/>
                        <a:t>-  не рассчитан экономический эффект рекламной компании</a:t>
                      </a:r>
                      <a:endParaRPr lang="ru-RU" dirty="0"/>
                    </a:p>
                  </a:txBody>
                  <a:tcPr/>
                </a:tc>
              </a:tr>
              <a:tr h="2068124">
                <a:tc>
                  <a:txBody>
                    <a:bodyPr/>
                    <a:lstStyle/>
                    <a:p>
                      <a:r>
                        <a:rPr lang="ru-RU" dirty="0" smtClean="0"/>
                        <a:t>11</a:t>
                      </a:r>
                      <a:endParaRPr lang="ru-RU" dirty="0"/>
                    </a:p>
                  </a:txBody>
                  <a:tcPr/>
                </a:tc>
                <a:tc>
                  <a:txBody>
                    <a:bodyPr/>
                    <a:lstStyle/>
                    <a:p>
                      <a:r>
                        <a:rPr lang="ru-RU" dirty="0" smtClean="0"/>
                        <a:t>Угрозы  на  стадии </a:t>
                      </a:r>
                    </a:p>
                    <a:p>
                      <a:r>
                        <a:rPr lang="ru-RU" dirty="0" smtClean="0"/>
                        <a:t>исполнения проекта</a:t>
                      </a:r>
                    </a:p>
                    <a:p>
                      <a:endParaRPr lang="ru-RU" dirty="0"/>
                    </a:p>
                  </a:txBody>
                  <a:tcPr/>
                </a:tc>
                <a:tc>
                  <a:txBody>
                    <a:bodyPr/>
                    <a:lstStyle/>
                    <a:p>
                      <a:r>
                        <a:rPr lang="ru-RU" dirty="0" smtClean="0"/>
                        <a:t>-   не  качественная  организационная  подготовка  осуществления  запланированной деятельности;</a:t>
                      </a:r>
                    </a:p>
                    <a:p>
                      <a:r>
                        <a:rPr lang="ru-RU" dirty="0" smtClean="0"/>
                        <a:t>-  не своевременная финансовая подготовка исполнения проекта;</a:t>
                      </a:r>
                    </a:p>
                    <a:p>
                      <a:r>
                        <a:rPr lang="ru-RU" dirty="0" smtClean="0"/>
                        <a:t>-   не  полная  техническая  подготовка  запланированной  предпринимательской деятельности;</a:t>
                      </a:r>
                    </a:p>
                    <a:p>
                      <a:r>
                        <a:rPr lang="ru-RU" dirty="0" smtClean="0"/>
                        <a:t>-   не  согласование  организационных  и  технических  мероприятий  по  реализации проекта</a:t>
                      </a:r>
                      <a:endParaRPr lang="ru-RU" dirty="0"/>
                    </a:p>
                  </a:txBody>
                  <a:tcPr/>
                </a:tc>
              </a:tr>
              <a:tr h="3176615">
                <a:tc>
                  <a:txBody>
                    <a:bodyPr/>
                    <a:lstStyle/>
                    <a:p>
                      <a:r>
                        <a:rPr lang="ru-RU" dirty="0" smtClean="0"/>
                        <a:t>12</a:t>
                      </a:r>
                      <a:endParaRPr lang="ru-RU" dirty="0"/>
                    </a:p>
                  </a:txBody>
                  <a:tcPr/>
                </a:tc>
                <a:tc>
                  <a:txBody>
                    <a:bodyPr/>
                    <a:lstStyle/>
                    <a:p>
                      <a:r>
                        <a:rPr lang="ru-RU" dirty="0" smtClean="0"/>
                        <a:t>Угрозы  на  стадии </a:t>
                      </a:r>
                    </a:p>
                    <a:p>
                      <a:r>
                        <a:rPr lang="ru-RU" dirty="0" smtClean="0"/>
                        <a:t>управления </a:t>
                      </a:r>
                    </a:p>
                    <a:p>
                      <a:r>
                        <a:rPr lang="ru-RU" dirty="0" smtClean="0"/>
                        <a:t>предпринимательской </a:t>
                      </a:r>
                    </a:p>
                    <a:p>
                      <a:r>
                        <a:rPr lang="ru-RU" dirty="0" err="1" smtClean="0"/>
                        <a:t>деятельностю</a:t>
                      </a:r>
                      <a:r>
                        <a:rPr lang="ru-RU" dirty="0" smtClean="0"/>
                        <a:t> </a:t>
                      </a:r>
                    </a:p>
                    <a:p>
                      <a:endParaRPr lang="ru-RU" dirty="0"/>
                    </a:p>
                  </a:txBody>
                  <a:tcPr/>
                </a:tc>
                <a:tc>
                  <a:txBody>
                    <a:bodyPr/>
                    <a:lstStyle/>
                    <a:p>
                      <a:r>
                        <a:rPr lang="ru-RU" dirty="0" smtClean="0"/>
                        <a:t>-   отсутствия опыта управления предпринимательской деятельность;</a:t>
                      </a:r>
                    </a:p>
                    <a:p>
                      <a:r>
                        <a:rPr lang="ru-RU" dirty="0" smtClean="0"/>
                        <a:t>-   отсутствие или не своевременный контроль предпринимательской деятельности;</a:t>
                      </a:r>
                    </a:p>
                    <a:p>
                      <a:r>
                        <a:rPr lang="ru-RU" dirty="0" smtClean="0"/>
                        <a:t>-  не полный анализ результатов предпринимательской деятельности;</a:t>
                      </a:r>
                    </a:p>
                    <a:p>
                      <a:r>
                        <a:rPr lang="ru-RU" dirty="0" smtClean="0"/>
                        <a:t>-  не своевременная корректировка действий при выявленном нарушении;</a:t>
                      </a:r>
                    </a:p>
                    <a:p>
                      <a:r>
                        <a:rPr lang="ru-RU" dirty="0" smtClean="0"/>
                        <a:t>-   не  соблюдения  требований  нормативных  документов  законодательных  и </a:t>
                      </a:r>
                    </a:p>
                    <a:p>
                      <a:r>
                        <a:rPr lang="ru-RU" dirty="0" smtClean="0"/>
                        <a:t>контролирующих органов</a:t>
                      </a:r>
                      <a:endParaRPr lang="ru-RU" dirty="0"/>
                    </a:p>
                  </a:txBody>
                  <a:tcPr/>
                </a:tc>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2069</Words>
  <Application>Microsoft Office PowerPoint</Application>
  <PresentationFormat>Экран (4:3)</PresentationFormat>
  <Paragraphs>226</Paragraphs>
  <Slides>19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19</vt:i4>
      </vt:variant>
    </vt:vector>
  </HeadingPairs>
  <TitlesOfParts>
    <vt:vector size="23" baseType="lpstr">
      <vt:lpstr>Arial</vt:lpstr>
      <vt:lpstr>Calibri</vt:lpstr>
      <vt:lpstr>Times New Roman</vt:lpstr>
      <vt:lpstr>Тема Office</vt:lpstr>
      <vt:lpstr>9 Обеспечение экономической безопасности предпринимательской деятельности.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Дәріс Кәсіпкерлік қызметтің экономикалық қауіпсіздігін қамтамасыз ету</dc:title>
  <dc:creator>Lenovo</dc:creator>
  <cp:lastModifiedBy>Pchelp</cp:lastModifiedBy>
  <cp:revision>36</cp:revision>
  <dcterms:created xsi:type="dcterms:W3CDTF">2020-03-09T03:57:29Z</dcterms:created>
  <dcterms:modified xsi:type="dcterms:W3CDTF">2024-09-07T07:07:41Z</dcterms:modified>
</cp:coreProperties>
</file>