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4" r:id="rId7"/>
    <p:sldId id="260" r:id="rId8"/>
    <p:sldId id="262" r:id="rId9"/>
    <p:sldId id="267" r:id="rId10"/>
    <p:sldId id="265" r:id="rId11"/>
    <p:sldId id="266" r:id="rId12"/>
    <p:sldId id="268" r:id="rId13"/>
    <p:sldId id="269" r:id="rId14"/>
    <p:sldId id="263" r:id="rId15"/>
  </p:sldIdLst>
  <p:sldSz cx="12192000" cy="6858000"/>
  <p:notesSz cx="6858000" cy="9144000"/>
  <p:defaultText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kk-KZ"/>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kk-KZ"/>
          </a:p>
        </p:txBody>
      </p:sp>
      <p:sp>
        <p:nvSpPr>
          <p:cNvPr id="4" name="Дата 3"/>
          <p:cNvSpPr>
            <a:spLocks noGrp="1"/>
          </p:cNvSpPr>
          <p:nvPr>
            <p:ph type="dt" sz="half" idx="10"/>
          </p:nvPr>
        </p:nvSpPr>
        <p:spPr/>
        <p:txBody>
          <a:bodyPr/>
          <a:lstStyle/>
          <a:p>
            <a:fld id="{A8EF8397-7368-4E3D-8CD9-CE2585889E1F}" type="datetimeFigureOut">
              <a:rPr lang="kk-KZ" smtClean="0"/>
              <a:t>14.10.2022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372325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10"/>
          </p:nvPr>
        </p:nvSpPr>
        <p:spPr/>
        <p:txBody>
          <a:bodyPr/>
          <a:lstStyle/>
          <a:p>
            <a:fld id="{A8EF8397-7368-4E3D-8CD9-CE2585889E1F}" type="datetimeFigureOut">
              <a:rPr lang="kk-KZ" smtClean="0"/>
              <a:t>14.10.2022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61575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kk-KZ"/>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10"/>
          </p:nvPr>
        </p:nvSpPr>
        <p:spPr/>
        <p:txBody>
          <a:bodyPr/>
          <a:lstStyle/>
          <a:p>
            <a:fld id="{A8EF8397-7368-4E3D-8CD9-CE2585889E1F}" type="datetimeFigureOut">
              <a:rPr lang="kk-KZ" smtClean="0"/>
              <a:t>14.10.2022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330969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10"/>
          </p:nvPr>
        </p:nvSpPr>
        <p:spPr/>
        <p:txBody>
          <a:bodyPr/>
          <a:lstStyle/>
          <a:p>
            <a:fld id="{A8EF8397-7368-4E3D-8CD9-CE2585889E1F}" type="datetimeFigureOut">
              <a:rPr lang="kk-KZ" smtClean="0"/>
              <a:t>14.10.2022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20200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kk-KZ"/>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EF8397-7368-4E3D-8CD9-CE2585889E1F}" type="datetimeFigureOut">
              <a:rPr lang="kk-KZ" smtClean="0"/>
              <a:t>14.10.2022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55276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5" name="Дата 4"/>
          <p:cNvSpPr>
            <a:spLocks noGrp="1"/>
          </p:cNvSpPr>
          <p:nvPr>
            <p:ph type="dt" sz="half" idx="10"/>
          </p:nvPr>
        </p:nvSpPr>
        <p:spPr/>
        <p:txBody>
          <a:bodyPr/>
          <a:lstStyle/>
          <a:p>
            <a:fld id="{A8EF8397-7368-4E3D-8CD9-CE2585889E1F}" type="datetimeFigureOut">
              <a:rPr lang="kk-KZ" smtClean="0"/>
              <a:t>14.10.2022</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360077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kk-KZ"/>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7" name="Дата 6"/>
          <p:cNvSpPr>
            <a:spLocks noGrp="1"/>
          </p:cNvSpPr>
          <p:nvPr>
            <p:ph type="dt" sz="half" idx="10"/>
          </p:nvPr>
        </p:nvSpPr>
        <p:spPr/>
        <p:txBody>
          <a:bodyPr/>
          <a:lstStyle/>
          <a:p>
            <a:fld id="{A8EF8397-7368-4E3D-8CD9-CE2585889E1F}" type="datetimeFigureOut">
              <a:rPr lang="kk-KZ" smtClean="0"/>
              <a:t>14.10.2022</a:t>
            </a:fld>
            <a:endParaRPr lang="kk-KZ"/>
          </a:p>
        </p:txBody>
      </p:sp>
      <p:sp>
        <p:nvSpPr>
          <p:cNvPr id="8" name="Нижний колонтитул 7"/>
          <p:cNvSpPr>
            <a:spLocks noGrp="1"/>
          </p:cNvSpPr>
          <p:nvPr>
            <p:ph type="ftr" sz="quarter" idx="11"/>
          </p:nvPr>
        </p:nvSpPr>
        <p:spPr/>
        <p:txBody>
          <a:bodyPr/>
          <a:lstStyle/>
          <a:p>
            <a:endParaRPr lang="kk-KZ"/>
          </a:p>
        </p:txBody>
      </p:sp>
      <p:sp>
        <p:nvSpPr>
          <p:cNvPr id="9" name="Номер слайда 8"/>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260361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Дата 2"/>
          <p:cNvSpPr>
            <a:spLocks noGrp="1"/>
          </p:cNvSpPr>
          <p:nvPr>
            <p:ph type="dt" sz="half" idx="10"/>
          </p:nvPr>
        </p:nvSpPr>
        <p:spPr/>
        <p:txBody>
          <a:bodyPr/>
          <a:lstStyle/>
          <a:p>
            <a:fld id="{A8EF8397-7368-4E3D-8CD9-CE2585889E1F}" type="datetimeFigureOut">
              <a:rPr lang="kk-KZ" smtClean="0"/>
              <a:t>14.10.2022</a:t>
            </a:fld>
            <a:endParaRPr lang="kk-KZ"/>
          </a:p>
        </p:txBody>
      </p:sp>
      <p:sp>
        <p:nvSpPr>
          <p:cNvPr id="4" name="Нижний колонтитул 3"/>
          <p:cNvSpPr>
            <a:spLocks noGrp="1"/>
          </p:cNvSpPr>
          <p:nvPr>
            <p:ph type="ftr" sz="quarter" idx="11"/>
          </p:nvPr>
        </p:nvSpPr>
        <p:spPr/>
        <p:txBody>
          <a:bodyPr/>
          <a:lstStyle/>
          <a:p>
            <a:endParaRPr lang="kk-KZ"/>
          </a:p>
        </p:txBody>
      </p:sp>
      <p:sp>
        <p:nvSpPr>
          <p:cNvPr id="5" name="Номер слайда 4"/>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127070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EF8397-7368-4E3D-8CD9-CE2585889E1F}" type="datetimeFigureOut">
              <a:rPr lang="kk-KZ" smtClean="0"/>
              <a:t>14.10.2022</a:t>
            </a:fld>
            <a:endParaRPr lang="kk-KZ"/>
          </a:p>
        </p:txBody>
      </p:sp>
      <p:sp>
        <p:nvSpPr>
          <p:cNvPr id="3" name="Нижний колонтитул 2"/>
          <p:cNvSpPr>
            <a:spLocks noGrp="1"/>
          </p:cNvSpPr>
          <p:nvPr>
            <p:ph type="ftr" sz="quarter" idx="11"/>
          </p:nvPr>
        </p:nvSpPr>
        <p:spPr/>
        <p:txBody>
          <a:bodyPr/>
          <a:lstStyle/>
          <a:p>
            <a:endParaRPr lang="kk-KZ"/>
          </a:p>
        </p:txBody>
      </p:sp>
      <p:sp>
        <p:nvSpPr>
          <p:cNvPr id="4" name="Номер слайда 3"/>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222859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kk-KZ"/>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EF8397-7368-4E3D-8CD9-CE2585889E1F}" type="datetimeFigureOut">
              <a:rPr lang="kk-KZ" smtClean="0"/>
              <a:t>14.10.2022</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22211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kk-KZ"/>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k-KZ"/>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EF8397-7368-4E3D-8CD9-CE2585889E1F}" type="datetimeFigureOut">
              <a:rPr lang="kk-KZ" smtClean="0"/>
              <a:t>14.10.2022</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5B1B482D-7869-44F7-A4F7-D7B0F7AB8441}" type="slidenum">
              <a:rPr lang="kk-KZ" smtClean="0"/>
              <a:t>‹#›</a:t>
            </a:fld>
            <a:endParaRPr lang="kk-KZ"/>
          </a:p>
        </p:txBody>
      </p:sp>
    </p:spTree>
    <p:extLst>
      <p:ext uri="{BB962C8B-B14F-4D97-AF65-F5344CB8AC3E}">
        <p14:creationId xmlns:p14="http://schemas.microsoft.com/office/powerpoint/2010/main" val="18155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kk-KZ"/>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F8397-7368-4E3D-8CD9-CE2585889E1F}" type="datetimeFigureOut">
              <a:rPr lang="kk-KZ" smtClean="0"/>
              <a:t>14.10.2022</a:t>
            </a:fld>
            <a:endParaRPr lang="kk-KZ"/>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k-KZ"/>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B482D-7869-44F7-A4F7-D7B0F7AB8441}" type="slidenum">
              <a:rPr lang="kk-KZ" smtClean="0"/>
              <a:t>‹#›</a:t>
            </a:fld>
            <a:endParaRPr lang="kk-KZ"/>
          </a:p>
        </p:txBody>
      </p:sp>
    </p:spTree>
    <p:extLst>
      <p:ext uri="{BB962C8B-B14F-4D97-AF65-F5344CB8AC3E}">
        <p14:creationId xmlns:p14="http://schemas.microsoft.com/office/powerpoint/2010/main" val="187937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VdA61zwlpDU&amp;t=365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Nhlv_3-dQS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dda.kz/category/Zakonodatelstvo_v_farmaci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19764" y="-1"/>
            <a:ext cx="2064775" cy="2477729"/>
          </a:xfrm>
          <a:prstGeom prst="rect">
            <a:avLst/>
          </a:prstGeom>
        </p:spPr>
      </p:pic>
      <p:pic>
        <p:nvPicPr>
          <p:cNvPr id="5" name="Рисунок 4"/>
          <p:cNvPicPr>
            <a:picLocks noChangeAspect="1"/>
          </p:cNvPicPr>
          <p:nvPr/>
        </p:nvPicPr>
        <p:blipFill>
          <a:blip r:embed="rId3"/>
          <a:stretch>
            <a:fillRect/>
          </a:stretch>
        </p:blipFill>
        <p:spPr>
          <a:xfrm>
            <a:off x="9158748" y="474408"/>
            <a:ext cx="1649362" cy="1649362"/>
          </a:xfrm>
          <a:prstGeom prst="rect">
            <a:avLst/>
          </a:prstGeom>
        </p:spPr>
      </p:pic>
      <p:sp>
        <p:nvSpPr>
          <p:cNvPr id="6" name="Прямоугольник 5"/>
          <p:cNvSpPr/>
          <p:nvPr/>
        </p:nvSpPr>
        <p:spPr>
          <a:xfrm>
            <a:off x="2708788" y="363293"/>
            <a:ext cx="6096000" cy="1323439"/>
          </a:xfrm>
          <a:prstGeom prst="rect">
            <a:avLst/>
          </a:prstGeom>
        </p:spPr>
        <p:txBody>
          <a:bodyPr>
            <a:spAutoFit/>
          </a:bodyPr>
          <a:lstStyle/>
          <a:p>
            <a:pPr lvl="0" algn="ctr"/>
            <a:r>
              <a:rPr lang="kk-KZ" sz="2000">
                <a:solidFill>
                  <a:prstClr val="black"/>
                </a:solidFill>
                <a:latin typeface="Times New Roman" panose="02020603050405020304" pitchFamily="18" charset="0"/>
                <a:cs typeface="Times New Roman" panose="02020603050405020304" pitchFamily="18" charset="0"/>
              </a:rPr>
              <a:t>Әл</a:t>
            </a:r>
            <a:r>
              <a:rPr lang="en-US" sz="2000" dirty="0">
                <a:solidFill>
                  <a:prstClr val="black"/>
                </a:solidFill>
                <a:latin typeface="Times New Roman" panose="02020603050405020304" pitchFamily="18" charset="0"/>
                <a:cs typeface="Times New Roman" panose="02020603050405020304" pitchFamily="18" charset="0"/>
              </a:rPr>
              <a:t>-</a:t>
            </a:r>
            <a:r>
              <a:rPr lang="kk-KZ" sz="2000" dirty="0">
                <a:solidFill>
                  <a:prstClr val="black"/>
                </a:solidFill>
                <a:latin typeface="Times New Roman" panose="02020603050405020304" pitchFamily="18" charset="0"/>
                <a:cs typeface="Times New Roman" panose="02020603050405020304" pitchFamily="18" charset="0"/>
              </a:rPr>
              <a:t>Фараби атындағы Қазақ Ұлттық Университеті</a:t>
            </a:r>
          </a:p>
          <a:p>
            <a:pPr lvl="0" algn="ctr"/>
            <a:r>
              <a:rPr lang="kk-KZ" sz="2000" dirty="0">
                <a:solidFill>
                  <a:prstClr val="black"/>
                </a:solidFill>
                <a:latin typeface="Times New Roman" panose="02020603050405020304" pitchFamily="18" charset="0"/>
                <a:cs typeface="Times New Roman" panose="02020603050405020304" pitchFamily="18" charset="0"/>
              </a:rPr>
              <a:t>Химия және химиялық технология факультеті</a:t>
            </a:r>
          </a:p>
          <a:p>
            <a:pPr lvl="0" algn="ctr"/>
            <a:r>
              <a:rPr lang="kk-KZ" sz="2000" dirty="0">
                <a:solidFill>
                  <a:prstClr val="black"/>
                </a:solidFill>
                <a:latin typeface="Times New Roman" panose="02020603050405020304" pitchFamily="18" charset="0"/>
                <a:cs typeface="Times New Roman" panose="02020603050405020304" pitchFamily="18" charset="0"/>
              </a:rPr>
              <a:t>Аналитикалық, коллоидтық химия және сирек элементтер технологиясы кафедрасы</a:t>
            </a:r>
          </a:p>
        </p:txBody>
      </p:sp>
      <p:sp>
        <p:nvSpPr>
          <p:cNvPr id="7" name="Прямоугольник 6"/>
          <p:cNvSpPr/>
          <p:nvPr/>
        </p:nvSpPr>
        <p:spPr>
          <a:xfrm>
            <a:off x="2708788" y="2240857"/>
            <a:ext cx="6449960" cy="1815882"/>
          </a:xfrm>
          <a:prstGeom prst="rect">
            <a:avLst/>
          </a:prstGeom>
        </p:spPr>
        <p:txBody>
          <a:bodyPr wrap="square">
            <a:spAutoFit/>
          </a:bodyPr>
          <a:lstStyle/>
          <a:p>
            <a:pPr algn="ctr"/>
            <a:r>
              <a:rPr lang="kk-KZ" sz="2800" b="1" dirty="0" smtClean="0">
                <a:solidFill>
                  <a:srgbClr val="FF0000"/>
                </a:solidFill>
                <a:latin typeface="Times New Roman" panose="02020603050405020304" pitchFamily="18" charset="0"/>
                <a:cs typeface="Times New Roman" panose="02020603050405020304" pitchFamily="18" charset="0"/>
              </a:rPr>
              <a:t>Дәріс </a:t>
            </a:r>
            <a:r>
              <a:rPr lang="ru-RU" sz="2800" b="1" dirty="0" smtClean="0">
                <a:solidFill>
                  <a:srgbClr val="FF0000"/>
                </a:solidFill>
                <a:latin typeface="Times New Roman" panose="02020603050405020304" pitchFamily="18" charset="0"/>
                <a:cs typeface="Times New Roman" panose="02020603050405020304" pitchFamily="18" charset="0"/>
              </a:rPr>
              <a:t>2</a:t>
            </a:r>
            <a:r>
              <a:rPr lang="en-US" sz="2800" b="1" dirty="0" smtClean="0">
                <a:solidFill>
                  <a:srgbClr val="FF0000"/>
                </a:solidFill>
                <a:latin typeface="Times New Roman" panose="02020603050405020304" pitchFamily="18" charset="0"/>
                <a:cs typeface="Times New Roman" panose="02020603050405020304" pitchFamily="18" charset="0"/>
              </a:rPr>
              <a:t>.</a:t>
            </a:r>
            <a:r>
              <a:rPr lang="ru-RU" sz="2800" b="1" dirty="0" smtClean="0">
                <a:solidFill>
                  <a:srgbClr val="FF0000"/>
                </a:solidFill>
                <a:latin typeface="Times New Roman" panose="02020603050405020304" pitchFamily="18" charset="0"/>
                <a:cs typeface="Times New Roman" panose="02020603050405020304" pitchFamily="18" charset="0"/>
              </a:rPr>
              <a:t> </a:t>
            </a:r>
            <a:r>
              <a:rPr lang="kk-KZ" sz="2800" b="1" dirty="0" smtClean="0">
                <a:latin typeface="Times New Roman" panose="02020603050405020304" pitchFamily="18" charset="0"/>
                <a:cs typeface="Times New Roman" panose="02020603050405020304" pitchFamily="18" charset="0"/>
              </a:rPr>
              <a:t>Дәрілік заттар өндірісіндегі нормативтік -техникалық құжаттамалар (ГОСТ, </a:t>
            </a:r>
            <a:r>
              <a:rPr lang="en-US" sz="2800" b="1" dirty="0" smtClean="0">
                <a:latin typeface="Times New Roman" panose="02020603050405020304" pitchFamily="18" charset="0"/>
                <a:cs typeface="Times New Roman" panose="02020603050405020304" pitchFamily="18" charset="0"/>
              </a:rPr>
              <a:t>ISO </a:t>
            </a:r>
            <a:r>
              <a:rPr lang="kk-KZ" sz="2800" b="1" dirty="0" smtClean="0">
                <a:latin typeface="Times New Roman" panose="02020603050405020304" pitchFamily="18" charset="0"/>
                <a:cs typeface="Times New Roman" panose="02020603050405020304" pitchFamily="18" charset="0"/>
              </a:rPr>
              <a:t>және </a:t>
            </a:r>
            <a:r>
              <a:rPr lang="en-US" sz="2800" b="1" dirty="0" smtClean="0">
                <a:latin typeface="Times New Roman" panose="02020603050405020304" pitchFamily="18" charset="0"/>
                <a:cs typeface="Times New Roman" panose="02020603050405020304" pitchFamily="18" charset="0"/>
              </a:rPr>
              <a:t>GMP </a:t>
            </a:r>
            <a:r>
              <a:rPr lang="kk-KZ" sz="2800" b="1" dirty="0" smtClean="0">
                <a:latin typeface="Times New Roman" panose="02020603050405020304" pitchFamily="18" charset="0"/>
                <a:cs typeface="Times New Roman" panose="02020603050405020304" pitchFamily="18" charset="0"/>
              </a:rPr>
              <a:t>т.б.). Өндірістік ережелер. </a:t>
            </a:r>
            <a:endParaRPr lang="kk-KZ" sz="2800" b="1"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4"/>
          <a:stretch>
            <a:fillRect/>
          </a:stretch>
        </p:blipFill>
        <p:spPr>
          <a:xfrm>
            <a:off x="38263" y="4694635"/>
            <a:ext cx="12153737" cy="2163365"/>
          </a:xfrm>
          <a:prstGeom prst="rect">
            <a:avLst/>
          </a:prstGeom>
        </p:spPr>
      </p:pic>
    </p:spTree>
    <p:extLst>
      <p:ext uri="{BB962C8B-B14F-4D97-AF65-F5344CB8AC3E}">
        <p14:creationId xmlns:p14="http://schemas.microsoft.com/office/powerpoint/2010/main" val="3385378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9238" y="1976282"/>
            <a:ext cx="7064478" cy="830997"/>
          </a:xfrm>
          <a:prstGeom prst="rect">
            <a:avLst/>
          </a:prstGeom>
          <a:noFill/>
        </p:spPr>
        <p:txBody>
          <a:bodyPr wrap="square" rtlCol="0">
            <a:spAutoFit/>
          </a:bodyPr>
          <a:lstStyle/>
          <a:p>
            <a:pPr algn="ctr"/>
            <a:r>
              <a:rPr lang="en-US" sz="4800" b="1" dirty="0" smtClean="0">
                <a:solidFill>
                  <a:srgbClr val="0070C0"/>
                </a:solidFill>
                <a:latin typeface="Times New Roman" panose="02020603050405020304" pitchFamily="18" charset="0"/>
                <a:cs typeface="Times New Roman" panose="02020603050405020304" pitchFamily="18" charset="0"/>
              </a:rPr>
              <a:t>GMP – </a:t>
            </a:r>
            <a:r>
              <a:rPr lang="kk-KZ" sz="4800" b="1" dirty="0" smtClean="0">
                <a:solidFill>
                  <a:srgbClr val="0070C0"/>
                </a:solidFill>
                <a:latin typeface="Times New Roman" panose="02020603050405020304" pitchFamily="18" charset="0"/>
                <a:cs typeface="Times New Roman" panose="02020603050405020304" pitchFamily="18" charset="0"/>
              </a:rPr>
              <a:t>дегеніміз не?</a:t>
            </a:r>
            <a:endParaRPr lang="kk-KZ" sz="4800" b="1" dirty="0">
              <a:solidFill>
                <a:srgbClr val="0070C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05465" y="3244334"/>
            <a:ext cx="5781070" cy="369332"/>
          </a:xfrm>
          <a:prstGeom prst="rect">
            <a:avLst/>
          </a:prstGeom>
        </p:spPr>
        <p:txBody>
          <a:bodyPr wrap="none">
            <a:spAutoFit/>
          </a:bodyPr>
          <a:lstStyle/>
          <a:p>
            <a:r>
              <a:rPr lang="en-US" dirty="0">
                <a:hlinkClick r:id="rId2"/>
              </a:rPr>
              <a:t>https://</a:t>
            </a:r>
            <a:r>
              <a:rPr lang="en-US" dirty="0" smtClean="0">
                <a:hlinkClick r:id="rId2"/>
              </a:rPr>
              <a:t>www.youtube.com/watch?v=VdA61zwlpDU&amp;t=365s</a:t>
            </a:r>
            <a:r>
              <a:rPr lang="en-US" dirty="0" smtClean="0"/>
              <a:t> </a:t>
            </a:r>
            <a:endParaRPr lang="kk-KZ" dirty="0"/>
          </a:p>
        </p:txBody>
      </p:sp>
    </p:spTree>
    <p:extLst>
      <p:ext uri="{BB962C8B-B14F-4D97-AF65-F5344CB8AC3E}">
        <p14:creationId xmlns:p14="http://schemas.microsoft.com/office/powerpoint/2010/main" val="2853447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29265" y="472992"/>
            <a:ext cx="11051458" cy="4524315"/>
          </a:xfrm>
          <a:prstGeom prst="rect">
            <a:avLst/>
          </a:prstGeom>
        </p:spPr>
        <p:txBody>
          <a:bodyPr wrap="square">
            <a:spAutoFit/>
          </a:bodyPr>
          <a:lstStyle/>
          <a:p>
            <a:pPr algn="just"/>
            <a:r>
              <a:rPr lang="kk-KZ" sz="2400" dirty="0" smtClean="0">
                <a:latin typeface="Times New Roman" panose="02020603050405020304" pitchFamily="18" charset="0"/>
                <a:cs typeface="Times New Roman" panose="02020603050405020304" pitchFamily="18" charset="0"/>
              </a:rPr>
              <a:t>	Технологиялық </a:t>
            </a:r>
            <a:r>
              <a:rPr lang="kk-KZ" sz="2400" dirty="0">
                <a:latin typeface="Times New Roman" panose="02020603050405020304" pitchFamily="18" charset="0"/>
                <a:cs typeface="Times New Roman" panose="02020603050405020304" pitchFamily="18" charset="0"/>
              </a:rPr>
              <a:t>құжаттама кәсіпорын сапасын бақылау жүйесі құжаттамасының құрамдас бөлігі болуы тиіс. Сапаны бақылау жөніндегі құжаттамаға мыналар жатады</a:t>
            </a:r>
            <a:r>
              <a:rPr lang="kk-KZ" sz="2400" dirty="0" smtClean="0">
                <a:latin typeface="Times New Roman" panose="02020603050405020304" pitchFamily="18" charset="0"/>
                <a:cs typeface="Times New Roman" panose="02020603050405020304" pitchFamily="18" charset="0"/>
              </a:rPr>
              <a:t>:</a:t>
            </a:r>
          </a:p>
          <a:p>
            <a:pPr algn="just"/>
            <a:endParaRPr lang="kk-KZ" sz="2400" dirty="0" smtClean="0">
              <a:latin typeface="Times New Roman" panose="02020603050405020304" pitchFamily="18" charset="0"/>
              <a:cs typeface="Times New Roman" panose="02020603050405020304" pitchFamily="18" charset="0"/>
            </a:endParaRPr>
          </a:p>
          <a:p>
            <a:pPr algn="just"/>
            <a:endParaRPr lang="kk-KZ"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kk-KZ" sz="2400" dirty="0" smtClean="0">
                <a:latin typeface="Times New Roman" panose="02020603050405020304" pitchFamily="18" charset="0"/>
                <a:cs typeface="Times New Roman" panose="02020603050405020304" pitchFamily="18" charset="0"/>
              </a:rPr>
              <a:t>бастапқы </a:t>
            </a:r>
            <a:r>
              <a:rPr lang="kk-KZ" sz="2400" dirty="0">
                <a:latin typeface="Times New Roman" panose="02020603050405020304" pitchFamily="18" charset="0"/>
                <a:cs typeface="Times New Roman" panose="02020603050405020304" pitchFamily="18" charset="0"/>
              </a:rPr>
              <a:t>шикізат пен дайын өнімге арналған </a:t>
            </a:r>
            <a:r>
              <a:rPr lang="kk-KZ" sz="2400" dirty="0" smtClean="0">
                <a:latin typeface="Times New Roman" panose="02020603050405020304" pitchFamily="18" charset="0"/>
                <a:cs typeface="Times New Roman" panose="02020603050405020304" pitchFamily="18" charset="0"/>
              </a:rPr>
              <a:t>спецификациялар;</a:t>
            </a:r>
          </a:p>
          <a:p>
            <a:pPr marL="342900" indent="-342900" algn="just">
              <a:buFont typeface="Wingdings" panose="05000000000000000000" pitchFamily="2" charset="2"/>
              <a:buChar char="Ø"/>
            </a:pPr>
            <a:r>
              <a:rPr lang="kk-KZ" sz="2400" dirty="0" smtClean="0">
                <a:latin typeface="Times New Roman" panose="02020603050405020304" pitchFamily="18" charset="0"/>
                <a:cs typeface="Times New Roman" panose="02020603050405020304" pitchFamily="18" charset="0"/>
              </a:rPr>
              <a:t>сынамаларды </a:t>
            </a:r>
            <a:r>
              <a:rPr lang="kk-KZ" sz="2400" dirty="0">
                <a:latin typeface="Times New Roman" panose="02020603050405020304" pitchFamily="18" charset="0"/>
                <a:cs typeface="Times New Roman" panose="02020603050405020304" pitchFamily="18" charset="0"/>
              </a:rPr>
              <a:t>іріктеу әдістемелері</a:t>
            </a:r>
            <a:r>
              <a:rPr lang="kk-KZ"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kk-KZ" sz="2400" dirty="0" smtClean="0">
                <a:latin typeface="Times New Roman" panose="02020603050405020304" pitchFamily="18" charset="0"/>
                <a:cs typeface="Times New Roman" panose="02020603050405020304" pitchFamily="18" charset="0"/>
              </a:rPr>
              <a:t>сынақтар </a:t>
            </a:r>
            <a:r>
              <a:rPr lang="kk-KZ" sz="2400" dirty="0">
                <a:latin typeface="Times New Roman" panose="02020603050405020304" pitchFamily="18" charset="0"/>
                <a:cs typeface="Times New Roman" panose="02020603050405020304" pitchFamily="18" charset="0"/>
              </a:rPr>
              <a:t>жүргізу әдістемелері мен хаттамалары (оның ішінде </a:t>
            </a:r>
            <a:r>
              <a:rPr lang="kk-KZ" sz="2400" dirty="0" smtClean="0">
                <a:latin typeface="Times New Roman" panose="02020603050405020304" pitchFamily="18" charset="0"/>
                <a:cs typeface="Times New Roman" panose="02020603050405020304" pitchFamily="18" charset="0"/>
              </a:rPr>
              <a:t>аналитикалық парақтар </a:t>
            </a:r>
            <a:r>
              <a:rPr lang="kk-KZ" sz="2400" dirty="0">
                <a:latin typeface="Times New Roman" panose="02020603050405020304" pitchFamily="18" charset="0"/>
                <a:cs typeface="Times New Roman" panose="02020603050405020304" pitchFamily="18" charset="0"/>
              </a:rPr>
              <a:t>және/немесе зертханалық журналдар</a:t>
            </a:r>
            <a:r>
              <a:rPr lang="kk-KZ"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kk-KZ" sz="2400" dirty="0" smtClean="0">
                <a:latin typeface="Times New Roman" panose="02020603050405020304" pitchFamily="18" charset="0"/>
                <a:cs typeface="Times New Roman" panose="02020603050405020304" pitchFamily="18" charset="0"/>
              </a:rPr>
              <a:t>аналитикалық </a:t>
            </a:r>
            <a:r>
              <a:rPr lang="kk-KZ" sz="2400" dirty="0">
                <a:latin typeface="Times New Roman" panose="02020603050405020304" pitchFamily="18" charset="0"/>
                <a:cs typeface="Times New Roman" panose="02020603050405020304" pitchFamily="18" charset="0"/>
              </a:rPr>
              <a:t>есептер және / немесе паспорттар</a:t>
            </a:r>
            <a:r>
              <a:rPr lang="kk-KZ"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kk-KZ" sz="2400" dirty="0" smtClean="0">
                <a:latin typeface="Times New Roman" panose="02020603050405020304" pitchFamily="18" charset="0"/>
                <a:cs typeface="Times New Roman" panose="02020603050405020304" pitchFamily="18" charset="0"/>
              </a:rPr>
              <a:t>өндірістік </a:t>
            </a:r>
            <a:r>
              <a:rPr lang="kk-KZ" sz="2400" dirty="0">
                <a:latin typeface="Times New Roman" panose="02020603050405020304" pitchFamily="18" charset="0"/>
                <a:cs typeface="Times New Roman" panose="02020603050405020304" pitchFamily="18" charset="0"/>
              </a:rPr>
              <a:t>үй-жайлардағы қоршаған ортаны бақылау нәтижелері</a:t>
            </a:r>
            <a:r>
              <a:rPr lang="kk-KZ"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kk-KZ" sz="2400" dirty="0" smtClean="0">
                <a:latin typeface="Times New Roman" panose="02020603050405020304" pitchFamily="18" charset="0"/>
                <a:cs typeface="Times New Roman" panose="02020603050405020304" pitchFamily="18" charset="0"/>
              </a:rPr>
              <a:t>Аналитикалық </a:t>
            </a:r>
            <a:r>
              <a:rPr lang="kk-KZ" sz="2400" dirty="0">
                <a:latin typeface="Times New Roman" panose="02020603050405020304" pitchFamily="18" charset="0"/>
                <a:cs typeface="Times New Roman" panose="02020603050405020304" pitchFamily="18" charset="0"/>
              </a:rPr>
              <a:t>әдістерді аттестаттау (сынау) хаттамалары.</a:t>
            </a:r>
          </a:p>
        </p:txBody>
      </p:sp>
    </p:spTree>
    <p:extLst>
      <p:ext uri="{BB962C8B-B14F-4D97-AF65-F5344CB8AC3E}">
        <p14:creationId xmlns:p14="http://schemas.microsoft.com/office/powerpoint/2010/main" val="2355022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47252" y="710832"/>
            <a:ext cx="11198942" cy="830997"/>
          </a:xfrm>
          <a:prstGeom prst="rect">
            <a:avLst/>
          </a:prstGeom>
        </p:spPr>
        <p:txBody>
          <a:bodyPr wrap="square">
            <a:spAutoFit/>
          </a:bodyPr>
          <a:lstStyle/>
          <a:p>
            <a:pPr algn="just"/>
            <a:r>
              <a:rPr lang="kk-KZ" sz="2400" dirty="0" smtClean="0">
                <a:latin typeface="Times New Roman" panose="02020603050405020304" pitchFamily="18" charset="0"/>
                <a:cs typeface="Times New Roman" panose="02020603050405020304" pitchFamily="18" charset="0"/>
              </a:rPr>
              <a:t>Фармацевтикалық </a:t>
            </a:r>
            <a:r>
              <a:rPr lang="kk-KZ" sz="2400" dirty="0">
                <a:latin typeface="Times New Roman" panose="02020603050405020304" pitchFamily="18" charset="0"/>
                <a:cs typeface="Times New Roman" panose="02020603050405020304" pitchFamily="18" charset="0"/>
              </a:rPr>
              <a:t>кәсіпорында </a:t>
            </a:r>
            <a:r>
              <a:rPr lang="en-US" sz="2400" dirty="0">
                <a:latin typeface="Times New Roman" panose="02020603050405020304" pitchFamily="18" charset="0"/>
                <a:cs typeface="Times New Roman" panose="02020603050405020304" pitchFamily="18" charset="0"/>
              </a:rPr>
              <a:t>GMP </a:t>
            </a:r>
            <a:r>
              <a:rPr lang="kk-KZ" sz="2400" dirty="0">
                <a:latin typeface="Times New Roman" panose="02020603050405020304" pitchFamily="18" charset="0"/>
                <a:cs typeface="Times New Roman" panose="02020603050405020304" pitchFamily="18" charset="0"/>
              </a:rPr>
              <a:t>сәйкес келетін 10 негізгі кәсіпорын стандарттары болуы </a:t>
            </a:r>
            <a:r>
              <a:rPr lang="kk-KZ" sz="2400" dirty="0" smtClean="0">
                <a:latin typeface="Times New Roman" panose="02020603050405020304" pitchFamily="18" charset="0"/>
                <a:cs typeface="Times New Roman" panose="02020603050405020304" pitchFamily="18" charset="0"/>
              </a:rPr>
              <a:t>керек:</a:t>
            </a:r>
            <a:endParaRPr lang="kk-KZ"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124632" y="1718809"/>
            <a:ext cx="6096000" cy="4524315"/>
          </a:xfrm>
          <a:prstGeom prst="rect">
            <a:avLst/>
          </a:prstGeom>
        </p:spPr>
        <p:txBody>
          <a:bodyPr>
            <a:spAutoFit/>
          </a:bodyPr>
          <a:lstStyle/>
          <a:p>
            <a:pPr marL="285750" indent="-285750">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Сапаны басқару;</a:t>
            </a:r>
          </a:p>
          <a:p>
            <a:pPr marL="285750" indent="-285750">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Қызметкерлер;</a:t>
            </a:r>
          </a:p>
          <a:p>
            <a:pPr marL="285750" indent="-285750">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Үй-жайлар </a:t>
            </a:r>
            <a:r>
              <a:rPr lang="kk-KZ" sz="2400" dirty="0">
                <a:latin typeface="Times New Roman" panose="02020603050405020304" pitchFamily="18" charset="0"/>
                <a:cs typeface="Times New Roman" panose="02020603050405020304" pitchFamily="18" charset="0"/>
              </a:rPr>
              <a:t>мен </a:t>
            </a:r>
            <a:r>
              <a:rPr lang="kk-KZ" sz="2400" dirty="0" smtClean="0">
                <a:latin typeface="Times New Roman" panose="02020603050405020304" pitchFamily="18" charset="0"/>
                <a:cs typeface="Times New Roman" panose="02020603050405020304" pitchFamily="18" charset="0"/>
              </a:rPr>
              <a:t>жабдықтар;</a:t>
            </a:r>
          </a:p>
          <a:p>
            <a:pPr marL="285750" indent="-285750">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Технологиялық құжаттама;</a:t>
            </a:r>
            <a:endParaRPr lang="kk-KZ"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Өндіріс;</a:t>
            </a:r>
          </a:p>
          <a:p>
            <a:pPr marL="285750" indent="-285750">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Сапаны бақылау;</a:t>
            </a:r>
            <a:endParaRPr lang="kk-KZ"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Өнім </a:t>
            </a:r>
            <a:r>
              <a:rPr lang="kk-KZ" sz="2400" dirty="0">
                <a:latin typeface="Times New Roman" panose="02020603050405020304" pitchFamily="18" charset="0"/>
                <a:cs typeface="Times New Roman" panose="02020603050405020304" pitchFamily="18" charset="0"/>
              </a:rPr>
              <a:t>өндіруге және талдауларды орындауға арналған </a:t>
            </a:r>
            <a:r>
              <a:rPr lang="kk-KZ" sz="2400" dirty="0" smtClean="0">
                <a:latin typeface="Times New Roman" panose="02020603050405020304" pitchFamily="18" charset="0"/>
                <a:cs typeface="Times New Roman" panose="02020603050405020304" pitchFamily="18" charset="0"/>
              </a:rPr>
              <a:t>келісімшарттар;</a:t>
            </a:r>
          </a:p>
          <a:p>
            <a:pPr marL="285750" indent="-285750">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рекламация </a:t>
            </a:r>
            <a:r>
              <a:rPr lang="kk-KZ" sz="2400" dirty="0">
                <a:latin typeface="Times New Roman" panose="02020603050405020304" pitchFamily="18" charset="0"/>
                <a:cs typeface="Times New Roman" panose="02020603050405020304" pitchFamily="18" charset="0"/>
              </a:rPr>
              <a:t>және өнімді кері қайтарып </a:t>
            </a:r>
            <a:r>
              <a:rPr lang="kk-KZ" sz="2400" dirty="0" smtClean="0">
                <a:latin typeface="Times New Roman" panose="02020603050405020304" pitchFamily="18" charset="0"/>
                <a:cs typeface="Times New Roman" panose="02020603050405020304" pitchFamily="18" charset="0"/>
              </a:rPr>
              <a:t>алу;</a:t>
            </a:r>
          </a:p>
          <a:p>
            <a:pPr marL="285750" indent="-285750">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Валидация;</a:t>
            </a:r>
          </a:p>
          <a:p>
            <a:pPr marL="285750" indent="-285750">
              <a:buFont typeface="Arial" panose="020B0604020202020204" pitchFamily="34" charset="0"/>
              <a:buChar char="•"/>
            </a:pPr>
            <a:r>
              <a:rPr lang="kk-KZ" sz="2400" dirty="0">
                <a:latin typeface="Times New Roman" panose="02020603050405020304" pitchFamily="18" charset="0"/>
                <a:cs typeface="Times New Roman" panose="02020603050405020304" pitchFamily="18" charset="0"/>
              </a:rPr>
              <a:t>Ө</a:t>
            </a:r>
            <a:r>
              <a:rPr lang="kk-KZ" sz="2400" dirty="0" smtClean="0">
                <a:latin typeface="Times New Roman" panose="02020603050405020304" pitchFamily="18" charset="0"/>
                <a:cs typeface="Times New Roman" panose="02020603050405020304" pitchFamily="18" charset="0"/>
              </a:rPr>
              <a:t>зін-өзі </a:t>
            </a:r>
            <a:r>
              <a:rPr lang="kk-KZ" sz="2400" dirty="0">
                <a:latin typeface="Times New Roman" panose="02020603050405020304" pitchFamily="18" charset="0"/>
                <a:cs typeface="Times New Roman" panose="02020603050405020304" pitchFamily="18" charset="0"/>
              </a:rPr>
              <a:t>инспекциялау.</a:t>
            </a:r>
          </a:p>
        </p:txBody>
      </p:sp>
    </p:spTree>
    <p:extLst>
      <p:ext uri="{BB962C8B-B14F-4D97-AF65-F5344CB8AC3E}">
        <p14:creationId xmlns:p14="http://schemas.microsoft.com/office/powerpoint/2010/main" val="2355272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0309" y="304610"/>
            <a:ext cx="11130116"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ISO - International </a:t>
            </a:r>
            <a:r>
              <a:rPr lang="en-US" sz="2800" dirty="0">
                <a:latin typeface="Times New Roman" panose="02020603050405020304" pitchFamily="18" charset="0"/>
                <a:cs typeface="Times New Roman" panose="02020603050405020304" pitchFamily="18" charset="0"/>
              </a:rPr>
              <a:t>Organization for </a:t>
            </a:r>
            <a:r>
              <a:rPr lang="en-US" sz="2800" dirty="0" smtClean="0">
                <a:latin typeface="Times New Roman" panose="02020603050405020304" pitchFamily="18" charset="0"/>
                <a:cs typeface="Times New Roman" panose="02020603050405020304" pitchFamily="18" charset="0"/>
              </a:rPr>
              <a:t>Standardization </a:t>
            </a:r>
          </a:p>
          <a:p>
            <a:r>
              <a:rPr lang="en-US" sz="2800" dirty="0">
                <a:latin typeface="Times New Roman" panose="02020603050405020304" pitchFamily="18" charset="0"/>
                <a:cs typeface="Times New Roman" panose="02020603050405020304" pitchFamily="18" charset="0"/>
                <a:hlinkClick r:id="rId2"/>
              </a:rPr>
              <a:t>https://</a:t>
            </a:r>
            <a:r>
              <a:rPr lang="en-US" sz="2800" dirty="0" smtClean="0">
                <a:latin typeface="Times New Roman" panose="02020603050405020304" pitchFamily="18" charset="0"/>
                <a:cs typeface="Times New Roman" panose="02020603050405020304" pitchFamily="18" charset="0"/>
                <a:hlinkClick r:id="rId2"/>
              </a:rPr>
              <a:t>www.youtube.com/watch?v=Nhlv_3-dQSk</a:t>
            </a:r>
            <a:r>
              <a:rPr lang="en-US" sz="2800" dirty="0" smtClean="0">
                <a:latin typeface="Times New Roman" panose="02020603050405020304" pitchFamily="18" charset="0"/>
                <a:cs typeface="Times New Roman" panose="02020603050405020304" pitchFamily="18" charset="0"/>
              </a:rPr>
              <a:t> </a:t>
            </a:r>
            <a:endParaRPr lang="kk-KZ"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61884" y="1474838"/>
            <a:ext cx="9011264" cy="923330"/>
          </a:xfrm>
          <a:prstGeom prst="rect">
            <a:avLst/>
          </a:prstGeom>
          <a:noFill/>
        </p:spPr>
        <p:txBody>
          <a:bodyPr wrap="square" rtlCol="0">
            <a:spAutoFit/>
          </a:bodyPr>
          <a:lstStyle/>
          <a:p>
            <a:pPr algn="ctr"/>
            <a:r>
              <a:rPr lang="en-US" sz="5400" b="1" dirty="0" smtClean="0">
                <a:solidFill>
                  <a:srgbClr val="002060"/>
                </a:solidFill>
                <a:latin typeface="Times New Roman" panose="02020603050405020304" pitchFamily="18" charset="0"/>
                <a:cs typeface="Times New Roman" panose="02020603050405020304" pitchFamily="18" charset="0"/>
              </a:rPr>
              <a:t>ISO  vs   GMP</a:t>
            </a:r>
            <a:endParaRPr lang="kk-KZ" sz="5400" b="1"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1489586" y="3091342"/>
            <a:ext cx="2831077" cy="2890844"/>
          </a:xfrm>
          <a:prstGeom prst="rect">
            <a:avLst/>
          </a:prstGeom>
        </p:spPr>
      </p:pic>
      <p:pic>
        <p:nvPicPr>
          <p:cNvPr id="9" name="Рисунок 8"/>
          <p:cNvPicPr>
            <a:picLocks noChangeAspect="1"/>
          </p:cNvPicPr>
          <p:nvPr/>
        </p:nvPicPr>
        <p:blipFill>
          <a:blip r:embed="rId4"/>
          <a:stretch>
            <a:fillRect/>
          </a:stretch>
        </p:blipFill>
        <p:spPr>
          <a:xfrm>
            <a:off x="7026991" y="2958606"/>
            <a:ext cx="2857500" cy="2857500"/>
          </a:xfrm>
          <a:prstGeom prst="rect">
            <a:avLst/>
          </a:prstGeom>
        </p:spPr>
      </p:pic>
    </p:spTree>
    <p:extLst>
      <p:ext uri="{BB962C8B-B14F-4D97-AF65-F5344CB8AC3E}">
        <p14:creationId xmlns:p14="http://schemas.microsoft.com/office/powerpoint/2010/main" val="303681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4514" y="2156174"/>
            <a:ext cx="11302181" cy="1569660"/>
          </a:xfrm>
          <a:prstGeom prst="rect">
            <a:avLst/>
          </a:prstGeom>
        </p:spPr>
        <p:txBody>
          <a:bodyPr wrap="square">
            <a:spAutoFit/>
          </a:bodyPr>
          <a:lstStyle/>
          <a:p>
            <a:pPr algn="just"/>
            <a:r>
              <a:rPr lang="kk-KZ" sz="3200" dirty="0" smtClean="0">
                <a:latin typeface="Times New Roman" panose="02020603050405020304" pitchFamily="18" charset="0"/>
                <a:cs typeface="Times New Roman" panose="02020603050405020304" pitchFamily="18" charset="0"/>
              </a:rPr>
              <a:t>	Дәрілік заттың тіркеу мерзімі аяқталды. Оны әрі қарай реализацияға (жүзеге) асыру мүмкін бе? Егер мүмкін болса, қандай жағдайда? Жауаптарыңызды негіздеңіздер.</a:t>
            </a:r>
            <a:endParaRPr lang="kk-KZ"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141406" y="722671"/>
            <a:ext cx="5633884" cy="584775"/>
          </a:xfrm>
          <a:prstGeom prst="rect">
            <a:avLst/>
          </a:prstGeom>
          <a:noFill/>
        </p:spPr>
        <p:txBody>
          <a:bodyPr wrap="square" rtlCol="0">
            <a:spAutoFit/>
          </a:bodyPr>
          <a:lstStyle/>
          <a:p>
            <a:pPr algn="ctr"/>
            <a:r>
              <a:rPr lang="kk-KZ" sz="3200" b="1" i="1" dirty="0" smtClean="0">
                <a:latin typeface="Times New Roman" panose="02020603050405020304" pitchFamily="18" charset="0"/>
                <a:cs typeface="Times New Roman" panose="02020603050405020304" pitchFamily="18" charset="0"/>
              </a:rPr>
              <a:t>Тапсырма:</a:t>
            </a:r>
            <a:endParaRPr lang="kk-KZ"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13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773" y="755076"/>
            <a:ext cx="11184193" cy="830997"/>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Дәрілік заттардың өнеркәсіптік өндірісі белгіленген тәртіпте бекітілген тиісті </a:t>
            </a:r>
            <a:r>
              <a:rPr lang="kk-KZ" sz="2400" b="1" dirty="0" smtClean="0">
                <a:solidFill>
                  <a:srgbClr val="FF0000"/>
                </a:solidFill>
                <a:latin typeface="Times New Roman" panose="02020603050405020304" pitchFamily="18" charset="0"/>
                <a:cs typeface="Times New Roman" panose="02020603050405020304" pitchFamily="18" charset="0"/>
              </a:rPr>
              <a:t>нормативтік -техникалық құжаттамамен (НТҚ) </a:t>
            </a:r>
            <a:r>
              <a:rPr lang="kk-KZ" sz="2400" dirty="0" smtClean="0">
                <a:latin typeface="Times New Roman" panose="02020603050405020304" pitchFamily="18" charset="0"/>
                <a:cs typeface="Times New Roman" panose="02020603050405020304" pitchFamily="18" charset="0"/>
              </a:rPr>
              <a:t>реттеледі. </a:t>
            </a:r>
            <a:endParaRPr lang="kk-KZ"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7889158" y="2581455"/>
            <a:ext cx="3983293" cy="3199912"/>
          </a:xfrm>
          <a:prstGeom prst="rect">
            <a:avLst/>
          </a:prstGeom>
        </p:spPr>
      </p:pic>
      <p:sp>
        <p:nvSpPr>
          <p:cNvPr id="8" name="Прямоугольник 7"/>
          <p:cNvSpPr/>
          <p:nvPr/>
        </p:nvSpPr>
        <p:spPr>
          <a:xfrm>
            <a:off x="540773" y="2098711"/>
            <a:ext cx="6877666" cy="3046988"/>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kk-KZ" sz="2400" b="1" dirty="0" smtClean="0">
                <a:solidFill>
                  <a:srgbClr val="FF0000"/>
                </a:solidFill>
                <a:latin typeface="Times New Roman" panose="02020603050405020304" pitchFamily="18" charset="0"/>
                <a:cs typeface="Times New Roman" panose="02020603050405020304" pitchFamily="18" charset="0"/>
              </a:rPr>
              <a:t>Нормативтік-техникалық құжаттама (НТҚ) </a:t>
            </a:r>
            <a:r>
              <a:rPr lang="kk-KZ" sz="2400" dirty="0" smtClean="0">
                <a:latin typeface="Times New Roman" panose="02020603050405020304" pitchFamily="18" charset="0"/>
                <a:cs typeface="Times New Roman" panose="02020603050405020304" pitchFamily="18" charset="0"/>
              </a:rPr>
              <a:t>дәрілік препараттардың сапасы мен тиімділігін арттыруды қамтамасыз етуі, ғылым мен техника жетістіктерінің негізінде үнемі жетілдірілуі және халықтың денсаулығын сақтау, ел мен экспортты қорғау қажеттіліктеріне сәйкес ескірген көрсеткіштерді ауыстыру мақсатында уақтылы қайта қаралуы тиіс.</a:t>
            </a:r>
            <a:endParaRPr lang="kk-K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658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774" y="371619"/>
            <a:ext cx="11080955" cy="1200329"/>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kk-KZ" sz="2400" b="1" dirty="0" smtClean="0">
                <a:solidFill>
                  <a:srgbClr val="FF0000"/>
                </a:solidFill>
                <a:latin typeface="Times New Roman" panose="02020603050405020304" pitchFamily="18" charset="0"/>
                <a:cs typeface="Times New Roman" panose="02020603050405020304" pitchFamily="18" charset="0"/>
              </a:rPr>
              <a:t>Нормативтік құжаттама</a:t>
            </a:r>
            <a:r>
              <a:rPr lang="en-US" sz="2400" b="1" dirty="0" smtClean="0">
                <a:solidFill>
                  <a:srgbClr val="FF0000"/>
                </a:solidFill>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бұл әртүрлі қызмет түрлеріне немесе оның нәтижелеріне қатысты жалпы принциптер немесе сипаттамалар ережелерін белгілейтін құжаттар.</a:t>
            </a:r>
            <a:endParaRPr lang="kk-KZ"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40773" y="1964444"/>
            <a:ext cx="11080955" cy="1569660"/>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Дәрілік препараттарға, дәрілік өсімдік шикізатына және медициналық техника бұйымдарына </a:t>
            </a:r>
            <a:r>
              <a:rPr lang="kk-KZ" sz="2400" b="1" i="1" dirty="0" smtClean="0">
                <a:solidFill>
                  <a:srgbClr val="FF0000"/>
                </a:solidFill>
                <a:latin typeface="Times New Roman" panose="02020603050405020304" pitchFamily="18" charset="0"/>
                <a:cs typeface="Times New Roman" panose="02020603050405020304" pitchFamily="18" charset="0"/>
              </a:rPr>
              <a:t>нормативтік-техникалық құжаттама (НТҚ) </a:t>
            </a:r>
            <a:r>
              <a:rPr lang="kk-KZ" sz="2400" dirty="0" smtClean="0">
                <a:latin typeface="Times New Roman" panose="02020603050405020304" pitchFamily="18" charset="0"/>
                <a:cs typeface="Times New Roman" panose="02020603050405020304" pitchFamily="18" charset="0"/>
              </a:rPr>
              <a:t>мынадай санаттарға бөліне</a:t>
            </a:r>
            <a:r>
              <a:rPr lang="ru-RU" sz="2400" dirty="0" smtClean="0">
                <a:latin typeface="Times New Roman" panose="02020603050405020304" pitchFamily="18" charset="0"/>
                <a:cs typeface="Times New Roman" panose="02020603050405020304" pitchFamily="18" charset="0"/>
              </a:rPr>
              <a:t>д</a:t>
            </a:r>
            <a:r>
              <a:rPr lang="kk-KZ" sz="2400" dirty="0" smtClean="0">
                <a:latin typeface="Times New Roman" panose="02020603050405020304" pitchFamily="18" charset="0"/>
                <a:cs typeface="Times New Roman" panose="02020603050405020304" pitchFamily="18" charset="0"/>
              </a:rPr>
              <a:t>і:</a:t>
            </a:r>
          </a:p>
          <a:p>
            <a:pPr algn="just"/>
            <a:endParaRPr lang="kk-KZ"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47251" y="3318754"/>
            <a:ext cx="7806813" cy="3046988"/>
          </a:xfrm>
          <a:prstGeom prst="rect">
            <a:avLst/>
          </a:prstGeom>
        </p:spPr>
        <p:txBody>
          <a:bodyPr wrap="square">
            <a:spAutoFit/>
          </a:bodyPr>
          <a:lstStyle/>
          <a:p>
            <a:r>
              <a:rPr lang="kk-KZ" sz="2400" dirty="0" smtClean="0">
                <a:latin typeface="Times New Roman" panose="02020603050405020304" pitchFamily="18" charset="0"/>
                <a:cs typeface="Times New Roman" panose="02020603050405020304" pitchFamily="18" charset="0"/>
              </a:rPr>
              <a:t>1. Технологиялық және техникалық регламенттер.</a:t>
            </a:r>
            <a:endParaRPr lang="en-US" sz="2400" dirty="0" smtClean="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2. Мемлекеттік фармакопея (МФ).</a:t>
            </a:r>
            <a:endParaRPr lang="en-US" sz="2400" dirty="0" smtClean="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3. Аналитикалық нормативтік құжаттама (АТҚ).</a:t>
            </a:r>
            <a:endParaRPr lang="en-US" sz="2400" dirty="0" smtClean="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4. Мемлекеттік стандарттар (МС).</a:t>
            </a:r>
            <a:endParaRPr lang="en-US" sz="2400" dirty="0" smtClean="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5. Техникалық шарттар (ТШ).</a:t>
            </a:r>
            <a:endParaRPr lang="en-US" sz="2400" dirty="0" smtClean="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6. Нормативтік құжат (нұсқаулықтар, әдістемелік нұсқаулар).</a:t>
            </a:r>
            <a:endParaRPr lang="en-US" sz="2400" dirty="0" smtClean="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7. Өндірістік технологиялық нұсқаулықтар.</a:t>
            </a:r>
            <a:endParaRPr lang="kk-K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107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03346" y="280567"/>
            <a:ext cx="6655476" cy="523220"/>
          </a:xfrm>
          <a:prstGeom prst="rect">
            <a:avLst/>
          </a:prstGeom>
        </p:spPr>
        <p:txBody>
          <a:bodyPr wrap="none">
            <a:spAutoFit/>
          </a:bodyPr>
          <a:lstStyle/>
          <a:p>
            <a:r>
              <a:rPr lang="kk-KZ" sz="2800" b="1" dirty="0" smtClean="0">
                <a:solidFill>
                  <a:srgbClr val="002060"/>
                </a:solidFill>
                <a:latin typeface="Times New Roman" panose="02020603050405020304" pitchFamily="18" charset="0"/>
                <a:cs typeface="Times New Roman" panose="02020603050405020304" pitchFamily="18" charset="0"/>
              </a:rPr>
              <a:t>Технологиялық нормативтік құжаттар:</a:t>
            </a:r>
            <a:endParaRPr lang="kk-KZ" sz="2800" b="1" dirty="0">
              <a:solidFill>
                <a:srgbClr val="002060"/>
              </a:solidFill>
              <a:latin typeface="Times New Roman" panose="02020603050405020304" pitchFamily="18" charset="0"/>
              <a:cs typeface="Times New Roman" panose="02020603050405020304" pitchFamily="18" charset="0"/>
            </a:endParaRPr>
          </a:p>
        </p:txBody>
      </p:sp>
      <p:sp>
        <p:nvSpPr>
          <p:cNvPr id="5" name="Овал 4"/>
          <p:cNvSpPr/>
          <p:nvPr/>
        </p:nvSpPr>
        <p:spPr>
          <a:xfrm>
            <a:off x="855406" y="1622323"/>
            <a:ext cx="4675239" cy="106188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3200" dirty="0" smtClean="0">
                <a:latin typeface="Times New Roman" panose="02020603050405020304" pitchFamily="18" charset="0"/>
                <a:cs typeface="Times New Roman" panose="02020603050405020304" pitchFamily="18" charset="0"/>
              </a:rPr>
              <a:t>Өндірістік</a:t>
            </a:r>
            <a:endParaRPr lang="kk-KZ" sz="3200" dirty="0">
              <a:latin typeface="Times New Roman" panose="02020603050405020304" pitchFamily="18" charset="0"/>
              <a:cs typeface="Times New Roman" panose="02020603050405020304" pitchFamily="18" charset="0"/>
            </a:endParaRPr>
          </a:p>
        </p:txBody>
      </p:sp>
      <p:sp>
        <p:nvSpPr>
          <p:cNvPr id="7" name="Овал 6"/>
          <p:cNvSpPr/>
          <p:nvPr/>
        </p:nvSpPr>
        <p:spPr>
          <a:xfrm>
            <a:off x="6331084" y="1622322"/>
            <a:ext cx="4675239" cy="106188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3200" dirty="0" smtClean="0">
                <a:latin typeface="Times New Roman" panose="02020603050405020304" pitchFamily="18" charset="0"/>
                <a:cs typeface="Times New Roman" panose="02020603050405020304" pitchFamily="18" charset="0"/>
              </a:rPr>
              <a:t>Регистрациялық</a:t>
            </a:r>
            <a:endParaRPr lang="kk-KZ" sz="3200" dirty="0">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3193025" y="950613"/>
            <a:ext cx="2809569" cy="524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a:off x="6002594" y="950613"/>
            <a:ext cx="2846438" cy="524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Скругленный прямоугольник 12"/>
          <p:cNvSpPr/>
          <p:nvPr/>
        </p:nvSpPr>
        <p:spPr>
          <a:xfrm>
            <a:off x="557534" y="3111909"/>
            <a:ext cx="5270981" cy="33921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kk-KZ" sz="2000" dirty="0" smtClean="0">
                <a:latin typeface="Times New Roman" panose="02020603050405020304" pitchFamily="18" charset="0"/>
                <a:cs typeface="Times New Roman" panose="02020603050405020304" pitchFamily="18" charset="0"/>
              </a:rPr>
              <a:t>	Өндірістік технологиялық нормативтік құжаттама-сапаны қамтамасыз ету жүйесінің ажырамас бөлігі. Бұл технологиялық процеске қойылатын талаптарды реттейтін құжаттар, соның ішінде қосалқы жұмыстарды орындау және өндірістік бақылау кезіндегі талаптар. Оған өндірістік рецептура мен технологиялық нұсқаулықтар, буып-түю жөніндегі нұсқаулықтар, стандартты жұмыс әдістемелері кіреді.</a:t>
            </a:r>
            <a:endParaRPr lang="kk-KZ" sz="2000" dirty="0">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6331084" y="3111909"/>
            <a:ext cx="5423381" cy="33921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kk-KZ" sz="2000" dirty="0" smtClean="0">
                <a:latin typeface="Times New Roman" panose="02020603050405020304" pitchFamily="18" charset="0"/>
                <a:cs typeface="Times New Roman" panose="02020603050405020304" pitchFamily="18" charset="0"/>
              </a:rPr>
              <a:t>	Регистрациялық технологиялық нормативтік құжаттамасы-бұл Тіркеу құжаттамасының бөлігі болып табылатын және технологиялық процесті, оның ішінде өндірістік бақылауды сипаттайтын құжаттар.</a:t>
            </a:r>
            <a:endParaRPr lang="kk-K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375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032" y="1408581"/>
            <a:ext cx="11346426" cy="4524315"/>
          </a:xfrm>
          <a:prstGeom prst="rect">
            <a:avLst/>
          </a:prstGeom>
        </p:spPr>
        <p:txBody>
          <a:bodyPr wrap="square">
            <a:spAutoFit/>
          </a:bodyPr>
          <a:lstStyle/>
          <a:p>
            <a:pPr marL="457200" indent="-457200" algn="just">
              <a:buAutoNum type="arabicPeriod"/>
            </a:pPr>
            <a:r>
              <a:rPr lang="ru-RU" sz="2400" dirty="0" smtClean="0">
                <a:latin typeface="Times New Roman" panose="02020603050405020304" pitchFamily="18" charset="0"/>
                <a:cs typeface="Times New Roman" panose="02020603050405020304" pitchFamily="18" charset="0"/>
              </a:rPr>
              <a:t>Об утверждении правил разработки производителем лекарственных средств и согласования государственной экспертной организацией нормативного документа по качеству лекарственных средств при экспертизе лекарственных средств - от 16 февраля 2021 года № ҚР ДСМ-202. </a:t>
            </a:r>
          </a:p>
          <a:p>
            <a:pPr marL="457200" indent="-457200" algn="just">
              <a:buAutoNum type="arabicPeriod"/>
            </a:pPr>
            <a:r>
              <a:rPr lang="ru-RU" sz="2400" dirty="0" smtClean="0">
                <a:latin typeface="Times New Roman" panose="02020603050405020304" pitchFamily="18" charset="0"/>
                <a:cs typeface="Times New Roman" panose="02020603050405020304" pitchFamily="18" charset="0"/>
              </a:rPr>
              <a:t>Об утверждении правил проведения фармацевтических инспекций по надлежащим фармацевтическим практикам - от 27 января 2021 года № ҚР ДСМ-93.  </a:t>
            </a:r>
          </a:p>
          <a:p>
            <a:pPr marL="457200" indent="-457200" algn="just">
              <a:buAutoNum type="arabicPeriod"/>
            </a:pPr>
            <a:r>
              <a:rPr lang="ru-RU" sz="2400" dirty="0" smtClean="0">
                <a:latin typeface="Times New Roman" panose="02020603050405020304" pitchFamily="18" charset="0"/>
                <a:cs typeface="Times New Roman" panose="02020603050405020304" pitchFamily="18" charset="0"/>
              </a:rPr>
              <a:t>Об утверждении правил проведения экспертизы лекарственных средств и медицинских изделий - от 27 января 2021 года № ҚР ДСМ-104. </a:t>
            </a:r>
          </a:p>
          <a:p>
            <a:pPr marL="457200" indent="-457200" algn="just">
              <a:buAutoNum type="arabicPeriod"/>
            </a:pPr>
            <a:r>
              <a:rPr lang="ru-RU" sz="2400" dirty="0" smtClean="0">
                <a:latin typeface="Times New Roman" panose="02020603050405020304" pitchFamily="18" charset="0"/>
                <a:cs typeface="Times New Roman" panose="02020603050405020304" pitchFamily="18" charset="0"/>
              </a:rPr>
              <a:t>Об утверждении Правил проведения производителем лекарственного средства исследования стабильности, установления срока хранения и повторного контроля лекарственных средств - от 28 октября 2020 года № ҚР ДСМ-165/2020</a:t>
            </a:r>
            <a:endParaRPr lang="kk-KZ"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75586" y="560438"/>
            <a:ext cx="4100052" cy="584775"/>
          </a:xfrm>
          <a:prstGeom prst="rect">
            <a:avLst/>
          </a:prstGeom>
          <a:noFill/>
        </p:spPr>
        <p:txBody>
          <a:bodyPr wrap="square" rtlCol="0">
            <a:spAutoFit/>
          </a:bodyPr>
          <a:lstStyle/>
          <a:p>
            <a:pPr algn="ctr"/>
            <a:r>
              <a:rPr lang="kk-KZ" sz="3200" b="1" dirty="0" smtClean="0">
                <a:solidFill>
                  <a:schemeClr val="tx2"/>
                </a:solidFill>
                <a:latin typeface="Times New Roman" panose="02020603050405020304" pitchFamily="18" charset="0"/>
                <a:cs typeface="Times New Roman" panose="02020603050405020304" pitchFamily="18" charset="0"/>
              </a:rPr>
              <a:t>Негізгі заңнамалар:</a:t>
            </a:r>
            <a:endParaRPr lang="kk-KZ" sz="32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801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030" y="979523"/>
            <a:ext cx="11375923" cy="3416320"/>
          </a:xfrm>
          <a:prstGeom prst="rect">
            <a:avLst/>
          </a:prstGeom>
        </p:spPr>
        <p:txBody>
          <a:bodyPr wrap="square">
            <a:spAutoFit/>
          </a:bodyPr>
          <a:lstStyle/>
          <a:p>
            <a:pPr marL="342900" indent="-342900" algn="just">
              <a:buAutoNum type="arabicPeriod" startAt="5"/>
            </a:pPr>
            <a:r>
              <a:rPr lang="ru-RU" sz="2400" dirty="0" smtClean="0">
                <a:latin typeface="Times New Roman" panose="02020603050405020304" pitchFamily="18" charset="0"/>
                <a:cs typeface="Times New Roman" panose="02020603050405020304" pitchFamily="18" charset="0"/>
              </a:rPr>
              <a:t>Об утверждении правил маркировки лекарственных средств и медицинских изделий - от 27 января 2021 года № ҚР ДСМ-116.  </a:t>
            </a:r>
          </a:p>
          <a:p>
            <a:pPr marL="342900" indent="-342900" algn="just">
              <a:buAutoNum type="arabicPeriod" startAt="5"/>
            </a:pPr>
            <a:endParaRPr lang="ru-RU" sz="2400" dirty="0" smtClean="0">
              <a:latin typeface="Times New Roman" panose="02020603050405020304" pitchFamily="18" charset="0"/>
              <a:cs typeface="Times New Roman" panose="02020603050405020304" pitchFamily="18" charset="0"/>
            </a:endParaRPr>
          </a:p>
          <a:p>
            <a:pPr marL="342900" indent="-342900">
              <a:buAutoNum type="arabicPeriod" startAt="5"/>
            </a:pPr>
            <a:r>
              <a:rPr lang="ru-RU" sz="2400" dirty="0" smtClean="0">
                <a:latin typeface="Times New Roman" panose="02020603050405020304" pitchFamily="18" charset="0"/>
                <a:cs typeface="Times New Roman" panose="02020603050405020304" pitchFamily="18" charset="0"/>
              </a:rPr>
              <a:t>Об утверждении надлежащих фармацевтических практик - от 4 февраля 2021 года № ҚР ДСМ-15.</a:t>
            </a:r>
          </a:p>
          <a:p>
            <a:pPr marL="342900" indent="-342900">
              <a:buAutoNum type="arabicPeriod" startAt="5"/>
            </a:pPr>
            <a:endParaRPr lang="ru-RU" sz="2400" dirty="0" smtClean="0">
              <a:latin typeface="Times New Roman" panose="02020603050405020304" pitchFamily="18" charset="0"/>
              <a:cs typeface="Times New Roman" panose="02020603050405020304" pitchFamily="18" charset="0"/>
            </a:endParaRPr>
          </a:p>
          <a:p>
            <a:pPr marL="342900" indent="-342900">
              <a:buAutoNum type="arabicPeriod" startAt="5"/>
            </a:pPr>
            <a:r>
              <a:rPr lang="ru-RU" sz="2400" dirty="0" smtClean="0">
                <a:latin typeface="Times New Roman" panose="02020603050405020304" pitchFamily="18" charset="0"/>
                <a:cs typeface="Times New Roman" panose="02020603050405020304" pitchFamily="18" charset="0"/>
              </a:rPr>
              <a:t>Об утверждении Санитарных правил "Санитарно-эпидемиологические требования к объектам в сфере обращения лекарственных средств и медицинских изделий" - от 7 июля 2021 года № ҚР ДСМ-58.</a:t>
            </a:r>
            <a:endParaRPr lang="kk-KZ"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59230" y="4689675"/>
            <a:ext cx="5791522" cy="369332"/>
          </a:xfrm>
          <a:prstGeom prst="rect">
            <a:avLst/>
          </a:prstGeom>
        </p:spPr>
        <p:txBody>
          <a:bodyPr wrap="none">
            <a:spAutoFit/>
          </a:bodyPr>
          <a:lstStyle/>
          <a:p>
            <a:r>
              <a:rPr lang="en-US" dirty="0" smtClean="0">
                <a:hlinkClick r:id="rId2"/>
              </a:rPr>
              <a:t>https://www.ndda.kz/category/Zakonodatelstvo_v_farmacii</a:t>
            </a:r>
            <a:r>
              <a:rPr lang="kk-KZ" dirty="0" smtClean="0"/>
              <a:t> </a:t>
            </a:r>
            <a:endParaRPr lang="kk-KZ" dirty="0"/>
          </a:p>
        </p:txBody>
      </p:sp>
    </p:spTree>
    <p:extLst>
      <p:ext uri="{BB962C8B-B14F-4D97-AF65-F5344CB8AC3E}">
        <p14:creationId xmlns:p14="http://schemas.microsoft.com/office/powerpoint/2010/main" val="3833110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09525886"/>
              </p:ext>
            </p:extLst>
          </p:nvPr>
        </p:nvGraphicFramePr>
        <p:xfrm>
          <a:off x="1222235" y="673748"/>
          <a:ext cx="9883300" cy="6505767"/>
        </p:xfrm>
        <a:graphic>
          <a:graphicData uri="http://schemas.openxmlformats.org/drawingml/2006/table">
            <a:tbl>
              <a:tblPr/>
              <a:tblGrid>
                <a:gridCol w="4941650">
                  <a:extLst>
                    <a:ext uri="{9D8B030D-6E8A-4147-A177-3AD203B41FA5}">
                      <a16:colId xmlns:a16="http://schemas.microsoft.com/office/drawing/2014/main" xmlns="" val="4241014837"/>
                    </a:ext>
                  </a:extLst>
                </a:gridCol>
                <a:gridCol w="4941650">
                  <a:extLst>
                    <a:ext uri="{9D8B030D-6E8A-4147-A177-3AD203B41FA5}">
                      <a16:colId xmlns:a16="http://schemas.microsoft.com/office/drawing/2014/main" xmlns="" val="369610702"/>
                    </a:ext>
                  </a:extLst>
                </a:gridCol>
              </a:tblGrid>
              <a:tr h="218479">
                <a:tc>
                  <a:txBody>
                    <a:bodyPr/>
                    <a:lstStyle/>
                    <a:p>
                      <a:pPr algn="ctr" fontAlgn="base"/>
                      <a:r>
                        <a:rPr lang="kk-KZ" sz="3200" b="1" dirty="0" smtClean="0">
                          <a:effectLst/>
                          <a:latin typeface="Times New Roman" panose="02020603050405020304" pitchFamily="18" charset="0"/>
                          <a:cs typeface="Times New Roman" panose="02020603050405020304" pitchFamily="18" charset="0"/>
                        </a:rPr>
                        <a:t>Кезеңдер</a:t>
                      </a:r>
                      <a:endParaRPr lang="kk-KZ" sz="3200" b="0"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tcPr>
                </a:tc>
                <a:tc>
                  <a:txBody>
                    <a:bodyPr/>
                    <a:lstStyle/>
                    <a:p>
                      <a:pPr algn="ctr" fontAlgn="base"/>
                      <a:r>
                        <a:rPr lang="kk-KZ" sz="3200" b="1" dirty="0" smtClean="0">
                          <a:effectLst/>
                          <a:latin typeface="Times New Roman" panose="02020603050405020304" pitchFamily="18" charset="0"/>
                          <a:cs typeface="Times New Roman" panose="02020603050405020304" pitchFamily="18" charset="0"/>
                        </a:rPr>
                        <a:t>Құжат түрі</a:t>
                      </a:r>
                      <a:endParaRPr lang="kk-KZ" sz="3200" b="0"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tcPr>
                </a:tc>
                <a:extLst>
                  <a:ext uri="{0D108BD9-81ED-4DB2-BD59-A6C34878D82A}">
                    <a16:rowId xmlns:a16="http://schemas.microsoft.com/office/drawing/2014/main" xmlns="" val="2264381798"/>
                  </a:ext>
                </a:extLst>
              </a:tr>
              <a:tr h="816449">
                <a:tc>
                  <a:txBody>
                    <a:bodyPr/>
                    <a:lstStyle/>
                    <a:p>
                      <a:pPr algn="l" fontAlgn="base"/>
                      <a:r>
                        <a:rPr lang="kk-KZ" sz="2400" b="1" i="1" dirty="0" smtClean="0">
                          <a:effectLst/>
                          <a:latin typeface="Times New Roman" panose="02020603050405020304" pitchFamily="18" charset="0"/>
                          <a:cs typeface="Times New Roman" panose="02020603050405020304" pitchFamily="18" charset="0"/>
                        </a:rPr>
                        <a:t>Негізгі құжаттар</a:t>
                      </a:r>
                      <a:r>
                        <a:rPr lang="kk-KZ" sz="2400" b="1" i="1" dirty="0">
                          <a:effectLst/>
                          <a:latin typeface="Times New Roman" panose="02020603050405020304" pitchFamily="18" charset="0"/>
                          <a:cs typeface="Times New Roman" panose="02020603050405020304" pitchFamily="18" charset="0"/>
                        </a:rPr>
                        <a:t/>
                      </a:r>
                      <a:br>
                        <a:rPr lang="kk-KZ" sz="2400" b="1" i="1" dirty="0">
                          <a:effectLst/>
                          <a:latin typeface="Times New Roman" panose="02020603050405020304" pitchFamily="18" charset="0"/>
                          <a:cs typeface="Times New Roman" panose="02020603050405020304" pitchFamily="18" charset="0"/>
                        </a:rPr>
                      </a:br>
                      <a:r>
                        <a:rPr lang="kk-KZ" sz="2400" b="1" i="1" dirty="0">
                          <a:effectLst/>
                          <a:latin typeface="Times New Roman" panose="02020603050405020304" pitchFamily="18" charset="0"/>
                          <a:cs typeface="Times New Roman" panose="02020603050405020304" pitchFamily="18" charset="0"/>
                        </a:rPr>
                        <a:t/>
                      </a:r>
                      <a:br>
                        <a:rPr lang="kk-KZ" sz="2400" b="1" i="1" dirty="0">
                          <a:effectLst/>
                          <a:latin typeface="Times New Roman" panose="02020603050405020304" pitchFamily="18" charset="0"/>
                          <a:cs typeface="Times New Roman" panose="02020603050405020304" pitchFamily="18" charset="0"/>
                        </a:rPr>
                      </a:br>
                      <a:r>
                        <a:rPr lang="x-none" sz="2400" b="1" i="1" dirty="0" smtClean="0">
                          <a:effectLst/>
                          <a:latin typeface="Times New Roman" panose="02020603050405020304" pitchFamily="18" charset="0"/>
                          <a:cs typeface="Times New Roman" panose="02020603050405020304" pitchFamily="18" charset="0"/>
                        </a:rPr>
                        <a:t>1</a:t>
                      </a:r>
                      <a:r>
                        <a:rPr lang="ru-RU" sz="2400" b="1" i="1" dirty="0" smtClean="0">
                          <a:effectLst/>
                          <a:latin typeface="Times New Roman" panose="02020603050405020304" pitchFamily="18" charset="0"/>
                          <a:cs typeface="Times New Roman" panose="02020603050405020304" pitchFamily="18" charset="0"/>
                        </a:rPr>
                        <a:t>-</a:t>
                      </a:r>
                      <a:r>
                        <a:rPr lang="kk-KZ" sz="2400" b="1" i="1" dirty="0" smtClean="0">
                          <a:effectLst/>
                          <a:latin typeface="Times New Roman" panose="02020603050405020304" pitchFamily="18" charset="0"/>
                          <a:cs typeface="Times New Roman" panose="02020603050405020304" pitchFamily="18" charset="0"/>
                        </a:rPr>
                        <a:t>ші</a:t>
                      </a:r>
                      <a:r>
                        <a:rPr lang="kk-KZ" sz="2400" b="1" i="1" baseline="0" dirty="0" smtClean="0">
                          <a:effectLst/>
                          <a:latin typeface="Times New Roman" panose="02020603050405020304" pitchFamily="18" charset="0"/>
                          <a:cs typeface="Times New Roman" panose="02020603050405020304" pitchFamily="18" charset="0"/>
                        </a:rPr>
                        <a:t> кезең</a:t>
                      </a:r>
                      <a:r>
                        <a:rPr lang="kk-KZ" sz="2400" b="1" i="1" dirty="0">
                          <a:effectLst/>
                          <a:latin typeface="Times New Roman" panose="02020603050405020304" pitchFamily="18" charset="0"/>
                          <a:cs typeface="Times New Roman" panose="02020603050405020304" pitchFamily="18" charset="0"/>
                        </a:rPr>
                        <a:t/>
                      </a:r>
                      <a:br>
                        <a:rPr lang="kk-KZ" sz="2400" b="1" i="1" dirty="0">
                          <a:effectLst/>
                          <a:latin typeface="Times New Roman" panose="02020603050405020304" pitchFamily="18" charset="0"/>
                          <a:cs typeface="Times New Roman" panose="02020603050405020304" pitchFamily="18" charset="0"/>
                        </a:rPr>
                      </a:br>
                      <a:r>
                        <a:rPr lang="kk-KZ" sz="2400" b="1" i="1" dirty="0">
                          <a:effectLst/>
                          <a:latin typeface="Times New Roman" panose="02020603050405020304" pitchFamily="18" charset="0"/>
                          <a:cs typeface="Times New Roman" panose="02020603050405020304" pitchFamily="18" charset="0"/>
                        </a:rPr>
                        <a:t/>
                      </a:r>
                      <a:br>
                        <a:rPr lang="kk-KZ" sz="2400" b="1" i="1" dirty="0">
                          <a:effectLst/>
                          <a:latin typeface="Times New Roman" panose="02020603050405020304" pitchFamily="18" charset="0"/>
                          <a:cs typeface="Times New Roman" panose="02020603050405020304" pitchFamily="18" charset="0"/>
                        </a:rPr>
                      </a:br>
                      <a:endParaRPr lang="kk-KZ" sz="2400" b="1" i="1"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tcPr>
                </a:tc>
                <a:tc>
                  <a:txBody>
                    <a:bodyPr/>
                    <a:lstStyle/>
                    <a:p>
                      <a:pPr algn="just" fontAlgn="base"/>
                      <a:r>
                        <a:rPr lang="ru-RU" sz="2400" b="0" dirty="0" smtClean="0">
                          <a:effectLst/>
                          <a:latin typeface="Times New Roman" panose="02020603050405020304" pitchFamily="18" charset="0"/>
                          <a:cs typeface="Times New Roman" panose="02020603050405020304" pitchFamily="18" charset="0"/>
                        </a:rPr>
                        <a:t>Сапа </a:t>
                      </a:r>
                      <a:r>
                        <a:rPr lang="ru-RU" sz="2400" b="0" dirty="0" err="1" smtClean="0">
                          <a:effectLst/>
                          <a:latin typeface="Times New Roman" panose="02020603050405020304" pitchFamily="18" charset="0"/>
                          <a:cs typeface="Times New Roman" panose="02020603050405020304" pitchFamily="18" charset="0"/>
                        </a:rPr>
                        <a:t>жөніндегі</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нұсқаулық</a:t>
                      </a:r>
                      <a:r>
                        <a:rPr lang="ru-RU" sz="2400" b="0" dirty="0">
                          <a:effectLst/>
                          <a:latin typeface="Times New Roman" panose="02020603050405020304" pitchFamily="18" charset="0"/>
                          <a:cs typeface="Times New Roman" panose="02020603050405020304" pitchFamily="18" charset="0"/>
                        </a:rPr>
                        <a:t/>
                      </a:r>
                      <a:br>
                        <a:rPr lang="ru-RU" sz="2400" b="0" dirty="0">
                          <a:effectLst/>
                          <a:latin typeface="Times New Roman" panose="02020603050405020304" pitchFamily="18" charset="0"/>
                          <a:cs typeface="Times New Roman" panose="02020603050405020304" pitchFamily="18" charset="0"/>
                        </a:rPr>
                      </a:br>
                      <a:r>
                        <a:rPr lang="ru-RU" sz="2400" b="0" dirty="0" err="1" smtClean="0">
                          <a:effectLst/>
                          <a:latin typeface="Times New Roman" panose="02020603050405020304" pitchFamily="18" charset="0"/>
                          <a:cs typeface="Times New Roman" panose="02020603050405020304" pitchFamily="18" charset="0"/>
                        </a:rPr>
                        <a:t>Кәсіпорынның</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стратегиялық</a:t>
                      </a:r>
                      <a:r>
                        <a:rPr lang="ru-RU" sz="2400" b="0" dirty="0" smtClean="0">
                          <a:effectLst/>
                          <a:latin typeface="Times New Roman" panose="02020603050405020304" pitchFamily="18" charset="0"/>
                          <a:cs typeface="Times New Roman" panose="02020603050405020304" pitchFamily="18" charset="0"/>
                        </a:rPr>
                        <a:t> даму </a:t>
                      </a:r>
                      <a:r>
                        <a:rPr lang="ru-RU" sz="2400" b="0" dirty="0" err="1" smtClean="0">
                          <a:effectLst/>
                          <a:latin typeface="Times New Roman" panose="02020603050405020304" pitchFamily="18" charset="0"/>
                          <a:cs typeface="Times New Roman" panose="02020603050405020304" pitchFamily="18" charset="0"/>
                        </a:rPr>
                        <a:t>жоспары</a:t>
                      </a:r>
                      <a:endParaRPr lang="ru-RU" sz="2400" b="0" dirty="0" smtClean="0">
                        <a:effectLst/>
                        <a:latin typeface="Times New Roman" panose="02020603050405020304" pitchFamily="18" charset="0"/>
                        <a:cs typeface="Times New Roman" panose="02020603050405020304" pitchFamily="18" charset="0"/>
                      </a:endParaRPr>
                    </a:p>
                    <a:p>
                      <a:pPr algn="just" fontAlgn="base"/>
                      <a:r>
                        <a:rPr lang="ru-RU" sz="2400" b="0" dirty="0" err="1" smtClean="0">
                          <a:effectLst/>
                          <a:latin typeface="Times New Roman" panose="02020603050405020304" pitchFamily="18" charset="0"/>
                          <a:cs typeface="Times New Roman" panose="02020603050405020304" pitchFamily="18" charset="0"/>
                        </a:rPr>
                        <a:t>Валидацияның</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негізгі</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жоспары</a:t>
                      </a:r>
                      <a:endParaRPr lang="ru-RU" sz="2400" b="0" dirty="0" smtClean="0">
                        <a:effectLst/>
                        <a:latin typeface="Times New Roman" panose="02020603050405020304" pitchFamily="18" charset="0"/>
                        <a:cs typeface="Times New Roman" panose="02020603050405020304" pitchFamily="18" charset="0"/>
                      </a:endParaRPr>
                    </a:p>
                    <a:p>
                      <a:pPr algn="just" fontAlgn="base"/>
                      <a:r>
                        <a:rPr lang="ru-RU" sz="2400" b="0" dirty="0" err="1" smtClean="0">
                          <a:effectLst/>
                          <a:latin typeface="Times New Roman" panose="02020603050405020304" pitchFamily="18" charset="0"/>
                          <a:cs typeface="Times New Roman" panose="02020603050405020304" pitchFamily="18" charset="0"/>
                        </a:rPr>
                        <a:t>Өндірістік</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учаскенің</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дерекнамасы</a:t>
                      </a:r>
                      <a:endParaRPr lang="ru-RU" sz="2400" b="0"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tcPr>
                </a:tc>
                <a:extLst>
                  <a:ext uri="{0D108BD9-81ED-4DB2-BD59-A6C34878D82A}">
                    <a16:rowId xmlns:a16="http://schemas.microsoft.com/office/drawing/2014/main" xmlns="" val="2048737598"/>
                  </a:ext>
                </a:extLst>
              </a:tr>
              <a:tr h="977441">
                <a:tc>
                  <a:txBody>
                    <a:bodyPr/>
                    <a:lstStyle/>
                    <a:p>
                      <a:pPr algn="l" fontAlgn="base"/>
                      <a:r>
                        <a:rPr lang="ru-RU" sz="2400" b="1" i="1" dirty="0" err="1" smtClean="0">
                          <a:effectLst/>
                          <a:latin typeface="Times New Roman" panose="02020603050405020304" pitchFamily="18" charset="0"/>
                          <a:cs typeface="Times New Roman" panose="02020603050405020304" pitchFamily="18" charset="0"/>
                        </a:rPr>
                        <a:t>Міндетті</a:t>
                      </a:r>
                      <a:r>
                        <a:rPr lang="ru-RU" sz="2400" b="1" i="1" dirty="0" smtClean="0">
                          <a:effectLst/>
                          <a:latin typeface="Times New Roman" panose="02020603050405020304" pitchFamily="18" charset="0"/>
                          <a:cs typeface="Times New Roman" panose="02020603050405020304" pitchFamily="18" charset="0"/>
                        </a:rPr>
                        <a:t> </a:t>
                      </a:r>
                      <a:r>
                        <a:rPr lang="ru-RU" sz="2400" b="1" i="1" dirty="0" err="1" smtClean="0">
                          <a:effectLst/>
                          <a:latin typeface="Times New Roman" panose="02020603050405020304" pitchFamily="18" charset="0"/>
                          <a:cs typeface="Times New Roman" panose="02020603050405020304" pitchFamily="18" charset="0"/>
                        </a:rPr>
                        <a:t>тіркеу</a:t>
                      </a:r>
                      <a:r>
                        <a:rPr lang="ru-RU" sz="2400" b="1" i="1" dirty="0" smtClean="0">
                          <a:effectLst/>
                          <a:latin typeface="Times New Roman" panose="02020603050405020304" pitchFamily="18" charset="0"/>
                          <a:cs typeface="Times New Roman" panose="02020603050405020304" pitchFamily="18" charset="0"/>
                        </a:rPr>
                        <a:t> </a:t>
                      </a:r>
                      <a:r>
                        <a:rPr lang="ru-RU" sz="2400" b="1" i="1" dirty="0" err="1" smtClean="0">
                          <a:effectLst/>
                          <a:latin typeface="Times New Roman" panose="02020603050405020304" pitchFamily="18" charset="0"/>
                          <a:cs typeface="Times New Roman" panose="02020603050405020304" pitchFamily="18" charset="0"/>
                        </a:rPr>
                        <a:t>құжаттамасы</a:t>
                      </a:r>
                      <a:r>
                        <a:rPr lang="ru-RU" sz="2400" b="1" i="1" dirty="0">
                          <a:effectLst/>
                          <a:latin typeface="Times New Roman" panose="02020603050405020304" pitchFamily="18" charset="0"/>
                          <a:cs typeface="Times New Roman" panose="02020603050405020304" pitchFamily="18" charset="0"/>
                        </a:rPr>
                        <a:t/>
                      </a:r>
                      <a:br>
                        <a:rPr lang="ru-RU" sz="2400" b="1" i="1" dirty="0">
                          <a:effectLst/>
                          <a:latin typeface="Times New Roman" panose="02020603050405020304" pitchFamily="18" charset="0"/>
                          <a:cs typeface="Times New Roman" panose="02020603050405020304" pitchFamily="18" charset="0"/>
                        </a:rPr>
                      </a:br>
                      <a:r>
                        <a:rPr lang="ru-RU" sz="2400" b="1" i="1" dirty="0">
                          <a:effectLst/>
                          <a:latin typeface="Times New Roman" panose="02020603050405020304" pitchFamily="18" charset="0"/>
                          <a:cs typeface="Times New Roman" panose="02020603050405020304" pitchFamily="18" charset="0"/>
                        </a:rPr>
                        <a:t/>
                      </a:r>
                      <a:br>
                        <a:rPr lang="ru-RU" sz="2400" b="1" i="1" dirty="0">
                          <a:effectLst/>
                          <a:latin typeface="Times New Roman" panose="02020603050405020304" pitchFamily="18" charset="0"/>
                          <a:cs typeface="Times New Roman" panose="02020603050405020304" pitchFamily="18" charset="0"/>
                        </a:rPr>
                      </a:br>
                      <a:r>
                        <a:rPr lang="ru-RU" sz="2400" b="1" i="1" dirty="0" smtClean="0">
                          <a:effectLst/>
                          <a:latin typeface="Times New Roman" panose="02020603050405020304" pitchFamily="18" charset="0"/>
                          <a:cs typeface="Times New Roman" panose="02020603050405020304" pitchFamily="18" charset="0"/>
                        </a:rPr>
                        <a:t>2-</a:t>
                      </a:r>
                      <a:r>
                        <a:rPr lang="kk-KZ" sz="2400" b="1" i="1" dirty="0" smtClean="0">
                          <a:effectLst/>
                          <a:latin typeface="Times New Roman" panose="02020603050405020304" pitchFamily="18" charset="0"/>
                          <a:cs typeface="Times New Roman" panose="02020603050405020304" pitchFamily="18" charset="0"/>
                        </a:rPr>
                        <a:t>ші</a:t>
                      </a:r>
                      <a:r>
                        <a:rPr lang="kk-KZ" sz="2400" b="1" i="1" baseline="0" dirty="0" smtClean="0">
                          <a:effectLst/>
                          <a:latin typeface="Times New Roman" panose="02020603050405020304" pitchFamily="18" charset="0"/>
                          <a:cs typeface="Times New Roman" panose="02020603050405020304" pitchFamily="18" charset="0"/>
                        </a:rPr>
                        <a:t> кезең</a:t>
                      </a:r>
                      <a:r>
                        <a:rPr lang="ru-RU" sz="2400" b="1" i="1" dirty="0">
                          <a:effectLst/>
                          <a:latin typeface="Times New Roman" panose="02020603050405020304" pitchFamily="18" charset="0"/>
                          <a:cs typeface="Times New Roman" panose="02020603050405020304" pitchFamily="18" charset="0"/>
                        </a:rPr>
                        <a:t/>
                      </a:r>
                      <a:br>
                        <a:rPr lang="ru-RU" sz="2400" b="1" i="1" dirty="0">
                          <a:effectLst/>
                          <a:latin typeface="Times New Roman" panose="02020603050405020304" pitchFamily="18" charset="0"/>
                          <a:cs typeface="Times New Roman" panose="02020603050405020304" pitchFamily="18" charset="0"/>
                        </a:rPr>
                      </a:br>
                      <a:r>
                        <a:rPr lang="ru-RU" sz="2400" b="1" i="1" dirty="0">
                          <a:effectLst/>
                          <a:latin typeface="Times New Roman" panose="02020603050405020304" pitchFamily="18" charset="0"/>
                          <a:cs typeface="Times New Roman" panose="02020603050405020304" pitchFamily="18" charset="0"/>
                        </a:rPr>
                        <a:t/>
                      </a:r>
                      <a:br>
                        <a:rPr lang="ru-RU" sz="2400" b="1" i="1" dirty="0">
                          <a:effectLst/>
                          <a:latin typeface="Times New Roman" panose="02020603050405020304" pitchFamily="18" charset="0"/>
                          <a:cs typeface="Times New Roman" panose="02020603050405020304" pitchFamily="18" charset="0"/>
                        </a:rPr>
                      </a:br>
                      <a:endParaRPr lang="ru-RU" sz="2400" b="1" i="1"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tcPr>
                </a:tc>
                <a:tc>
                  <a:txBody>
                    <a:bodyPr/>
                    <a:lstStyle/>
                    <a:p>
                      <a:pPr algn="l" fontAlgn="base"/>
                      <a:endParaRPr lang="en-US" sz="2400" b="0" dirty="0" smtClean="0">
                        <a:effectLst/>
                        <a:latin typeface="Times New Roman" panose="02020603050405020304" pitchFamily="18" charset="0"/>
                        <a:cs typeface="Times New Roman" panose="02020603050405020304" pitchFamily="18" charset="0"/>
                      </a:endParaRPr>
                    </a:p>
                    <a:p>
                      <a:pPr algn="l" fontAlgn="base"/>
                      <a:r>
                        <a:rPr lang="ru-RU" sz="2400" b="0" dirty="0" smtClean="0">
                          <a:effectLst/>
                          <a:latin typeface="Times New Roman" panose="02020603050405020304" pitchFamily="18" charset="0"/>
                          <a:cs typeface="Times New Roman" panose="02020603050405020304" pitchFamily="18" charset="0"/>
                        </a:rPr>
                        <a:t>Сапа </a:t>
                      </a:r>
                      <a:r>
                        <a:rPr lang="ru-RU" sz="2400" b="0" dirty="0" err="1" smtClean="0">
                          <a:effectLst/>
                          <a:latin typeface="Times New Roman" panose="02020603050405020304" pitchFamily="18" charset="0"/>
                          <a:cs typeface="Times New Roman" panose="02020603050405020304" pitchFamily="18" charset="0"/>
                        </a:rPr>
                        <a:t>жүйесі</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бойынша</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жалпы</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ұйымдастыру</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нұсқаулықтары</a:t>
                      </a:r>
                      <a:r>
                        <a:rPr lang="ru-RU" sz="2400" b="0" dirty="0">
                          <a:effectLst/>
                          <a:latin typeface="Times New Roman" panose="02020603050405020304" pitchFamily="18" charset="0"/>
                          <a:cs typeface="Times New Roman" panose="02020603050405020304" pitchFamily="18" charset="0"/>
                        </a:rPr>
                        <a:t/>
                      </a:r>
                      <a:br>
                        <a:rPr lang="ru-RU" sz="2400" b="0" dirty="0">
                          <a:effectLst/>
                          <a:latin typeface="Times New Roman" panose="02020603050405020304" pitchFamily="18" charset="0"/>
                          <a:cs typeface="Times New Roman" panose="02020603050405020304" pitchFamily="18" charset="0"/>
                        </a:rPr>
                      </a:br>
                      <a:r>
                        <a:rPr lang="ru-RU" sz="2400" b="0" dirty="0" err="1" smtClean="0">
                          <a:effectLst/>
                          <a:latin typeface="Times New Roman" panose="02020603050405020304" pitchFamily="18" charset="0"/>
                          <a:cs typeface="Times New Roman" panose="02020603050405020304" pitchFamily="18" charset="0"/>
                        </a:rPr>
                        <a:t>Техникалық</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регламенттер</a:t>
                      </a:r>
                      <a:r>
                        <a:rPr lang="ru-RU" sz="2400" b="0" dirty="0" smtClean="0">
                          <a:effectLst/>
                          <a:latin typeface="Times New Roman" panose="02020603050405020304" pitchFamily="18" charset="0"/>
                          <a:cs typeface="Times New Roman" panose="02020603050405020304" pitchFamily="18" charset="0"/>
                        </a:rPr>
                        <a:t> </a:t>
                      </a:r>
                      <a:r>
                        <a:rPr lang="ru-RU" sz="2400" b="0" dirty="0">
                          <a:effectLst/>
                          <a:latin typeface="Times New Roman" panose="02020603050405020304" pitchFamily="18" charset="0"/>
                          <a:cs typeface="Times New Roman" panose="02020603050405020304" pitchFamily="18" charset="0"/>
                        </a:rPr>
                        <a:t>(</a:t>
                      </a:r>
                      <a:r>
                        <a:rPr lang="ru-RU" sz="2400" b="0" dirty="0" smtClean="0">
                          <a:effectLst/>
                          <a:latin typeface="Times New Roman" panose="02020603050405020304" pitchFamily="18" charset="0"/>
                          <a:cs typeface="Times New Roman" panose="02020603050405020304" pitchFamily="18" charset="0"/>
                        </a:rPr>
                        <a:t>ТР)</a:t>
                      </a:r>
                      <a:r>
                        <a:rPr lang="ru-RU" sz="2400" b="0" dirty="0">
                          <a:effectLst/>
                          <a:latin typeface="Times New Roman" panose="02020603050405020304" pitchFamily="18" charset="0"/>
                          <a:cs typeface="Times New Roman" panose="02020603050405020304" pitchFamily="18" charset="0"/>
                        </a:rPr>
                        <a:t/>
                      </a:r>
                      <a:br>
                        <a:rPr lang="ru-RU" sz="2400" b="0" dirty="0">
                          <a:effectLst/>
                          <a:latin typeface="Times New Roman" panose="02020603050405020304" pitchFamily="18" charset="0"/>
                          <a:cs typeface="Times New Roman" panose="02020603050405020304" pitchFamily="18" charset="0"/>
                        </a:rPr>
                      </a:br>
                      <a:r>
                        <a:rPr lang="ru-RU" sz="2400" b="0" dirty="0" err="1" smtClean="0">
                          <a:effectLst/>
                          <a:latin typeface="Times New Roman" panose="02020603050405020304" pitchFamily="18" charset="0"/>
                          <a:cs typeface="Times New Roman" panose="02020603050405020304" pitchFamily="18" charset="0"/>
                        </a:rPr>
                        <a:t>Технологиялық</a:t>
                      </a:r>
                      <a:r>
                        <a:rPr lang="ru-RU" sz="2400" b="0" dirty="0" smtClean="0">
                          <a:effectLst/>
                          <a:latin typeface="Times New Roman" panose="02020603050405020304" pitchFamily="18" charset="0"/>
                          <a:cs typeface="Times New Roman" panose="02020603050405020304" pitchFamily="18" charset="0"/>
                        </a:rPr>
                        <a:t> </a:t>
                      </a:r>
                      <a:r>
                        <a:rPr lang="ru-RU" sz="2400" b="0" dirty="0" err="1" smtClean="0">
                          <a:effectLst/>
                          <a:latin typeface="Times New Roman" panose="02020603050405020304" pitchFamily="18" charset="0"/>
                          <a:cs typeface="Times New Roman" panose="02020603050405020304" pitchFamily="18" charset="0"/>
                        </a:rPr>
                        <a:t>регламенттері</a:t>
                      </a:r>
                      <a:r>
                        <a:rPr lang="ru-RU" sz="2400" b="0" dirty="0" smtClean="0">
                          <a:effectLst/>
                          <a:latin typeface="Times New Roman" panose="02020603050405020304" pitchFamily="18" charset="0"/>
                          <a:cs typeface="Times New Roman" panose="02020603050405020304" pitchFamily="18" charset="0"/>
                        </a:rPr>
                        <a:t> </a:t>
                      </a:r>
                      <a:r>
                        <a:rPr lang="ru-RU" sz="2400" b="0" dirty="0">
                          <a:effectLst/>
                          <a:latin typeface="Times New Roman" panose="02020603050405020304" pitchFamily="18" charset="0"/>
                          <a:cs typeface="Times New Roman" panose="02020603050405020304" pitchFamily="18" charset="0"/>
                        </a:rPr>
                        <a:t>(ТР)</a:t>
                      </a:r>
                      <a:br>
                        <a:rPr lang="ru-RU" sz="2400" b="0" dirty="0">
                          <a:effectLst/>
                          <a:latin typeface="Times New Roman" panose="02020603050405020304" pitchFamily="18" charset="0"/>
                          <a:cs typeface="Times New Roman" panose="02020603050405020304" pitchFamily="18" charset="0"/>
                        </a:rPr>
                      </a:br>
                      <a:r>
                        <a:rPr lang="ru-RU" sz="2400" b="0" dirty="0" err="1" smtClean="0">
                          <a:effectLst/>
                          <a:latin typeface="Times New Roman" panose="02020603050405020304" pitchFamily="18" charset="0"/>
                          <a:cs typeface="Times New Roman" panose="02020603050405020304" pitchFamily="18" charset="0"/>
                        </a:rPr>
                        <a:t>Өндіріс</a:t>
                      </a:r>
                      <a:r>
                        <a:rPr lang="ru-RU" sz="2400" b="0" baseline="0" dirty="0" smtClean="0">
                          <a:effectLst/>
                          <a:latin typeface="Times New Roman" panose="02020603050405020304" pitchFamily="18" charset="0"/>
                          <a:cs typeface="Times New Roman" panose="02020603050405020304" pitchFamily="18" charset="0"/>
                        </a:rPr>
                        <a:t> </a:t>
                      </a:r>
                      <a:r>
                        <a:rPr lang="ru-RU" sz="2400" b="0" baseline="0" dirty="0" err="1" smtClean="0">
                          <a:effectLst/>
                          <a:latin typeface="Times New Roman" panose="02020603050405020304" pitchFamily="18" charset="0"/>
                          <a:cs typeface="Times New Roman" panose="02020603050405020304" pitchFamily="18" charset="0"/>
                        </a:rPr>
                        <a:t>стандарттары</a:t>
                      </a:r>
                      <a:r>
                        <a:rPr lang="ru-RU" sz="2400" b="0" dirty="0" smtClean="0">
                          <a:effectLst/>
                          <a:latin typeface="Times New Roman" panose="02020603050405020304" pitchFamily="18" charset="0"/>
                          <a:cs typeface="Times New Roman" panose="02020603050405020304" pitchFamily="18" charset="0"/>
                        </a:rPr>
                        <a:t>(ӨС)</a:t>
                      </a:r>
                      <a:r>
                        <a:rPr lang="ru-RU" sz="2400" b="0" dirty="0">
                          <a:effectLst/>
                          <a:latin typeface="Times New Roman" panose="02020603050405020304" pitchFamily="18" charset="0"/>
                          <a:cs typeface="Times New Roman" panose="02020603050405020304" pitchFamily="18" charset="0"/>
                        </a:rPr>
                        <a:t/>
                      </a:r>
                      <a:br>
                        <a:rPr lang="ru-RU" sz="2400" b="0" dirty="0">
                          <a:effectLst/>
                          <a:latin typeface="Times New Roman" panose="02020603050405020304" pitchFamily="18" charset="0"/>
                          <a:cs typeface="Times New Roman" panose="02020603050405020304" pitchFamily="18" charset="0"/>
                        </a:rPr>
                      </a:br>
                      <a:r>
                        <a:rPr lang="ru-RU" sz="2400" b="0" dirty="0">
                          <a:effectLst/>
                          <a:latin typeface="Times New Roman" panose="02020603050405020304" pitchFamily="18" charset="0"/>
                          <a:cs typeface="Times New Roman" panose="02020603050405020304" pitchFamily="18" charset="0"/>
                        </a:rPr>
                        <a:t>АНД</a:t>
                      </a:r>
                      <a:br>
                        <a:rPr lang="ru-RU" sz="2400" b="0" dirty="0">
                          <a:effectLst/>
                          <a:latin typeface="Times New Roman" panose="02020603050405020304" pitchFamily="18" charset="0"/>
                          <a:cs typeface="Times New Roman" panose="02020603050405020304" pitchFamily="18" charset="0"/>
                        </a:rPr>
                      </a:br>
                      <a:r>
                        <a:rPr lang="kk-KZ" sz="2400" b="0" dirty="0" smtClean="0">
                          <a:effectLst/>
                          <a:latin typeface="Times New Roman" panose="02020603050405020304" pitchFamily="18" charset="0"/>
                          <a:cs typeface="Times New Roman" panose="02020603050405020304" pitchFamily="18" charset="0"/>
                        </a:rPr>
                        <a:t>Әрбір</a:t>
                      </a:r>
                      <a:r>
                        <a:rPr lang="kk-KZ" sz="2400" b="0" baseline="0" dirty="0" smtClean="0">
                          <a:effectLst/>
                          <a:latin typeface="Times New Roman" panose="02020603050405020304" pitchFamily="18" charset="0"/>
                          <a:cs typeface="Times New Roman" panose="02020603050405020304" pitchFamily="18" charset="0"/>
                        </a:rPr>
                        <a:t> дәрілік затқа досье</a:t>
                      </a:r>
                      <a:endParaRPr lang="ru-RU" sz="2400" b="0"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tcPr>
                </a:tc>
                <a:extLst>
                  <a:ext uri="{0D108BD9-81ED-4DB2-BD59-A6C34878D82A}">
                    <a16:rowId xmlns:a16="http://schemas.microsoft.com/office/drawing/2014/main" xmlns="" val="1255449371"/>
                  </a:ext>
                </a:extLst>
              </a:tr>
              <a:tr h="628618">
                <a:tc>
                  <a:txBody>
                    <a:bodyPr/>
                    <a:lstStyle/>
                    <a:p>
                      <a:pPr algn="l" fontAlgn="base"/>
                      <a:endParaRPr lang="ru-RU" sz="1400" b="0"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tcPr>
                </a:tc>
                <a:tc>
                  <a:txBody>
                    <a:bodyPr/>
                    <a:lstStyle/>
                    <a:p>
                      <a:pPr algn="l" fontAlgn="base"/>
                      <a:endParaRPr lang="ru-RU" sz="1400" b="0"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tcPr>
                </a:tc>
                <a:extLst>
                  <a:ext uri="{0D108BD9-81ED-4DB2-BD59-A6C34878D82A}">
                    <a16:rowId xmlns:a16="http://schemas.microsoft.com/office/drawing/2014/main" xmlns="" val="2011067623"/>
                  </a:ext>
                </a:extLst>
              </a:tr>
              <a:tr h="588911">
                <a:tc>
                  <a:txBody>
                    <a:bodyPr/>
                    <a:lstStyle/>
                    <a:p>
                      <a:pPr algn="l" fontAlgn="base"/>
                      <a:endParaRPr lang="kk-KZ" sz="1200" b="0"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l" fontAlgn="base"/>
                      <a:endParaRPr lang="ru-RU" sz="1200" b="0"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extLst>
                  <a:ext uri="{0D108BD9-81ED-4DB2-BD59-A6C34878D82A}">
                    <a16:rowId xmlns:a16="http://schemas.microsoft.com/office/drawing/2014/main" xmlns="" val="1952400620"/>
                  </a:ext>
                </a:extLst>
              </a:tr>
            </a:tbl>
          </a:graphicData>
        </a:graphic>
      </p:graphicFrame>
    </p:spTree>
    <p:extLst>
      <p:ext uri="{BB962C8B-B14F-4D97-AF65-F5344CB8AC3E}">
        <p14:creationId xmlns:p14="http://schemas.microsoft.com/office/powerpoint/2010/main" val="1043935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80057220"/>
              </p:ext>
            </p:extLst>
          </p:nvPr>
        </p:nvGraphicFramePr>
        <p:xfrm>
          <a:off x="1339645" y="159057"/>
          <a:ext cx="9411352" cy="6614132"/>
        </p:xfrm>
        <a:graphic>
          <a:graphicData uri="http://schemas.openxmlformats.org/drawingml/2006/table">
            <a:tbl>
              <a:tblPr/>
              <a:tblGrid>
                <a:gridCol w="4705676">
                  <a:extLst>
                    <a:ext uri="{9D8B030D-6E8A-4147-A177-3AD203B41FA5}">
                      <a16:colId xmlns:a16="http://schemas.microsoft.com/office/drawing/2014/main" xmlns="" val="3838298952"/>
                    </a:ext>
                  </a:extLst>
                </a:gridCol>
                <a:gridCol w="4705676">
                  <a:extLst>
                    <a:ext uri="{9D8B030D-6E8A-4147-A177-3AD203B41FA5}">
                      <a16:colId xmlns:a16="http://schemas.microsoft.com/office/drawing/2014/main" xmlns="" val="2128128172"/>
                    </a:ext>
                  </a:extLst>
                </a:gridCol>
              </a:tblGrid>
              <a:tr h="3306814">
                <a:tc>
                  <a:txBody>
                    <a:bodyPr/>
                    <a:lstStyle/>
                    <a:p>
                      <a:pPr algn="l" fontAlgn="base"/>
                      <a:r>
                        <a:rPr lang="ru-RU" sz="1800" b="1" i="1" dirty="0" err="1" smtClean="0">
                          <a:effectLst/>
                          <a:latin typeface="Times New Roman" panose="02020603050405020304" pitchFamily="18" charset="0"/>
                          <a:cs typeface="Times New Roman" panose="02020603050405020304" pitchFamily="18" charset="0"/>
                        </a:rPr>
                        <a:t>Міндетті</a:t>
                      </a:r>
                      <a:r>
                        <a:rPr lang="ru-RU" sz="1800" b="1" i="1" baseline="0" dirty="0" smtClean="0">
                          <a:effectLst/>
                          <a:latin typeface="Times New Roman" panose="02020603050405020304" pitchFamily="18" charset="0"/>
                          <a:cs typeface="Times New Roman" panose="02020603050405020304" pitchFamily="18" charset="0"/>
                        </a:rPr>
                        <a:t> </a:t>
                      </a:r>
                      <a:r>
                        <a:rPr lang="ru-RU" sz="1800" b="1" i="1" baseline="0" dirty="0" err="1" smtClean="0">
                          <a:effectLst/>
                          <a:latin typeface="Times New Roman" panose="02020603050405020304" pitchFamily="18" charset="0"/>
                          <a:cs typeface="Times New Roman" panose="02020603050405020304" pitchFamily="18" charset="0"/>
                        </a:rPr>
                        <a:t>регламенттеуші</a:t>
                      </a:r>
                      <a:r>
                        <a:rPr lang="ru-RU" sz="1800" b="1" i="1" baseline="0" dirty="0" smtClean="0">
                          <a:effectLst/>
                          <a:latin typeface="Times New Roman" panose="02020603050405020304" pitchFamily="18" charset="0"/>
                          <a:cs typeface="Times New Roman" panose="02020603050405020304" pitchFamily="18" charset="0"/>
                        </a:rPr>
                        <a:t> </a:t>
                      </a:r>
                      <a:r>
                        <a:rPr lang="ru-RU" sz="1800" b="1" i="1" baseline="0" dirty="0" err="1" smtClean="0">
                          <a:effectLst/>
                          <a:latin typeface="Times New Roman" panose="02020603050405020304" pitchFamily="18" charset="0"/>
                          <a:cs typeface="Times New Roman" panose="02020603050405020304" pitchFamily="18" charset="0"/>
                        </a:rPr>
                        <a:t>құжаттар</a:t>
                      </a:r>
                      <a:r>
                        <a:rPr lang="ru-RU" sz="1800" b="1" i="1" dirty="0">
                          <a:effectLst/>
                          <a:latin typeface="Times New Roman" panose="02020603050405020304" pitchFamily="18" charset="0"/>
                          <a:cs typeface="Times New Roman" panose="02020603050405020304" pitchFamily="18" charset="0"/>
                        </a:rPr>
                        <a:t/>
                      </a:r>
                      <a:br>
                        <a:rPr lang="ru-RU" sz="1800" b="1" i="1" dirty="0">
                          <a:effectLst/>
                          <a:latin typeface="Times New Roman" panose="02020603050405020304" pitchFamily="18" charset="0"/>
                          <a:cs typeface="Times New Roman" panose="02020603050405020304" pitchFamily="18" charset="0"/>
                        </a:rPr>
                      </a:br>
                      <a:r>
                        <a:rPr lang="ru-RU" sz="1800" b="1" i="1" dirty="0" smtClean="0">
                          <a:effectLst/>
                          <a:latin typeface="Times New Roman" panose="02020603050405020304" pitchFamily="18" charset="0"/>
                          <a:cs typeface="Times New Roman" panose="02020603050405020304" pitchFamily="18" charset="0"/>
                        </a:rPr>
                        <a:t/>
                      </a:r>
                      <a:br>
                        <a:rPr lang="ru-RU" sz="1800" b="1" i="1" dirty="0" smtClean="0">
                          <a:effectLst/>
                          <a:latin typeface="Times New Roman" panose="02020603050405020304" pitchFamily="18" charset="0"/>
                          <a:cs typeface="Times New Roman" panose="02020603050405020304" pitchFamily="18" charset="0"/>
                        </a:rPr>
                      </a:br>
                      <a:r>
                        <a:rPr lang="en-US" sz="1800" b="1" i="1" dirty="0" smtClean="0">
                          <a:effectLst/>
                          <a:latin typeface="Times New Roman" panose="02020603050405020304" pitchFamily="18" charset="0"/>
                          <a:cs typeface="Times New Roman" panose="02020603050405020304" pitchFamily="18" charset="0"/>
                        </a:rPr>
                        <a:t>3</a:t>
                      </a:r>
                      <a:r>
                        <a:rPr lang="ru-RU" sz="1800" b="1" i="1" dirty="0" smtClean="0">
                          <a:effectLst/>
                          <a:latin typeface="Times New Roman" panose="02020603050405020304" pitchFamily="18" charset="0"/>
                          <a:cs typeface="Times New Roman" panose="02020603050405020304" pitchFamily="18" charset="0"/>
                        </a:rPr>
                        <a:t>-</a:t>
                      </a:r>
                      <a:r>
                        <a:rPr lang="kk-KZ" sz="1800" b="1" i="1" dirty="0" smtClean="0">
                          <a:effectLst/>
                          <a:latin typeface="Times New Roman" panose="02020603050405020304" pitchFamily="18" charset="0"/>
                          <a:cs typeface="Times New Roman" panose="02020603050405020304" pitchFamily="18" charset="0"/>
                        </a:rPr>
                        <a:t>ші</a:t>
                      </a:r>
                      <a:r>
                        <a:rPr lang="kk-KZ" sz="1800" b="1" i="1" baseline="0" dirty="0" smtClean="0">
                          <a:effectLst/>
                          <a:latin typeface="Times New Roman" panose="02020603050405020304" pitchFamily="18" charset="0"/>
                          <a:cs typeface="Times New Roman" panose="02020603050405020304" pitchFamily="18" charset="0"/>
                        </a:rPr>
                        <a:t> кезең</a:t>
                      </a:r>
                      <a:r>
                        <a:rPr lang="ru-RU" sz="1800" b="1" i="1" dirty="0" smtClean="0">
                          <a:effectLst/>
                          <a:latin typeface="Times New Roman" panose="02020603050405020304" pitchFamily="18" charset="0"/>
                          <a:cs typeface="Times New Roman" panose="02020603050405020304" pitchFamily="18" charset="0"/>
                        </a:rPr>
                        <a:t/>
                      </a:r>
                      <a:br>
                        <a:rPr lang="ru-RU" sz="1800" b="1" i="1" dirty="0" smtClean="0">
                          <a:effectLst/>
                          <a:latin typeface="Times New Roman" panose="02020603050405020304" pitchFamily="18" charset="0"/>
                          <a:cs typeface="Times New Roman" panose="02020603050405020304" pitchFamily="18" charset="0"/>
                        </a:rPr>
                      </a:br>
                      <a:endParaRPr lang="ru-RU" sz="1800" b="1" i="1"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tcPr>
                </a:tc>
                <a:tc>
                  <a:txBody>
                    <a:bodyPr/>
                    <a:lstStyle/>
                    <a:p>
                      <a:pPr algn="l" fontAlgn="base"/>
                      <a:r>
                        <a:rPr lang="ru-RU" sz="1800" b="0" dirty="0" err="1" smtClean="0">
                          <a:effectLst/>
                          <a:latin typeface="Times New Roman" panose="02020603050405020304" pitchFamily="18" charset="0"/>
                          <a:cs typeface="Times New Roman" panose="02020603050405020304" pitchFamily="18" charset="0"/>
                        </a:rPr>
                        <a:t>Технологиялық</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нұсқаулықтар</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және</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буып-түю</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жөніндегі</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нұсқаулықтар</a:t>
                      </a:r>
                      <a:r>
                        <a:rPr lang="ru-RU" sz="1800" b="0" dirty="0">
                          <a:effectLst/>
                          <a:latin typeface="Times New Roman" panose="02020603050405020304" pitchFamily="18" charset="0"/>
                          <a:cs typeface="Times New Roman" panose="02020603050405020304" pitchFamily="18" charset="0"/>
                        </a:rPr>
                        <a:t/>
                      </a:r>
                      <a:br>
                        <a:rPr lang="ru-RU" sz="1800" b="0" dirty="0">
                          <a:effectLst/>
                          <a:latin typeface="Times New Roman" panose="02020603050405020304" pitchFamily="18" charset="0"/>
                          <a:cs typeface="Times New Roman" panose="02020603050405020304" pitchFamily="18" charset="0"/>
                        </a:rPr>
                      </a:br>
                      <a:r>
                        <a:rPr lang="ru-RU" sz="1800" b="0" dirty="0" err="1" smtClean="0">
                          <a:effectLst/>
                          <a:latin typeface="Times New Roman" panose="02020603050405020304" pitchFamily="18" charset="0"/>
                          <a:cs typeface="Times New Roman" panose="02020603050405020304" pitchFamily="18" charset="0"/>
                        </a:rPr>
                        <a:t>Спецификациялар</a:t>
                      </a:r>
                      <a:r>
                        <a:rPr lang="ru-RU" sz="1800" b="0" dirty="0">
                          <a:effectLst/>
                          <a:latin typeface="Times New Roman" panose="02020603050405020304" pitchFamily="18" charset="0"/>
                          <a:cs typeface="Times New Roman" panose="02020603050405020304" pitchFamily="18" charset="0"/>
                        </a:rPr>
                        <a:t/>
                      </a:r>
                      <a:br>
                        <a:rPr lang="ru-RU" sz="1800" b="0" dirty="0">
                          <a:effectLst/>
                          <a:latin typeface="Times New Roman" panose="02020603050405020304" pitchFamily="18" charset="0"/>
                          <a:cs typeface="Times New Roman" panose="02020603050405020304" pitchFamily="18" charset="0"/>
                        </a:rPr>
                      </a:br>
                      <a:r>
                        <a:rPr lang="ru-RU" sz="1800" b="0" dirty="0" err="1" smtClean="0">
                          <a:effectLst/>
                          <a:latin typeface="Times New Roman" panose="02020603050405020304" pitchFamily="18" charset="0"/>
                          <a:cs typeface="Times New Roman" panose="02020603050405020304" pitchFamily="18" charset="0"/>
                        </a:rPr>
                        <a:t>Стандартты</a:t>
                      </a:r>
                      <a:r>
                        <a:rPr lang="ru-RU" sz="1800" b="0" baseline="0" dirty="0" smtClean="0">
                          <a:effectLst/>
                          <a:latin typeface="Times New Roman" panose="02020603050405020304" pitchFamily="18" charset="0"/>
                          <a:cs typeface="Times New Roman" panose="02020603050405020304" pitchFamily="18" charset="0"/>
                        </a:rPr>
                        <a:t> </a:t>
                      </a:r>
                      <a:r>
                        <a:rPr lang="ru-RU" sz="1800" b="0" baseline="0" dirty="0" err="1" smtClean="0">
                          <a:effectLst/>
                          <a:latin typeface="Times New Roman" panose="02020603050405020304" pitchFamily="18" charset="0"/>
                          <a:cs typeface="Times New Roman" panose="02020603050405020304" pitchFamily="18" charset="0"/>
                        </a:rPr>
                        <a:t>жұмыс</a:t>
                      </a:r>
                      <a:r>
                        <a:rPr lang="ru-RU" sz="1800" b="0" baseline="0" dirty="0" smtClean="0">
                          <a:effectLst/>
                          <a:latin typeface="Times New Roman" panose="02020603050405020304" pitchFamily="18" charset="0"/>
                          <a:cs typeface="Times New Roman" panose="02020603050405020304" pitchFamily="18" charset="0"/>
                        </a:rPr>
                        <a:t> </a:t>
                      </a:r>
                      <a:r>
                        <a:rPr lang="ru-RU" sz="1800" b="0" baseline="0" dirty="0" err="1" smtClean="0">
                          <a:effectLst/>
                          <a:latin typeface="Times New Roman" panose="02020603050405020304" pitchFamily="18" charset="0"/>
                          <a:cs typeface="Times New Roman" panose="02020603050405020304" pitchFamily="18" charset="0"/>
                        </a:rPr>
                        <a:t>нұсқаулықтары</a:t>
                      </a:r>
                      <a:r>
                        <a:rPr lang="ru-RU" sz="1800" b="0" dirty="0" smtClean="0">
                          <a:effectLst/>
                          <a:latin typeface="Times New Roman" panose="02020603050405020304" pitchFamily="18" charset="0"/>
                          <a:cs typeface="Times New Roman" panose="02020603050405020304" pitchFamily="18" charset="0"/>
                        </a:rPr>
                        <a:t> ( </a:t>
                      </a:r>
                      <a:r>
                        <a:rPr lang="ru-RU" sz="1800" b="0" dirty="0" err="1" smtClean="0">
                          <a:effectLst/>
                          <a:latin typeface="Times New Roman" panose="02020603050405020304" pitchFamily="18" charset="0"/>
                          <a:cs typeface="Times New Roman" panose="02020603050405020304" pitchFamily="18" charset="0"/>
                        </a:rPr>
                        <a:t>негізгі</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және</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қосалқы</a:t>
                      </a:r>
                      <a:r>
                        <a:rPr lang="ru-RU" sz="1800" b="0" dirty="0" smtClean="0">
                          <a:effectLst/>
                          <a:latin typeface="Times New Roman" panose="02020603050405020304" pitchFamily="18" charset="0"/>
                          <a:cs typeface="Times New Roman" panose="02020603050405020304" pitchFamily="18" charset="0"/>
                        </a:rPr>
                        <a:t>)</a:t>
                      </a:r>
                      <a:r>
                        <a:rPr lang="ru-RU" sz="1800" b="0" dirty="0">
                          <a:effectLst/>
                          <a:latin typeface="Times New Roman" panose="02020603050405020304" pitchFamily="18" charset="0"/>
                          <a:cs typeface="Times New Roman" panose="02020603050405020304" pitchFamily="18" charset="0"/>
                        </a:rPr>
                        <a:t/>
                      </a:r>
                      <a:br>
                        <a:rPr lang="ru-RU" sz="1800" b="0" dirty="0">
                          <a:effectLst/>
                          <a:latin typeface="Times New Roman" panose="02020603050405020304" pitchFamily="18" charset="0"/>
                          <a:cs typeface="Times New Roman" panose="02020603050405020304" pitchFamily="18" charset="0"/>
                        </a:rPr>
                      </a:br>
                      <a:r>
                        <a:rPr lang="ru-RU" sz="1800" b="0" dirty="0" err="1" smtClean="0">
                          <a:effectLst/>
                          <a:latin typeface="Times New Roman" panose="02020603050405020304" pitchFamily="18" charset="0"/>
                          <a:cs typeface="Times New Roman" panose="02020603050405020304" pitchFamily="18" charset="0"/>
                        </a:rPr>
                        <a:t>Процестерді</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жүргізуді</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тіркеуге</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арналған</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хаттамалардың</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нысандары</a:t>
                      </a:r>
                      <a:r>
                        <a:rPr lang="ru-RU" sz="1800" b="0" dirty="0">
                          <a:effectLst/>
                          <a:latin typeface="Times New Roman" panose="02020603050405020304" pitchFamily="18" charset="0"/>
                          <a:cs typeface="Times New Roman" panose="02020603050405020304" pitchFamily="18" charset="0"/>
                        </a:rPr>
                        <a:t/>
                      </a:r>
                      <a:br>
                        <a:rPr lang="ru-RU" sz="1800" b="0" dirty="0">
                          <a:effectLst/>
                          <a:latin typeface="Times New Roman" panose="02020603050405020304" pitchFamily="18" charset="0"/>
                          <a:cs typeface="Times New Roman" panose="02020603050405020304" pitchFamily="18" charset="0"/>
                        </a:rPr>
                      </a:br>
                      <a:r>
                        <a:rPr lang="ru-RU" sz="1800" b="0" dirty="0">
                          <a:effectLst/>
                          <a:latin typeface="Times New Roman" panose="02020603050405020304" pitchFamily="18" charset="0"/>
                          <a:cs typeface="Times New Roman" panose="02020603050405020304" pitchFamily="18" charset="0"/>
                        </a:rPr>
                        <a:t>Стандартные </a:t>
                      </a:r>
                      <a:r>
                        <a:rPr lang="ru-RU" sz="1800" b="0" dirty="0" err="1" smtClean="0">
                          <a:effectLst/>
                          <a:latin typeface="Times New Roman" panose="02020603050405020304" pitchFamily="18" charset="0"/>
                          <a:cs typeface="Times New Roman" panose="02020603050405020304" pitchFamily="18" charset="0"/>
                        </a:rPr>
                        <a:t>операциялық</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процедуралар</a:t>
                      </a:r>
                      <a:r>
                        <a:rPr lang="ru-RU" sz="1800" b="0" dirty="0" smtClean="0">
                          <a:effectLst/>
                          <a:latin typeface="Times New Roman" panose="02020603050405020304" pitchFamily="18" charset="0"/>
                          <a:cs typeface="Times New Roman" panose="02020603050405020304" pitchFamily="18" charset="0"/>
                        </a:rPr>
                        <a:t> </a:t>
                      </a:r>
                      <a:r>
                        <a:rPr lang="ru-RU" sz="1800" b="0" dirty="0">
                          <a:effectLst/>
                          <a:latin typeface="Times New Roman" panose="02020603050405020304" pitchFamily="18" charset="0"/>
                          <a:cs typeface="Times New Roman" panose="02020603050405020304" pitchFamily="18" charset="0"/>
                        </a:rPr>
                        <a:t>(</a:t>
                      </a:r>
                      <a:r>
                        <a:rPr lang="ru-RU" sz="1800" b="0" dirty="0" err="1">
                          <a:effectLst/>
                          <a:latin typeface="Times New Roman" panose="02020603050405020304" pitchFamily="18" charset="0"/>
                          <a:cs typeface="Times New Roman" panose="02020603050405020304" pitchFamily="18" charset="0"/>
                        </a:rPr>
                        <a:t>сопы</a:t>
                      </a:r>
                      <a:r>
                        <a:rPr lang="ru-RU" sz="1800" b="0" dirty="0">
                          <a:effectLst/>
                          <a:latin typeface="Times New Roman" panose="02020603050405020304" pitchFamily="18" charset="0"/>
                          <a:cs typeface="Times New Roman" panose="02020603050405020304" pitchFamily="18" charset="0"/>
                        </a:rPr>
                        <a:t>)</a:t>
                      </a:r>
                      <a:br>
                        <a:rPr lang="ru-RU" sz="1800" b="0" dirty="0">
                          <a:effectLst/>
                          <a:latin typeface="Times New Roman" panose="02020603050405020304" pitchFamily="18" charset="0"/>
                          <a:cs typeface="Times New Roman" panose="02020603050405020304" pitchFamily="18" charset="0"/>
                        </a:rPr>
                      </a:br>
                      <a:r>
                        <a:rPr lang="ru-RU" sz="1800" b="0" dirty="0" err="1" smtClean="0">
                          <a:effectLst/>
                          <a:latin typeface="Times New Roman" panose="02020603050405020304" pitchFamily="18" charset="0"/>
                          <a:cs typeface="Times New Roman" panose="02020603050405020304" pitchFamily="18" charset="0"/>
                        </a:rPr>
                        <a:t>Біліктілік</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және</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валидация</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хаттамаларының</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формалары</a:t>
                      </a:r>
                      <a:endParaRPr lang="ru-RU" sz="1800" b="0" dirty="0" smtClean="0">
                        <a:effectLst/>
                        <a:latin typeface="Times New Roman" panose="02020603050405020304" pitchFamily="18" charset="0"/>
                        <a:cs typeface="Times New Roman" panose="02020603050405020304" pitchFamily="18" charset="0"/>
                      </a:endParaRPr>
                    </a:p>
                    <a:p>
                      <a:pPr algn="l" fontAlgn="base"/>
                      <a:r>
                        <a:rPr lang="ru-RU" sz="1800" b="0" dirty="0" err="1" smtClean="0">
                          <a:effectLst/>
                          <a:latin typeface="Times New Roman" panose="02020603050405020304" pitchFamily="18" charset="0"/>
                          <a:cs typeface="Times New Roman" panose="02020603050405020304" pitchFamily="18" charset="0"/>
                        </a:rPr>
                        <a:t>Қауіпсіздік</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ережелері</a:t>
                      </a:r>
                      <a:endParaRPr lang="ru-RU" sz="1800" b="0"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12700" cap="flat" cmpd="sng" algn="ctr">
                      <a:solidFill>
                        <a:srgbClr val="E7E7E7"/>
                      </a:solidFill>
                      <a:prstDash val="solid"/>
                      <a:round/>
                      <a:headEnd type="none" w="med" len="med"/>
                      <a:tailEnd type="none" w="med" len="med"/>
                    </a:lnB>
                  </a:tcPr>
                </a:tc>
                <a:extLst>
                  <a:ext uri="{0D108BD9-81ED-4DB2-BD59-A6C34878D82A}">
                    <a16:rowId xmlns:a16="http://schemas.microsoft.com/office/drawing/2014/main" xmlns="" val="848790777"/>
                  </a:ext>
                </a:extLst>
              </a:tr>
              <a:tr h="1879085">
                <a:tc>
                  <a:txBody>
                    <a:bodyPr/>
                    <a:lstStyle/>
                    <a:p>
                      <a:pPr algn="l" fontAlgn="base"/>
                      <a:r>
                        <a:rPr lang="kk-KZ" sz="1800" b="1" i="1" dirty="0" smtClean="0">
                          <a:effectLst/>
                          <a:latin typeface="Times New Roman" panose="02020603050405020304" pitchFamily="18" charset="0"/>
                          <a:cs typeface="Times New Roman" panose="02020603050405020304" pitchFamily="18" charset="0"/>
                        </a:rPr>
                        <a:t>Біріншілік</a:t>
                      </a:r>
                      <a:r>
                        <a:rPr lang="kk-KZ" sz="1800" b="1" i="1" baseline="0" dirty="0" smtClean="0">
                          <a:effectLst/>
                          <a:latin typeface="Times New Roman" panose="02020603050405020304" pitchFamily="18" charset="0"/>
                          <a:cs typeface="Times New Roman" panose="02020603050405020304" pitchFamily="18" charset="0"/>
                        </a:rPr>
                        <a:t> </a:t>
                      </a:r>
                      <a:r>
                        <a:rPr lang="kk-KZ" sz="1800" b="1" i="1" dirty="0" smtClean="0">
                          <a:effectLst/>
                          <a:latin typeface="Times New Roman" panose="02020603050405020304" pitchFamily="18" charset="0"/>
                          <a:cs typeface="Times New Roman" panose="02020603050405020304" pitchFamily="18" charset="0"/>
                        </a:rPr>
                        <a:t>(жұмыс)</a:t>
                      </a:r>
                      <a:r>
                        <a:rPr lang="en-US" sz="1800" b="1" i="1" dirty="0" smtClean="0">
                          <a:effectLst/>
                          <a:latin typeface="Times New Roman" panose="02020603050405020304" pitchFamily="18" charset="0"/>
                          <a:cs typeface="Times New Roman" panose="02020603050405020304" pitchFamily="18" charset="0"/>
                        </a:rPr>
                        <a:t> </a:t>
                      </a:r>
                      <a:r>
                        <a:rPr lang="kk-KZ" sz="1800" b="1" i="1" dirty="0" smtClean="0">
                          <a:effectLst/>
                          <a:latin typeface="Times New Roman" panose="02020603050405020304" pitchFamily="18" charset="0"/>
                          <a:cs typeface="Times New Roman" panose="02020603050405020304" pitchFamily="18" charset="0"/>
                        </a:rPr>
                        <a:t>құжаттама</a:t>
                      </a:r>
                      <a:r>
                        <a:rPr lang="en-US" sz="1800" b="1" i="1" dirty="0" smtClean="0">
                          <a:effectLst/>
                          <a:latin typeface="Times New Roman" panose="02020603050405020304" pitchFamily="18" charset="0"/>
                          <a:cs typeface="Times New Roman" panose="02020603050405020304" pitchFamily="18" charset="0"/>
                        </a:rPr>
                        <a:t>c</a:t>
                      </a:r>
                      <a:r>
                        <a:rPr lang="ru-RU" sz="1800" b="1" i="1" dirty="0" smtClean="0">
                          <a:effectLst/>
                          <a:latin typeface="Times New Roman" panose="02020603050405020304" pitchFamily="18" charset="0"/>
                          <a:cs typeface="Times New Roman" panose="02020603050405020304" pitchFamily="18" charset="0"/>
                        </a:rPr>
                        <a:t>ы</a:t>
                      </a:r>
                      <a:r>
                        <a:rPr lang="kk-KZ" sz="1800" b="1" i="1" dirty="0">
                          <a:effectLst/>
                          <a:latin typeface="Times New Roman" panose="02020603050405020304" pitchFamily="18" charset="0"/>
                          <a:cs typeface="Times New Roman" panose="02020603050405020304" pitchFamily="18" charset="0"/>
                        </a:rPr>
                        <a:t/>
                      </a:r>
                      <a:br>
                        <a:rPr lang="kk-KZ" sz="1800" b="1" i="1" dirty="0">
                          <a:effectLst/>
                          <a:latin typeface="Times New Roman" panose="02020603050405020304" pitchFamily="18" charset="0"/>
                          <a:cs typeface="Times New Roman" panose="02020603050405020304" pitchFamily="18" charset="0"/>
                        </a:rPr>
                      </a:br>
                      <a:r>
                        <a:rPr lang="kk-KZ" sz="1800" b="1" i="1" dirty="0">
                          <a:effectLst/>
                          <a:latin typeface="Times New Roman" panose="02020603050405020304" pitchFamily="18" charset="0"/>
                          <a:cs typeface="Times New Roman" panose="02020603050405020304" pitchFamily="18" charset="0"/>
                        </a:rPr>
                        <a:t/>
                      </a:r>
                      <a:br>
                        <a:rPr lang="kk-KZ" sz="1800" b="1" i="1" dirty="0">
                          <a:effectLst/>
                          <a:latin typeface="Times New Roman" panose="02020603050405020304" pitchFamily="18" charset="0"/>
                          <a:cs typeface="Times New Roman" panose="02020603050405020304" pitchFamily="18" charset="0"/>
                        </a:rPr>
                      </a:br>
                      <a:r>
                        <a:rPr lang="kk-KZ" sz="1800" b="1" i="1" dirty="0" smtClean="0">
                          <a:effectLst/>
                          <a:latin typeface="Times New Roman" panose="02020603050405020304" pitchFamily="18" charset="0"/>
                          <a:cs typeface="Times New Roman" panose="02020603050405020304" pitchFamily="18" charset="0"/>
                        </a:rPr>
                        <a:t>4-ші</a:t>
                      </a:r>
                      <a:r>
                        <a:rPr lang="kk-KZ" sz="1800" b="1" i="1" baseline="0" dirty="0" smtClean="0">
                          <a:effectLst/>
                          <a:latin typeface="Times New Roman" panose="02020603050405020304" pitchFamily="18" charset="0"/>
                          <a:cs typeface="Times New Roman" panose="02020603050405020304" pitchFamily="18" charset="0"/>
                        </a:rPr>
                        <a:t> кезең</a:t>
                      </a:r>
                      <a:r>
                        <a:rPr lang="kk-KZ" sz="1800" b="1" i="1" dirty="0">
                          <a:effectLst/>
                          <a:latin typeface="Times New Roman" panose="02020603050405020304" pitchFamily="18" charset="0"/>
                          <a:cs typeface="Times New Roman" panose="02020603050405020304" pitchFamily="18" charset="0"/>
                        </a:rPr>
                        <a:t/>
                      </a:r>
                      <a:br>
                        <a:rPr lang="kk-KZ" sz="1800" b="1" i="1" dirty="0">
                          <a:effectLst/>
                          <a:latin typeface="Times New Roman" panose="02020603050405020304" pitchFamily="18" charset="0"/>
                          <a:cs typeface="Times New Roman" panose="02020603050405020304" pitchFamily="18" charset="0"/>
                        </a:rPr>
                      </a:br>
                      <a:endParaRPr lang="kk-KZ" sz="1800" b="1" i="1"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l" fontAlgn="base"/>
                      <a:r>
                        <a:rPr lang="ru-RU" sz="1800" b="0" dirty="0" err="1" smtClean="0">
                          <a:effectLst/>
                          <a:latin typeface="Times New Roman" panose="02020603050405020304" pitchFamily="18" charset="0"/>
                          <a:cs typeface="Times New Roman" panose="02020603050405020304" pitchFamily="18" charset="0"/>
                        </a:rPr>
                        <a:t>Өнімнің</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сериясы</a:t>
                      </a:r>
                      <a:r>
                        <a:rPr lang="ru-RU" sz="1800" b="0" dirty="0" smtClean="0">
                          <a:effectLst/>
                          <a:latin typeface="Times New Roman" panose="02020603050405020304" pitchFamily="18" charset="0"/>
                          <a:cs typeface="Times New Roman" panose="02020603050405020304" pitchFamily="18" charset="0"/>
                        </a:rPr>
                        <a:t> мен </a:t>
                      </a:r>
                      <a:r>
                        <a:rPr lang="ru-RU" sz="1800" b="0" dirty="0" err="1" smtClean="0">
                          <a:effectLst/>
                          <a:latin typeface="Times New Roman" panose="02020603050405020304" pitchFamily="18" charset="0"/>
                          <a:cs typeface="Times New Roman" panose="02020603050405020304" pitchFamily="18" charset="0"/>
                        </a:rPr>
                        <a:t>қаптамасын</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өндіру</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хаттамалары</a:t>
                      </a:r>
                      <a:r>
                        <a:rPr lang="ru-RU" sz="1800" b="0" dirty="0">
                          <a:effectLst/>
                          <a:latin typeface="Times New Roman" panose="02020603050405020304" pitchFamily="18" charset="0"/>
                          <a:cs typeface="Times New Roman" panose="02020603050405020304" pitchFamily="18" charset="0"/>
                        </a:rPr>
                        <a:t/>
                      </a:r>
                      <a:br>
                        <a:rPr lang="ru-RU" sz="1800" b="0" dirty="0">
                          <a:effectLst/>
                          <a:latin typeface="Times New Roman" panose="02020603050405020304" pitchFamily="18" charset="0"/>
                          <a:cs typeface="Times New Roman" panose="02020603050405020304" pitchFamily="18" charset="0"/>
                        </a:rPr>
                      </a:br>
                      <a:r>
                        <a:rPr lang="ru-RU" sz="1800" b="0" dirty="0" err="1" smtClean="0">
                          <a:effectLst/>
                          <a:latin typeface="Times New Roman" panose="02020603050405020304" pitchFamily="18" charset="0"/>
                          <a:cs typeface="Times New Roman" panose="02020603050405020304" pitchFamily="18" charset="0"/>
                        </a:rPr>
                        <a:t>Кезеңдердің</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хаттамалары</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маршруттық</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карталар</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операциялық</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парақтар</a:t>
                      </a:r>
                      <a:r>
                        <a:rPr lang="ru-RU" sz="1800" b="0" dirty="0" smtClean="0">
                          <a:effectLst/>
                          <a:latin typeface="Times New Roman" panose="02020603050405020304" pitchFamily="18" charset="0"/>
                          <a:cs typeface="Times New Roman" panose="02020603050405020304" pitchFamily="18" charset="0"/>
                        </a:rPr>
                        <a:t>)</a:t>
                      </a:r>
                    </a:p>
                    <a:p>
                      <a:pPr algn="l" fontAlgn="base"/>
                      <a:r>
                        <a:rPr lang="ru-RU" sz="1800" b="0" dirty="0" err="1" smtClean="0">
                          <a:effectLst/>
                          <a:latin typeface="Times New Roman" panose="02020603050405020304" pitchFamily="18" charset="0"/>
                          <a:cs typeface="Times New Roman" panose="02020603050405020304" pitchFamily="18" charset="0"/>
                        </a:rPr>
                        <a:t>Есептер</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жабдықтың</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біліктілігінен</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процестерді</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үй-жайларды</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персоналды</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валидациялау</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бойынша</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өнім</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берушілердің</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инспекциясынан</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тұтынушылардың</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наразылықтарын</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тексеру</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бойынша</a:t>
                      </a:r>
                      <a:r>
                        <a:rPr lang="ru-RU" sz="1800" b="0" dirty="0" smtClean="0">
                          <a:effectLst/>
                          <a:latin typeface="Times New Roman" panose="02020603050405020304" pitchFamily="18" charset="0"/>
                          <a:cs typeface="Times New Roman" panose="02020603050405020304" pitchFamily="18" charset="0"/>
                        </a:rPr>
                        <a:t>))</a:t>
                      </a:r>
                      <a:r>
                        <a:rPr lang="ru-RU" sz="1800" b="0" dirty="0">
                          <a:effectLst/>
                          <a:latin typeface="Times New Roman" panose="02020603050405020304" pitchFamily="18" charset="0"/>
                          <a:cs typeface="Times New Roman" panose="02020603050405020304" pitchFamily="18" charset="0"/>
                        </a:rPr>
                        <a:t/>
                      </a:r>
                      <a:br>
                        <a:rPr lang="ru-RU" sz="1800" b="0" dirty="0">
                          <a:effectLst/>
                          <a:latin typeface="Times New Roman" panose="02020603050405020304" pitchFamily="18" charset="0"/>
                          <a:cs typeface="Times New Roman" panose="02020603050405020304" pitchFamily="18" charset="0"/>
                        </a:rPr>
                      </a:br>
                      <a:r>
                        <a:rPr lang="ru-RU" sz="1800" b="0" dirty="0" err="1" smtClean="0">
                          <a:effectLst/>
                          <a:latin typeface="Times New Roman" panose="02020603050405020304" pitchFamily="18" charset="0"/>
                          <a:cs typeface="Times New Roman" panose="02020603050405020304" pitchFamily="18" charset="0"/>
                        </a:rPr>
                        <a:t>Біріншілік</a:t>
                      </a:r>
                      <a:r>
                        <a:rPr lang="ru-RU" sz="1800" b="0" baseline="0" dirty="0" smtClean="0">
                          <a:effectLst/>
                          <a:latin typeface="Times New Roman" panose="02020603050405020304" pitchFamily="18" charset="0"/>
                          <a:cs typeface="Times New Roman" panose="02020603050405020304" pitchFamily="18" charset="0"/>
                        </a:rPr>
                        <a:t> </a:t>
                      </a:r>
                      <a:r>
                        <a:rPr lang="ru-RU" sz="1800" b="0" baseline="0" dirty="0" err="1" smtClean="0">
                          <a:effectLst/>
                          <a:latin typeface="Times New Roman" panose="02020603050405020304" pitchFamily="18" charset="0"/>
                          <a:cs typeface="Times New Roman" panose="02020603050405020304" pitchFamily="18" charset="0"/>
                        </a:rPr>
                        <a:t>мәліметтер</a:t>
                      </a:r>
                      <a:r>
                        <a:rPr lang="ru-RU" sz="1800" b="0" baseline="0" dirty="0" smtClean="0">
                          <a:effectLst/>
                          <a:latin typeface="Times New Roman" panose="02020603050405020304" pitchFamily="18" charset="0"/>
                          <a:cs typeface="Times New Roman" panose="02020603050405020304" pitchFamily="18" charset="0"/>
                        </a:rPr>
                        <a:t> </a:t>
                      </a:r>
                      <a:r>
                        <a:rPr lang="ru-RU" sz="1800" b="0" dirty="0" smtClean="0">
                          <a:effectLst/>
                          <a:latin typeface="Times New Roman" panose="02020603050405020304" pitchFamily="18" charset="0"/>
                          <a:cs typeface="Times New Roman" panose="02020603050405020304" pitchFamily="18" charset="0"/>
                        </a:rPr>
                        <a:t>(</a:t>
                      </a:r>
                      <a:r>
                        <a:rPr lang="ru-RU" sz="1800" b="0" dirty="0" err="1" smtClean="0">
                          <a:effectLst/>
                          <a:latin typeface="Times New Roman" panose="02020603050405020304" pitchFamily="18" charset="0"/>
                          <a:cs typeface="Times New Roman" panose="02020603050405020304" pitchFamily="18" charset="0"/>
                        </a:rPr>
                        <a:t>журналдар</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жазбалар</a:t>
                      </a:r>
                      <a:r>
                        <a:rPr lang="ru-RU" sz="1800" b="0" dirty="0" smtClean="0">
                          <a:effectLst/>
                          <a:latin typeface="Times New Roman" panose="02020603050405020304" pitchFamily="18" charset="0"/>
                          <a:cs typeface="Times New Roman" panose="02020603050405020304" pitchFamily="18" charset="0"/>
                        </a:rPr>
                        <a:t>)</a:t>
                      </a:r>
                      <a:r>
                        <a:rPr lang="ru-RU" sz="1800" b="0" dirty="0">
                          <a:effectLst/>
                          <a:latin typeface="Times New Roman" panose="02020603050405020304" pitchFamily="18" charset="0"/>
                          <a:cs typeface="Times New Roman" panose="02020603050405020304" pitchFamily="18" charset="0"/>
                        </a:rPr>
                        <a:t/>
                      </a:r>
                      <a:br>
                        <a:rPr lang="ru-RU" sz="1800" b="0" dirty="0">
                          <a:effectLst/>
                          <a:latin typeface="Times New Roman" panose="02020603050405020304" pitchFamily="18" charset="0"/>
                          <a:cs typeface="Times New Roman" panose="02020603050405020304" pitchFamily="18" charset="0"/>
                        </a:rPr>
                      </a:br>
                      <a:r>
                        <a:rPr lang="ru-RU" sz="1800" b="0" dirty="0" err="1" smtClean="0">
                          <a:effectLst/>
                          <a:latin typeface="Times New Roman" panose="02020603050405020304" pitchFamily="18" charset="0"/>
                          <a:cs typeface="Times New Roman" panose="02020603050405020304" pitchFamily="18" charset="0"/>
                        </a:rPr>
                        <a:t>Тіркеу</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аппаратурасын</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басып</a:t>
                      </a:r>
                      <a:r>
                        <a:rPr lang="ru-RU" sz="1800" b="0" dirty="0" smtClean="0">
                          <a:effectLst/>
                          <a:latin typeface="Times New Roman" panose="02020603050405020304" pitchFamily="18" charset="0"/>
                          <a:cs typeface="Times New Roman" panose="02020603050405020304" pitchFamily="18" charset="0"/>
                        </a:rPr>
                        <a:t> </a:t>
                      </a:r>
                      <a:r>
                        <a:rPr lang="ru-RU" sz="1800" b="0" dirty="0" err="1" smtClean="0">
                          <a:effectLst/>
                          <a:latin typeface="Times New Roman" panose="02020603050405020304" pitchFamily="18" charset="0"/>
                          <a:cs typeface="Times New Roman" panose="02020603050405020304" pitchFamily="18" charset="0"/>
                        </a:rPr>
                        <a:t>шығару</a:t>
                      </a:r>
                      <a:r>
                        <a:rPr lang="ru-RU" sz="1800" b="0" dirty="0">
                          <a:effectLst/>
                          <a:latin typeface="Times New Roman" panose="02020603050405020304" pitchFamily="18" charset="0"/>
                          <a:cs typeface="Times New Roman" panose="02020603050405020304" pitchFamily="18" charset="0"/>
                        </a:rPr>
                        <a:t/>
                      </a:r>
                      <a:br>
                        <a:rPr lang="ru-RU" sz="1800" b="0" dirty="0">
                          <a:effectLst/>
                          <a:latin typeface="Times New Roman" panose="02020603050405020304" pitchFamily="18" charset="0"/>
                          <a:cs typeface="Times New Roman" panose="02020603050405020304" pitchFamily="18" charset="0"/>
                        </a:rPr>
                      </a:br>
                      <a:endParaRPr lang="ru-RU" sz="1800" b="0" dirty="0">
                        <a:effectLst/>
                        <a:latin typeface="Times New Roman" panose="02020603050405020304" pitchFamily="18" charset="0"/>
                        <a:cs typeface="Times New Roman" panose="02020603050405020304" pitchFamily="18" charset="0"/>
                      </a:endParaRPr>
                    </a:p>
                  </a:txBody>
                  <a:tcPr marL="7613" marR="7613" marT="7613" marB="7613">
                    <a:lnL>
                      <a:noFill/>
                    </a:lnL>
                    <a:lnR>
                      <a:noFill/>
                    </a:lnR>
                    <a:lnT w="12700" cap="flat" cmpd="sng" algn="ctr">
                      <a:solidFill>
                        <a:srgbClr val="E7E7E7"/>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extLst>
                  <a:ext uri="{0D108BD9-81ED-4DB2-BD59-A6C34878D82A}">
                    <a16:rowId xmlns:a16="http://schemas.microsoft.com/office/drawing/2014/main" xmlns="" val="1863306974"/>
                  </a:ext>
                </a:extLst>
              </a:tr>
            </a:tbl>
          </a:graphicData>
        </a:graphic>
      </p:graphicFrame>
    </p:spTree>
    <p:extLst>
      <p:ext uri="{BB962C8B-B14F-4D97-AF65-F5344CB8AC3E}">
        <p14:creationId xmlns:p14="http://schemas.microsoft.com/office/powerpoint/2010/main" val="4121623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2787" y="561482"/>
            <a:ext cx="6287730" cy="5632311"/>
          </a:xfrm>
          <a:prstGeom prst="rect">
            <a:avLst/>
          </a:prstGeom>
        </p:spPr>
        <p:txBody>
          <a:bodyPr wrap="square">
            <a:spAutoFit/>
          </a:bodyPr>
          <a:lstStyle/>
          <a:p>
            <a:pPr algn="just"/>
            <a:r>
              <a:rPr lang="kk-KZ" sz="2400" dirty="0" smtClean="0">
                <a:latin typeface="Times New Roman" panose="02020603050405020304" pitchFamily="18" charset="0"/>
                <a:cs typeface="Times New Roman" panose="02020603050405020304" pitchFamily="18" charset="0"/>
              </a:rPr>
              <a:t>	Дәрілік заттарды өндіруші дәрілік заттардың өз мақсатына және оларға қойылатын талаптарға кепілдік беретіндей және қауіпсіздік, сапа немесе тиімділік жағдайларының бұзылуына байланысты тұтынушылар үшін қауіп тудырмайтындай сапа бақылауын және өндірісін ұйымдастыруы тиіс. Осы талаптардың орындалуына өндіруші кәсіпорынның басшылары мен барлық қызметкерлері жауапты болады. Осы мақсатқа қол жеткізу үшін кәсіпорында осы стандарт </a:t>
            </a:r>
            <a:r>
              <a:rPr lang="kk-KZ" sz="2400" b="1" dirty="0" smtClean="0">
                <a:latin typeface="Times New Roman" panose="02020603050405020304" pitchFamily="18" charset="0"/>
                <a:cs typeface="Times New Roman" panose="02020603050405020304" pitchFamily="18" charset="0"/>
              </a:rPr>
              <a:t>(GMP ережелері)</a:t>
            </a:r>
            <a:r>
              <a:rPr lang="kk-KZ" sz="2400" dirty="0" smtClean="0">
                <a:latin typeface="Times New Roman" panose="02020603050405020304" pitchFamily="18" charset="0"/>
                <a:cs typeface="Times New Roman" panose="02020603050405020304" pitchFamily="18" charset="0"/>
              </a:rPr>
              <a:t> негізінде сапаны бақылауды ұйымдастыруды қамтитын сапаны қамтамасыз ету жүйесі құрылуы тиіс.</a:t>
            </a:r>
            <a:endParaRPr lang="kk-KZ" sz="2400" dirty="0">
              <a:latin typeface="Times New Roman" panose="02020603050405020304" pitchFamily="18" charset="0"/>
              <a:cs typeface="Times New Roman" panose="02020603050405020304" pitchFamily="18" charset="0"/>
            </a:endParaRPr>
          </a:p>
        </p:txBody>
      </p:sp>
      <p:pic>
        <p:nvPicPr>
          <p:cNvPr id="3074" name="Picture 2" descr="Фармацевтическая отрасль РК демонстрирует рост | Курсив - бизнес новости  Казахста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237" y="1091381"/>
            <a:ext cx="5025184" cy="417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30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377</Words>
  <Application>Microsoft Office PowerPoint</Application>
  <PresentationFormat>Широкоэкранный</PresentationFormat>
  <Paragraphs>74</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Бахытжан Елдана</dc:creator>
  <cp:lastModifiedBy>Жаксыбекова Нурсулу</cp:lastModifiedBy>
  <cp:revision>21</cp:revision>
  <dcterms:created xsi:type="dcterms:W3CDTF">2021-09-09T08:51:46Z</dcterms:created>
  <dcterms:modified xsi:type="dcterms:W3CDTF">2022-10-14T08:52:13Z</dcterms:modified>
</cp:coreProperties>
</file>