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92400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15300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55172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686907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9756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532982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224143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615554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423947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996431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201976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860420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45802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763552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56098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21.09.2019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824755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21.09.2019</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71862483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100" y="785794"/>
            <a:ext cx="7429552" cy="4832092"/>
          </a:xfrm>
          <a:prstGeom prst="rect">
            <a:avLst/>
          </a:prstGeom>
        </p:spPr>
        <p:txBody>
          <a:bodyPr wrap="square">
            <a:spAutoFit/>
          </a:bodyPr>
          <a:lstStyle/>
          <a:p>
            <a:pPr lvl="0" algn="ctr" fontAlgn="base">
              <a:spcBef>
                <a:spcPct val="0"/>
              </a:spcBef>
              <a:spcAft>
                <a:spcPct val="0"/>
              </a:spcAft>
              <a:tabLst>
                <a:tab pos="236538" algn="l"/>
                <a:tab pos="457200" algn="l"/>
              </a:tabLst>
            </a:pPr>
            <a:r>
              <a:rPr lang="ru-RU" sz="2800" b="1" dirty="0" smtClean="0">
                <a:latin typeface="Times New Roman" pitchFamily="18" charset="0"/>
                <a:ea typeface="Times New Roman" pitchFamily="18" charset="0"/>
                <a:cs typeface="Times New Roman" pitchFamily="18" charset="0"/>
              </a:rPr>
              <a:t>ӘДЕБИЕТ ТІЗІМІ </a:t>
            </a:r>
            <a:endParaRPr lang="ru-RU" sz="2800" dirty="0" smtClean="0">
              <a:latin typeface="Times New Roman" pitchFamily="18" charset="0"/>
              <a:cs typeface="Times New Roman" pitchFamily="18" charset="0"/>
            </a:endParaRPr>
          </a:p>
          <a:p>
            <a:pPr lvl="0" algn="ctr" eaLnBrk="0" fontAlgn="base" hangingPunct="0">
              <a:spcBef>
                <a:spcPct val="0"/>
              </a:spcBef>
              <a:spcAft>
                <a:spcPct val="0"/>
              </a:spcAft>
              <a:tabLst>
                <a:tab pos="236538" algn="l"/>
                <a:tab pos="457200" algn="l"/>
              </a:tabLst>
            </a:pPr>
            <a:r>
              <a:rPr lang="ru-RU" sz="2800" b="1" dirty="0" err="1" smtClean="0">
                <a:latin typeface="Times New Roman" pitchFamily="18" charset="0"/>
                <a:ea typeface="Times New Roman" pitchFamily="18" charset="0"/>
                <a:cs typeface="Times New Roman" pitchFamily="18" charset="0"/>
              </a:rPr>
              <a:t>Негізгі</a:t>
            </a:r>
            <a:r>
              <a:rPr lang="ru-RU" sz="2800" b="1" dirty="0" smtClean="0">
                <a:latin typeface="Times New Roman" pitchFamily="18" charset="0"/>
                <a:ea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lvl="0" algn="just" eaLnBrk="0" fontAlgn="base" hangingPunct="0">
              <a:spcBef>
                <a:spcPct val="0"/>
              </a:spcBef>
              <a:spcAft>
                <a:spcPct val="0"/>
              </a:spcAft>
              <a:tabLst>
                <a:tab pos="236538" algn="l"/>
                <a:tab pos="457200" algn="l"/>
              </a:tabLst>
            </a:pPr>
            <a:r>
              <a:rPr lang="kk-KZ" sz="2800" dirty="0" smtClean="0">
                <a:latin typeface="Times New Roman" pitchFamily="18" charset="0"/>
                <a:ea typeface="Times New Roman" pitchFamily="18" charset="0"/>
                <a:cs typeface="Times New Roman" pitchFamily="18" charset="0"/>
              </a:rPr>
              <a:t>1. Атымтаев, Б.Б.. Инженерлік геодезия.- А., 2005.</a:t>
            </a:r>
            <a:endParaRPr lang="ru-RU" sz="2800" dirty="0" smtClean="0">
              <a:latin typeface="Times New Roman" pitchFamily="18" charset="0"/>
              <a:cs typeface="Times New Roman" pitchFamily="18" charset="0"/>
            </a:endParaRPr>
          </a:p>
          <a:p>
            <a:pPr lvl="0" algn="just" eaLnBrk="0" fontAlgn="base" hangingPunct="0">
              <a:spcBef>
                <a:spcPct val="0"/>
              </a:spcBef>
              <a:spcAft>
                <a:spcPct val="0"/>
              </a:spcAft>
              <a:tabLst>
                <a:tab pos="236538" algn="l"/>
                <a:tab pos="457200" algn="l"/>
              </a:tabLst>
            </a:pPr>
            <a:r>
              <a:rPr lang="kk-KZ" sz="2800" dirty="0" smtClean="0">
                <a:latin typeface="Times New Roman" pitchFamily="18" charset="0"/>
                <a:ea typeface="Times New Roman" pitchFamily="18" charset="0"/>
                <a:cs typeface="Times New Roman" pitchFamily="18" charset="0"/>
              </a:rPr>
              <a:t>2. Қалыбеков, Т.. Геодезия мен топография негіздері. А., 1993</a:t>
            </a:r>
            <a:endParaRPr lang="ru-RU" sz="2800" dirty="0" smtClean="0">
              <a:latin typeface="Times New Roman" pitchFamily="18" charset="0"/>
              <a:cs typeface="Times New Roman" pitchFamily="18" charset="0"/>
            </a:endParaRPr>
          </a:p>
          <a:p>
            <a:pPr lvl="0" algn="just" eaLnBrk="0" fontAlgn="base" hangingPunct="0">
              <a:spcBef>
                <a:spcPct val="0"/>
              </a:spcBef>
              <a:spcAft>
                <a:spcPct val="0"/>
              </a:spcAft>
              <a:tabLst>
                <a:tab pos="236538" algn="l"/>
                <a:tab pos="457200" algn="l"/>
              </a:tabLst>
            </a:pPr>
            <a:r>
              <a:rPr lang="ru-RU" sz="2800" dirty="0" smtClean="0">
                <a:latin typeface="Times New Roman" pitchFamily="18" charset="0"/>
                <a:ea typeface="Times New Roman" pitchFamily="18" charset="0"/>
                <a:cs typeface="Times New Roman" pitchFamily="18" charset="0"/>
              </a:rPr>
              <a:t>3. Геодезия. Топографические съемки.- М., 1991  </a:t>
            </a:r>
            <a:endParaRPr lang="ru-RU" sz="2800" dirty="0" smtClean="0">
              <a:latin typeface="Times New Roman" pitchFamily="18" charset="0"/>
              <a:cs typeface="Times New Roman" pitchFamily="18" charset="0"/>
            </a:endParaRPr>
          </a:p>
          <a:p>
            <a:pPr lvl="0" algn="just" eaLnBrk="0" fontAlgn="base" hangingPunct="0">
              <a:spcBef>
                <a:spcPct val="0"/>
              </a:spcBef>
              <a:spcAft>
                <a:spcPct val="0"/>
              </a:spcAft>
              <a:tabLst>
                <a:tab pos="236538" algn="l"/>
                <a:tab pos="457200" algn="l"/>
              </a:tabLst>
            </a:pPr>
            <a:r>
              <a:rPr lang="kk-KZ" sz="2800" dirty="0" smtClean="0">
                <a:latin typeface="Times New Roman" pitchFamily="18" charset="0"/>
                <a:ea typeface="Times New Roman" pitchFamily="18" charset="0"/>
                <a:cs typeface="Times New Roman" pitchFamily="18" charset="0"/>
              </a:rPr>
              <a:t>4. Поклад Г.Г. Геодезия. М. 2007</a:t>
            </a:r>
            <a:endParaRPr lang="ru-RU" sz="2800" dirty="0" smtClean="0">
              <a:latin typeface="Times New Roman" pitchFamily="18" charset="0"/>
              <a:cs typeface="Times New Roman" pitchFamily="18" charset="0"/>
            </a:endParaRPr>
          </a:p>
          <a:p>
            <a:pPr lvl="0" algn="just" eaLnBrk="0" fontAlgn="base" hangingPunct="0">
              <a:spcBef>
                <a:spcPct val="0"/>
              </a:spcBef>
              <a:spcAft>
                <a:spcPct val="0"/>
              </a:spcAft>
              <a:tabLst>
                <a:tab pos="236538" algn="l"/>
                <a:tab pos="457200" algn="l"/>
              </a:tabLst>
            </a:pPr>
            <a:r>
              <a:rPr lang="kk-KZ" sz="2800" dirty="0" smtClean="0">
                <a:latin typeface="Times New Roman" pitchFamily="18" charset="0"/>
                <a:ea typeface="Times New Roman" pitchFamily="18" charset="0"/>
                <a:cs typeface="Times New Roman" pitchFamily="18" charset="0"/>
              </a:rPr>
              <a:t>5. Юнусов А.Г. Геодезия. М., Академический проект, 2011</a:t>
            </a:r>
            <a:endParaRPr lang="kk-KZ" sz="2800" dirty="0" smtClean="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85720" y="357166"/>
            <a:ext cx="8572560" cy="62750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Егіншілік, әсіресе суармалы егіншілік жерді тегістеу, яғни жобаластыру жұмыстарын талап етті. Осыған байланысты жергілікті жердің жоспарлы және оның биіктікті көрсеткіштерін анқытауын қажет болды, яғни топографиялық түсіру жұмыстарына даму мұмкіндік болды.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Ежелгі Мысыр, Вавилон, Қытай, Үндістан елдерінде суармалы егін шаруашылығында «жерге өлшеулер жүргізу барысында тәжірибе жинақтауға алып келді, сөйтіп «жерді өлшеу» - геометрия және «жерді бөлу» - геодезия саласындағы теориялық білімінің тез дамуына септігін тигізді. Біздің заманымызға дейінгі XIV – XII ғасырларда Қытайда «бүкіл жерді» зерттеу мақсатында геодезиялық жұмыстар жүргізілді: бұл жұмыстар жер танаптарын өлшеуіш тізбектер мен өлшеу шеберліктерін болғандығын көрсетті».</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Бүгінгі ғылымдар Ежелгі Грециядан дамып бастайды, соның ішінде топография мен геодезияның негіздері салынған. Оның дәлелі біздің уақытқа дейін жеткен Александриялық Геронның «Диоптрия туралы» және «Ауданды өлшеу» деген еңбектері. </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28596" y="285728"/>
            <a:ext cx="8501122" cy="6324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Ежелгі Рим кезінде топография мен геодезияның қолданбалы мәселелері дамыған, себебі өте үлкен империя болғандықтан ел туралы толықтырылған карталар қажет болған. Мұндайдың куәсі «Пейтингер кестесі» деп аталатын жол карталары. Ежелгі Римде алыс провинцияларымен байланыс жүргізу мақсатында, елді мекендер арасындағы жолдар картасы жасалынған және маршруттарға жалпы баяндама берілген. Мұндай карта бір көшірмесі ғана сақталған, оны XVI ғасырда Аугсбург қаласында Пейтингер деген неміс тарихшысы тапқан, сондықтан оны «Пейтингер кестесі» деп атаған.</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Топография мен геодезияның келесі даму кезеңі Еуропада XVI – XVIII ғасырларда ірі мемлекеттер пайда болумен және шаруашылық пен сауданың дамуына  байланысты. Осыңан орай территориялардың толықтырылған карталары жасалынды. Бұл түсірістер қарапайым аспаптармен жасалынған – компас, жіп немесе өлшеуіш-дөңгелек. Ара қашықтар мен бұрылыстардың бұрыштары тек ғана жолдармен жүргізілген, ал жергілікті жерді қоршаған объектілер көз мөлшерімен түсірілген.</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28596" y="571480"/>
            <a:ext cx="842968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lnSpc>
                <a:spcPct val="150000"/>
              </a:lnSpc>
              <a:spcBef>
                <a:spcPct val="0"/>
              </a:spcBef>
              <a:spcAft>
                <a:spcPct val="0"/>
              </a:spcAf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XVII ғасыр геодезия үшін өте маңызды болды, 1609 жылы Г.Галилей италияндық астроном – геодезиялық бұрыш өлшеу және ара қашықтықты өлшеу аспаптардың негізгі бөлігін – астрономиялық көру дүрбісін ойлап тапты. 1616 жылы голландық Снеллиус өзі ойлап тапқан триангуляция тәсілімен алғашқы градустық өлшеулерді жүргізді.</a:t>
            </a:r>
            <a:r>
              <a:rPr lang="kk-KZ" dirty="0" smtClean="0"/>
              <a:t> </a:t>
            </a:r>
            <a:r>
              <a:rPr lang="kk-KZ" dirty="0" smtClean="0">
                <a:latin typeface="Times New Roman" pitchFamily="18" charset="0"/>
                <a:cs typeface="Times New Roman" pitchFamily="18" charset="0"/>
              </a:rPr>
              <a:t>XVIII ғасырдың екінші жартысында (1783 ж) ағылышын Рамсден алғашқы теодолитті жасап шығарған.</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XV – XVIII ғасырларда топография мен геодезияға аса маңызды көптеген картографиялық жұмыстар жүргізілген, жер бетінің ұсақ масштабты карталары, глобустар, атластары жасалынған. Жердің пішіні шар тәріздес екендігі дәлелденді.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1740 жылы Ц.Кассини Франция территориясы үшін трингуляцияның тіреу пунктер желісін жасау жұмыстарын бастады. Жасалынған желісі негізінде Францияның бүкіл территориясына 1:86400 масштабтағы мензулалық түсіріс жүргізіліп 1789 жылы аяқталды. Бұл түсіріс негізінде 1815 жылы топографиялық карталары жарық көрді (жалпы 182 карта).</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85720" y="142852"/>
            <a:ext cx="8715436" cy="68831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Трингуляцияны пайдалану топографиялық карталардың дәльдігін көтерді. Мұндай тәжірибе барлық еуропалық елдер бойынша тарады. Мұндай карталар алғаш рет әскери мақсатта пайдалан бастады. Осындай карталардың қажеттілігі көптеген еуропалық елдерде мемлекеттік картографиялы-геодезиялық мекемелердің пайда болуына алып келді. Осының салдарынан еуропалық мемлекеттерде топографиялық карталар шыға бастады. Бұл карталарда жер бедері пішіні штрих (бояу) тәсілімен көрсетілген, яғни жер бедерінің элементтері толық көрсетілмеген, әсіресе беткейлердің еңкістігі, жер бетінің абсолюттік биіктіктері. Бұл мәселе ХІХ ғасырдың екінші жартысында жер бедері пішіндері изогипс немесе горизонталдар арқылы көрсетумен шешілген.</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Топография және геодезия ғылымдарының Ресейдегі дамуы Қазақстан үшін аса маңызды болды. Ресейдегі топография мен геодезияның дамуы XVII ғасырда «Мәскеу мемлекетінің Үлкен сызбасы» деген еңбектен басталады десек қателеспейміз. Осы ғасырда орыс патшаларының шығыс жерлерді басып алу саясаты, ол территорияда карталастыру жұмыстарының дамуына алып келеді. 1667 жылы Тобыл әкімі П.Годунов Сібір картасын жасап шығады, 1701 жылы Семен Ремезовтың «Сібірдің сызба кітабы» атты 23 картадан тұратын алғашқы орыс географиялық атласы шығады. Бұл карталардың маңыздылығы олардың масштабында, басым бөлігі ірі масштабты, бүгінгі шолу топографиялық карталардың масштабына сәйкес – 1:200 000-тан 1:400 000 дейін.</a:t>
            </a: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57158" y="214290"/>
            <a:ext cx="8572560" cy="6324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1701 жылы І Петрдің бұйырығымен Мәскеу қаласында алғашқы математикалық-навигациялық мектеп ашылады, мұнда геодезисттерді дайындаған. 1715 жылы сол кездегі Ресей империясының батыс облыстарында топографиялық түсіру жұмыстары басталады. Нәтижеде 1:21000 тан бастап 1:84000 масштабқа дейін топографиялық карталар жарық көреді.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Топография мен геодезия ғылымдары даму үшін аса маңызды болған 1739 жылы ашылған Географиялық департамент, нәтижеде геодезия бойынша алғашқы С.К. Котельниковтың «Жас геодет немесе геодезияның алғашқы негіздері» деген геодезия бойынша оқулығы жарық көрді.</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1779 жылы Мәскеу қаласында Межа мектебі, жер өлшеуіш мамандарды дайындайтын оқу орны ашылды.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1797 жылы карталар Депосы ашылады, кейін 1812 жылы Әскери-топографиялық депо деп аталады, ал 1822 жылдан бастап әскери топографтар корпусына айналады.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1845 жылы А.П. Болотов «Геодезияның жоғары және алғашқы курсы» деген оқулық жариялайды. </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85720" y="0"/>
            <a:ext cx="8643998" cy="69762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Кеңес үкіметі кезінде топография мен геодезия дамудың жаңа кезеңі басталады, ол 1919 жылы 15 наурызда «Геодезия мен картографияның бас басқармасы» құру туралы декретке В.И. Лениннің қол қоюынан басталады десек болады. Басқарманың алғашқы шаралырының бірі бұрыңғы орыс өлшемдерде берілген картографиялық материалдарды халықаралық метрикалық жүйеге келтіру болды. 1923 жылы барлық топографиялық карталар үшін метрмен көрсететін масштабтар бектілді. Осы жылдары топографиялық түсіру жұмыстары негізіне аэрофототопографиялық түсіру әдістері енгізілді.</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20-шы жылдары Ф.Н. Красовский мемлекеттік геодезиялық желісін дамыту бағдарламасын жасап шықты.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1945 жылы масштабы 1:1000000 мемлекеттік топографиялық карта жасау жұмыстары аяқталды. Ал 50-шы жылдарының ортасында ҚСРО территориясының 1:100000 масштабтағы тпографиялық карталары жасалынған.</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ХХ ғасырдың екінші жартысында жаңа геодезиялық инструменттер, аэрофототопографиялық әдістердің қарқынды дамуы ҚСРО территориясының басым бөлігіне 1:25000 масштабтағы топографиялық карталарын жасауға мүмкіндік берді.</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85720" y="357166"/>
            <a:ext cx="864399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Қазақстандағы топография мен геодезияның, сонымен қатар картографияның дамуы 1945 жылы Қазақ аэрогеодезиялық мекемесі және Семей қаласындағы топографиялық техникумның пайда болуынан басталады. Қазақ аэрогеодезиясы 50-шы жалдарға дейін Қазақстан территориясына масштабы 1:100000 топографиялық карталарын жасап шықты. Кейін 1:25000 және 1:10000 масштабтағы топографиялық карталарын жасау жұмыстарын жалғастырды.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Жаңа технологиялар, ғарыштық түсірістің дамуы топография мен геодезия ғылымдарын жоғарғы деңгейге көтерді. Бүгінгі таңда ғарыштан түсіру, GPS  арқылы кез келген нүктенің географиялық координаттарын, биіктіктерін анықтауға мүмкіндік береді. Электрондық геодезиялық инструменттер пайда болған соң топографиялық және геодезиялық түсірістердің дәльдігі аса маңызды өсті.</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214291"/>
            <a:ext cx="8501122" cy="6186309"/>
          </a:xfrm>
          <a:prstGeom prst="rect">
            <a:avLst/>
          </a:prstGeom>
        </p:spPr>
        <p:txBody>
          <a:bodyPr wrap="square">
            <a:spAutoFit/>
          </a:bodyPr>
          <a:lstStyle/>
          <a:p>
            <a:pPr lvl="0" indent="449263" algn="just" eaLnBrk="0" fontAlgn="base" hangingPunct="0">
              <a:lnSpc>
                <a:spcPct val="150000"/>
              </a:lnSpc>
              <a:spcBef>
                <a:spcPct val="0"/>
              </a:spcBef>
              <a:spcAft>
                <a:spcPct val="0"/>
              </a:spcAft>
            </a:pPr>
            <a:r>
              <a:rPr lang="kk-KZ" sz="2400" dirty="0" smtClean="0">
                <a:latin typeface="Times New Roman" pitchFamily="18" charset="0"/>
                <a:ea typeface="Times New Roman" pitchFamily="18" charset="0"/>
                <a:cs typeface="Times New Roman" pitchFamily="18" charset="0"/>
              </a:rPr>
              <a:t>Тәуелсіздік алған жылдары Қазақстандағы мекемелер негізінде Қазақстанның геодезия және картографияның бас басқармасы ұйымдастырылды, кейін бұл басқарма Қазақстан Республикасы жер ресурстарын басқару агенттігіне өтті. Жаңа карталарды шығару міндеті «Картография» деген мемлекеттік мекемеге, ал 2002 жылы маусым айының 6 жұлдызынан «Ұлттық картографиялық-геодезиялық қорына» өтті. 2002 жылы 3 шілдеде «Геодезия және картография туралы» деген заң қабылданды. Осы жылдан бастап Қазақ ұлттық университетінің география факультетінде инженер-картограф мамандарын дайындап бастады.</a:t>
            </a:r>
            <a:endParaRPr lang="kk-KZ" sz="2400" dirty="0" smtClean="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57158" y="428604"/>
            <a:ext cx="85725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50000"/>
              </a:lnSpc>
              <a:spcBef>
                <a:spcPct val="0"/>
              </a:spcBef>
              <a:spcAft>
                <a:spcPct val="0"/>
              </a:spcAft>
              <a:buClrTx/>
              <a:buSzTx/>
              <a:buFontTx/>
              <a:buNone/>
              <a:tabLst>
                <a:tab pos="457200" algn="l"/>
                <a:tab pos="685800" algn="l"/>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Жалпы мәліметтер. Жердің көлемі мен пішіні.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tab pos="457200" algn="l"/>
                <a:tab pos="685800" algn="l"/>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Географиялық картаның негізгі элементтері.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Географиялық картаның негізгі элементтері: картографиялық бейне және математикалық негіз.</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tab pos="457200" algn="l"/>
                <a:tab pos="685800" algn="l"/>
              </a:tabLst>
            </a:pPr>
            <a:r>
              <a:rPr kumimoji="0" lang="kk-KZ" sz="20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Картографиялық бейне</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деген нақтылықтың (шындықтың) объектілері мен құбылыстарын картада бейнелейтін шартты белгілер. Картографиялық бейненің геометриялық қасиеттері, яғни географиялық объектілердің көлемі және пішіні, жекелеген пунктердің арасындағы ара қашықтық, бағыттар – картаның математикалық негізімен анықталады. Картаның математикалық негізінің құрамдас бөліктері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0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геодезиялық негіз, масштаб және картографиялық проекция</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Көрсетілген математикалық негіздің құрамдас бөліктерінің маңыздылығын түсіну үшін, жер беті карта бетіне түсуге дейін қанша өзгеріске ұшырайтынын көз алдына елестету қажет.</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42844" y="142852"/>
            <a:ext cx="8858312"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Жердің құрлық бетін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физикалық</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немесе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топографиялық</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бет деп атайды. Жердің мұндай бетін математикалық түрде көрсету өте курделі болады. Сондықтан, карта жасау үшін бұл бетті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деңгейлік</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деген қарапайым, теориялық бетке проектілейді.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Деңгейлік бет, материктер астында ойыша жүргізілген Дүниежүзілік мұхит суларының деңгейіне сәйкес келеді. Бұл деңгейдің және бір шарты бар, Жердің ауырлық күші потенциалының көрсеткіші бұл беттің барлық нүктелерінде бірдей болады, яғни  тікшіл сызықтарының (ауырлық күш әсерінің бағытымен бірдей болады) бағыттары деңгейлік беттің кез келген нүктесінде перпендикулярлы болып келеді.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Құрлық беті астында жалғастырылғын Дүниежүзілік мұхиттың бетіне сәйкес келетін деңгейлік бетпен қалыптасқан Жердің пішінін –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геоид</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деп атайды. Геоидтің беті геометриялық қатынаста дүрыс фигура емес, оның күрделі пішіні Жер эллипсоидына (Эллипсоид деп, эллипстың кіші осі төңірегінде айналуынан пайда болған фигура) жақын. Жер эллипсоидының кіші осі (білік) Жердің полярлық осімен сәйкес келеді.</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2"/>
            <a:ext cx="7920880" cy="5693866"/>
          </a:xfrm>
          <a:prstGeom prst="rect">
            <a:avLst/>
          </a:prstGeom>
        </p:spPr>
        <p:txBody>
          <a:bodyPr wrap="square">
            <a:spAutoFit/>
          </a:bodyPr>
          <a:lstStyle/>
          <a:p>
            <a:pPr lvl="0" algn="ctr" fontAlgn="base">
              <a:spcBef>
                <a:spcPct val="0"/>
              </a:spcBef>
              <a:spcAft>
                <a:spcPct val="0"/>
              </a:spcAft>
              <a:tabLst>
                <a:tab pos="236538" algn="l"/>
                <a:tab pos="457200" algn="l"/>
              </a:tabLst>
            </a:pPr>
            <a:r>
              <a:rPr lang="kk-KZ" sz="2800" b="1" dirty="0" smtClean="0">
                <a:latin typeface="Times New Roman" pitchFamily="18" charset="0"/>
                <a:ea typeface="Times New Roman" pitchFamily="18" charset="0"/>
                <a:cs typeface="Times New Roman" pitchFamily="18" charset="0"/>
              </a:rPr>
              <a:t>Қосымша</a:t>
            </a:r>
            <a:r>
              <a:rPr lang="ru-RU" sz="2800" b="1" dirty="0" smtClean="0">
                <a:latin typeface="Times New Roman" pitchFamily="18" charset="0"/>
                <a:ea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236538" algn="l"/>
                <a:tab pos="457200" algn="l"/>
              </a:tabLst>
            </a:pPr>
            <a:r>
              <a:rPr lang="kk-KZ" sz="2800" dirty="0" smtClean="0">
                <a:latin typeface="Times New Roman" pitchFamily="18" charset="0"/>
                <a:ea typeface="Times New Roman" pitchFamily="18" charset="0"/>
                <a:cs typeface="Times New Roman" pitchFamily="18" charset="0"/>
              </a:rPr>
              <a:t>Түсіпбекова, Г.Т.. Топография негіздері.- А., 2007 </a:t>
            </a:r>
            <a:endParaRPr lang="ru-RU" sz="28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236538" algn="l"/>
                <a:tab pos="457200" algn="l"/>
              </a:tabLst>
            </a:pPr>
            <a:r>
              <a:rPr lang="ru-RU" sz="2800" dirty="0" smtClean="0">
                <a:latin typeface="Times New Roman" pitchFamily="18" charset="0"/>
                <a:ea typeface="Times New Roman" pitchFamily="18" charset="0"/>
                <a:cs typeface="Times New Roman" pitchFamily="18" charset="0"/>
              </a:rPr>
              <a:t>Условные знаки для топографической карты масштаба 1:10000.- М., 1977  </a:t>
            </a:r>
            <a:endParaRPr lang="ru-RU" sz="28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236538" algn="l"/>
                <a:tab pos="457200" algn="l"/>
              </a:tabLst>
            </a:pPr>
            <a:r>
              <a:rPr lang="ru-RU" sz="2800" dirty="0" err="1" smtClean="0">
                <a:latin typeface="Times New Roman" pitchFamily="18" charset="0"/>
                <a:ea typeface="Times New Roman" pitchFamily="18" charset="0"/>
                <a:cs typeface="Times New Roman" pitchFamily="18" charset="0"/>
              </a:rPr>
              <a:t>Қуанышбаев</a:t>
            </a:r>
            <a:r>
              <a:rPr lang="ru-RU" sz="2800" dirty="0" smtClean="0">
                <a:latin typeface="Times New Roman" pitchFamily="18" charset="0"/>
                <a:ea typeface="Times New Roman" pitchFamily="18" charset="0"/>
                <a:cs typeface="Times New Roman" pitchFamily="18" charset="0"/>
              </a:rPr>
              <a:t>, С.Б.. </a:t>
            </a:r>
            <a:r>
              <a:rPr lang="ru-RU" sz="2800" dirty="0" err="1" smtClean="0">
                <a:latin typeface="Times New Roman" pitchFamily="18" charset="0"/>
                <a:ea typeface="Times New Roman" pitchFamily="18" charset="0"/>
                <a:cs typeface="Times New Roman" pitchFamily="18" charset="0"/>
              </a:rPr>
              <a:t>Топографиялық</a:t>
            </a:r>
            <a:r>
              <a:rPr lang="ru-RU" sz="2800" dirty="0" smtClean="0">
                <a:latin typeface="Times New Roman" pitchFamily="18" charset="0"/>
                <a:ea typeface="Times New Roman" pitchFamily="18" charset="0"/>
                <a:cs typeface="Times New Roman" pitchFamily="18" charset="0"/>
              </a:rPr>
              <a:t> </a:t>
            </a:r>
            <a:r>
              <a:rPr lang="ru-RU" sz="2800" dirty="0" err="1" smtClean="0">
                <a:latin typeface="Times New Roman" pitchFamily="18" charset="0"/>
                <a:ea typeface="Times New Roman" pitchFamily="18" charset="0"/>
                <a:cs typeface="Times New Roman" pitchFamily="18" charset="0"/>
              </a:rPr>
              <a:t>карталар</a:t>
            </a:r>
            <a:r>
              <a:rPr lang="ru-RU" sz="2800" dirty="0" smtClean="0">
                <a:latin typeface="Times New Roman" pitchFamily="18" charset="0"/>
                <a:ea typeface="Times New Roman" pitchFamily="18" charset="0"/>
                <a:cs typeface="Times New Roman" pitchFamily="18" charset="0"/>
              </a:rPr>
              <a:t> мен </a:t>
            </a:r>
            <a:r>
              <a:rPr lang="ru-RU" sz="2800" dirty="0" err="1" smtClean="0">
                <a:latin typeface="Times New Roman" pitchFamily="18" charset="0"/>
                <a:ea typeface="Times New Roman" pitchFamily="18" charset="0"/>
                <a:cs typeface="Times New Roman" pitchFamily="18" charset="0"/>
              </a:rPr>
              <a:t>пландар</a:t>
            </a:r>
            <a:r>
              <a:rPr lang="ru-RU" sz="2800" dirty="0" smtClean="0">
                <a:latin typeface="Times New Roman" pitchFamily="18" charset="0"/>
                <a:ea typeface="Times New Roman" pitchFamily="18" charset="0"/>
                <a:cs typeface="Times New Roman" pitchFamily="18" charset="0"/>
              </a:rPr>
              <a:t>.- Алматы, 1999  </a:t>
            </a:r>
          </a:p>
          <a:p>
            <a:pPr lvl="0" algn="just" eaLnBrk="0" fontAlgn="base" hangingPunct="0">
              <a:spcBef>
                <a:spcPct val="0"/>
              </a:spcBef>
              <a:spcAft>
                <a:spcPct val="0"/>
              </a:spcAft>
              <a:buFontTx/>
              <a:buChar char="•"/>
              <a:tabLst>
                <a:tab pos="236538" algn="l"/>
                <a:tab pos="457200" algn="l"/>
              </a:tabLst>
            </a:pPr>
            <a:r>
              <a:rPr lang="ru-RU" sz="2800" dirty="0" err="1">
                <a:latin typeface="Times New Roman" pitchFamily="18" charset="0"/>
                <a:ea typeface="Times New Roman" pitchFamily="18" charset="0"/>
                <a:cs typeface="Times New Roman" pitchFamily="18" charset="0"/>
              </a:rPr>
              <a:t>Курошев</a:t>
            </a:r>
            <a:r>
              <a:rPr lang="ru-RU" sz="2800" dirty="0">
                <a:latin typeface="Times New Roman" pitchFamily="18" charset="0"/>
                <a:ea typeface="Times New Roman" pitchFamily="18" charset="0"/>
                <a:cs typeface="Times New Roman" pitchFamily="18" charset="0"/>
              </a:rPr>
              <a:t>, Г.Д.. Руководство по летней топографической практике.- Л., 1988 </a:t>
            </a:r>
            <a:endParaRPr lang="ru-RU" sz="2800" dirty="0">
              <a:latin typeface="Times New Roman" pitchFamily="18" charset="0"/>
              <a:cs typeface="Times New Roman" pitchFamily="18" charset="0"/>
            </a:endParaRPr>
          </a:p>
          <a:p>
            <a:pPr lvl="0" algn="just" eaLnBrk="0" fontAlgn="base" hangingPunct="0">
              <a:spcBef>
                <a:spcPct val="0"/>
              </a:spcBef>
              <a:spcAft>
                <a:spcPct val="0"/>
              </a:spcAft>
              <a:buFontTx/>
              <a:buChar char="•"/>
              <a:tabLst>
                <a:tab pos="236538" algn="l"/>
                <a:tab pos="457200" algn="l"/>
              </a:tabLst>
            </a:pPr>
            <a:r>
              <a:rPr lang="ru-RU" sz="2800" dirty="0">
                <a:latin typeface="Times New Roman" pitchFamily="18" charset="0"/>
                <a:ea typeface="Times New Roman" pitchFamily="18" charset="0"/>
                <a:cs typeface="Times New Roman" pitchFamily="18" charset="0"/>
              </a:rPr>
              <a:t>Руководство по топографическим съемкам в масштабах 1:5000, 1:2000, 1:1000 и 1:500.- М., 1976  </a:t>
            </a:r>
            <a:endParaRPr lang="ru-RU" sz="2800" dirty="0">
              <a:latin typeface="Times New Roman" pitchFamily="18" charset="0"/>
              <a:cs typeface="Times New Roman" pitchFamily="18" charset="0"/>
            </a:endParaRPr>
          </a:p>
          <a:p>
            <a:pPr lvl="0" algn="just" eaLnBrk="0" fontAlgn="base" hangingPunct="0">
              <a:spcBef>
                <a:spcPct val="0"/>
              </a:spcBef>
              <a:spcAft>
                <a:spcPct val="0"/>
              </a:spcAft>
              <a:buFontTx/>
              <a:buChar char="•"/>
              <a:tabLst>
                <a:tab pos="236538" algn="l"/>
                <a:tab pos="457200" algn="l"/>
              </a:tabLst>
            </a:pPr>
            <a:r>
              <a:rPr lang="ru-RU" sz="2800" dirty="0">
                <a:latin typeface="Times New Roman" pitchFamily="18" charset="0"/>
                <a:ea typeface="Times New Roman" pitchFamily="18" charset="0"/>
                <a:cs typeface="Times New Roman" pitchFamily="18" charset="0"/>
              </a:rPr>
              <a:t>Топографо-геодезические термины.- М., 1989  </a:t>
            </a:r>
            <a:endParaRPr lang="ru-RU" sz="2800" dirty="0">
              <a:latin typeface="Times New Roman" pitchFamily="18" charset="0"/>
              <a:cs typeface="Times New Roman" pitchFamily="18" charset="0"/>
            </a:endParaRPr>
          </a:p>
          <a:p>
            <a:pPr lvl="0" algn="just" eaLnBrk="0" fontAlgn="base" hangingPunct="0">
              <a:spcBef>
                <a:spcPct val="0"/>
              </a:spcBef>
              <a:spcAft>
                <a:spcPct val="0"/>
              </a:spcAft>
              <a:buFontTx/>
              <a:buChar char="•"/>
              <a:tabLst>
                <a:tab pos="236538" algn="l"/>
                <a:tab pos="457200" algn="l"/>
              </a:tabLst>
            </a:pPr>
            <a:r>
              <a:rPr lang="ru-RU" sz="2800" dirty="0">
                <a:latin typeface="Times New Roman" pitchFamily="18" charset="0"/>
                <a:ea typeface="Times New Roman" pitchFamily="18" charset="0"/>
                <a:cs typeface="Times New Roman" pitchFamily="18" charset="0"/>
              </a:rPr>
              <a:t>Топография с основами геодезии.- М., 1986  </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357158" y="357166"/>
            <a:ext cx="857256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Жер эллипсоидының көлемі </a:t>
            </a: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b</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жартылай осьтердің ұзындығымен және салыстырмалы қысу көрсеткішімен сипатталады – </a:t>
            </a: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 = (a – b)/a</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Жартылай осьтерді </a:t>
            </a: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b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және сығылушылығы (қысу) көрсеткішін</a:t>
            </a:r>
            <a:r>
              <a:rPr kumimoji="0" lang="kk-KZ"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анықтау үшін меридиан доғасы ұзындығын геодезиялық әдіспен өлшейді. Бұл өлшеулерді </a:t>
            </a:r>
            <a:r>
              <a:rPr kumimoji="0" lang="kk-KZ"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градустық өлшеулер</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деп атайды. Градустық өлшеулер бойынша жер эллипсоидының көлемін төмендегідей ғалымдар өлшеген, 1800 жылы Деламбр, 1841 Бессель, 1909 жылы Хейфорд т.б. ҚСРО жер эллипсоидтың көлемін Ф.Н. Красовский, А.А. Изотовтың көмегімен 1940 жылы есептеді. Геодезиялық координаттар жүйесін орнату және геодезиялық өлшеулерді өңдеу үшін қабылданған жер эллипсоидын </a:t>
            </a:r>
            <a:r>
              <a:rPr kumimoji="0" lang="kk-KZ"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референц-эллипсоид</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деп атайды. Қазіргі таңда Қазақстанда және ТМД елдерінде 1945 жылы қабылдаған Ф.Н. Красовскийдің референц-элипсоидының көрсеткіштері төмендегідей:</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6"/>
          <p:cNvSpPr>
            <a:spLocks noChangeArrowheads="1"/>
          </p:cNvSpPr>
          <p:nvPr/>
        </p:nvSpPr>
        <p:spPr bwMode="auto">
          <a:xfrm>
            <a:off x="285720" y="357166"/>
            <a:ext cx="842968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Үлкен жартылай ось (экватор жазықтығында) – а </a:t>
            </a:r>
            <a:r>
              <a:rPr kumimoji="0" lang="ru-RU"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6378245 м</a:t>
            </a:r>
          </a:p>
          <a:p>
            <a:pPr marL="0" marR="0" lvl="0" indent="449263" algn="l"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Кіші жартылай ось (Жердің айналу осіне сәйкес) – b = 6356863 м</a:t>
            </a: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Жартылай осьтердің айырмашылығы </a:t>
            </a:r>
          </a:p>
          <a:p>
            <a:pPr marL="0" marR="0" lvl="0" indent="449263" algn="ctr" defTabSz="914400" rtl="0" eaLnBrk="0" fontAlgn="base" latinLnBrk="0" hangingPunct="0">
              <a:lnSpc>
                <a:spcPct val="100000"/>
              </a:lnSpc>
              <a:spcBef>
                <a:spcPct val="0"/>
              </a:spcBef>
              <a:spcAft>
                <a:spcPct val="0"/>
              </a:spcAft>
              <a:buClrTx/>
              <a:buSzTx/>
              <a:buFontTx/>
              <a:buNone/>
              <a:tabLs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 b = 21382 м</a:t>
            </a: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indent="449263" eaLnBrk="0" fontAlgn="base" hangingPunct="0">
              <a:spcBef>
                <a:spcPct val="0"/>
              </a:spcBef>
              <a:spcAft>
                <a:spcPct val="0"/>
              </a:spcAft>
            </a:pPr>
            <a:r>
              <a:rPr kumimoji="0" lang="kk-KZ" sz="28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Сығылушылығы =            </a:t>
            </a:r>
            <a:r>
              <a:rPr lang="en-US" sz="2800" i="1" dirty="0" smtClean="0">
                <a:latin typeface="Times New Roman" pitchFamily="18" charset="0"/>
                <a:ea typeface="Times New Roman" pitchFamily="18" charset="0"/>
                <a:cs typeface="Times New Roman" pitchFamily="18" charset="0"/>
              </a:rPr>
              <a:t>=</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380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3799" name="Object 7"/>
          <p:cNvGraphicFramePr>
            <a:graphicFrameLocks noChangeAspect="1"/>
          </p:cNvGraphicFramePr>
          <p:nvPr/>
        </p:nvGraphicFramePr>
        <p:xfrm>
          <a:off x="3786182" y="4143380"/>
          <a:ext cx="580216" cy="642942"/>
        </p:xfrm>
        <a:graphic>
          <a:graphicData uri="http://schemas.openxmlformats.org/presentationml/2006/ole">
            <mc:AlternateContent xmlns:mc="http://schemas.openxmlformats.org/markup-compatibility/2006">
              <mc:Choice xmlns:v="urn:schemas-microsoft-com:vml" Requires="v">
                <p:oleObj spid="_x0000_s33814" name="Формула" r:id="rId3" imgW="355292" imgH="393359" progId="Equation.3">
                  <p:embed/>
                </p:oleObj>
              </mc:Choice>
              <mc:Fallback>
                <p:oleObj name="Формула" r:id="rId3" imgW="355292" imgH="393359"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6182" y="4143380"/>
                        <a:ext cx="580216"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802"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3801" name="Object 9"/>
          <p:cNvGraphicFramePr>
            <a:graphicFrameLocks noChangeAspect="1"/>
          </p:cNvGraphicFramePr>
          <p:nvPr/>
        </p:nvGraphicFramePr>
        <p:xfrm>
          <a:off x="5072066" y="4143380"/>
          <a:ext cx="695327" cy="711497"/>
        </p:xfrm>
        <a:graphic>
          <a:graphicData uri="http://schemas.openxmlformats.org/presentationml/2006/ole">
            <mc:AlternateContent xmlns:mc="http://schemas.openxmlformats.org/markup-compatibility/2006">
              <mc:Choice xmlns:v="urn:schemas-microsoft-com:vml" Requires="v">
                <p:oleObj spid="_x0000_s33815" name="Формула" r:id="rId5" imgW="406224" imgH="418918" progId="Equation.3">
                  <p:embed/>
                </p:oleObj>
              </mc:Choice>
              <mc:Fallback>
                <p:oleObj name="Формула" r:id="rId5" imgW="406224" imgH="418918"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2066" y="4143380"/>
                        <a:ext cx="695327" cy="7114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85720" y="214290"/>
            <a:ext cx="8643998" cy="66270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5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Сығылушылық көрсеткіші өте аз болғандықтан Ф.Н. Красовскийдің шардан айырмашылығы мардымсыз, сондықтан оны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сфероид</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деп атайды.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Үлкен территорияларды қамтитын карталарда жер бетінің көлемі миллиондаған есе кішірейеді, мұндай жағдайда жартылай осьтердің арасындағы айырмашылығының көрсеткіші байқалмайды, сондықтан карта жасауда жердің пішінін шар немесе шар тәріздес деп есептейді, оның радиусы орташа есеппен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kk-KZ" sz="20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жер</a:t>
            </a: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6371,1 км.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kk-KZ"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Қазіргі таңда, жалпы жер эллипсоидының негізгі геометриялық параметрлерін Жердің жасанды серіктерді пайдалана отырып дәлірек анықтайтын болды. Төмендегі кестеде Бессельмен және Крассовскиймен анықталған тағыда WGS - 84 (World Geodetic System 1984) - координатталардың ғаламдық геоорталық жүйесіндегі (глобальной геоцентрической системе координат) жер эллипсоидының көрсеткіштері келтірілген. </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00034" y="1000109"/>
          <a:ext cx="8286808" cy="5000660"/>
        </p:xfrm>
        <a:graphic>
          <a:graphicData uri="http://schemas.openxmlformats.org/drawingml/2006/table">
            <a:tbl>
              <a:tblPr/>
              <a:tblGrid>
                <a:gridCol w="2000264">
                  <a:extLst>
                    <a:ext uri="{9D8B030D-6E8A-4147-A177-3AD203B41FA5}">
                      <a16:colId xmlns:a16="http://schemas.microsoft.com/office/drawing/2014/main" xmlns="" val="20000"/>
                    </a:ext>
                  </a:extLst>
                </a:gridCol>
                <a:gridCol w="1500198">
                  <a:extLst>
                    <a:ext uri="{9D8B030D-6E8A-4147-A177-3AD203B41FA5}">
                      <a16:colId xmlns:a16="http://schemas.microsoft.com/office/drawing/2014/main" xmlns="" val="20001"/>
                    </a:ext>
                  </a:extLst>
                </a:gridCol>
                <a:gridCol w="1428760">
                  <a:extLst>
                    <a:ext uri="{9D8B030D-6E8A-4147-A177-3AD203B41FA5}">
                      <a16:colId xmlns:a16="http://schemas.microsoft.com/office/drawing/2014/main" xmlns="" val="20002"/>
                    </a:ext>
                  </a:extLst>
                </a:gridCol>
                <a:gridCol w="1714512">
                  <a:extLst>
                    <a:ext uri="{9D8B030D-6E8A-4147-A177-3AD203B41FA5}">
                      <a16:colId xmlns:a16="http://schemas.microsoft.com/office/drawing/2014/main" xmlns="" val="20003"/>
                    </a:ext>
                  </a:extLst>
                </a:gridCol>
                <a:gridCol w="1643074">
                  <a:extLst>
                    <a:ext uri="{9D8B030D-6E8A-4147-A177-3AD203B41FA5}">
                      <a16:colId xmlns:a16="http://schemas.microsoft.com/office/drawing/2014/main" xmlns="" val="20004"/>
                    </a:ext>
                  </a:extLst>
                </a:gridCol>
              </a:tblGrid>
              <a:tr h="892976">
                <a:tc rowSpan="2">
                  <a:txBody>
                    <a:bodyPr/>
                    <a:lstStyle/>
                    <a:p>
                      <a:pPr algn="ctr">
                        <a:lnSpc>
                          <a:spcPct val="115000"/>
                        </a:lnSpc>
                        <a:spcAft>
                          <a:spcPts val="0"/>
                        </a:spcAft>
                      </a:pPr>
                      <a:r>
                        <a:rPr lang="ru-RU" sz="2800" dirty="0">
                          <a:solidFill>
                            <a:srgbClr val="000000"/>
                          </a:solidFill>
                          <a:latin typeface="Times New Roman"/>
                          <a:ea typeface="Times New Roman"/>
                          <a:cs typeface="Times New Roman"/>
                        </a:rPr>
                        <a:t>Автор</a:t>
                      </a:r>
                      <a:r>
                        <a:rPr lang="kk-KZ" sz="2800" dirty="0">
                          <a:solidFill>
                            <a:srgbClr val="000000"/>
                          </a:solidFill>
                          <a:latin typeface="Times New Roman"/>
                          <a:ea typeface="Times New Roman"/>
                          <a:cs typeface="Times New Roman"/>
                        </a:rPr>
                        <a:t>ы</a:t>
                      </a:r>
                      <a:endParaRPr lang="ru-RU"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kk-KZ" sz="2800">
                          <a:solidFill>
                            <a:srgbClr val="000000"/>
                          </a:solidFill>
                          <a:latin typeface="Times New Roman"/>
                          <a:ea typeface="Times New Roman"/>
                          <a:cs typeface="Times New Roman"/>
                        </a:rPr>
                        <a:t>Жылдар </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kk-KZ" sz="2800" dirty="0">
                          <a:solidFill>
                            <a:srgbClr val="000000"/>
                          </a:solidFill>
                          <a:latin typeface="Times New Roman"/>
                          <a:ea typeface="Times New Roman"/>
                          <a:cs typeface="Times New Roman"/>
                        </a:rPr>
                        <a:t>Жер </a:t>
                      </a:r>
                      <a:r>
                        <a:rPr lang="ru-RU" sz="2800" dirty="0">
                          <a:solidFill>
                            <a:srgbClr val="000000"/>
                          </a:solidFill>
                          <a:latin typeface="Times New Roman"/>
                          <a:ea typeface="Times New Roman"/>
                          <a:cs typeface="Times New Roman"/>
                        </a:rPr>
                        <a:t>эллипсоид</a:t>
                      </a:r>
                      <a:r>
                        <a:rPr lang="kk-KZ" sz="2800" dirty="0">
                          <a:solidFill>
                            <a:srgbClr val="000000"/>
                          </a:solidFill>
                          <a:latin typeface="Times New Roman"/>
                          <a:ea typeface="Times New Roman"/>
                          <a:cs typeface="Times New Roman"/>
                        </a:rPr>
                        <a:t>ының көрсеткіштері</a:t>
                      </a:r>
                      <a:endParaRPr lang="ru-RU"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0"/>
                  </a:ext>
                </a:extLst>
              </a:tr>
              <a:tr h="1026921">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2800" i="1">
                          <a:solidFill>
                            <a:srgbClr val="000000"/>
                          </a:solidFill>
                          <a:latin typeface="Times New Roman"/>
                          <a:ea typeface="Times New Roman"/>
                          <a:cs typeface="Times New Roman"/>
                        </a:rPr>
                        <a:t>а, м</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800" i="1" dirty="0" err="1">
                          <a:solidFill>
                            <a:srgbClr val="000000"/>
                          </a:solidFill>
                          <a:latin typeface="Times New Roman"/>
                          <a:ea typeface="Times New Roman"/>
                          <a:cs typeface="Times New Roman"/>
                        </a:rPr>
                        <a:t>b</a:t>
                      </a:r>
                      <a:r>
                        <a:rPr lang="ru-RU" sz="2800" dirty="0">
                          <a:solidFill>
                            <a:srgbClr val="000000"/>
                          </a:solidFill>
                          <a:latin typeface="Times New Roman"/>
                          <a:ea typeface="Times New Roman"/>
                          <a:cs typeface="Times New Roman"/>
                        </a:rPr>
                        <a:t>, м</a:t>
                      </a:r>
                      <a:endParaRPr lang="ru-RU"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800">
                          <a:solidFill>
                            <a:srgbClr val="000000"/>
                          </a:solidFill>
                          <a:latin typeface="Times New Roman"/>
                          <a:ea typeface="Times New Roman"/>
                          <a:cs typeface="Times New Roman"/>
                        </a:rPr>
                        <a:t>α</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026921">
                <a:tc>
                  <a:txBody>
                    <a:bodyPr/>
                    <a:lstStyle/>
                    <a:p>
                      <a:pPr>
                        <a:lnSpc>
                          <a:spcPct val="115000"/>
                        </a:lnSpc>
                        <a:spcAft>
                          <a:spcPts val="0"/>
                        </a:spcAft>
                      </a:pPr>
                      <a:r>
                        <a:rPr lang="ru-RU" sz="2800">
                          <a:solidFill>
                            <a:srgbClr val="000000"/>
                          </a:solidFill>
                          <a:latin typeface="Times New Roman"/>
                          <a:ea typeface="Times New Roman"/>
                          <a:cs typeface="Times New Roman"/>
                        </a:rPr>
                        <a:t>Бессель </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800">
                          <a:solidFill>
                            <a:srgbClr val="000000"/>
                          </a:solidFill>
                          <a:latin typeface="Times New Roman"/>
                          <a:ea typeface="Times New Roman"/>
                          <a:cs typeface="Times New Roman"/>
                        </a:rPr>
                        <a:t>1841</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latin typeface="Times New Roman"/>
                          <a:ea typeface="Times New Roman"/>
                          <a:cs typeface="Times New Roman"/>
                        </a:rPr>
                        <a:t>6 377 397</a:t>
                      </a:r>
                      <a:endParaRPr lang="ru-RU"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latin typeface="Times New Roman"/>
                          <a:ea typeface="Times New Roman"/>
                          <a:cs typeface="Times New Roman"/>
                        </a:rPr>
                        <a:t>6 356 079</a:t>
                      </a:r>
                      <a:endParaRPr lang="ru-RU"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latin typeface="Times New Roman"/>
                          <a:ea typeface="Times New Roman"/>
                          <a:cs typeface="Times New Roman"/>
                        </a:rPr>
                        <a:t>1:299,15</a:t>
                      </a:r>
                      <a:endParaRPr lang="ru-RU"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026921">
                <a:tc>
                  <a:txBody>
                    <a:bodyPr/>
                    <a:lstStyle/>
                    <a:p>
                      <a:pPr>
                        <a:lnSpc>
                          <a:spcPct val="115000"/>
                        </a:lnSpc>
                        <a:spcAft>
                          <a:spcPts val="0"/>
                        </a:spcAft>
                      </a:pPr>
                      <a:r>
                        <a:rPr lang="ru-RU" sz="2800">
                          <a:solidFill>
                            <a:srgbClr val="000000"/>
                          </a:solidFill>
                          <a:latin typeface="Times New Roman"/>
                          <a:ea typeface="Times New Roman"/>
                          <a:cs typeface="Times New Roman"/>
                        </a:rPr>
                        <a:t>Красовский </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800">
                          <a:solidFill>
                            <a:srgbClr val="000000"/>
                          </a:solidFill>
                          <a:latin typeface="Times New Roman"/>
                          <a:ea typeface="Times New Roman"/>
                          <a:cs typeface="Times New Roman"/>
                        </a:rPr>
                        <a:t>1940</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rgbClr val="000000"/>
                          </a:solidFill>
                          <a:latin typeface="Times New Roman"/>
                          <a:ea typeface="Times New Roman"/>
                          <a:cs typeface="Times New Roman"/>
                        </a:rPr>
                        <a:t>6 378 245</a:t>
                      </a:r>
                      <a:endParaRPr lang="ru-RU"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latin typeface="Times New Roman"/>
                          <a:ea typeface="Times New Roman"/>
                          <a:cs typeface="Times New Roman"/>
                        </a:rPr>
                        <a:t>6 356 863</a:t>
                      </a:r>
                      <a:endParaRPr lang="ru-RU"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rgbClr val="000000"/>
                          </a:solidFill>
                          <a:latin typeface="Times New Roman"/>
                          <a:ea typeface="Times New Roman"/>
                          <a:cs typeface="Times New Roman"/>
                        </a:rPr>
                        <a:t>1:298,3</a:t>
                      </a:r>
                      <a:endParaRPr lang="ru-RU"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026921">
                <a:tc>
                  <a:txBody>
                    <a:bodyPr/>
                    <a:lstStyle/>
                    <a:p>
                      <a:pPr>
                        <a:lnSpc>
                          <a:spcPct val="115000"/>
                        </a:lnSpc>
                        <a:spcAft>
                          <a:spcPts val="0"/>
                        </a:spcAft>
                      </a:pPr>
                      <a:r>
                        <a:rPr lang="ru-RU" sz="2800">
                          <a:solidFill>
                            <a:srgbClr val="000000"/>
                          </a:solidFill>
                          <a:latin typeface="Times New Roman"/>
                          <a:ea typeface="Times New Roman"/>
                          <a:cs typeface="Times New Roman"/>
                        </a:rPr>
                        <a:t>WGS - 84 </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800">
                          <a:solidFill>
                            <a:srgbClr val="000000"/>
                          </a:solidFill>
                          <a:latin typeface="Times New Roman"/>
                          <a:ea typeface="Times New Roman"/>
                          <a:cs typeface="Times New Roman"/>
                        </a:rPr>
                        <a:t>1984</a:t>
                      </a:r>
                      <a:endParaRPr lang="ru-RU"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rgbClr val="000000"/>
                          </a:solidFill>
                          <a:latin typeface="Times New Roman"/>
                          <a:ea typeface="Times New Roman"/>
                          <a:cs typeface="Times New Roman"/>
                        </a:rPr>
                        <a:t>6 378 137</a:t>
                      </a:r>
                      <a:endParaRPr lang="ru-RU" sz="24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latin typeface="Times New Roman"/>
                          <a:ea typeface="Times New Roman"/>
                          <a:cs typeface="Times New Roman"/>
                        </a:rPr>
                        <a:t>6 356 752</a:t>
                      </a:r>
                      <a:endParaRPr lang="ru-RU"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rgbClr val="000000"/>
                          </a:solidFill>
                          <a:latin typeface="Times New Roman"/>
                          <a:ea typeface="Times New Roman"/>
                          <a:cs typeface="Times New Roman"/>
                        </a:rPr>
                        <a:t>1: 298,257</a:t>
                      </a:r>
                      <a:endParaRPr lang="ru-RU" sz="24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35841" name="Rectangle 1"/>
          <p:cNvSpPr>
            <a:spLocks noChangeArrowheads="1"/>
          </p:cNvSpPr>
          <p:nvPr/>
        </p:nvSpPr>
        <p:spPr bwMode="auto">
          <a:xfrm>
            <a:off x="285720" y="214290"/>
            <a:ext cx="835824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2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a:t>
            </a:r>
            <a:r>
              <a:rPr kumimoji="0" lang="en-US" sz="2400" b="0" i="1"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kk-KZ" sz="2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кесте</a:t>
            </a:r>
            <a:r>
              <a:rPr lang="kk-KZ" sz="2400" i="1" dirty="0" smtClean="0">
                <a:solidFill>
                  <a:srgbClr val="000000"/>
                </a:solidFill>
                <a:latin typeface="Times New Roman" pitchFamily="18" charset="0"/>
                <a:ea typeface="Times New Roman" pitchFamily="18" charset="0"/>
                <a:cs typeface="Times New Roman" pitchFamily="18" charset="0"/>
              </a:rPr>
              <a:t>.</a:t>
            </a:r>
            <a:r>
              <a:rPr kumimoji="0" lang="kk-KZ" sz="2400" b="0"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Жер </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эллипсоид</a:t>
            </a:r>
            <a:r>
              <a:rPr kumimoji="0" lang="kk-KZ"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ының көрсеткіштері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500034" y="500042"/>
            <a:ext cx="821537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Жер бетін кішірейту жасалмақ картаның масштабымен анықталады. </a:t>
            </a:r>
            <a:r>
              <a:rPr kumimoji="0" lang="kk-KZ" sz="20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Масштаб</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жер бетіндегі қашықтықтың (жер бетіндегі объектілердің) карта немесе план бетіне түсірілгенде неше есе кішірейтілгенін көрсететін шартты өлшем.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Масштаб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сандық, атаулық </a:t>
            </a:r>
            <a:r>
              <a:rPr kumimoji="0" lang="kk-KZ" sz="20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және</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сызықтық</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немесе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графиктік</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болып бөлінеді. Карта бетінде масштаб көрсеткіші әдетте рамкасының сыртында астында немесе жоғарсында бейнеленеді.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Эллипсоидтың кішірейтілген бетін жазықтыққа түсірігінде математикалық тәсілдер, яғни </a:t>
            </a:r>
            <a:r>
              <a:rPr kumimoji="0" lang="kk-KZ"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картографиялық проекция</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қолданылады. Сөйтіп, Жердің физикалық бетін жазықтықта бейнелеу үшін: 1) жердің физикалық бетін деңгейлік бетке түсіру, 2) оны белгілі деңгейге дейін кішірейту, 3) картографиялық проекцияны қолдану.</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571472" y="285728"/>
            <a:ext cx="807249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Жердің көлемі мен пішінін анықтау әдістері туралы түсінік.</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Астрономялық-геодезиялық әдіс.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Бұл әдіс, Жердің пішіні мен көлемін анықтау үшін градустық өлшеулер пайдалануда негізделген. Оның мәні, түрлі ендіктердегі меридиан мен параллельдің бір градустың сызықтық шамасын анықтаудан тұрады. Бірақ жер бетіндегі салыстырмалы алыс қашыққа сызықтық өлшеулер жер бетінің тегіс емес болуына байланысты өте күрделі жұмыс және дәльдігі төмен болады.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214282" y="-142900"/>
            <a:ext cx="8715436"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Триангуляция әдісі</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Алыс қашықтарды өлшеудегі салыстырмалы жоғары дәльдікті, голландық В. Снеллиус (1580 - 1626) ойлап шығарған триангуляция әдісі қамтамасыздандырады.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Меридиан мен параллельдердің доғаларын анықтау үшін триангуляциялық жұмыстарды көптеген ғалымдар жасап шықты. Экваторда меридианның 1°-тық доғасы полюс аймағына салыстырғанда ұзындау екенін XVIII ғасырда анықталған (экваторда меридианның 1°-тық доғасы 110,6 км, ал полюсте - 111,7 км тең). Мұндай көрсеткіштер полюстерден қысылған эллипсоидқа тән. Бұл - И. Ньютонның (1643 - 1727) гидродинамика заңдылықтарына сәйкес Жердің пішіні полюстерде қысылған айналу эллипсоид пішіні сияқты болу туралы гипотезасын дәлелдейді.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 Деламбрдың көмегімен жүргізілген градустық өлшеу жұмыстары аса маңызды болды, оның нәтижесінде париждік мериданның 1/4 (төртен бір) ұзындығының 1/1 000 000 бөлігін өлшемдердің метрлік жүйесіндегі қашықтықтың өлшем бірлігі ретінде қабылданған (метр). </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214282" y="285728"/>
            <a:ext cx="8786874" cy="61199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Геофизикалық (гравиметриялық) әдіс.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Бұл әдіс жер алаңының ауырлық күшін сипаттайтын және оның Жер беті бойынша таралуын көрсететін шамаларды өлшеуге негізденген. Бұл әдісті мұхит және теңіздерде қолдануға болады. Планетаның бетінде орындалған ауырлық күштің потенциалының өлшеу мәліметтері, астрономиялық-геодезиялық әдіске салыстырғанда Жердің қысылуын жоғары дәльдікпен есептеуге мүмкіндік береді.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58775" algn="l"/>
              </a:tabLst>
            </a:pPr>
            <a:r>
              <a:rPr lang="en-US" sz="2400" dirty="0" smtClean="0">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Гравиметриялық бақылау жұмыстарын 1743 жылы А. Клеро (1713 - 1765) француз ғалымы бастады. Оның пікірі бойынша Жердің денесі, тығыздығы ортаға қарай өсетін, жалпы ортасымен сипатталатын сфероидтық қабаттардан тұрады.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571472" y="785794"/>
            <a:ext cx="828680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tabLst>
                <a:tab pos="358775" algn="l"/>
              </a:tabLst>
            </a:pPr>
            <a:r>
              <a:rPr lang="kk-KZ" sz="2400" dirty="0" smtClean="0">
                <a:latin typeface="Times New Roman" pitchFamily="18" charset="0"/>
                <a:ea typeface="Times New Roman" pitchFamily="18" charset="0"/>
                <a:cs typeface="Times New Roman" pitchFamily="18" charset="0"/>
              </a:rPr>
              <a:t>Нәтижеде, Жердің кез келген нүктесінде ауырлық күшінің үрдеуін (ускорение силы тяжести) анықтау формуласын тапты: </a:t>
            </a:r>
            <a:endParaRPr lang="ru-RU" sz="2400" dirty="0" smtClean="0">
              <a:latin typeface="Times New Roman" pitchFamily="18" charset="0"/>
              <a:cs typeface="Times New Roman" pitchFamily="18" charset="0"/>
            </a:endParaRPr>
          </a:p>
          <a:p>
            <a:pPr algn="ctr" eaLnBrk="0" fontAlgn="base" hangingPunct="0">
              <a:lnSpc>
                <a:spcPct val="150000"/>
              </a:lnSpc>
              <a:spcBef>
                <a:spcPct val="0"/>
              </a:spcBef>
              <a:spcAft>
                <a:spcPct val="0"/>
              </a:spcAft>
            </a:pPr>
            <a:r>
              <a:rPr lang="en-US" sz="2400" b="1" dirty="0" err="1" smtClean="0">
                <a:latin typeface="Times New Roman" pitchFamily="18" charset="0"/>
                <a:ea typeface="Times New Roman" pitchFamily="18" charset="0"/>
                <a:cs typeface="Times New Roman" pitchFamily="18" charset="0"/>
              </a:rPr>
              <a:t>g</a:t>
            </a:r>
            <a:r>
              <a:rPr lang="en-US" sz="2400" b="1" baseline="-30000" dirty="0" err="1" smtClean="0">
                <a:latin typeface="Times New Roman" pitchFamily="18" charset="0"/>
                <a:ea typeface="Times New Roman" pitchFamily="18" charset="0"/>
                <a:cs typeface="Times New Roman" pitchFamily="18" charset="0"/>
              </a:rPr>
              <a:t>φ</a:t>
            </a:r>
            <a:r>
              <a:rPr lang="ru-RU" sz="2400" b="1" dirty="0" smtClean="0">
                <a:latin typeface="Times New Roman" pitchFamily="18" charset="0"/>
                <a:ea typeface="Times New Roman" pitchFamily="18" charset="0"/>
                <a:cs typeface="Times New Roman" pitchFamily="18" charset="0"/>
              </a:rPr>
              <a:t> = </a:t>
            </a:r>
            <a:r>
              <a:rPr lang="en-US" sz="2400" b="1" dirty="0" smtClean="0">
                <a:latin typeface="Times New Roman" pitchFamily="18" charset="0"/>
                <a:ea typeface="Times New Roman" pitchFamily="18" charset="0"/>
                <a:cs typeface="Times New Roman" pitchFamily="18" charset="0"/>
              </a:rPr>
              <a:t>g</a:t>
            </a:r>
            <a:r>
              <a:rPr lang="ru-RU" sz="2400" b="1" baseline="-30000" dirty="0" smtClean="0">
                <a:latin typeface="Times New Roman" pitchFamily="18" charset="0"/>
                <a:ea typeface="Times New Roman" pitchFamily="18" charset="0"/>
                <a:cs typeface="Times New Roman" pitchFamily="18" charset="0"/>
              </a:rPr>
              <a:t>э</a:t>
            </a:r>
            <a:r>
              <a:rPr lang="kk-KZ" sz="2400" b="1" dirty="0" smtClean="0">
                <a:latin typeface="Times New Roman" pitchFamily="18" charset="0"/>
                <a:ea typeface="Times New Roman" pitchFamily="18" charset="0"/>
                <a:cs typeface="Times New Roman" pitchFamily="18" charset="0"/>
              </a:rPr>
              <a:t> (1 –</a:t>
            </a:r>
            <a:r>
              <a:rPr lang="en-US" sz="2400" b="1" dirty="0" smtClean="0">
                <a:latin typeface="Times New Roman" pitchFamily="18" charset="0"/>
                <a:ea typeface="Times New Roman" pitchFamily="18" charset="0"/>
                <a:cs typeface="Times New Roman" pitchFamily="18" charset="0"/>
              </a:rPr>
              <a:t>             </a:t>
            </a:r>
            <a:r>
              <a:rPr lang="en-US" sz="2400" b="1" dirty="0" smtClean="0">
                <a:latin typeface="Times New Roman" pitchFamily="18" charset="0"/>
                <a:cs typeface="Times New Roman" pitchFamily="18" charset="0"/>
              </a:rPr>
              <a:t>sin</a:t>
            </a:r>
            <a:r>
              <a:rPr lang="ru-RU" sz="2400" b="1" baseline="30000" dirty="0" smtClean="0">
                <a:latin typeface="Times New Roman" pitchFamily="18" charset="0"/>
                <a:cs typeface="Times New Roman" pitchFamily="18" charset="0"/>
              </a:rPr>
              <a:t>2</a:t>
            </a:r>
            <a:r>
              <a:rPr lang="ru-RU"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φ</a:t>
            </a:r>
            <a:r>
              <a:rPr lang="ru-RU" sz="2400" b="1" dirty="0" smtClean="0">
                <a:latin typeface="Times New Roman" pitchFamily="18" charset="0"/>
                <a:cs typeface="Times New Roman" pitchFamily="18" charset="0"/>
              </a:rPr>
              <a:t>)                      (1)</a:t>
            </a:r>
            <a:endParaRPr lang="ru-RU" sz="24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мұнда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t>
            </a:r>
            <a:r>
              <a:rPr kumimoji="0" lang="en-US"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φ</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t>
            </a:r>
            <a:r>
              <a:rPr kumimoji="0" lang="kk-KZ"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э,</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t>
            </a:r>
            <a:r>
              <a:rPr kumimoji="0" lang="kk-KZ"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п</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белгілі бір ендіктегі </a:t>
            </a:r>
            <a:r>
              <a:rPr kumimoji="0" lang="ru-RU" sz="24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φ</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экватордағы және полюстегі ауырлық күшінің үрдеуі.</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Егер бірінші формулаға өлшеу жұмыстары нәтижесінде анықталған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t>
            </a:r>
            <a:r>
              <a:rPr kumimoji="0" lang="kk-KZ"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э,</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t>
            </a:r>
            <a:r>
              <a:rPr kumimoji="0" lang="kk-KZ"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п</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орнына сандық шамалары қойылған жағдайда: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a:t>
            </a:r>
            <a:r>
              <a:rPr kumimoji="0" lang="en-US" sz="2400" b="1"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φ</a:t>
            </a: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978,030 (1 – 0,005302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sin</a:t>
            </a:r>
            <a:r>
              <a:rPr kumimoji="0" lang="ru-RU" sz="2400" b="1"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φ</a:t>
            </a: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643306" y="1571612"/>
            <a:ext cx="642942" cy="493421"/>
          </a:xfrm>
          <a:prstGeom prst="rect">
            <a:avLst/>
          </a:prstGeom>
          <a:noFill/>
          <a:ln w="9525">
            <a:noFill/>
            <a:miter lim="800000"/>
            <a:headEnd/>
            <a:tailEnd/>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428596" y="428604"/>
            <a:ext cx="8501122" cy="50119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Ғарыштық әдіс - ғ</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арыштық кеңістікті игеруіне байланысты Жерді ғарыштық әдіспен зертеу дамуына байланысты. Осыған байланысты геодезия ғылымында жаңа мәселелері пайда болды - ЖЖС (ИСЗ) орбитасында бақылау және уақыттың берілген кезіндегі кеңістікті координаталарын анықтау. Жер қыртысындағы массалардың тең емес бөлістіруіне байланысты ЖЖС-дің нақты орбиталарынан ауытқуы Жердің гравитациялық алаңы туралы түсінік береді, яғни Жердің пішіні туралы мәлімет алынады.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28596" y="571480"/>
            <a:ext cx="842968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Лекция № 1</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Тақырып: Кіріспе. Жердің көлемі мен пішіні.</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Лекция жоспары: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Кіріспе.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Топография (геодезия) пәні туралы жалпы түсінік.</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Топография мен геодезияның басқа ғылымдарымен байланысы және шаруашылықтағы маңыздылығы.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Топография мен геодезияның даму тарихы.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Жалпы мәліметтер. Жердің көлемі мен пішіні.</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Жердің көлемі мен пішінін анықтау әдістері туралы түсінік.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kk-KZ"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Лекция дәрісінің  мақсаты: Топография мен геодезия ғылымдары туралы жалпы түсінік беру, топография мен геодезияның шаруашылқытағы қажеттілігін көрсету.</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p:cNvPicPr>
            <a:picLocks noChangeAspect="1" noChangeArrowheads="1"/>
          </p:cNvPicPr>
          <p:nvPr/>
        </p:nvPicPr>
        <p:blipFill>
          <a:blip r:embed="rId2"/>
          <a:srcRect/>
          <a:stretch>
            <a:fillRect/>
          </a:stretch>
        </p:blipFill>
        <p:spPr bwMode="auto">
          <a:xfrm>
            <a:off x="142844" y="928670"/>
            <a:ext cx="8786874" cy="3929090"/>
          </a:xfrm>
          <a:prstGeom prst="rect">
            <a:avLst/>
          </a:prstGeom>
          <a:noFill/>
          <a:ln w="9525">
            <a:noFill/>
            <a:miter lim="800000"/>
            <a:headEnd/>
            <a:tailEnd/>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Fig_Z2"/>
          <p:cNvPicPr>
            <a:picLocks noChangeAspect="1" noChangeArrowheads="1"/>
          </p:cNvPicPr>
          <p:nvPr/>
        </p:nvPicPr>
        <p:blipFill>
          <a:blip r:embed="rId2"/>
          <a:srcRect/>
          <a:stretch>
            <a:fillRect/>
          </a:stretch>
        </p:blipFill>
        <p:spPr bwMode="auto">
          <a:xfrm>
            <a:off x="439600" y="357166"/>
            <a:ext cx="7418548" cy="6027399"/>
          </a:xfrm>
          <a:prstGeom prst="rect">
            <a:avLst/>
          </a:prstGeom>
          <a:noFill/>
          <a:ln w="9525">
            <a:noFill/>
            <a:miter lim="800000"/>
            <a:headEnd/>
            <a:tailEnd/>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28596" y="466860"/>
            <a:ext cx="8358246"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Кіріспе.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Топография 6В07304-</a:t>
            </a:r>
            <a:r>
              <a:rPr lang="kk-KZ" sz="2400" dirty="0" smtClean="0">
                <a:latin typeface="Times New Roman" pitchFamily="18" charset="0"/>
                <a:ea typeface="Times New Roman" pitchFamily="18" charset="0"/>
                <a:cs typeface="Times New Roman" pitchFamily="18" charset="0"/>
              </a:rPr>
              <a:t>Кадастр</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мамандығы үшін негізгі пәндердің бірі болып табылады. Топография мен геодезия ғылымдары зерттеушілер үшін жер туралы, оның пішіні мен көлемі туралы, жер бетін карта түрінде жеткізу және жергілікті жерді түсіру туралы маңызды білім береді. Кадастр мен жерге орналастыру жұмыстарында топографиялық план және жер бетіндегі</a:t>
            </a:r>
            <a:r>
              <a:rPr kumimoji="0" lang="kk-KZ"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объектілердің координаталары анықтау жұмыстары кеңінен қолдануда, сондықтан топография және геодезия ғылымдары келешек кадастр маманы үшін аса маңызды болып табылады.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14291"/>
            <a:ext cx="8429684"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50000"/>
              </a:lnSpc>
              <a:spcBef>
                <a:spcPct val="0"/>
              </a:spcBef>
              <a:spcAft>
                <a:spcPct val="0"/>
              </a:spcAft>
              <a:buClrTx/>
              <a:buSzTx/>
              <a:buFontTx/>
              <a:buNone/>
              <a:tabLst>
                <a:tab pos="45085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Топография (геодезия) пәні туралы жалпы түсінік.</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tab pos="450850" algn="l"/>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Топография</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ірі масштабты (топографиялық) карта жасау мақсатында жергілікті жерді географиялық және геометриялық зерттеу әдістерін дамытатын ғылым.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tab pos="450850" algn="l"/>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Топографияның негізгі ғылыми және қолданбалы мәселелері – топографиялық карта жасау әдістерін, картада жер бетін бейнелеу тәсілдерін, топографиялық карталарды пайдалану тәсілдері мен қағидаларын жетілдіру.</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tab pos="450850" algn="l"/>
              </a:tabLst>
            </a:pP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400" b="0"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Геодезия</a:t>
            </a:r>
            <a:r>
              <a:rPr kumimoji="0" lang="kk-KZ"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жер бетін жоғары дәльдікпен зерттеу және онда әр түрлі өлшеу жұмыстарын жүргізу үшін координаттық жүйелерді жасау әдістерін дамытатын ғылым. </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571481"/>
            <a:ext cx="8072494" cy="5632311"/>
          </a:xfrm>
          <a:prstGeom prst="rect">
            <a:avLst/>
          </a:prstGeom>
        </p:spPr>
        <p:txBody>
          <a:bodyPr wrap="square">
            <a:spAutoFit/>
          </a:bodyPr>
          <a:lstStyle/>
          <a:p>
            <a:pPr lvl="0" indent="449263" algn="just" eaLnBrk="0" fontAlgn="base" hangingPunct="0">
              <a:lnSpc>
                <a:spcPct val="150000"/>
              </a:lnSpc>
              <a:spcBef>
                <a:spcPct val="0"/>
              </a:spcBef>
              <a:spcAft>
                <a:spcPct val="0"/>
              </a:spcAft>
              <a:tabLst>
                <a:tab pos="450850" algn="l"/>
              </a:tabLst>
            </a:pPr>
            <a:r>
              <a:rPr lang="kk-KZ" sz="2400" dirty="0" smtClean="0">
                <a:latin typeface="Times New Roman" pitchFamily="18" charset="0"/>
                <a:ea typeface="Times New Roman" pitchFamily="18" charset="0"/>
                <a:cs typeface="Times New Roman" pitchFamily="18" charset="0"/>
              </a:rPr>
              <a:t>Бұл әдістер топографиялық жұмыстардың негізін құрайды. Сонымен қатар геодезия жер қыртысының қозғалыстарын бақылау үшін, теңіздер мен мұхиттар жаңа сызықтарының өзгеруін тағы басқа да көптеген инженерлік мақсаттағы мәселелерді шеші үшін жер бетіндегі өлшеулер әдістерін қарастырады.</a:t>
            </a:r>
            <a:endParaRPr lang="ru-RU" sz="2400" dirty="0" smtClean="0">
              <a:latin typeface="Times New Roman" pitchFamily="18" charset="0"/>
              <a:cs typeface="Times New Roman" pitchFamily="18" charset="0"/>
            </a:endParaRPr>
          </a:p>
          <a:p>
            <a:pPr lvl="0" indent="449263" algn="just" eaLnBrk="0" fontAlgn="base" hangingPunct="0">
              <a:lnSpc>
                <a:spcPct val="150000"/>
              </a:lnSpc>
              <a:spcBef>
                <a:spcPct val="0"/>
              </a:spcBef>
              <a:spcAft>
                <a:spcPct val="0"/>
              </a:spcAft>
              <a:tabLst>
                <a:tab pos="450850" algn="l"/>
              </a:tabLst>
            </a:pPr>
            <a:r>
              <a:rPr lang="kk-KZ" sz="2400" dirty="0" smtClean="0">
                <a:latin typeface="Times New Roman" pitchFamily="18" charset="0"/>
                <a:ea typeface="Times New Roman" pitchFamily="18" charset="0"/>
                <a:cs typeface="Times New Roman" pitchFamily="18" charset="0"/>
              </a:rPr>
              <a:t>	Топография геодезия негіздерімен пәнінде топографиялық карта мен план жасау әдістері, топографиялық түсіру жұмыстары кешені, геодезиялық өлшеу аспаптары қарастырылады. </a:t>
            </a:r>
            <a:endParaRPr lang="kk-KZ" sz="2400" dirty="0" smtClean="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28596" y="500042"/>
            <a:ext cx="85725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Топография мен геодезияның басқа ғылымдарымен байланысы және шаруашылықтағы маңыздылығы.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Топография мен геодезия табиғат және қоғам туралы ғылымдарымен тығыз байланыста дамиды. Топография мен геодезияның картографиямен байланысы аса маңызды, бұл ғылымдардың жалпы бір бағыты бар, картография – картографиялық бейнелеу арқылы табиғаттағы мен қоғамдағы құбылыстарды көрсету мен зерттеу туралы ғылым, ал топографиялық карта осындай бейнелерге жатады.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Топографиялық карталар геологиялық ғылымдар жүйесі, топырақтану, ландшафттану, ботаника мен зоология тағы басқа да ғылымдар үшін аса маңызды болып табылады. Топографиялық карталар қолданбалы ғылымдар, әсіресе инженерлік ғылымдар үшін, өте қажетті болып табылады. Топографиялық түсіру жұмыстары көптеген ғылыми зерттеулерде қажетті болып келеді, мысалы неотектникалық қозғалыстарын анықтау үшін қайталау топографиялық түсірістерді жүргізеді. Әр түрлі құрылыс мәселелерін шешуде топографиялық карта мен план негіз болып табылады. Ауыл шарушалық жерлерді жоспарлауда, гидротехникалық құрылыс жүргізуде топографиялық карталардың маңыздылығы өте жоғары.</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57158" y="428604"/>
            <a:ext cx="8643998" cy="62750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Топографиялық карталар әскери мақсатта өте үлкен роль атқарады. ХХ ғасырда болған соғыстар және соңғы жылдарда болған көптеген әскери соқтығыстар әскери оқиғалар болып жатқан аудандардың толық топографиялық карталардың қажеттілігін көрсетті.</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Қазақстан Республикасында пайдалы қазбаларды барлау, жер ресурстарын тиімді пайдалану, табиғатты қорғау мақсатында жер бетінің жоғары дәльдікпен бейнеленген топографиялық карталар қажет. Мұндай топографиялық карталар басым ел қоныстанған жерлерге жасалынған, ал халық сирек тұратын, бірақ пайдалы қазбалар көп, жер ресурстары жеткіліті жерлер ұшін толықтырылған карталар аз.</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Геодезия, жер қыртысының қозғалысын және деформациясын, мұхиттар мен теңіздердің жаға бойының өзгеруін бақылау, теңздердің биіктігін және олардың арасындағы айырмашылықтарын анықтау, жер полюстерінің қозғалыстарын зерттеу үшін, сонымен қатар азаматтық, өнеркәсіптік, ауыл шаруашылық, көліктік құрылыстағы т.с.с. инженерлік алуан түрлі мәселелерін шешу үшін жер бетін өлшеу әдістерін дамытады.</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5720" y="357166"/>
            <a:ext cx="8572560" cy="62750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Топография мен геодезияның даму тарихы.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Топография мен геодезия ғылымдары шаруашылықтағы маңыздылығы өте жоғары болғандықтан ерте заманнан пайда болған. Жер бетін бейнелеу алғашқы адамдар бастады, мұндай мақұлдауды жазуды білмейтін халықтардың картографиялық сүреттері куә болып келеді. Мысалы, Солтүстік Американың эскимостардың кептірілген балықтағы, Мұхит аралдарының микронезийліктердің ағаш қабығындағы суреттері. Сонымен қатар үңгірлердің қабырғаларында кездесетін алғашқы қауым кезеңінде өмір сүрген адамдардың жер туралы суреттері. Мұндай суреттер Солтүстік Италияда орналасқан үңгірдің қабырғасында, Солтүстік Кавказда Майкоп қаласы жанында жүргізілген археологиялық қазу жұмыстары барысында табылған күміс құмыраның бетінде жергілікті жердің суреті салынған. Бұл суреттерде адамдар қолданбалы қажеттілікті сурет түрінде берген, яғни көрсетілген жергілікті жер кімнің жері, бұл жерде қандай шаруашылық дамыған т.с.с., кейбір суреттер хабарлаушы болып келеді, яғни аң, балық аулау жерлерді, жайлаудың орналасқан жерін көрсетеді т.с.с.</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101</TotalTime>
  <Words>1440</Words>
  <Application>Microsoft Office PowerPoint</Application>
  <PresentationFormat>Экран (4:3)</PresentationFormat>
  <Paragraphs>120</Paragraphs>
  <Slides>31</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31</vt:i4>
      </vt:variant>
    </vt:vector>
  </HeadingPairs>
  <TitlesOfParts>
    <vt:vector size="38" baseType="lpstr">
      <vt:lpstr>Arial</vt:lpstr>
      <vt:lpstr>Calibri</vt:lpstr>
      <vt:lpstr>Times New Roman</vt:lpstr>
      <vt:lpstr>Trebuchet MS</vt:lpstr>
      <vt:lpstr>Wingdings 3</vt:lpstr>
      <vt:lpstr>Грань</vt:lpstr>
      <vt:lpstr>Формула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Абдыгалиева Слушаш</cp:lastModifiedBy>
  <cp:revision>50</cp:revision>
  <dcterms:created xsi:type="dcterms:W3CDTF">2015-09-06T13:31:08Z</dcterms:created>
  <dcterms:modified xsi:type="dcterms:W3CDTF">2019-09-21T01:38:40Z</dcterms:modified>
</cp:coreProperties>
</file>