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34"/>
  </p:notesMasterIdLst>
  <p:sldIdLst>
    <p:sldId id="256" r:id="rId2"/>
    <p:sldId id="560" r:id="rId3"/>
    <p:sldId id="561" r:id="rId4"/>
    <p:sldId id="562" r:id="rId5"/>
    <p:sldId id="564" r:id="rId6"/>
    <p:sldId id="563" r:id="rId7"/>
    <p:sldId id="1050" r:id="rId8"/>
    <p:sldId id="1051" r:id="rId9"/>
    <p:sldId id="985" r:id="rId10"/>
    <p:sldId id="986" r:id="rId11"/>
    <p:sldId id="992" r:id="rId12"/>
    <p:sldId id="1046" r:id="rId13"/>
    <p:sldId id="642" r:id="rId14"/>
    <p:sldId id="681" r:id="rId15"/>
    <p:sldId id="630" r:id="rId16"/>
    <p:sldId id="687" r:id="rId17"/>
    <p:sldId id="688" r:id="rId18"/>
    <p:sldId id="635" r:id="rId19"/>
    <p:sldId id="634" r:id="rId20"/>
    <p:sldId id="637" r:id="rId21"/>
    <p:sldId id="638" r:id="rId22"/>
    <p:sldId id="896" r:id="rId23"/>
    <p:sldId id="640" r:id="rId24"/>
    <p:sldId id="641" r:id="rId25"/>
    <p:sldId id="661" r:id="rId26"/>
    <p:sldId id="662" r:id="rId27"/>
    <p:sldId id="665" r:id="rId28"/>
    <p:sldId id="944" r:id="rId29"/>
    <p:sldId id="668" r:id="rId30"/>
    <p:sldId id="669" r:id="rId31"/>
    <p:sldId id="675" r:id="rId32"/>
    <p:sldId id="995" r:id="rId33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0011F-3868-4E85-BBD4-0DC8588F31A6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706EA-D2A7-4A44-80A5-61EAD9F46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71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CBDB1E5-E1FE-4359-90CD-8F021F1CEC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341521B-E577-47C7-B69B-98EB95DA3C48}" type="slidenum">
              <a:rPr lang="en-US" altLang="ru-RU" sz="1200">
                <a:latin typeface="Times New Roman" panose="02020603050405020304" pitchFamily="18" charset="0"/>
              </a:rPr>
              <a:pPr/>
              <a:t>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7E3F7ECF-2A1E-4FFD-B36E-D53D0AF038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CF34902-450E-435B-BF5D-58D4EC490E89}" type="slidenum">
              <a:rPr lang="en-US" altLang="ru-RU" sz="1200">
                <a:latin typeface="Times New Roman" panose="02020603050405020304" pitchFamily="18" charset="0"/>
              </a:rPr>
              <a:pPr/>
              <a:t>12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ECB4B6E8-2BED-401F-8691-BBBC56432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97D708C-A512-43E0-B056-066ECECEE274}" type="slidenum">
              <a:rPr lang="en-US" altLang="ru-RU" sz="1200">
                <a:latin typeface="Times New Roman" panose="02020603050405020304" pitchFamily="18" charset="0"/>
              </a:rPr>
              <a:pPr/>
              <a:t>13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919A5E0-6428-4DC8-B270-ED20F0AECD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50936BA4-D161-41F8-BEFE-8A2990A0C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78653656-32B4-4939-B62D-489B928AAE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58173EE-291B-4B96-9D17-CE0D66778F29}" type="slidenum">
              <a:rPr lang="en-US" altLang="ru-RU" sz="1200">
                <a:latin typeface="Times New Roman" panose="02020603050405020304" pitchFamily="18" charset="0"/>
              </a:rPr>
              <a:pPr/>
              <a:t>14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8CE6765E-37FA-4A8D-B077-323DE4EA89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92BFC8E-5DCE-41E8-A184-2A84385E344F}" type="slidenum">
              <a:rPr lang="en-US" altLang="ru-RU" sz="1200">
                <a:latin typeface="Times New Roman" panose="02020603050405020304" pitchFamily="18" charset="0"/>
              </a:rPr>
              <a:pPr/>
              <a:t>15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5A1AF299-67C5-436C-9D67-4AE70F3EC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B03788DA-3EBB-4721-A387-04F59AA68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637AECA5-BF60-4210-9463-CEEE249691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D21E153-A42F-4CCF-8602-A2F9B09D0D32}" type="slidenum">
              <a:rPr lang="en-US" altLang="ru-RU" sz="1200">
                <a:latin typeface="Times New Roman" panose="02020603050405020304" pitchFamily="18" charset="0"/>
              </a:rPr>
              <a:pPr/>
              <a:t>16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00E9AD31-1BD2-4D37-8746-5E38224B3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3485F550-363A-4A21-B125-9F137CEF8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BF1CDA49-BA7A-4369-BBCF-ED2296E5A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D70948D-1FA3-42DA-A280-E6078A2420BA}" type="slidenum">
              <a:rPr lang="en-US" altLang="ru-RU" sz="1200">
                <a:latin typeface="Times New Roman" panose="02020603050405020304" pitchFamily="18" charset="0"/>
              </a:rPr>
              <a:pPr/>
              <a:t>17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0ABCDAB7-7036-4EE3-AC4E-D873D8589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BC34985-3395-4694-BAFB-BD2C8A3E1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94B528F-2448-4BB1-8CF5-0F5104A56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F2131A8-8ADB-430A-8379-904F69086AFC}" type="slidenum">
              <a:rPr lang="en-US" altLang="ru-RU" sz="1200">
                <a:latin typeface="Times New Roman" panose="02020603050405020304" pitchFamily="18" charset="0"/>
              </a:rPr>
              <a:pPr/>
              <a:t>18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5F85CF1C-2A39-4A5C-983F-17F6214CAC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D9CE3EC3-419A-4D0C-BE7C-66B0B4D010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14F413A-530C-4131-9CB7-9DDB07F9A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4A1754A-9862-4424-A514-F5EB877D9639}" type="slidenum">
              <a:rPr lang="en-US" altLang="ru-RU" sz="1200">
                <a:latin typeface="Times New Roman" panose="02020603050405020304" pitchFamily="18" charset="0"/>
              </a:rPr>
              <a:pPr/>
              <a:t>19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15A45A95-4448-4680-9933-81B91AA065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46BD973-4F60-4C3D-A687-0A251C8AE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EBB0658-53C8-44B3-82CE-6B301B35DD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71BE33-A6A1-4DC9-A062-F3DAFF5EA10A}" type="slidenum">
              <a:rPr lang="en-US" altLang="ru-RU" sz="1200">
                <a:latin typeface="Times New Roman" panose="02020603050405020304" pitchFamily="18" charset="0"/>
              </a:rPr>
              <a:pPr/>
              <a:t>20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8902BA04-0CAF-4978-B431-10BE54F528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B7C34377-9606-4A19-A41C-8B6B78319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43AE4A20-237C-4E13-8E7E-3627F924CC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772728-CF46-42A7-8160-EAC63042654F}" type="slidenum">
              <a:rPr lang="en-US" altLang="ru-RU" sz="1200">
                <a:latin typeface="Times New Roman" panose="02020603050405020304" pitchFamily="18" charset="0"/>
              </a:rPr>
              <a:pPr/>
              <a:t>21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3B3268B4-81D3-45A9-B496-000C3EDCE9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EE435BA4-F741-4105-8EF1-55EEC6165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388A4D57-F081-4B98-A23F-638A3797A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8559B2-9C7F-45E6-A662-3BFD57952688}" type="slidenum">
              <a:rPr lang="en-US" altLang="ru-RU" sz="1200">
                <a:latin typeface="Times New Roman" panose="02020603050405020304" pitchFamily="18" charset="0"/>
              </a:rPr>
              <a:pPr/>
              <a:t>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7B83B93-36FC-4D2E-AA9F-8F3EB799E3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34DBF8D9-5476-4576-A14E-8F31459CC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9F13383D-5D92-4702-81B8-E987DA549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418556F-A7FF-465B-86B9-9B09ED0A4F6F}" type="slidenum">
              <a:rPr lang="en-US" altLang="ru-RU" sz="1200">
                <a:latin typeface="Times New Roman" panose="02020603050405020304" pitchFamily="18" charset="0"/>
              </a:rPr>
              <a:pPr/>
              <a:t>22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9331844-6058-4AC3-AA60-25A719281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CBB524BB-0BE0-4488-8694-9810BA2D9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1EA45C70-176C-4A7F-9E83-C9441EE6E4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C8E687-78DB-42B5-ADAD-45DF8AEC4D87}" type="slidenum">
              <a:rPr lang="en-US" altLang="ru-RU" sz="1200">
                <a:latin typeface="Times New Roman" panose="02020603050405020304" pitchFamily="18" charset="0"/>
              </a:rPr>
              <a:pPr/>
              <a:t>23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02F2DB4F-CB42-40B6-B47B-F64B4FC4D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583088D4-50B2-4F94-9F0F-56ED1183D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E08F18F7-AC55-4AA3-8D0A-B554D87FF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A0E1DA4-BFEE-4073-9C3A-856113BBC308}" type="slidenum">
              <a:rPr lang="en-US" altLang="ru-RU" sz="1200">
                <a:latin typeface="Times New Roman" panose="02020603050405020304" pitchFamily="18" charset="0"/>
              </a:rPr>
              <a:pPr/>
              <a:t>24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939C406F-CB26-4BE9-9242-CECA3FCEE9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8532BF2-0CD1-4072-9EA8-A217FB19B0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1D86D509-8382-4F13-9EC8-0C1DF53B4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29E09F6-0FBE-42BF-B01F-B8FC2099B6A6}" type="slidenum">
              <a:rPr lang="en-US" altLang="ru-RU" sz="1200">
                <a:latin typeface="Times New Roman" panose="02020603050405020304" pitchFamily="18" charset="0"/>
              </a:rPr>
              <a:pPr/>
              <a:t>25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D0EA90B-4157-4EC1-BC85-7FF1CABFF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E482337C-BE04-42AF-8604-38869366B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448EE86-162C-4FEF-BA59-B19134E721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8847889-AAE4-4D64-8099-DEA6AB97B291}" type="slidenum">
              <a:rPr lang="en-US" altLang="ru-RU" sz="1200">
                <a:latin typeface="Times New Roman" panose="02020603050405020304" pitchFamily="18" charset="0"/>
              </a:rPr>
              <a:pPr/>
              <a:t>26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31E16462-9F42-4715-96B6-2D6686BD40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BFA89EA0-C140-493B-BC92-581A161CA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7A1492FF-4079-4CD8-B653-0172ED167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39DFB5E-CED5-49D8-BC84-3F1A2457CF41}" type="slidenum">
              <a:rPr lang="en-US" altLang="ru-RU" sz="1200">
                <a:latin typeface="Times New Roman" panose="02020603050405020304" pitchFamily="18" charset="0"/>
              </a:rPr>
              <a:pPr/>
              <a:t>27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39C2EA67-D5EF-479A-8EAF-D73F0A42DF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35CFAD5B-A5A8-43EF-8F84-2DB12CE8D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79C1C904-DB0A-4AE0-B76D-C44E743B61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9AC179-3647-4741-8389-2510095BEF1D}" type="slidenum">
              <a:rPr lang="en-US" altLang="ru-RU" sz="1200">
                <a:latin typeface="Times New Roman" panose="02020603050405020304" pitchFamily="18" charset="0"/>
              </a:rPr>
              <a:pPr/>
              <a:t>28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CB2CB6C8-A0E6-4B96-BC4A-A8B179C7C9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2C0C87D2-C138-4150-8233-D7065359D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0EDA797D-75C8-4779-93F7-4ACD96FC3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756D08B-CAB0-4164-8A55-B12ACF815334}" type="slidenum">
              <a:rPr lang="en-US" altLang="ru-RU" sz="1200">
                <a:latin typeface="Times New Roman" panose="02020603050405020304" pitchFamily="18" charset="0"/>
              </a:rPr>
              <a:pPr/>
              <a:t>29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8170FAD7-4D95-4B24-8BAB-4BC507EEB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F103A4C4-51FC-4B40-9833-843E0D0F9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28F2D5C5-CD7A-4AED-A1E2-4B288418F6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9A648B-927C-41AD-A675-6AEC085892A6}" type="slidenum">
              <a:rPr lang="en-US" altLang="ru-RU" sz="1200">
                <a:latin typeface="Times New Roman" panose="02020603050405020304" pitchFamily="18" charset="0"/>
              </a:rPr>
              <a:pPr/>
              <a:t>30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4B261991-EBFA-460B-AA8C-0C34E6B4F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FD448031-8EF6-4A56-89F6-AA7E2A5B4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3CBEFE0B-1C07-4185-86C4-DA6141499A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FF05E0F-365B-4075-B0E1-86A3D297945A}" type="slidenum">
              <a:rPr lang="en-US" altLang="ru-RU" sz="1200">
                <a:latin typeface="Times New Roman" panose="02020603050405020304" pitchFamily="18" charset="0"/>
              </a:rPr>
              <a:pPr/>
              <a:t>31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2B2EEDDF-16BE-4590-91DA-CB4E70486A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EE393B4E-76C5-4748-B31D-7E2414D53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A898F6B4-A5FA-4EB0-A634-2FD1F5211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2A09F9C-05A6-4901-B9C9-C826172E8801}" type="slidenum">
              <a:rPr lang="en-US" altLang="ru-RU" sz="1200">
                <a:latin typeface="Times New Roman" panose="02020603050405020304" pitchFamily="18" charset="0"/>
              </a:rPr>
              <a:pPr/>
              <a:t>4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F6E7BD4E-6249-461A-A165-7D198550E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175FD6A3-0547-45A7-958C-C8DD958FA6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A5530E44-262E-49D8-B427-E555CDB37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27B305A-F076-42FD-8C0E-877EF0E26BA4}" type="slidenum">
              <a:rPr lang="en-US" altLang="ru-RU" sz="1200">
                <a:latin typeface="Times New Roman" panose="02020603050405020304" pitchFamily="18" charset="0"/>
              </a:rPr>
              <a:pPr/>
              <a:t>32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39143BA4-3F72-4B49-83EB-D3932A55E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0061DA19-2E0A-47BF-B60B-63AC378C5D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AF3C7A6-9A14-4352-A071-B39A7B0618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6515E03-646E-4124-A8C0-81E23F8C78AA}" type="slidenum">
              <a:rPr lang="en-US" altLang="ru-RU" sz="1200">
                <a:latin typeface="Times New Roman" panose="02020603050405020304" pitchFamily="18" charset="0"/>
              </a:rPr>
              <a:pPr/>
              <a:t>5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DB8E44C-8A09-40E1-A8DD-CAAC19DE29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77C6A0D8-5CE3-44C5-AC94-33789CB97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51B8F693-23C9-4BC7-ADA3-F24B5594E9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ACE59D1-BD31-4B0E-A935-56FD89D21EF9}" type="slidenum">
              <a:rPr lang="en-US" altLang="ru-RU" sz="1200">
                <a:latin typeface="Times New Roman" panose="02020603050405020304" pitchFamily="18" charset="0"/>
              </a:rPr>
              <a:pPr/>
              <a:t>6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50CE7AC4-CB60-42A1-81D6-47D152ECE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5000C33C-E985-4EF3-8E82-EBC8BFD2C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3E930CCC-6BBC-4CD4-9B0F-90FEE870F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83B0888-17EE-4C12-8B11-A2A6B0AD585F}" type="slidenum">
              <a:rPr lang="en-US" altLang="ru-RU" sz="1200">
                <a:latin typeface="Times New Roman" panose="02020603050405020304" pitchFamily="18" charset="0"/>
              </a:rPr>
              <a:pPr/>
              <a:t>7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B84147F-2EE4-49F2-A13C-6D8748FA6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5E67DFE-73B9-4F15-9CEF-736DA3833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16D1A024-100D-46F0-889C-6F49F417B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9CCAD1-9D04-41A3-80DB-D7948C7065A2}" type="slidenum">
              <a:rPr lang="en-US" altLang="ru-RU" sz="1200">
                <a:latin typeface="Times New Roman" panose="02020603050405020304" pitchFamily="18" charset="0"/>
              </a:rPr>
              <a:pPr/>
              <a:t>9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B841F6FF-DEF7-4BE4-A14A-D144A91B2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9AB34031-60BA-4738-8B23-1B7D41689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1FFC8431-AF69-4FA3-B9C8-14A0F8BCF2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915A3A0-9EC8-426C-905C-FFA3BC09119A}" type="slidenum">
              <a:rPr lang="en-US" altLang="ru-RU" sz="1200">
                <a:latin typeface="Times New Roman" panose="02020603050405020304" pitchFamily="18" charset="0"/>
              </a:rPr>
              <a:pPr/>
              <a:t>10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1E2C3CC-14C2-4859-B8E3-C44B3D17F1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1B25505-114D-4E5A-B33E-597A805AD5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C5BC5EC5-69BA-4B51-AD15-E09A5F73D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F1998B-FB72-492A-91DE-CB9AF45992F8}" type="slidenum">
              <a:rPr lang="en-US" altLang="ru-RU" sz="1200">
                <a:latin typeface="Times New Roman" panose="02020603050405020304" pitchFamily="18" charset="0"/>
              </a:rPr>
              <a:pPr/>
              <a:t>11</a:t>
            </a:fld>
            <a:endParaRPr lang="en-US" altLang="ru-RU" sz="1200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DDC0E292-34C3-4166-9308-DBAD134A25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1E9E8985-DF23-4ADB-81E9-C7B4B4079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86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4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9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0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97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9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48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9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9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68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5B223-4FED-450E-9665-860BE2E47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839" y="1651858"/>
            <a:ext cx="11316748" cy="1040234"/>
          </a:xfrm>
        </p:spPr>
        <p:txBody>
          <a:bodyPr>
            <a:normAutofit/>
          </a:bodyPr>
          <a:lstStyle/>
          <a:p>
            <a:pPr algn="ctr"/>
            <a:r>
              <a:rPr lang="ru">
                <a:solidFill>
                  <a:srgbClr val="00B050"/>
                </a:solidFill>
              </a:rPr>
              <a:t>Лекция 11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9F2448-499C-4E3A-982F-D09A4C5EB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8741" y="4484689"/>
            <a:ext cx="9096434" cy="941277"/>
          </a:xfrm>
        </p:spPr>
        <p:txBody>
          <a:bodyPr>
            <a:normAutofit/>
          </a:bodyPr>
          <a:lstStyle/>
          <a:p>
            <a:pPr algn="ctr"/>
            <a:r>
              <a:rPr lang="ru" sz="3200" dirty="0">
                <a:solidFill>
                  <a:srgbClr val="FFFF00"/>
                </a:solidFill>
              </a:rPr>
              <a:t>Хранилище данных и OLAP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09238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1811EFE7-41C7-4C3C-84E5-BF6E6D1BAF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7619" y="858473"/>
            <a:ext cx="9920681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ru-RU" sz="3200" dirty="0">
                <a:solidFill>
                  <a:srgbClr val="FFFF00"/>
                </a:solidFill>
              </a:rPr>
              <a:t>Извлечение, преобразование и загрузка (ETL)</a:t>
            </a:r>
            <a:endParaRPr lang="en-US" altLang="ru-RU" dirty="0">
              <a:solidFill>
                <a:srgbClr val="FFFF00"/>
              </a:solidFill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8F2CDF1-DC91-4C34-8EA1-34673B981C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1119" y="1979802"/>
            <a:ext cx="8967831" cy="457339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Извлечение данных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получать данные из нескольких, разнородных и внешних источников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Очистка данных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обнаруживать ошибки в данных и исправлять их, когда это возможно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Преобразование данных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конвертировать данные из устаревшего или хост-формата в формат хранилища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Нагрузка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сортировать, суммировать, консолидировать, вычислять представления, проверять целостность и создавать </a:t>
            </a:r>
            <a:r>
              <a:rPr lang="ru" altLang="ru-RU" sz="2400" dirty="0" err="1"/>
              <a:t>индексы </a:t>
            </a:r>
            <a:r>
              <a:rPr lang="ru" altLang="ru-RU" sz="2400" dirty="0"/>
              <a:t>и разделы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2400" b="1" dirty="0"/>
              <a:t>Обновить</a:t>
            </a:r>
          </a:p>
          <a:p>
            <a:pPr lvl="1" eaLnBrk="1" hangingPunct="1">
              <a:lnSpc>
                <a:spcPct val="90000"/>
              </a:lnSpc>
            </a:pPr>
            <a:r>
              <a:rPr lang="ru" altLang="ru-RU" sz="2400" dirty="0"/>
              <a:t>распространять обновления из источников данных в хранилище</a:t>
            </a:r>
          </a:p>
        </p:txBody>
      </p:sp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9C8F7E73-D639-4700-911B-D7DA3FBD1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361BA45-2DE5-49D5-9004-4D0BB0EABC37}" type="slidenum">
              <a:rPr lang="en-US" altLang="ru-RU" sz="1200"/>
              <a:pPr eaLnBrk="1" hangingPunct="1"/>
              <a:t>10</a:t>
            </a:fld>
            <a:endParaRPr lang="en-US" altLang="ru-RU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>
            <a:extLst>
              <a:ext uri="{FF2B5EF4-FFF2-40B4-BE49-F238E27FC236}">
                <a16:creationId xmlns:a16="http://schemas.microsoft.com/office/drawing/2014/main" id="{CDADD1A9-BF0B-404C-89A4-0C4E6FED1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3732" y="910409"/>
            <a:ext cx="10353761" cy="548081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Хранилище метаданных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CEBE73E-7026-48DF-8584-1540C1ED5A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1963024"/>
            <a:ext cx="8934275" cy="4739780"/>
          </a:xfrm>
          <a:noFill/>
        </p:spPr>
        <p:txBody>
          <a:bodyPr vert="horz" lIns="92075" tIns="46038" rIns="92075" bIns="46038" rtlCol="0" anchor="ctr"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000" b="1" dirty="0"/>
              <a:t>Метаданные </a:t>
            </a:r>
            <a:r>
              <a:rPr lang="ru" altLang="ru-RU" sz="2000" dirty="0"/>
              <a:t>— это данные, определяющие объекты хранилища. Он хранит: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Описание </a:t>
            </a:r>
            <a:r>
              <a:rPr lang="ru" altLang="ru-RU" sz="2000" dirty="0">
                <a:solidFill>
                  <a:schemeClr val="folHlink"/>
                </a:solidFill>
              </a:rPr>
              <a:t>структуры </a:t>
            </a:r>
            <a:r>
              <a:rPr lang="ru" altLang="ru-RU" sz="2000" dirty="0"/>
              <a:t>хранилища данных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схема, представление, измерения, иерархии, определение производных данных , расположение и содержимое </a:t>
            </a:r>
            <a:r>
              <a:rPr lang="ru" altLang="ru-RU" sz="2000" dirty="0" err="1"/>
              <a:t>витрин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folHlink"/>
                </a:solidFill>
              </a:rPr>
              <a:t>Операционные </a:t>
            </a:r>
            <a:r>
              <a:rPr lang="ru" altLang="ru-RU" sz="2000" dirty="0"/>
              <a:t>метаданные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происхождение данных (история переноса данных и путей преобразования), актуальность данных (активные, архивированные или очищенные), информация мониторинга (статистика использования хранилища, отчеты об ошибках, контрольные журналы)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Алгоритмы </a:t>
            </a:r>
            <a:r>
              <a:rPr lang="ru" altLang="ru-RU" sz="2000" dirty="0">
                <a:solidFill>
                  <a:schemeClr val="folHlink"/>
                </a:solidFill>
              </a:rPr>
              <a:t>, </a:t>
            </a:r>
            <a:r>
              <a:rPr lang="ru" altLang="ru-RU" sz="2000" dirty="0"/>
              <a:t>используемые для суммирования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folHlink"/>
                </a:solidFill>
              </a:rPr>
              <a:t>Отображение из операционной среды </a:t>
            </a:r>
            <a:r>
              <a:rPr lang="ru" altLang="ru-RU" sz="2000" dirty="0"/>
              <a:t>в хранилище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Данные, относящиеся к </a:t>
            </a:r>
            <a:r>
              <a:rPr lang="ru" altLang="ru-RU" sz="2000" dirty="0">
                <a:solidFill>
                  <a:schemeClr val="folHlink"/>
                </a:solidFill>
              </a:rPr>
              <a:t>производительности системы</a:t>
            </a:r>
          </a:p>
          <a:p>
            <a:pPr lvl="1" eaLnBrk="1" hangingPunct="1">
              <a:lnSpc>
                <a:spcPct val="110000"/>
              </a:lnSpc>
              <a:spcBef>
                <a:spcPct val="0"/>
              </a:spcBef>
            </a:pPr>
            <a:r>
              <a:rPr lang="ru" altLang="ru-RU" sz="2000" dirty="0"/>
              <a:t>схема хранилища, представления и определения производных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folHlink"/>
                </a:solidFill>
              </a:rPr>
              <a:t>Бизнес-данные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деловые термины и определения, право собственности на данные, политика взимания платы</a:t>
            </a:r>
          </a:p>
        </p:txBody>
      </p:sp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72620FD4-D950-416D-AA61-3CE9C63F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547797F-FF56-46CD-A408-C844FB8ECBBD}" type="slidenum">
              <a:rPr lang="en-US" altLang="ru-RU" sz="1200"/>
              <a:pPr eaLnBrk="1" hangingPunct="1"/>
              <a:t>11</a:t>
            </a:fld>
            <a:endParaRPr lang="en-US" alt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DBB17812-D7CD-4C2A-B5B2-BAC457823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0815" y="722851"/>
            <a:ext cx="9659923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FF00"/>
                </a:solidFill>
              </a:rPr>
              <a:t>От таблиц и электронных таблиц к </a:t>
            </a:r>
            <a:br>
              <a:rPr lang="en-US" altLang="ru-RU" sz="3200" dirty="0">
                <a:solidFill>
                  <a:srgbClr val="FFFF00"/>
                </a:solidFill>
              </a:rPr>
            </a:br>
            <a:r>
              <a:rPr lang="ru" altLang="ru-RU" sz="3200" dirty="0">
                <a:solidFill>
                  <a:srgbClr val="FFFF00"/>
                </a:solidFill>
              </a:rPr>
              <a:t>кубам данных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A8DED72-7EC1-4BDF-9B17-4277291FE6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444" y="1803633"/>
            <a:ext cx="9486294" cy="4901967"/>
          </a:xfrm>
          <a:noFill/>
        </p:spPr>
        <p:txBody>
          <a:bodyPr vert="horz" lIns="92075" tIns="46038" rIns="92075" bIns="46038" rtlCol="0" anchor="ctr">
            <a:normAutofit fontScale="92500" lnSpcReduction="10000"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000" dirty="0"/>
              <a:t>Хранилище </a:t>
            </a:r>
            <a:r>
              <a:rPr lang="ru" altLang="ru-RU" sz="2000" b="1" dirty="0"/>
              <a:t>данных </a:t>
            </a:r>
            <a:r>
              <a:rPr lang="ru" altLang="ru-RU" sz="2000" dirty="0"/>
              <a:t>основано на </a:t>
            </a:r>
            <a:r>
              <a:rPr lang="ru" altLang="ru-RU" sz="2000" dirty="0">
                <a:solidFill>
                  <a:schemeClr val="hlink"/>
                </a:solidFill>
              </a:rPr>
              <a:t>многомерной модели данных, </a:t>
            </a:r>
            <a:r>
              <a:rPr lang="ru" altLang="ru-RU" sz="2000" dirty="0"/>
              <a:t>в которой данные представлены в виде куба данных.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000" dirty="0"/>
              <a:t>Куб данных, такой как </a:t>
            </a:r>
            <a:r>
              <a:rPr lang="ru" altLang="ru-RU" sz="2000" dirty="0">
                <a:solidFill>
                  <a:schemeClr val="folHlink"/>
                </a:solidFill>
              </a:rPr>
              <a:t>продажи </a:t>
            </a:r>
            <a:r>
              <a:rPr lang="ru" altLang="ru-RU" sz="2000" dirty="0"/>
              <a:t>, позволяет моделировать данные и просматривать их в нескольких измерениях .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000" b="1" dirty="0"/>
              <a:t>Таблицы измерений </a:t>
            </a:r>
            <a:r>
              <a:rPr lang="ru" altLang="ru-RU" sz="2000" dirty="0"/>
              <a:t>, такие как </a:t>
            </a:r>
            <a:r>
              <a:rPr lang="ru" altLang="ru-RU" sz="2000" dirty="0">
                <a:solidFill>
                  <a:schemeClr val="folHlink"/>
                </a:solidFill>
              </a:rPr>
              <a:t>элемент ( </a:t>
            </a:r>
            <a:r>
              <a:rPr lang="ru" altLang="ru-RU" sz="2000" dirty="0" err="1">
                <a:solidFill>
                  <a:schemeClr val="folHlink"/>
                </a:solidFill>
              </a:rPr>
              <a:t>item_name </a:t>
            </a:r>
            <a:r>
              <a:rPr lang="ru" altLang="ru-RU" sz="2000" dirty="0">
                <a:solidFill>
                  <a:schemeClr val="folHlink"/>
                </a:solidFill>
              </a:rPr>
              <a:t>, бренд, тип) </a:t>
            </a:r>
            <a:r>
              <a:rPr lang="ru" altLang="ru-RU" sz="2000" dirty="0"/>
              <a:t>или </a:t>
            </a:r>
            <a:r>
              <a:rPr lang="ru" altLang="ru-RU" sz="2000" dirty="0">
                <a:solidFill>
                  <a:schemeClr val="folHlink"/>
                </a:solidFill>
              </a:rPr>
              <a:t>время (день, неделя, месяц, квартал, год)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000" b="1" dirty="0"/>
              <a:t>Таблица фактов </a:t>
            </a:r>
            <a:r>
              <a:rPr lang="ru" altLang="ru-RU" sz="2000" dirty="0"/>
              <a:t>содержит </a:t>
            </a:r>
            <a:r>
              <a:rPr lang="ru" altLang="ru-RU" sz="2000" b="1" dirty="0"/>
              <a:t>показатели </a:t>
            </a:r>
            <a:r>
              <a:rPr lang="ru" altLang="ru-RU" sz="2000" dirty="0"/>
              <a:t>(например, </a:t>
            </a:r>
            <a:r>
              <a:rPr lang="ru" altLang="ru-RU" sz="2000" dirty="0" err="1">
                <a:solidFill>
                  <a:schemeClr val="folHlink"/>
                </a:solidFill>
              </a:rPr>
              <a:t>Dollar_sold </a:t>
            </a:r>
            <a:r>
              <a:rPr lang="ru" altLang="ru-RU" sz="2000" dirty="0"/>
              <a:t>) и ключи к каждой из связанных таблиц измерений.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000" dirty="0"/>
              <a:t>В литературе по хранилищам данных базовый куб nD называется </a:t>
            </a:r>
            <a:r>
              <a:rPr lang="ru" altLang="ru-RU" sz="2000" dirty="0">
                <a:solidFill>
                  <a:schemeClr val="hlink"/>
                </a:solidFill>
              </a:rPr>
              <a:t>базовым кубоидом </a:t>
            </a:r>
            <a:r>
              <a:rPr lang="ru" altLang="ru-RU" sz="2000" dirty="0"/>
              <a:t>. Самый верхний 0-D кубоид, который содержит самый высокий уровень суммирования, называется </a:t>
            </a:r>
            <a:r>
              <a:rPr lang="ru" altLang="ru-RU" sz="2000" dirty="0">
                <a:solidFill>
                  <a:schemeClr val="hlink"/>
                </a:solidFill>
              </a:rPr>
              <a:t>вершинным кубоидом </a:t>
            </a:r>
            <a:r>
              <a:rPr lang="ru" altLang="ru-RU" sz="2000" dirty="0"/>
              <a:t>. Решетка кубоидов образует </a:t>
            </a:r>
            <a:r>
              <a:rPr lang="ru" altLang="ru-RU" sz="2000" dirty="0">
                <a:solidFill>
                  <a:schemeClr val="hlink"/>
                </a:solidFill>
              </a:rPr>
              <a:t>куб данных.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05EF3B1D-5815-4F08-8CCB-63A6FEFEF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31E3513-D912-4BD5-A0C4-8CBF712E748D}" type="slidenum">
              <a:rPr lang="en-US" altLang="ru-RU" sz="1200"/>
              <a:pPr eaLnBrk="1" hangingPunct="1"/>
              <a:t>12</a:t>
            </a:fld>
            <a:endParaRPr lang="en-US" altLang="ru-RU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30A3B138-B799-4E29-B4CE-2CDFE7A61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5030" y="850989"/>
            <a:ext cx="7618143" cy="685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zh-CN" dirty="0">
                <a:solidFill>
                  <a:srgbClr val="FFFF00"/>
                </a:solidFill>
                <a:ea typeface="SimSun" panose="02010600030101010101" pitchFamily="2" charset="-122"/>
              </a:rPr>
              <a:t>Куб: Решетка кубоидов</a:t>
            </a:r>
          </a:p>
        </p:txBody>
      </p:sp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3D85EABD-F213-48DF-A690-15C509294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44E1963-9214-4B06-8FF9-BED8982B5132}" type="slidenum">
              <a:rPr lang="en-US" altLang="ru-RU" sz="1200"/>
              <a:pPr eaLnBrk="1" hangingPunct="1"/>
              <a:t>13</a:t>
            </a:fld>
            <a:endParaRPr lang="en-US" altLang="ru-RU" sz="1200"/>
          </a:p>
        </p:txBody>
      </p:sp>
      <p:sp>
        <p:nvSpPr>
          <p:cNvPr id="18436" name="Text Box 56">
            <a:extLst>
              <a:ext uri="{FF2B5EF4-FFF2-40B4-BE49-F238E27FC236}">
                <a16:creationId xmlns:a16="http://schemas.microsoft.com/office/drawing/2014/main" id="{FCF3732F-8BF3-473C-900C-41D9DC3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3719513"/>
            <a:ext cx="1006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время, пункт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7" name="Text Box 62">
            <a:extLst>
              <a:ext uri="{FF2B5EF4-FFF2-40B4-BE49-F238E27FC236}">
                <a16:creationId xmlns:a16="http://schemas.microsoft.com/office/drawing/2014/main" id="{FB988643-B184-402B-9522-F09F5BFB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4938713"/>
            <a:ext cx="1747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600" b="1">
                <a:latin typeface="Times New Roman" panose="02020603050405020304" pitchFamily="18" charset="0"/>
                <a:ea typeface="SimSun" panose="02010600030101010101" pitchFamily="2" charset="-122"/>
              </a:rPr>
              <a:t>время, предмет, место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8438" name="Text Box 67">
            <a:extLst>
              <a:ext uri="{FF2B5EF4-FFF2-40B4-BE49-F238E27FC236}">
                <a16:creationId xmlns:a16="http://schemas.microsoft.com/office/drawing/2014/main" id="{D6C6DA64-3FB2-4765-AA5B-DFC4ECDF2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531" y="6354600"/>
            <a:ext cx="2663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время, товар, место, поставщик</a:t>
            </a:r>
            <a:endParaRPr lang="en-US" altLang="zh-CN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pSp>
        <p:nvGrpSpPr>
          <p:cNvPr id="18439" name="Group 73">
            <a:extLst>
              <a:ext uri="{FF2B5EF4-FFF2-40B4-BE49-F238E27FC236}">
                <a16:creationId xmlns:a16="http://schemas.microsoft.com/office/drawing/2014/main" id="{B54CFD49-2B58-4F9E-A363-D77890521C47}"/>
              </a:ext>
            </a:extLst>
          </p:cNvPr>
          <p:cNvGrpSpPr>
            <a:grpSpLocks/>
          </p:cNvGrpSpPr>
          <p:nvPr/>
        </p:nvGrpSpPr>
        <p:grpSpPr bwMode="auto">
          <a:xfrm>
            <a:off x="1926431" y="1839749"/>
            <a:ext cx="8339138" cy="4481513"/>
            <a:chOff x="384" y="1209"/>
            <a:chExt cx="5253" cy="2823"/>
          </a:xfrm>
        </p:grpSpPr>
        <p:sp>
          <p:nvSpPr>
            <p:cNvPr id="18440" name="AutoShape 3">
              <a:extLst>
                <a:ext uri="{FF2B5EF4-FFF2-40B4-BE49-F238E27FC236}">
                  <a16:creationId xmlns:a16="http://schemas.microsoft.com/office/drawing/2014/main" id="{6D3A1DE8-1B88-41FE-87C2-B9C2340FA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440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1" name="AutoShape 4">
              <a:extLst>
                <a:ext uri="{FF2B5EF4-FFF2-40B4-BE49-F238E27FC236}">
                  <a16:creationId xmlns:a16="http://schemas.microsoft.com/office/drawing/2014/main" id="{1D685B29-B708-4C80-9D2F-BBAFA0A38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2" name="AutoShape 5">
              <a:extLst>
                <a:ext uri="{FF2B5EF4-FFF2-40B4-BE49-F238E27FC236}">
                  <a16:creationId xmlns:a16="http://schemas.microsoft.com/office/drawing/2014/main" id="{BF0D3E59-A67B-487B-818A-F19DF11E1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3" name="AutoShape 6">
              <a:extLst>
                <a:ext uri="{FF2B5EF4-FFF2-40B4-BE49-F238E27FC236}">
                  <a16:creationId xmlns:a16="http://schemas.microsoft.com/office/drawing/2014/main" id="{C7ABE3DC-7448-4036-ABF0-C53CB607D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196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4" name="AutoShape 7">
              <a:extLst>
                <a:ext uri="{FF2B5EF4-FFF2-40B4-BE49-F238E27FC236}">
                  <a16:creationId xmlns:a16="http://schemas.microsoft.com/office/drawing/2014/main" id="{7042ACA8-5B55-4638-A228-463E9D260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5" name="AutoShape 8">
              <a:extLst>
                <a:ext uri="{FF2B5EF4-FFF2-40B4-BE49-F238E27FC236}">
                  <a16:creationId xmlns:a16="http://schemas.microsoft.com/office/drawing/2014/main" id="{7122823A-6BB2-4D03-AECF-D9FC20813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6" name="AutoShape 9">
              <a:extLst>
                <a:ext uri="{FF2B5EF4-FFF2-40B4-BE49-F238E27FC236}">
                  <a16:creationId xmlns:a16="http://schemas.microsoft.com/office/drawing/2014/main" id="{B81C84FD-024F-4628-A09D-6F50A90D0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7" name="AutoShape 10">
              <a:extLst>
                <a:ext uri="{FF2B5EF4-FFF2-40B4-BE49-F238E27FC236}">
                  <a16:creationId xmlns:a16="http://schemas.microsoft.com/office/drawing/2014/main" id="{C928DC8D-7DA1-4975-ACAC-F74F5DFBA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8" name="AutoShape 11">
              <a:extLst>
                <a:ext uri="{FF2B5EF4-FFF2-40B4-BE49-F238E27FC236}">
                  <a16:creationId xmlns:a16="http://schemas.microsoft.com/office/drawing/2014/main" id="{D544A294-23CC-4A94-B819-A2CC60F8D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49" name="AutoShape 12">
              <a:extLst>
                <a:ext uri="{FF2B5EF4-FFF2-40B4-BE49-F238E27FC236}">
                  <a16:creationId xmlns:a16="http://schemas.microsoft.com/office/drawing/2014/main" id="{E01B8D74-698C-4E16-95D4-6DADD2F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16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0" name="AutoShape 13">
              <a:extLst>
                <a:ext uri="{FF2B5EF4-FFF2-40B4-BE49-F238E27FC236}">
                  <a16:creationId xmlns:a16="http://schemas.microsoft.com/office/drawing/2014/main" id="{715D4D2A-16EA-4751-B7A6-C37240E163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1" name="AutoShape 14">
              <a:extLst>
                <a:ext uri="{FF2B5EF4-FFF2-40B4-BE49-F238E27FC236}">
                  <a16:creationId xmlns:a16="http://schemas.microsoft.com/office/drawing/2014/main" id="{04C93CA5-DE28-443C-85BD-657983F59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2592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2" name="AutoShape 15">
              <a:extLst>
                <a:ext uri="{FF2B5EF4-FFF2-40B4-BE49-F238E27FC236}">
                  <a16:creationId xmlns:a16="http://schemas.microsoft.com/office/drawing/2014/main" id="{CF9A79A2-2B5A-4DE3-A7A7-576AC7D54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888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3" name="AutoShape 16">
              <a:extLst>
                <a:ext uri="{FF2B5EF4-FFF2-40B4-BE49-F238E27FC236}">
                  <a16:creationId xmlns:a16="http://schemas.microsoft.com/office/drawing/2014/main" id="{DB6E4A7C-4A61-4EC8-AB4A-0E090F604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4" name="AutoShape 17">
              <a:extLst>
                <a:ext uri="{FF2B5EF4-FFF2-40B4-BE49-F238E27FC236}">
                  <a16:creationId xmlns:a16="http://schemas.microsoft.com/office/drawing/2014/main" id="{2D746C91-9CFA-45D3-B867-39D3280F4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5" name="AutoShape 18">
              <a:extLst>
                <a:ext uri="{FF2B5EF4-FFF2-40B4-BE49-F238E27FC236}">
                  <a16:creationId xmlns:a16="http://schemas.microsoft.com/office/drawing/2014/main" id="{CC7807EB-EFED-4F7F-B9E6-F2D943CC9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264"/>
              <a:ext cx="144" cy="144"/>
            </a:xfrm>
            <a:prstGeom prst="flowChartConnector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8456" name="Text Box 19">
              <a:extLst>
                <a:ext uri="{FF2B5EF4-FFF2-40B4-BE49-F238E27FC236}">
                  <a16:creationId xmlns:a16="http://schemas.microsoft.com/office/drawing/2014/main" id="{DD908D91-F87D-42C0-B8D7-1CFB9483E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" y="1209"/>
              <a:ext cx="2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все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7" name="Text Box 20">
              <a:extLst>
                <a:ext uri="{FF2B5EF4-FFF2-40B4-BE49-F238E27FC236}">
                  <a16:creationId xmlns:a16="http://schemas.microsoft.com/office/drawing/2014/main" id="{7727D56F-6699-4F6A-929C-2E9A3ECB5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время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8" name="Text Box 21">
              <a:extLst>
                <a:ext uri="{FF2B5EF4-FFF2-40B4-BE49-F238E27FC236}">
                  <a16:creationId xmlns:a16="http://schemas.microsoft.com/office/drawing/2014/main" id="{E35DEE14-C30E-43F3-AEA3-9EAFA767E1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37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пункт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59" name="Text Box 22">
              <a:extLst>
                <a:ext uri="{FF2B5EF4-FFF2-40B4-BE49-F238E27FC236}">
                  <a16:creationId xmlns:a16="http://schemas.microsoft.com/office/drawing/2014/main" id="{48C4EE58-B796-4582-81D4-F37FCE2D2C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1737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место расположения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0" name="Text Box 23">
              <a:extLst>
                <a:ext uri="{FF2B5EF4-FFF2-40B4-BE49-F238E27FC236}">
                  <a16:creationId xmlns:a16="http://schemas.microsoft.com/office/drawing/2014/main" id="{3830BD16-96C1-4458-91D2-358A302C0C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" y="1915"/>
              <a:ext cx="6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2000" dirty="0">
                  <a:latin typeface="Times New Roman" panose="02020603050405020304" pitchFamily="18" charset="0"/>
                  <a:ea typeface="SimSun" panose="02010600030101010101" pitchFamily="2" charset="-122"/>
                </a:rPr>
                <a:t>поставщик</a:t>
              </a:r>
              <a:endParaRPr lang="en-US" altLang="zh-CN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61" name="Line 24">
              <a:extLst>
                <a:ext uri="{FF2B5EF4-FFF2-40B4-BE49-F238E27FC236}">
                  <a16:creationId xmlns:a16="http://schemas.microsoft.com/office/drawing/2014/main" id="{DF46B025-29AA-4087-B707-B51D1342BC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1488"/>
              <a:ext cx="105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2" name="Line 25">
              <a:extLst>
                <a:ext uri="{FF2B5EF4-FFF2-40B4-BE49-F238E27FC236}">
                  <a16:creationId xmlns:a16="http://schemas.microsoft.com/office/drawing/2014/main" id="{0DEDF643-5ABB-4238-AF98-42BD76E183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2" y="1488"/>
              <a:ext cx="2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Line 26">
              <a:extLst>
                <a:ext uri="{FF2B5EF4-FFF2-40B4-BE49-F238E27FC236}">
                  <a16:creationId xmlns:a16="http://schemas.microsoft.com/office/drawing/2014/main" id="{57929B28-F130-46D9-B41F-61E5A37AF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38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4" name="Line 27">
              <a:extLst>
                <a:ext uri="{FF2B5EF4-FFF2-40B4-BE49-F238E27FC236}">
                  <a16:creationId xmlns:a16="http://schemas.microsoft.com/office/drawing/2014/main" id="{EE45FC7C-E6FB-4271-AA7E-EA0870E51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488"/>
              <a:ext cx="105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5" name="Line 28">
              <a:extLst>
                <a:ext uri="{FF2B5EF4-FFF2-40B4-BE49-F238E27FC236}">
                  <a16:creationId xmlns:a16="http://schemas.microsoft.com/office/drawing/2014/main" id="{0FB92755-2E33-4B34-9448-A32081EAF6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43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6" name="Line 29">
              <a:extLst>
                <a:ext uri="{FF2B5EF4-FFF2-40B4-BE49-F238E27FC236}">
                  <a16:creationId xmlns:a16="http://schemas.microsoft.com/office/drawing/2014/main" id="{CB81B6B7-6070-4D50-924F-16A1F9BD56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24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7" name="Line 30">
              <a:extLst>
                <a:ext uri="{FF2B5EF4-FFF2-40B4-BE49-F238E27FC236}">
                  <a16:creationId xmlns:a16="http://schemas.microsoft.com/office/drawing/2014/main" id="{1CBA597F-EEE2-4DA1-BDDA-F4D40B9952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016"/>
              <a:ext cx="91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8" name="Line 31">
              <a:extLst>
                <a:ext uri="{FF2B5EF4-FFF2-40B4-BE49-F238E27FC236}">
                  <a16:creationId xmlns:a16="http://schemas.microsoft.com/office/drawing/2014/main" id="{B8A357A3-ACB5-4647-BBDB-F5A5874798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9" name="Line 32">
              <a:extLst>
                <a:ext uri="{FF2B5EF4-FFF2-40B4-BE49-F238E27FC236}">
                  <a16:creationId xmlns:a16="http://schemas.microsoft.com/office/drawing/2014/main" id="{9696C389-3CAE-4602-8388-44446A12F8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81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0" name="Line 33">
              <a:extLst>
                <a:ext uri="{FF2B5EF4-FFF2-40B4-BE49-F238E27FC236}">
                  <a16:creationId xmlns:a16="http://schemas.microsoft.com/office/drawing/2014/main" id="{B3BB979C-33B6-45E7-B475-2C4FE421A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6"/>
              <a:ext cx="13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1" name="Line 34">
              <a:extLst>
                <a:ext uri="{FF2B5EF4-FFF2-40B4-BE49-F238E27FC236}">
                  <a16:creationId xmlns:a16="http://schemas.microsoft.com/office/drawing/2014/main" id="{6333B3CD-50BD-4734-91A1-111CF12CFB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2" name="Line 35">
              <a:extLst>
                <a:ext uri="{FF2B5EF4-FFF2-40B4-BE49-F238E27FC236}">
                  <a16:creationId xmlns:a16="http://schemas.microsoft.com/office/drawing/2014/main" id="{9D2964D1-F552-4325-9A00-EC7604C1D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016"/>
              <a:ext cx="12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3" name="Line 36">
              <a:extLst>
                <a:ext uri="{FF2B5EF4-FFF2-40B4-BE49-F238E27FC236}">
                  <a16:creationId xmlns:a16="http://schemas.microsoft.com/office/drawing/2014/main" id="{3C42BE1C-98D5-4B3F-9DC6-B82B402903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016"/>
              <a:ext cx="120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4" name="Line 37">
              <a:extLst>
                <a:ext uri="{FF2B5EF4-FFF2-40B4-BE49-F238E27FC236}">
                  <a16:creationId xmlns:a16="http://schemas.microsoft.com/office/drawing/2014/main" id="{4011BEAA-8C13-4EFE-9094-3E7EB010B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2064"/>
              <a:ext cx="12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5" name="Line 38">
              <a:extLst>
                <a:ext uri="{FF2B5EF4-FFF2-40B4-BE49-F238E27FC236}">
                  <a16:creationId xmlns:a16="http://schemas.microsoft.com/office/drawing/2014/main" id="{75B42621-A00E-4500-8D2B-AD7D8379F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4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6" name="Line 39">
              <a:extLst>
                <a:ext uri="{FF2B5EF4-FFF2-40B4-BE49-F238E27FC236}">
                  <a16:creationId xmlns:a16="http://schemas.microsoft.com/office/drawing/2014/main" id="{1254DAEB-8BCF-4B34-9D2C-345E70E865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064"/>
              <a:ext cx="62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7" name="Line 40">
              <a:extLst>
                <a:ext uri="{FF2B5EF4-FFF2-40B4-BE49-F238E27FC236}">
                  <a16:creationId xmlns:a16="http://schemas.microsoft.com/office/drawing/2014/main" id="{80485E48-526E-4EA8-9A68-81882758C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43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8" name="Line 41">
              <a:extLst>
                <a:ext uri="{FF2B5EF4-FFF2-40B4-BE49-F238E27FC236}">
                  <a16:creationId xmlns:a16="http://schemas.microsoft.com/office/drawing/2014/main" id="{5B9CE7A6-11CC-4CC1-A7B6-3627F41FA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79" name="Line 42">
              <a:extLst>
                <a:ext uri="{FF2B5EF4-FFF2-40B4-BE49-F238E27FC236}">
                  <a16:creationId xmlns:a16="http://schemas.microsoft.com/office/drawing/2014/main" id="{57B914AD-32CE-4762-946A-D892C8D680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24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0" name="Line 43">
              <a:extLst>
                <a:ext uri="{FF2B5EF4-FFF2-40B4-BE49-F238E27FC236}">
                  <a16:creationId xmlns:a16="http://schemas.microsoft.com/office/drawing/2014/main" id="{4835A90E-8B9D-4F73-8744-4800EA9B75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640"/>
              <a:ext cx="105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1" name="Line 44">
              <a:extLst>
                <a:ext uri="{FF2B5EF4-FFF2-40B4-BE49-F238E27FC236}">
                  <a16:creationId xmlns:a16="http://schemas.microsoft.com/office/drawing/2014/main" id="{BBEC0C86-8A08-406E-A9A2-EF7189FE2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28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2" name="Line 45">
              <a:extLst>
                <a:ext uri="{FF2B5EF4-FFF2-40B4-BE49-F238E27FC236}">
                  <a16:creationId xmlns:a16="http://schemas.microsoft.com/office/drawing/2014/main" id="{DAE2527C-F3C0-4017-9A96-28F0890800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3" name="Line 46">
              <a:extLst>
                <a:ext uri="{FF2B5EF4-FFF2-40B4-BE49-F238E27FC236}">
                  <a16:creationId xmlns:a16="http://schemas.microsoft.com/office/drawing/2014/main" id="{0DEAF4FE-2B1A-4C09-BC95-DE895CB0EF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4" y="2640"/>
              <a:ext cx="1584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4" name="Line 47">
              <a:extLst>
                <a:ext uri="{FF2B5EF4-FFF2-40B4-BE49-F238E27FC236}">
                  <a16:creationId xmlns:a16="http://schemas.microsoft.com/office/drawing/2014/main" id="{2AF1AC06-23C8-495E-87B8-826D5FE0D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640"/>
              <a:ext cx="38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5" name="Line 48">
              <a:extLst>
                <a:ext uri="{FF2B5EF4-FFF2-40B4-BE49-F238E27FC236}">
                  <a16:creationId xmlns:a16="http://schemas.microsoft.com/office/drawing/2014/main" id="{B87D4268-5543-4205-9BCF-72E0C4916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640"/>
              <a:ext cx="153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6" name="Line 49">
              <a:extLst>
                <a:ext uri="{FF2B5EF4-FFF2-40B4-BE49-F238E27FC236}">
                  <a16:creationId xmlns:a16="http://schemas.microsoft.com/office/drawing/2014/main" id="{35419482-5CB5-4917-BCA3-5D09A39D2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192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7" name="Line 50">
              <a:extLst>
                <a:ext uri="{FF2B5EF4-FFF2-40B4-BE49-F238E27FC236}">
                  <a16:creationId xmlns:a16="http://schemas.microsoft.com/office/drawing/2014/main" id="{E4677E09-1E4D-43B7-A2CD-E07DECE24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2" y="2640"/>
              <a:ext cx="768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8" name="Line 51">
              <a:extLst>
                <a:ext uri="{FF2B5EF4-FFF2-40B4-BE49-F238E27FC236}">
                  <a16:creationId xmlns:a16="http://schemas.microsoft.com/office/drawing/2014/main" id="{7254A1AC-DB51-4ECC-A37C-45589EFCCA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640"/>
              <a:ext cx="144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89" name="Line 52">
              <a:extLst>
                <a:ext uri="{FF2B5EF4-FFF2-40B4-BE49-F238E27FC236}">
                  <a16:creationId xmlns:a16="http://schemas.microsoft.com/office/drawing/2014/main" id="{9BED9171-C62D-42EF-BEEB-E4BA40580D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360"/>
              <a:ext cx="1104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0" name="Line 53">
              <a:extLst>
                <a:ext uri="{FF2B5EF4-FFF2-40B4-BE49-F238E27FC236}">
                  <a16:creationId xmlns:a16="http://schemas.microsoft.com/office/drawing/2014/main" id="{E9A2D832-EA2E-4681-962E-60BB9B4ECA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312"/>
              <a:ext cx="52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1" name="Line 54">
              <a:extLst>
                <a:ext uri="{FF2B5EF4-FFF2-40B4-BE49-F238E27FC236}">
                  <a16:creationId xmlns:a16="http://schemas.microsoft.com/office/drawing/2014/main" id="{F2860AA7-54EC-4F57-8D8E-6D92690BCB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3312"/>
              <a:ext cx="14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2" name="Line 55">
              <a:extLst>
                <a:ext uri="{FF2B5EF4-FFF2-40B4-BE49-F238E27FC236}">
                  <a16:creationId xmlns:a16="http://schemas.microsoft.com/office/drawing/2014/main" id="{920A7018-74DF-4648-A71B-62B2D5040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3360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93" name="Text Box 57">
              <a:extLst>
                <a:ext uri="{FF2B5EF4-FFF2-40B4-BE49-F238E27FC236}">
                  <a16:creationId xmlns:a16="http://schemas.microsoft.com/office/drawing/2014/main" id="{3B870966-35E3-4672-9B8D-93A3F9153C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место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4" name="Text Box 58">
              <a:extLst>
                <a:ext uri="{FF2B5EF4-FFF2-40B4-BE49-F238E27FC236}">
                  <a16:creationId xmlns:a16="http://schemas.microsoft.com/office/drawing/2014/main" id="{7244AFB5-B2CF-4AC5-924C-F0A96EFA7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0" y="2679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5" name="Text Box 59">
              <a:extLst>
                <a:ext uri="{FF2B5EF4-FFF2-40B4-BE49-F238E27FC236}">
                  <a16:creationId xmlns:a16="http://schemas.microsoft.com/office/drawing/2014/main" id="{F8AFD258-B21B-4BA9-A423-34A18C79B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2" y="2343"/>
              <a:ext cx="82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Расположение предмета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6" name="Text Box 60">
              <a:extLst>
                <a:ext uri="{FF2B5EF4-FFF2-40B4-BE49-F238E27FC236}">
                  <a16:creationId xmlns:a16="http://schemas.microsoft.com/office/drawing/2014/main" id="{2032418F-782C-4031-BF65-85FC42E00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8" y="2727"/>
              <a:ext cx="8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товар,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7" name="Text Box 61">
              <a:extLst>
                <a:ext uri="{FF2B5EF4-FFF2-40B4-BE49-F238E27FC236}">
                  <a16:creationId xmlns:a16="http://schemas.microsoft.com/office/drawing/2014/main" id="{020C9C1A-CA46-48B3-9641-D4394DB29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8" y="2343"/>
              <a:ext cx="10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местоположение,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8" name="Text Box 63">
              <a:extLst>
                <a:ext uri="{FF2B5EF4-FFF2-40B4-BE49-F238E27FC236}">
                  <a16:creationId xmlns:a16="http://schemas.microsoft.com/office/drawing/2014/main" id="{E6E7834A-6135-4B88-9BD6-F73D77DFE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6" y="3463"/>
              <a:ext cx="9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товар,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499" name="Text Box 64">
              <a:extLst>
                <a:ext uri="{FF2B5EF4-FFF2-40B4-BE49-F238E27FC236}">
                  <a16:creationId xmlns:a16="http://schemas.microsoft.com/office/drawing/2014/main" id="{C281911A-3CE6-428B-8AB5-90FB35EBF5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3024"/>
              <a:ext cx="115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400" b="1">
                  <a:latin typeface="Times New Roman" panose="02020603050405020304" pitchFamily="18" charset="0"/>
                  <a:ea typeface="SimSun" panose="02010600030101010101" pitchFamily="2" charset="-122"/>
                </a:rPr>
                <a:t>время, место,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0" name="Text Box 66">
              <a:extLst>
                <a:ext uri="{FF2B5EF4-FFF2-40B4-BE49-F238E27FC236}">
                  <a16:creationId xmlns:a16="http://schemas.microsoft.com/office/drawing/2014/main" id="{208EDDCE-78AE-4AA0-B3FC-6F17C3924F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3447"/>
              <a:ext cx="13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zh-CN" sz="1600" b="1">
                  <a:latin typeface="Times New Roman" panose="02020603050405020304" pitchFamily="18" charset="0"/>
                  <a:ea typeface="SimSun" panose="02010600030101010101" pitchFamily="2" charset="-122"/>
                </a:rPr>
                <a:t>пункт, местоположение, поставщик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1" name="Text Box 68">
              <a:extLst>
                <a:ext uri="{FF2B5EF4-FFF2-40B4-BE49-F238E27FC236}">
                  <a16:creationId xmlns:a16="http://schemas.microsoft.com/office/drawing/2014/main" id="{8C6236B4-6ACB-416D-A5E1-B856C04AA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296"/>
              <a:ext cx="1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0-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 </a:t>
              </a:r>
              <a:r>
                <a:rPr lang="ru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вершина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прямоугольный параллелепипед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2" name="Text Box 69">
              <a:extLst>
                <a:ext uri="{FF2B5EF4-FFF2-40B4-BE49-F238E27FC236}">
                  <a16:creationId xmlns:a16="http://schemas.microsoft.com/office/drawing/2014/main" id="{15926D26-D12B-446F-84FF-A181B8FC25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1881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1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-D кубоиды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3" name="Text Box 70">
              <a:extLst>
                <a:ext uri="{FF2B5EF4-FFF2-40B4-BE49-F238E27FC236}">
                  <a16:creationId xmlns:a16="http://schemas.microsoft.com/office/drawing/2014/main" id="{FD725913-EE66-4D54-8618-930DA37FB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2553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2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-D кубоиды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4" name="Text Box 71">
              <a:extLst>
                <a:ext uri="{FF2B5EF4-FFF2-40B4-BE49-F238E27FC236}">
                  <a16:creationId xmlns:a16="http://schemas.microsoft.com/office/drawing/2014/main" id="{5C0E90E7-603A-4150-A350-AD4B9A9228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0" y="3129"/>
              <a:ext cx="9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3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-D кубоиды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8505" name="Text Box 72">
              <a:extLst>
                <a:ext uri="{FF2B5EF4-FFF2-40B4-BE49-F238E27FC236}">
                  <a16:creationId xmlns:a16="http://schemas.microsoft.com/office/drawing/2014/main" id="{1B2CD880-F844-4B28-8B87-9B90BA1B0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8" y="3705"/>
              <a:ext cx="1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en-US" sz="2000">
                  <a:latin typeface="Times New Roman" panose="02020603050405020304" pitchFamily="18" charset="0"/>
                  <a:ea typeface="SimSun" panose="02010600030101010101" pitchFamily="2" charset="-122"/>
                </a:rPr>
                <a:t>4 -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D ( </a:t>
              </a:r>
              <a:r>
                <a:rPr lang="ru" altLang="zh-CN" sz="2000" i="1">
                  <a:latin typeface="Times New Roman" panose="02020603050405020304" pitchFamily="18" charset="0"/>
                  <a:ea typeface="SimSun" panose="02010600030101010101" pitchFamily="2" charset="-122"/>
                </a:rPr>
                <a:t>основание </a:t>
              </a:r>
              <a:r>
                <a:rPr lang="ru" altLang="zh-CN" sz="2000">
                  <a:latin typeface="Times New Roman" panose="02020603050405020304" pitchFamily="18" charset="0"/>
                  <a:ea typeface="SimSun" panose="02010600030101010101" pitchFamily="2" charset="-122"/>
                </a:rPr>
                <a:t>) прямоугольный</a:t>
              </a:r>
              <a:endParaRPr lang="en-US" altLang="zh-CN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EA81CB60-1A45-47BB-BFCB-0568A547C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0294" y="769486"/>
            <a:ext cx="10119919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FF00"/>
                </a:solidFill>
              </a:rPr>
              <a:t>Концептуальное моделирование хранилищ данных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F70092A-A722-4AFD-A9AA-51B60DF552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0294" y="1845578"/>
            <a:ext cx="9608834" cy="4949504"/>
          </a:xfrm>
          <a:noFill/>
        </p:spPr>
        <p:txBody>
          <a:bodyPr vert="horz" lIns="92075" tIns="46038" rIns="92075" bIns="46038" rtlCol="0" anchor="ctr">
            <a:normAutofit fontScale="92500"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Моделирование хранилищ данных: измерения и меры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ru" altLang="ru-RU" sz="2400" u="sng" dirty="0">
                <a:solidFill>
                  <a:schemeClr val="hlink"/>
                </a:solidFill>
              </a:rPr>
              <a:t>Схема звезды </a:t>
            </a:r>
            <a:r>
              <a:rPr lang="ru" altLang="ru-RU" sz="2400" dirty="0"/>
              <a:t>: </a:t>
            </a:r>
            <a:r>
              <a:rPr lang="ru" altLang="ru-RU" sz="2400" dirty="0">
                <a:solidFill>
                  <a:srgbClr val="006666"/>
                </a:solidFill>
              </a:rPr>
              <a:t>таблица фактов посередине, соединенная с набором таблиц измерений.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ru" altLang="ru-RU" sz="2400" u="sng" dirty="0">
                <a:solidFill>
                  <a:schemeClr val="hlink"/>
                </a:solidFill>
              </a:rPr>
              <a:t>снежинка » </a:t>
            </a:r>
            <a:r>
              <a:rPr lang="ru" altLang="ru-RU" sz="2400" dirty="0"/>
              <a:t>: </a:t>
            </a:r>
            <a:r>
              <a:rPr lang="ru" altLang="ru-RU" sz="2400" dirty="0">
                <a:solidFill>
                  <a:srgbClr val="006666"/>
                </a:solidFill>
              </a:rPr>
              <a:t>усовершенствование схемы «звезда», в которой некоторая иерархия измерений </a:t>
            </a:r>
            <a:r>
              <a:rPr lang="ru" altLang="ru-RU" sz="2400" dirty="0">
                <a:solidFill>
                  <a:schemeClr val="folHlink"/>
                </a:solidFill>
              </a:rPr>
              <a:t>нормализована </a:t>
            </a:r>
            <a:r>
              <a:rPr lang="ru" altLang="ru-RU" sz="2400" dirty="0">
                <a:solidFill>
                  <a:srgbClr val="006666"/>
                </a:solidFill>
              </a:rPr>
              <a:t>в набор таблиц измерений меньшего размера </a:t>
            </a:r>
            <a:r>
              <a:rPr lang="ru" altLang="ru-RU" sz="2400" dirty="0"/>
              <a:t>, образующих форму, похожую на снежинку.</a:t>
            </a:r>
          </a:p>
          <a:p>
            <a:pPr lvl="1" eaLnBrk="1" hangingPunct="1">
              <a:lnSpc>
                <a:spcPct val="130000"/>
              </a:lnSpc>
              <a:spcBef>
                <a:spcPct val="10000"/>
              </a:spcBef>
            </a:pPr>
            <a:r>
              <a:rPr lang="ru" altLang="ru-RU" sz="2400" u="sng" dirty="0">
                <a:solidFill>
                  <a:schemeClr val="hlink"/>
                </a:solidFill>
              </a:rPr>
              <a:t>Созвездия фактов </a:t>
            </a:r>
            <a:r>
              <a:rPr lang="ru" altLang="ru-RU" sz="2400" dirty="0"/>
              <a:t>: </a:t>
            </a:r>
            <a:r>
              <a:rPr lang="ru" altLang="ru-RU" sz="2400" dirty="0">
                <a:solidFill>
                  <a:srgbClr val="006666"/>
                </a:solidFill>
              </a:rPr>
              <a:t>несколько таблиц фактов совместно используют таблицы измерений </a:t>
            </a:r>
            <a:r>
              <a:rPr lang="ru" altLang="ru-RU" sz="2400" dirty="0"/>
              <a:t>, рассматриваемые как набор звезд, поэтому называемые </a:t>
            </a:r>
            <a:r>
              <a:rPr lang="ru" altLang="ru-RU" sz="2400" dirty="0">
                <a:solidFill>
                  <a:schemeClr val="folHlink"/>
                </a:solidFill>
              </a:rPr>
              <a:t>схемой галактики </a:t>
            </a:r>
            <a:r>
              <a:rPr lang="ru" altLang="ru-RU" sz="2400" dirty="0"/>
              <a:t>или созвездием фактов .</a:t>
            </a:r>
            <a:r>
              <a:rPr lang="ru" altLang="ru-RU" dirty="0"/>
              <a:t> 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508BC76B-D96C-4E7A-B84C-387D012D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3835E7D-D5C8-4B58-9F2F-045F9FEB220B}" type="slidenum">
              <a:rPr lang="en-US" altLang="ru-RU" sz="1200"/>
              <a:pPr eaLnBrk="1" hangingPunct="1"/>
              <a:t>14</a:t>
            </a:fld>
            <a:endParaRPr lang="en-US" altLang="ru-RU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6989A07F-B6EB-429E-B692-893841B97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1854" y="857600"/>
            <a:ext cx="7772400" cy="4984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Пример </a:t>
            </a:r>
            <a:r>
              <a:rPr lang="ru" altLang="ru-RU" b="1" dirty="0">
                <a:solidFill>
                  <a:srgbClr val="FFFF00"/>
                </a:solidFill>
              </a:rPr>
              <a:t>звездной схемы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1070ECA-0D6E-4703-AD0B-D1BD6D1573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76070" y="2095850"/>
            <a:ext cx="2495550" cy="43053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" altLang="ru-RU" sz="2000"/>
              <a:t>   </a:t>
            </a:r>
          </a:p>
        </p:txBody>
      </p:sp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E29AC350-CBFF-434E-9028-73947B9B3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ED07CFB-4696-419B-8D2E-4654E4811936}" type="slidenum">
              <a:rPr lang="en-US" altLang="ru-RU" sz="1200"/>
              <a:pPr eaLnBrk="1" hangingPunct="1"/>
              <a:t>15</a:t>
            </a:fld>
            <a:endParaRPr lang="en-US" altLang="ru-RU" sz="1200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C099380A-2B08-4B74-9617-B37309EF9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3581750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0486" name="Group 6">
            <a:extLst>
              <a:ext uri="{FF2B5EF4-FFF2-40B4-BE49-F238E27FC236}">
                <a16:creationId xmlns:a16="http://schemas.microsoft.com/office/drawing/2014/main" id="{2AC249FB-5619-4457-8166-AB1C8121796F}"/>
              </a:ext>
            </a:extLst>
          </p:cNvPr>
          <p:cNvGrpSpPr>
            <a:grpSpLocks/>
          </p:cNvGrpSpPr>
          <p:nvPr/>
        </p:nvGrpSpPr>
        <p:grpSpPr bwMode="auto">
          <a:xfrm>
            <a:off x="1670655" y="1689035"/>
            <a:ext cx="1819275" cy="2181512"/>
            <a:chOff x="283" y="1148"/>
            <a:chExt cx="1133" cy="1352"/>
          </a:xfrm>
        </p:grpSpPr>
        <p:sp>
          <p:nvSpPr>
            <p:cNvPr id="20518" name="Rectangle 7">
              <a:extLst>
                <a:ext uri="{FF2B5EF4-FFF2-40B4-BE49-F238E27FC236}">
                  <a16:creationId xmlns:a16="http://schemas.microsoft.com/office/drawing/2014/main" id="{6305EA57-6BBE-49D5-8D3B-AF8783BEA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" y="1416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день</a:t>
              </a: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день недели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месяц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четверть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0519" name="Rectangle 8">
              <a:extLst>
                <a:ext uri="{FF2B5EF4-FFF2-40B4-BE49-F238E27FC236}">
                  <a16:creationId xmlns:a16="http://schemas.microsoft.com/office/drawing/2014/main" id="{37290DA7-872B-457D-B04A-27D69682DC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" y="1148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время</a:t>
              </a:r>
            </a:p>
          </p:txBody>
        </p:sp>
      </p:grpSp>
      <p:grpSp>
        <p:nvGrpSpPr>
          <p:cNvPr id="20487" name="Group 9">
            <a:extLst>
              <a:ext uri="{FF2B5EF4-FFF2-40B4-BE49-F238E27FC236}">
                <a16:creationId xmlns:a16="http://schemas.microsoft.com/office/drawing/2014/main" id="{85FC4D28-400D-40C8-AC0E-66B974A07BF0}"/>
              </a:ext>
            </a:extLst>
          </p:cNvPr>
          <p:cNvGrpSpPr>
            <a:grpSpLocks/>
          </p:cNvGrpSpPr>
          <p:nvPr/>
        </p:nvGrpSpPr>
        <p:grpSpPr bwMode="auto">
          <a:xfrm>
            <a:off x="7960221" y="4286601"/>
            <a:ext cx="1831975" cy="1884363"/>
            <a:chOff x="684" y="2196"/>
            <a:chExt cx="1140" cy="1168"/>
          </a:xfrm>
        </p:grpSpPr>
        <p:sp>
          <p:nvSpPr>
            <p:cNvPr id="20516" name="Rectangle 10">
              <a:extLst>
                <a:ext uri="{FF2B5EF4-FFF2-40B4-BE49-F238E27FC236}">
                  <a16:creationId xmlns:a16="http://schemas.microsoft.com/office/drawing/2014/main" id="{43A05C85-2D67-4265-A003-3303A57CF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140" cy="91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улица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город</a:t>
              </a: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штат или провинция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страна</a:t>
              </a:r>
            </a:p>
          </p:txBody>
        </p:sp>
        <p:sp>
          <p:nvSpPr>
            <p:cNvPr id="20517" name="Rectangle 11">
              <a:extLst>
                <a:ext uri="{FF2B5EF4-FFF2-40B4-BE49-F238E27FC236}">
                  <a16:creationId xmlns:a16="http://schemas.microsoft.com/office/drawing/2014/main" id="{A31208F7-9D8A-4AFF-ACEB-A85F5A81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630" cy="25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место расположения</a:t>
              </a:r>
            </a:p>
          </p:txBody>
        </p:sp>
      </p:grpSp>
      <p:sp>
        <p:nvSpPr>
          <p:cNvPr id="20488" name="Rectangle 12">
            <a:extLst>
              <a:ext uri="{FF2B5EF4-FFF2-40B4-BE49-F238E27FC236}">
                <a16:creationId xmlns:a16="http://schemas.microsoft.com/office/drawing/2014/main" id="{36FEAA19-B034-4F37-818F-E889A7D60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445" y="2699100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Таблица фактов продаж</a:t>
            </a:r>
          </a:p>
        </p:txBody>
      </p:sp>
      <p:sp>
        <p:nvSpPr>
          <p:cNvPr id="20489" name="Rectangle 13">
            <a:extLst>
              <a:ext uri="{FF2B5EF4-FFF2-40B4-BE49-F238E27FC236}">
                <a16:creationId xmlns:a16="http://schemas.microsoft.com/office/drawing/2014/main" id="{BA130269-84D3-4C4D-8310-747994ABF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3116614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0" name="Rectangle 14">
            <a:extLst>
              <a:ext uri="{FF2B5EF4-FFF2-40B4-BE49-F238E27FC236}">
                <a16:creationId xmlns:a16="http://schemas.microsoft.com/office/drawing/2014/main" id="{C762067B-4F34-47B4-9096-9A4D7E76E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620" y="3162650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1" name="Rectangle 15">
            <a:extLst>
              <a:ext uri="{FF2B5EF4-FFF2-40B4-BE49-F238E27FC236}">
                <a16:creationId xmlns:a16="http://schemas.microsoft.com/office/drawing/2014/main" id="{E64553D6-EF6E-4820-A67C-400EBB8B0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3611913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2" name="Rectangle 16">
            <a:extLst>
              <a:ext uri="{FF2B5EF4-FFF2-40B4-BE49-F238E27FC236}">
                <a16:creationId xmlns:a16="http://schemas.microsoft.com/office/drawing/2014/main" id="{682DFE73-E98A-436C-925D-FDEC2AE4F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046888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3" name="Rectangle 17">
            <a:extLst>
              <a:ext uri="{FF2B5EF4-FFF2-40B4-BE49-F238E27FC236}">
                <a16:creationId xmlns:a16="http://schemas.microsoft.com/office/drawing/2014/main" id="{CEC66248-0C17-4061-95CB-491FE7125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4058000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ключ_ветви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4" name="Rectangle 18">
            <a:extLst>
              <a:ext uri="{FF2B5EF4-FFF2-40B4-BE49-F238E27FC236}">
                <a16:creationId xmlns:a16="http://schemas.microsoft.com/office/drawing/2014/main" id="{9E727622-7DE3-4F7B-B9DB-7FA0ED252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510439"/>
            <a:ext cx="2065337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5" name="Rectangle 19">
            <a:extLst>
              <a:ext uri="{FF2B5EF4-FFF2-40B4-BE49-F238E27FC236}">
                <a16:creationId xmlns:a16="http://schemas.microsoft.com/office/drawing/2014/main" id="{C51DCF49-DBEA-46E0-B202-C8C533FAF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621" y="4534250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location_key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6" name="Rectangle 20">
            <a:extLst>
              <a:ext uri="{FF2B5EF4-FFF2-40B4-BE49-F238E27FC236}">
                <a16:creationId xmlns:a16="http://schemas.microsoft.com/office/drawing/2014/main" id="{B3C685F6-C972-4A72-9B0E-DCA667C26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4975575"/>
            <a:ext cx="2065337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7" name="Rectangle 21">
            <a:extLst>
              <a:ext uri="{FF2B5EF4-FFF2-40B4-BE49-F238E27FC236}">
                <a16:creationId xmlns:a16="http://schemas.microsoft.com/office/drawing/2014/main" id="{B02E3114-6E8C-4A20-9DB5-D48BE6C4A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5026375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проданных единиц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98" name="Rectangle 22">
            <a:extLst>
              <a:ext uri="{FF2B5EF4-FFF2-40B4-BE49-F238E27FC236}">
                <a16:creationId xmlns:a16="http://schemas.microsoft.com/office/drawing/2014/main" id="{2DE901C5-6869-4168-ACEC-BB96F7854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5440713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499" name="Rectangle 23">
            <a:extLst>
              <a:ext uri="{FF2B5EF4-FFF2-40B4-BE49-F238E27FC236}">
                <a16:creationId xmlns:a16="http://schemas.microsoft.com/office/drawing/2014/main" id="{25193FDC-C761-42D8-85CC-9EBE46823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208" y="5470875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latin typeface="Times New Roman" panose="02020603050405020304" pitchFamily="18" charset="0"/>
              </a:rPr>
              <a:t>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доллары_продано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0" name="Rectangle 24">
            <a:extLst>
              <a:ext uri="{FF2B5EF4-FFF2-40B4-BE49-F238E27FC236}">
                <a16:creationId xmlns:a16="http://schemas.microsoft.com/office/drawing/2014/main" id="{21B333A9-2508-4340-AEDB-5306EFB6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284" y="5905850"/>
            <a:ext cx="2065337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01" name="Rectangle 25">
            <a:extLst>
              <a:ext uri="{FF2B5EF4-FFF2-40B4-BE49-F238E27FC236}">
                <a16:creationId xmlns:a16="http://schemas.microsoft.com/office/drawing/2014/main" id="{5F50E9C3-E5C0-4CCC-B306-18FA33217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159" y="5916963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avg_sales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2" name="Rectangle 26">
            <a:extLst>
              <a:ext uri="{FF2B5EF4-FFF2-40B4-BE49-F238E27FC236}">
                <a16:creationId xmlns:a16="http://schemas.microsoft.com/office/drawing/2014/main" id="{D181BAD3-312E-4D57-BA4C-5FFA56B35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620" y="6324950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Меры</a:t>
            </a:r>
          </a:p>
        </p:txBody>
      </p:sp>
      <p:sp>
        <p:nvSpPr>
          <p:cNvPr id="20503" name="Line 27">
            <a:extLst>
              <a:ext uri="{FF2B5EF4-FFF2-40B4-BE49-F238E27FC236}">
                <a16:creationId xmlns:a16="http://schemas.microsoft.com/office/drawing/2014/main" id="{987323E3-0AFE-40B8-8BF3-66CD6FAF2A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7995" y="5201000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4" name="Line 28">
            <a:extLst>
              <a:ext uri="{FF2B5EF4-FFF2-40B4-BE49-F238E27FC236}">
                <a16:creationId xmlns:a16="http://schemas.microsoft.com/office/drawing/2014/main" id="{E34383E9-05AE-4647-B009-716F7DD45E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8945" y="5743926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5" name="Line 29">
            <a:extLst>
              <a:ext uri="{FF2B5EF4-FFF2-40B4-BE49-F238E27FC236}">
                <a16:creationId xmlns:a16="http://schemas.microsoft.com/office/drawing/2014/main" id="{DC44A42C-9E7F-434A-8F3C-4D3B6ABBE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8946" y="61122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6" name="Line 30">
            <a:extLst>
              <a:ext uri="{FF2B5EF4-FFF2-40B4-BE49-F238E27FC236}">
                <a16:creationId xmlns:a16="http://schemas.microsoft.com/office/drawing/2014/main" id="{A73FF04C-CDB4-4B3D-AED7-EF7DD00025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5083" y="43691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7" name="Line 31">
            <a:extLst>
              <a:ext uri="{FF2B5EF4-FFF2-40B4-BE49-F238E27FC236}">
                <a16:creationId xmlns:a16="http://schemas.microsoft.com/office/drawing/2014/main" id="{2C1AE443-CE28-4864-9082-40C2BF7263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89821" y="2934051"/>
            <a:ext cx="1446213" cy="485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8" name="Line 32">
            <a:extLst>
              <a:ext uri="{FF2B5EF4-FFF2-40B4-BE49-F238E27FC236}">
                <a16:creationId xmlns:a16="http://schemas.microsoft.com/office/drawing/2014/main" id="{84D94A88-80B8-42E0-80E2-D10F0B712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6283" y="4775550"/>
            <a:ext cx="1039812" cy="38735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9" name="Line 33">
            <a:extLst>
              <a:ext uri="{FF2B5EF4-FFF2-40B4-BE49-F238E27FC236}">
                <a16:creationId xmlns:a16="http://schemas.microsoft.com/office/drawing/2014/main" id="{3E13A13F-4267-4AD1-A39D-D0CC291B4D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36283" y="3129313"/>
            <a:ext cx="1077912" cy="6778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510" name="Group 34">
            <a:extLst>
              <a:ext uri="{FF2B5EF4-FFF2-40B4-BE49-F238E27FC236}">
                <a16:creationId xmlns:a16="http://schemas.microsoft.com/office/drawing/2014/main" id="{B3945E9D-F9E4-424C-B29D-7B5D137FADD5}"/>
              </a:ext>
            </a:extLst>
          </p:cNvPr>
          <p:cNvGrpSpPr>
            <a:grpSpLocks/>
          </p:cNvGrpSpPr>
          <p:nvPr/>
        </p:nvGrpSpPr>
        <p:grpSpPr bwMode="auto">
          <a:xfrm>
            <a:off x="7966571" y="2027714"/>
            <a:ext cx="1438275" cy="1917574"/>
            <a:chOff x="3796" y="988"/>
            <a:chExt cx="896" cy="1189"/>
          </a:xfrm>
        </p:grpSpPr>
        <p:sp>
          <p:nvSpPr>
            <p:cNvPr id="20514" name="Rectangle 35">
              <a:extLst>
                <a:ext uri="{FF2B5EF4-FFF2-40B4-BE49-F238E27FC236}">
                  <a16:creationId xmlns:a16="http://schemas.microsoft.com/office/drawing/2014/main" id="{A95ACED8-946A-4795-9E54-488B76321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96" cy="91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имя элемента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марка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тип</a:t>
              </a: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поставщик_тип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15" name="Text Box 36">
              <a:extLst>
                <a:ext uri="{FF2B5EF4-FFF2-40B4-BE49-F238E27FC236}">
                  <a16:creationId xmlns:a16="http://schemas.microsoft.com/office/drawing/2014/main" id="{9CA230D6-2657-4576-9D39-D9AFE78A8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6" y="988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пункт</a:t>
              </a:r>
            </a:p>
          </p:txBody>
        </p:sp>
      </p:grpSp>
      <p:grpSp>
        <p:nvGrpSpPr>
          <p:cNvPr id="20511" name="Group 37">
            <a:extLst>
              <a:ext uri="{FF2B5EF4-FFF2-40B4-BE49-F238E27FC236}">
                <a16:creationId xmlns:a16="http://schemas.microsoft.com/office/drawing/2014/main" id="{19789860-CDEA-4399-9BD7-C0C41A8DBFCF}"/>
              </a:ext>
            </a:extLst>
          </p:cNvPr>
          <p:cNvGrpSpPr>
            <a:grpSpLocks/>
          </p:cNvGrpSpPr>
          <p:nvPr/>
        </p:nvGrpSpPr>
        <p:grpSpPr bwMode="auto">
          <a:xfrm>
            <a:off x="2194420" y="4305652"/>
            <a:ext cx="1432539" cy="1392212"/>
            <a:chOff x="3844" y="2426"/>
            <a:chExt cx="891" cy="863"/>
          </a:xfrm>
        </p:grpSpPr>
        <p:sp>
          <p:nvSpPr>
            <p:cNvPr id="20512" name="Rectangle 38">
              <a:extLst>
                <a:ext uri="{FF2B5EF4-FFF2-40B4-BE49-F238E27FC236}">
                  <a16:creationId xmlns:a16="http://schemas.microsoft.com/office/drawing/2014/main" id="{2EA81975-D874-4E86-92E1-B000E8347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8" y="2715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ключ_ветви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имя_ветви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ветка_тип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513" name="Text Box 39">
              <a:extLst>
                <a:ext uri="{FF2B5EF4-FFF2-40B4-BE49-F238E27FC236}">
                  <a16:creationId xmlns:a16="http://schemas.microsoft.com/office/drawing/2014/main" id="{1DA344D8-6C50-48BC-B2E2-4CB008E31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филиал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33156754-6569-4313-B445-E1C81933B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6962" y="873827"/>
            <a:ext cx="7772400" cy="4984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Пример </a:t>
            </a:r>
            <a:r>
              <a:rPr lang="ru" altLang="ru-RU" b="1" dirty="0">
                <a:solidFill>
                  <a:srgbClr val="FFFF00"/>
                </a:solidFill>
              </a:rPr>
              <a:t>схемы снежинки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0588B131-7D42-4196-9441-93B1E5B6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4E1041-4073-49B1-8796-883F05F59D50}" type="slidenum">
              <a:rPr lang="en-US" altLang="ru-RU" sz="1200"/>
              <a:pPr eaLnBrk="1" hangingPunct="1"/>
              <a:t>16</a:t>
            </a:fld>
            <a:endParaRPr lang="en-US" altLang="ru-RU" sz="1200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7543F64-01A5-496B-8206-549F56A28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3590924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03BFBF74-9CD1-4CF6-87C6-506B8493E081}"/>
              </a:ext>
            </a:extLst>
          </p:cNvPr>
          <p:cNvGrpSpPr>
            <a:grpSpLocks/>
          </p:cNvGrpSpPr>
          <p:nvPr/>
        </p:nvGrpSpPr>
        <p:grpSpPr bwMode="auto">
          <a:xfrm>
            <a:off x="1535186" y="1781175"/>
            <a:ext cx="1819275" cy="2163763"/>
            <a:chOff x="277" y="1164"/>
            <a:chExt cx="1133" cy="1341"/>
          </a:xfrm>
        </p:grpSpPr>
        <p:sp>
          <p:nvSpPr>
            <p:cNvPr id="21549" name="Rectangle 6">
              <a:extLst>
                <a:ext uri="{FF2B5EF4-FFF2-40B4-BE49-F238E27FC236}">
                  <a16:creationId xmlns:a16="http://schemas.microsoft.com/office/drawing/2014/main" id="{E7790753-F719-4AD2-9BE9-2BC39CCC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133" cy="1084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день</a:t>
              </a: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день недели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месяц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четверть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1550" name="Rectangle 7">
              <a:extLst>
                <a:ext uri="{FF2B5EF4-FFF2-40B4-BE49-F238E27FC236}">
                  <a16:creationId xmlns:a16="http://schemas.microsoft.com/office/drawing/2014/main" id="{E064855B-71FD-4BD1-A451-ADA597579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401" cy="25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время</a:t>
              </a:r>
            </a:p>
          </p:txBody>
        </p:sp>
      </p:grpSp>
      <p:grpSp>
        <p:nvGrpSpPr>
          <p:cNvPr id="21510" name="Group 8">
            <a:extLst>
              <a:ext uri="{FF2B5EF4-FFF2-40B4-BE49-F238E27FC236}">
                <a16:creationId xmlns:a16="http://schemas.microsoft.com/office/drawing/2014/main" id="{C6C124FE-CBAB-43AD-8A19-931720E22A42}"/>
              </a:ext>
            </a:extLst>
          </p:cNvPr>
          <p:cNvGrpSpPr>
            <a:grpSpLocks/>
          </p:cNvGrpSpPr>
          <p:nvPr/>
        </p:nvGrpSpPr>
        <p:grpSpPr bwMode="auto">
          <a:xfrm>
            <a:off x="7173986" y="4295775"/>
            <a:ext cx="1374775" cy="1331913"/>
            <a:chOff x="684" y="2196"/>
            <a:chExt cx="1298" cy="834"/>
          </a:xfrm>
        </p:grpSpPr>
        <p:sp>
          <p:nvSpPr>
            <p:cNvPr id="21547" name="Rectangle 9">
              <a:extLst>
                <a:ext uri="{FF2B5EF4-FFF2-40B4-BE49-F238E27FC236}">
                  <a16:creationId xmlns:a16="http://schemas.microsoft.com/office/drawing/2014/main" id="{FFCCB23B-E43E-42DA-BFFB-EBCB2659E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298" cy="58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улица</a:t>
              </a: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ключ_города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8" name="Rectangle 10">
              <a:extLst>
                <a:ext uri="{FF2B5EF4-FFF2-40B4-BE49-F238E27FC236}">
                  <a16:creationId xmlns:a16="http://schemas.microsoft.com/office/drawing/2014/main" id="{AE761756-6AA4-43D4-B98C-B443D585E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953" cy="25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место расположения</a:t>
              </a:r>
            </a:p>
          </p:txBody>
        </p:sp>
      </p:grpSp>
      <p:sp>
        <p:nvSpPr>
          <p:cNvPr id="21511" name="Rectangle 11">
            <a:extLst>
              <a:ext uri="{FF2B5EF4-FFF2-40B4-BE49-F238E27FC236}">
                <a16:creationId xmlns:a16="http://schemas.microsoft.com/office/drawing/2014/main" id="{C1D50B99-973B-4DBC-A1AA-D59FFD46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98" y="2638424"/>
            <a:ext cx="1856214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>
                <a:latin typeface="Times New Roman" panose="02020603050405020304" pitchFamily="18" charset="0"/>
              </a:rPr>
              <a:t>Таблица фактов продаж</a:t>
            </a:r>
          </a:p>
        </p:txBody>
      </p:sp>
      <p:sp>
        <p:nvSpPr>
          <p:cNvPr id="21512" name="Rectangle 12">
            <a:extLst>
              <a:ext uri="{FF2B5EF4-FFF2-40B4-BE49-F238E27FC236}">
                <a16:creationId xmlns:a16="http://schemas.microsoft.com/office/drawing/2014/main" id="{A4521B8E-9650-417C-8889-EA5447A7B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3125788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3" name="Rectangle 13">
            <a:extLst>
              <a:ext uri="{FF2B5EF4-FFF2-40B4-BE49-F238E27FC236}">
                <a16:creationId xmlns:a16="http://schemas.microsoft.com/office/drawing/2014/main" id="{84B3B1E3-F11B-43FB-B48D-DD0DC1255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98" y="3171824"/>
            <a:ext cx="2057400" cy="400752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4" name="Rectangle 14">
            <a:extLst>
              <a:ext uri="{FF2B5EF4-FFF2-40B4-BE49-F238E27FC236}">
                <a16:creationId xmlns:a16="http://schemas.microsoft.com/office/drawing/2014/main" id="{736923DD-7BF9-483F-85EC-689639949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3621087"/>
            <a:ext cx="2035814" cy="40075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5" name="Rectangle 15">
            <a:extLst>
              <a:ext uri="{FF2B5EF4-FFF2-40B4-BE49-F238E27FC236}">
                <a16:creationId xmlns:a16="http://schemas.microsoft.com/office/drawing/2014/main" id="{3685708E-EB9D-4D1F-90BF-11F0556B3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056062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6" name="Rectangle 16">
            <a:extLst>
              <a:ext uri="{FF2B5EF4-FFF2-40B4-BE49-F238E27FC236}">
                <a16:creationId xmlns:a16="http://schemas.microsoft.com/office/drawing/2014/main" id="{0EDD4CCE-DF18-4B6B-AF3A-A5CCBF97B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4067174"/>
            <a:ext cx="2087110" cy="400752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ключ_ветви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7" name="Rectangle 17">
            <a:extLst>
              <a:ext uri="{FF2B5EF4-FFF2-40B4-BE49-F238E27FC236}">
                <a16:creationId xmlns:a16="http://schemas.microsoft.com/office/drawing/2014/main" id="{79B713F8-94C9-424E-A69F-521A5B12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519613"/>
            <a:ext cx="2065338" cy="452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18" name="Rectangle 18">
            <a:extLst>
              <a:ext uri="{FF2B5EF4-FFF2-40B4-BE49-F238E27FC236}">
                <a16:creationId xmlns:a16="http://schemas.microsoft.com/office/drawing/2014/main" id="{0EFB5073-3121-4288-8936-FE2940FDA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99" y="4543424"/>
            <a:ext cx="2085507" cy="4007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location_key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9" name="Rectangle 19">
            <a:extLst>
              <a:ext uri="{FF2B5EF4-FFF2-40B4-BE49-F238E27FC236}">
                <a16:creationId xmlns:a16="http://schemas.microsoft.com/office/drawing/2014/main" id="{DF69C6BF-96A8-40B4-BFA2-B0AE74A36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4984749"/>
            <a:ext cx="2065338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0" name="Rectangle 20">
            <a:extLst>
              <a:ext uri="{FF2B5EF4-FFF2-40B4-BE49-F238E27FC236}">
                <a16:creationId xmlns:a16="http://schemas.microsoft.com/office/drawing/2014/main" id="{60568207-9A50-4CC3-A9E4-F9975DDF0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5035549"/>
            <a:ext cx="2006960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проданных единиц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1" name="Rectangle 21">
            <a:extLst>
              <a:ext uri="{FF2B5EF4-FFF2-40B4-BE49-F238E27FC236}">
                <a16:creationId xmlns:a16="http://schemas.microsoft.com/office/drawing/2014/main" id="{DCBE7523-34E1-415D-A757-14E3F728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5449887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2" name="Rectangle 22">
            <a:extLst>
              <a:ext uri="{FF2B5EF4-FFF2-40B4-BE49-F238E27FC236}">
                <a16:creationId xmlns:a16="http://schemas.microsoft.com/office/drawing/2014/main" id="{E3DA1D6B-D56B-4434-8278-34F0F5303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85" y="5480049"/>
            <a:ext cx="2013372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доллары_продано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3" name="Rectangle 23">
            <a:extLst>
              <a:ext uri="{FF2B5EF4-FFF2-40B4-BE49-F238E27FC236}">
                <a16:creationId xmlns:a16="http://schemas.microsoft.com/office/drawing/2014/main" id="{645A6D7F-84C6-430D-8867-ECA94FAEB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260" y="5915024"/>
            <a:ext cx="2065338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24" name="Rectangle 24">
            <a:extLst>
              <a:ext uri="{FF2B5EF4-FFF2-40B4-BE49-F238E27FC236}">
                <a16:creationId xmlns:a16="http://schemas.microsoft.com/office/drawing/2014/main" id="{4ADE7AB6-83B9-4931-8E60-4E019CD76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4136" y="5926137"/>
            <a:ext cx="2014975" cy="40075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dirty="0">
                <a:latin typeface="Times New Roman" panose="02020603050405020304" pitchFamily="18" charset="0"/>
              </a:rPr>
              <a:t>             </a:t>
            </a:r>
            <a:r>
              <a:rPr lang="ru" altLang="ru-RU" sz="20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avg_sales</a:t>
            </a:r>
            <a:endParaRPr lang="en-US" altLang="ru-RU" sz="20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25" name="Rectangle 25">
            <a:extLst>
              <a:ext uri="{FF2B5EF4-FFF2-40B4-BE49-F238E27FC236}">
                <a16:creationId xmlns:a16="http://schemas.microsoft.com/office/drawing/2014/main" id="{1612D5E3-0FFE-4824-92CF-0B973A9BB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785" y="6353174"/>
            <a:ext cx="1219200" cy="4064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 dirty="0">
                <a:solidFill>
                  <a:srgbClr val="002060"/>
                </a:solidFill>
                <a:latin typeface="Times New Roman" panose="02020603050405020304" pitchFamily="18" charset="0"/>
              </a:rPr>
              <a:t>Меры</a:t>
            </a:r>
          </a:p>
        </p:txBody>
      </p:sp>
      <p:sp>
        <p:nvSpPr>
          <p:cNvPr id="21526" name="Line 26">
            <a:extLst>
              <a:ext uri="{FF2B5EF4-FFF2-40B4-BE49-F238E27FC236}">
                <a16:creationId xmlns:a16="http://schemas.microsoft.com/office/drawing/2014/main" id="{C314B3D4-C18B-4931-A70C-8CCA55E8E6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21185" y="5210174"/>
            <a:ext cx="769938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Line 27">
            <a:extLst>
              <a:ext uri="{FF2B5EF4-FFF2-40B4-BE49-F238E27FC236}">
                <a16:creationId xmlns:a16="http://schemas.microsoft.com/office/drawing/2014/main" id="{D3CCBB83-ACB7-4507-AD6F-E8D3818BD5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2135" y="5753100"/>
            <a:ext cx="788988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8" name="Line 28">
            <a:extLst>
              <a:ext uri="{FF2B5EF4-FFF2-40B4-BE49-F238E27FC236}">
                <a16:creationId xmlns:a16="http://schemas.microsoft.com/office/drawing/2014/main" id="{70CE9197-A037-4B83-8E0E-CF071B201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2136" y="6121400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29" name="Line 29">
            <a:extLst>
              <a:ext uri="{FF2B5EF4-FFF2-40B4-BE49-F238E27FC236}">
                <a16:creationId xmlns:a16="http://schemas.microsoft.com/office/drawing/2014/main" id="{4FB030FF-D7BB-4403-986F-5857F26459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1585" y="4371974"/>
            <a:ext cx="1346200" cy="6858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0" name="Line 30">
            <a:extLst>
              <a:ext uri="{FF2B5EF4-FFF2-40B4-BE49-F238E27FC236}">
                <a16:creationId xmlns:a16="http://schemas.microsoft.com/office/drawing/2014/main" id="{1CC6BCEF-BBD9-4CC5-A3DB-80FAED20D8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1586" y="2466975"/>
            <a:ext cx="1522413" cy="866775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1" name="Line 31">
            <a:extLst>
              <a:ext uri="{FF2B5EF4-FFF2-40B4-BE49-F238E27FC236}">
                <a16:creationId xmlns:a16="http://schemas.microsoft.com/office/drawing/2014/main" id="{EC59FD8F-8C2A-44FB-A96B-44FDCF29FA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4385" y="4752974"/>
            <a:ext cx="609600" cy="152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32" name="Line 32">
            <a:extLst>
              <a:ext uri="{FF2B5EF4-FFF2-40B4-BE49-F238E27FC236}">
                <a16:creationId xmlns:a16="http://schemas.microsoft.com/office/drawing/2014/main" id="{B323C608-6995-4161-8277-36BA7C3A90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64385" y="2771774"/>
            <a:ext cx="609600" cy="838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3" name="Group 33">
            <a:extLst>
              <a:ext uri="{FF2B5EF4-FFF2-40B4-BE49-F238E27FC236}">
                <a16:creationId xmlns:a16="http://schemas.microsoft.com/office/drawing/2014/main" id="{768ED224-C573-42E2-A4C5-EC5FFD7FF5EC}"/>
              </a:ext>
            </a:extLst>
          </p:cNvPr>
          <p:cNvGrpSpPr>
            <a:grpSpLocks/>
          </p:cNvGrpSpPr>
          <p:nvPr/>
        </p:nvGrpSpPr>
        <p:grpSpPr bwMode="auto">
          <a:xfrm>
            <a:off x="7173986" y="2009774"/>
            <a:ext cx="1374775" cy="1924050"/>
            <a:chOff x="3796" y="983"/>
            <a:chExt cx="857" cy="1193"/>
          </a:xfrm>
        </p:grpSpPr>
        <p:sp>
          <p:nvSpPr>
            <p:cNvPr id="21545" name="Rectangle 34">
              <a:extLst>
                <a:ext uri="{FF2B5EF4-FFF2-40B4-BE49-F238E27FC236}">
                  <a16:creationId xmlns:a16="http://schemas.microsoft.com/office/drawing/2014/main" id="{3FDBA5DB-9B53-4500-B135-90A681F88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57" cy="91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имя элемента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марка</a:t>
              </a:r>
            </a:p>
            <a:p>
              <a:r>
                <a:rPr lang="ru" altLang="ru-RU" sz="18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тип</a:t>
              </a: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ключ_поставщика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6" name="Text Box 35">
              <a:extLst>
                <a:ext uri="{FF2B5EF4-FFF2-40B4-BE49-F238E27FC236}">
                  <a16:creationId xmlns:a16="http://schemas.microsoft.com/office/drawing/2014/main" id="{DD9A74CE-D75D-4F5B-9B3D-206851CADD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983"/>
              <a:ext cx="457" cy="289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пункт</a:t>
              </a:r>
            </a:p>
          </p:txBody>
        </p:sp>
      </p:grpSp>
      <p:grpSp>
        <p:nvGrpSpPr>
          <p:cNvPr id="21534" name="Group 36">
            <a:extLst>
              <a:ext uri="{FF2B5EF4-FFF2-40B4-BE49-F238E27FC236}">
                <a16:creationId xmlns:a16="http://schemas.microsoft.com/office/drawing/2014/main" id="{E01A52A1-B5DE-4CFD-9704-B26171291326}"/>
              </a:ext>
            </a:extLst>
          </p:cNvPr>
          <p:cNvGrpSpPr>
            <a:grpSpLocks/>
          </p:cNvGrpSpPr>
          <p:nvPr/>
        </p:nvGrpSpPr>
        <p:grpSpPr bwMode="auto">
          <a:xfrm>
            <a:off x="1844748" y="4353733"/>
            <a:ext cx="1509713" cy="1393825"/>
            <a:chOff x="3844" y="2426"/>
            <a:chExt cx="939" cy="864"/>
          </a:xfrm>
        </p:grpSpPr>
        <p:sp>
          <p:nvSpPr>
            <p:cNvPr id="21543" name="Rectangle 37">
              <a:extLst>
                <a:ext uri="{FF2B5EF4-FFF2-40B4-BE49-F238E27FC236}">
                  <a16:creationId xmlns:a16="http://schemas.microsoft.com/office/drawing/2014/main" id="{8192291F-AE27-4E36-844B-E2F72ACEA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87" cy="574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ключ_ветви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имя_ветви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ветка_тип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4" name="Text Box 38">
              <a:extLst>
                <a:ext uri="{FF2B5EF4-FFF2-40B4-BE49-F238E27FC236}">
                  <a16:creationId xmlns:a16="http://schemas.microsoft.com/office/drawing/2014/main" id="{BC2012DD-67DC-4011-82CD-D449896459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4" y="2426"/>
              <a:ext cx="637" cy="289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филиал</a:t>
              </a:r>
            </a:p>
          </p:txBody>
        </p:sp>
      </p:grpSp>
      <p:grpSp>
        <p:nvGrpSpPr>
          <p:cNvPr id="21535" name="Group 40">
            <a:extLst>
              <a:ext uri="{FF2B5EF4-FFF2-40B4-BE49-F238E27FC236}">
                <a16:creationId xmlns:a16="http://schemas.microsoft.com/office/drawing/2014/main" id="{9FBD9D0A-95C1-44B9-8432-C4FD575B2E13}"/>
              </a:ext>
            </a:extLst>
          </p:cNvPr>
          <p:cNvGrpSpPr>
            <a:grpSpLocks/>
          </p:cNvGrpSpPr>
          <p:nvPr/>
        </p:nvGrpSpPr>
        <p:grpSpPr bwMode="auto">
          <a:xfrm>
            <a:off x="8945338" y="2379900"/>
            <a:ext cx="1438151" cy="1114409"/>
            <a:chOff x="3796" y="719"/>
            <a:chExt cx="896" cy="1308"/>
          </a:xfrm>
        </p:grpSpPr>
        <p:sp>
          <p:nvSpPr>
            <p:cNvPr id="21541" name="Rectangle 41">
              <a:extLst>
                <a:ext uri="{FF2B5EF4-FFF2-40B4-BE49-F238E27FC236}">
                  <a16:creationId xmlns:a16="http://schemas.microsoft.com/office/drawing/2014/main" id="{3B533E6A-FB0E-4935-BB38-AE7737019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3"/>
              <a:ext cx="896" cy="764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ключ_поставщика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8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поставщик_тип</a:t>
              </a:r>
              <a:endPara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42" name="Text Box 42">
              <a:extLst>
                <a:ext uri="{FF2B5EF4-FFF2-40B4-BE49-F238E27FC236}">
                  <a16:creationId xmlns:a16="http://schemas.microsoft.com/office/drawing/2014/main" id="{BBB26144-78D2-4868-AB27-59C280ED01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6" y="719"/>
              <a:ext cx="732" cy="548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поставщик</a:t>
              </a:r>
            </a:p>
          </p:txBody>
        </p:sp>
      </p:grpSp>
      <p:sp>
        <p:nvSpPr>
          <p:cNvPr id="21536" name="Line 43">
            <a:extLst>
              <a:ext uri="{FF2B5EF4-FFF2-40B4-BE49-F238E27FC236}">
                <a16:creationId xmlns:a16="http://schemas.microsoft.com/office/drawing/2014/main" id="{2C75B9CD-935C-4CC2-8AD9-A0FF622131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93185" y="3152774"/>
            <a:ext cx="533400" cy="5334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1537" name="Group 45">
            <a:extLst>
              <a:ext uri="{FF2B5EF4-FFF2-40B4-BE49-F238E27FC236}">
                <a16:creationId xmlns:a16="http://schemas.microsoft.com/office/drawing/2014/main" id="{4B8696F5-6B06-461F-81D9-7C8CD5EF4DC7}"/>
              </a:ext>
            </a:extLst>
          </p:cNvPr>
          <p:cNvGrpSpPr>
            <a:grpSpLocks/>
          </p:cNvGrpSpPr>
          <p:nvPr/>
        </p:nvGrpSpPr>
        <p:grpSpPr bwMode="auto">
          <a:xfrm>
            <a:off x="8720211" y="5362575"/>
            <a:ext cx="1654175" cy="1495425"/>
            <a:chOff x="684" y="2196"/>
            <a:chExt cx="1565" cy="913"/>
          </a:xfrm>
        </p:grpSpPr>
        <p:sp>
          <p:nvSpPr>
            <p:cNvPr id="21539" name="Rectangle 46">
              <a:extLst>
                <a:ext uri="{FF2B5EF4-FFF2-40B4-BE49-F238E27FC236}">
                  <a16:creationId xmlns:a16="http://schemas.microsoft.com/office/drawing/2014/main" id="{D6853E20-EF6E-4DA8-BC1B-4D60957E9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565" cy="65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ключ_города</a:t>
              </a:r>
              <a:endPara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город</a:t>
              </a:r>
            </a:p>
            <a:p>
              <a:r>
                <a:rPr lang="ru" altLang="ru-RU" sz="1600" dirty="0" err="1">
                  <a:solidFill>
                    <a:srgbClr val="002060"/>
                  </a:solidFill>
                  <a:latin typeface="Times New Roman" panose="02020603050405020304" pitchFamily="18" charset="0"/>
                </a:rPr>
                <a:t>штат или провинция</a:t>
              </a:r>
              <a:endParaRPr lang="en-US" altLang="ru-RU" sz="16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страна</a:t>
              </a:r>
            </a:p>
          </p:txBody>
        </p:sp>
        <p:sp>
          <p:nvSpPr>
            <p:cNvPr id="21540" name="Rectangle 47">
              <a:extLst>
                <a:ext uri="{FF2B5EF4-FFF2-40B4-BE49-F238E27FC236}">
                  <a16:creationId xmlns:a16="http://schemas.microsoft.com/office/drawing/2014/main" id="{063A84C8-0BCC-43CD-A707-C7EAF2DC4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42" cy="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город</a:t>
              </a:r>
            </a:p>
          </p:txBody>
        </p:sp>
      </p:grpSp>
      <p:sp>
        <p:nvSpPr>
          <p:cNvPr id="21538" name="Line 48">
            <a:extLst>
              <a:ext uri="{FF2B5EF4-FFF2-40B4-BE49-F238E27FC236}">
                <a16:creationId xmlns:a16="http://schemas.microsoft.com/office/drawing/2014/main" id="{6A900988-28A8-4F00-8B4C-795727B3A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8385" y="5514974"/>
            <a:ext cx="685800" cy="4572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2EC37816-328B-468F-830F-F79D39C59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3025" y="691449"/>
            <a:ext cx="696595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ru" altLang="ru-RU" dirty="0">
                <a:solidFill>
                  <a:srgbClr val="FFFF00"/>
                </a:solidFill>
              </a:rPr>
              <a:t>Пример </a:t>
            </a:r>
            <a:r>
              <a:rPr lang="ru" altLang="ru-RU" b="1" dirty="0">
                <a:solidFill>
                  <a:srgbClr val="FFFF00"/>
                </a:solidFill>
              </a:rPr>
              <a:t>созвездия фактов</a:t>
            </a: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AA4051F1-4A2A-42FE-B3EA-04F46C7F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141B16-D922-47E3-8529-EE031A29920B}" type="slidenum">
              <a:rPr lang="en-US" altLang="ru-RU" sz="1200"/>
              <a:pPr eaLnBrk="1" hangingPunct="1"/>
              <a:t>17</a:t>
            </a:fld>
            <a:endParaRPr lang="en-US" altLang="ru-RU" sz="12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6BBF6F53-F652-4BED-8FB1-3B9EE42FF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022600"/>
            <a:ext cx="1608138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22533" name="Group 5">
            <a:extLst>
              <a:ext uri="{FF2B5EF4-FFF2-40B4-BE49-F238E27FC236}">
                <a16:creationId xmlns:a16="http://schemas.microsoft.com/office/drawing/2014/main" id="{71AFABE5-89A5-4117-AF17-E46325B7C591}"/>
              </a:ext>
            </a:extLst>
          </p:cNvPr>
          <p:cNvGrpSpPr>
            <a:grpSpLocks/>
          </p:cNvGrpSpPr>
          <p:nvPr/>
        </p:nvGrpSpPr>
        <p:grpSpPr bwMode="auto">
          <a:xfrm>
            <a:off x="1534486" y="1193800"/>
            <a:ext cx="1639888" cy="1982788"/>
            <a:chOff x="277" y="1164"/>
            <a:chExt cx="1021" cy="1229"/>
          </a:xfrm>
        </p:grpSpPr>
        <p:sp>
          <p:nvSpPr>
            <p:cNvPr id="22593" name="Rectangle 6">
              <a:extLst>
                <a:ext uri="{FF2B5EF4-FFF2-40B4-BE49-F238E27FC236}">
                  <a16:creationId xmlns:a16="http://schemas.microsoft.com/office/drawing/2014/main" id="{439E48C0-72E2-4BA8-9061-3C9D25F8D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421"/>
              <a:ext cx="1021" cy="972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time_key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день</a:t>
              </a: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день недели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месяц</a:t>
              </a: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четверть</a:t>
              </a: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год</a:t>
              </a:r>
            </a:p>
          </p:txBody>
        </p:sp>
        <p:sp>
          <p:nvSpPr>
            <p:cNvPr id="22594" name="Rectangle 7">
              <a:extLst>
                <a:ext uri="{FF2B5EF4-FFF2-40B4-BE49-F238E27FC236}">
                  <a16:creationId xmlns:a16="http://schemas.microsoft.com/office/drawing/2014/main" id="{A4CD0084-A648-40DE-8F2F-5EE6D69FC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" y="1164"/>
              <a:ext cx="374" cy="233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время</a:t>
              </a:r>
            </a:p>
          </p:txBody>
        </p:sp>
      </p:grpSp>
      <p:grpSp>
        <p:nvGrpSpPr>
          <p:cNvPr id="22534" name="Group 8">
            <a:extLst>
              <a:ext uri="{FF2B5EF4-FFF2-40B4-BE49-F238E27FC236}">
                <a16:creationId xmlns:a16="http://schemas.microsoft.com/office/drawing/2014/main" id="{BF28F556-3A26-4B53-9F11-6763820DCC2F}"/>
              </a:ext>
            </a:extLst>
          </p:cNvPr>
          <p:cNvGrpSpPr>
            <a:grpSpLocks/>
          </p:cNvGrpSpPr>
          <p:nvPr/>
        </p:nvGrpSpPr>
        <p:grpSpPr bwMode="auto">
          <a:xfrm>
            <a:off x="6411287" y="4013200"/>
            <a:ext cx="1654175" cy="1733550"/>
            <a:chOff x="684" y="2196"/>
            <a:chExt cx="1030" cy="1075"/>
          </a:xfrm>
        </p:grpSpPr>
        <p:sp>
          <p:nvSpPr>
            <p:cNvPr id="22591" name="Rectangle 9">
              <a:extLst>
                <a:ext uri="{FF2B5EF4-FFF2-40B4-BE49-F238E27FC236}">
                  <a16:creationId xmlns:a16="http://schemas.microsoft.com/office/drawing/2014/main" id="{DBDB2F05-B2BE-4E96-91B7-F036E66E2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450"/>
              <a:ext cx="1030" cy="8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улица</a:t>
              </a: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город</a:t>
              </a: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провинция_или_штат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страна</a:t>
              </a:r>
            </a:p>
          </p:txBody>
        </p:sp>
        <p:sp>
          <p:nvSpPr>
            <p:cNvPr id="22592" name="Rectangle 10">
              <a:extLst>
                <a:ext uri="{FF2B5EF4-FFF2-40B4-BE49-F238E27FC236}">
                  <a16:creationId xmlns:a16="http://schemas.microsoft.com/office/drawing/2014/main" id="{7C684425-F2DA-45B2-B3BC-7940DFCA9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" y="2196"/>
              <a:ext cx="580" cy="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место расположения</a:t>
              </a:r>
            </a:p>
          </p:txBody>
        </p:sp>
      </p:grpSp>
      <p:sp>
        <p:nvSpPr>
          <p:cNvPr id="22535" name="Rectangle 11">
            <a:extLst>
              <a:ext uri="{FF2B5EF4-FFF2-40B4-BE49-F238E27FC236}">
                <a16:creationId xmlns:a16="http://schemas.microsoft.com/office/drawing/2014/main" id="{0D078A53-925B-45DB-A54E-CAFEE69CE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086" y="2108201"/>
            <a:ext cx="169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Таблица фактов продаж</a:t>
            </a:r>
          </a:p>
        </p:txBody>
      </p:sp>
      <p:sp>
        <p:nvSpPr>
          <p:cNvPr id="22536" name="Rectangle 12">
            <a:extLst>
              <a:ext uri="{FF2B5EF4-FFF2-40B4-BE49-F238E27FC236}">
                <a16:creationId xmlns:a16="http://schemas.microsoft.com/office/drawing/2014/main" id="{1C3453EF-9C08-4FE6-A606-A5BA26FD3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25654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37" name="Rectangle 13">
            <a:extLst>
              <a:ext uri="{FF2B5EF4-FFF2-40B4-BE49-F238E27FC236}">
                <a16:creationId xmlns:a16="http://schemas.microsoft.com/office/drawing/2014/main" id="{48C3F7F0-781A-4747-A536-C4062DDEC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2641601"/>
            <a:ext cx="1601788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1800">
                <a:latin typeface="Times New Roman" panose="02020603050405020304" pitchFamily="18" charset="0"/>
              </a:rPr>
              <a:t>time_key</a:t>
            </a:r>
          </a:p>
        </p:txBody>
      </p:sp>
      <p:sp>
        <p:nvSpPr>
          <p:cNvPr id="22538" name="Rectangle 14">
            <a:extLst>
              <a:ext uri="{FF2B5EF4-FFF2-40B4-BE49-F238E27FC236}">
                <a16:creationId xmlns:a16="http://schemas.microsoft.com/office/drawing/2014/main" id="{B0E2A41D-D97A-4853-BF10-A44F26D9C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09880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item_key</a:t>
            </a:r>
          </a:p>
        </p:txBody>
      </p:sp>
      <p:sp>
        <p:nvSpPr>
          <p:cNvPr id="22539" name="Rectangle 15">
            <a:extLst>
              <a:ext uri="{FF2B5EF4-FFF2-40B4-BE49-F238E27FC236}">
                <a16:creationId xmlns:a16="http://schemas.microsoft.com/office/drawing/2014/main" id="{EB520713-7FCF-4B1C-A8A0-E3A379C8B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47980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0" name="Rectangle 16">
            <a:extLst>
              <a:ext uri="{FF2B5EF4-FFF2-40B4-BE49-F238E27FC236}">
                <a16:creationId xmlns:a16="http://schemas.microsoft.com/office/drawing/2014/main" id="{D7BF2E44-334A-4D9F-998F-947199D6D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47980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ключ_ветви</a:t>
            </a:r>
          </a:p>
        </p:txBody>
      </p:sp>
      <p:sp>
        <p:nvSpPr>
          <p:cNvPr id="22541" name="Rectangle 17">
            <a:extLst>
              <a:ext uri="{FF2B5EF4-FFF2-40B4-BE49-F238E27FC236}">
                <a16:creationId xmlns:a16="http://schemas.microsoft.com/office/drawing/2014/main" id="{7FA73AA4-E6C9-482B-B451-86E7FBB1D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393700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2" name="Rectangle 18">
            <a:extLst>
              <a:ext uri="{FF2B5EF4-FFF2-40B4-BE49-F238E27FC236}">
                <a16:creationId xmlns:a16="http://schemas.microsoft.com/office/drawing/2014/main" id="{1D4C06FC-DCF7-4C64-A1A7-15E5F646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9899" y="395605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location_key</a:t>
            </a:r>
          </a:p>
        </p:txBody>
      </p:sp>
      <p:sp>
        <p:nvSpPr>
          <p:cNvPr id="22543" name="Rectangle 19">
            <a:extLst>
              <a:ext uri="{FF2B5EF4-FFF2-40B4-BE49-F238E27FC236}">
                <a16:creationId xmlns:a16="http://schemas.microsoft.com/office/drawing/2014/main" id="{2E53FCAD-2A29-49E7-A2A5-C28FE2709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439420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4" name="Rectangle 20">
            <a:extLst>
              <a:ext uri="{FF2B5EF4-FFF2-40B4-BE49-F238E27FC236}">
                <a16:creationId xmlns:a16="http://schemas.microsoft.com/office/drawing/2014/main" id="{8E8B57CD-7A93-4311-8BAA-D5A7481F3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4448176"/>
            <a:ext cx="158115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проданных единиц</a:t>
            </a:r>
          </a:p>
        </p:txBody>
      </p:sp>
      <p:sp>
        <p:nvSpPr>
          <p:cNvPr id="22545" name="Rectangle 21">
            <a:extLst>
              <a:ext uri="{FF2B5EF4-FFF2-40B4-BE49-F238E27FC236}">
                <a16:creationId xmlns:a16="http://schemas.microsoft.com/office/drawing/2014/main" id="{F12B9F82-19D8-4A3A-A3C8-7EC2F87C4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485140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6" name="Rectangle 22">
            <a:extLst>
              <a:ext uri="{FF2B5EF4-FFF2-40B4-BE49-F238E27FC236}">
                <a16:creationId xmlns:a16="http://schemas.microsoft.com/office/drawing/2014/main" id="{B533CBEF-B8C4-4AE8-B81C-CF34AC0A5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1486" y="4892676"/>
            <a:ext cx="15875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доллары_продано</a:t>
            </a:r>
          </a:p>
        </p:txBody>
      </p:sp>
      <p:sp>
        <p:nvSpPr>
          <p:cNvPr id="22547" name="Rectangle 23">
            <a:extLst>
              <a:ext uri="{FF2B5EF4-FFF2-40B4-BE49-F238E27FC236}">
                <a16:creationId xmlns:a16="http://schemas.microsoft.com/office/drawing/2014/main" id="{F0856A0A-DCED-420B-968D-F9C8E3919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562" y="530860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48" name="Rectangle 24">
            <a:extLst>
              <a:ext uri="{FF2B5EF4-FFF2-40B4-BE49-F238E27FC236}">
                <a16:creationId xmlns:a16="http://schemas.microsoft.com/office/drawing/2014/main" id="{5E4EFE84-A0DD-4C5C-B315-849F64ADA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436" y="5338763"/>
            <a:ext cx="15875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avg_sales</a:t>
            </a:r>
          </a:p>
        </p:txBody>
      </p:sp>
      <p:sp>
        <p:nvSpPr>
          <p:cNvPr id="22549" name="Rectangle 25">
            <a:extLst>
              <a:ext uri="{FF2B5EF4-FFF2-40B4-BE49-F238E27FC236}">
                <a16:creationId xmlns:a16="http://schemas.microsoft.com/office/drawing/2014/main" id="{B20987EC-D611-4535-B873-D66DFC31F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286" y="5689600"/>
            <a:ext cx="1219200" cy="37623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Меры</a:t>
            </a:r>
          </a:p>
        </p:txBody>
      </p:sp>
      <p:sp>
        <p:nvSpPr>
          <p:cNvPr id="22550" name="Line 26">
            <a:extLst>
              <a:ext uri="{FF2B5EF4-FFF2-40B4-BE49-F238E27FC236}">
                <a16:creationId xmlns:a16="http://schemas.microsoft.com/office/drawing/2014/main" id="{30724D1D-5D04-4015-8303-E54EB0C4B5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90275" y="4622800"/>
            <a:ext cx="769937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A1E26EB3-F1F5-4DFE-B114-E9090D5E5E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225" y="5165726"/>
            <a:ext cx="788987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929CA202-59E5-4B95-8EAE-4F4FF5B1A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1225" y="5534026"/>
            <a:ext cx="9048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DF52B234-26E8-4D88-815C-1AA767C2C5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47361" y="3790951"/>
            <a:ext cx="1193800" cy="73501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1380746F-5BD2-465A-9FEB-C834C7AC56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10886" y="2336800"/>
            <a:ext cx="914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E34B200A-6E53-4277-8F6E-4EE996D3E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7886" y="4241800"/>
            <a:ext cx="533400" cy="381000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56" name="Line 32">
            <a:extLst>
              <a:ext uri="{FF2B5EF4-FFF2-40B4-BE49-F238E27FC236}">
                <a16:creationId xmlns:a16="http://schemas.microsoft.com/office/drawing/2014/main" id="{E522D9F9-F65B-4883-BBFE-33D8A4B3A5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1686" y="2717801"/>
            <a:ext cx="762000" cy="525463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2557" name="Group 33">
            <a:extLst>
              <a:ext uri="{FF2B5EF4-FFF2-40B4-BE49-F238E27FC236}">
                <a16:creationId xmlns:a16="http://schemas.microsoft.com/office/drawing/2014/main" id="{B961D7D8-3E10-4641-B5E8-C5433AF5D7BA}"/>
              </a:ext>
            </a:extLst>
          </p:cNvPr>
          <p:cNvGrpSpPr>
            <a:grpSpLocks/>
          </p:cNvGrpSpPr>
          <p:nvPr/>
        </p:nvGrpSpPr>
        <p:grpSpPr bwMode="auto">
          <a:xfrm>
            <a:off x="6487486" y="1498601"/>
            <a:ext cx="1303338" cy="1744663"/>
            <a:chOff x="3796" y="1002"/>
            <a:chExt cx="812" cy="1081"/>
          </a:xfrm>
        </p:grpSpPr>
        <p:sp>
          <p:nvSpPr>
            <p:cNvPr id="22589" name="Rectangle 34">
              <a:extLst>
                <a:ext uri="{FF2B5EF4-FFF2-40B4-BE49-F238E27FC236}">
                  <a16:creationId xmlns:a16="http://schemas.microsoft.com/office/drawing/2014/main" id="{79E2BC5B-F6B7-471A-8685-5EF3DD1F0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1262"/>
              <a:ext cx="812" cy="82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item_key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имя элемента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марка</a:t>
              </a:r>
            </a:p>
            <a:p>
              <a:r>
                <a:rPr lang="ru" altLang="ru-RU" sz="16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тип</a:t>
              </a: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поставщик_тип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90" name="Text Box 35">
              <a:extLst>
                <a:ext uri="{FF2B5EF4-FFF2-40B4-BE49-F238E27FC236}">
                  <a16:creationId xmlns:a16="http://schemas.microsoft.com/office/drawing/2014/main" id="{471DF12C-3118-41D4-8816-4212E44EF4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1002"/>
              <a:ext cx="401" cy="25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пункт</a:t>
              </a:r>
            </a:p>
          </p:txBody>
        </p:sp>
      </p:grpSp>
      <p:grpSp>
        <p:nvGrpSpPr>
          <p:cNvPr id="22558" name="Group 36">
            <a:extLst>
              <a:ext uri="{FF2B5EF4-FFF2-40B4-BE49-F238E27FC236}">
                <a16:creationId xmlns:a16="http://schemas.microsoft.com/office/drawing/2014/main" id="{500DE2DD-0173-485D-84B8-2A01FA90D444}"/>
              </a:ext>
            </a:extLst>
          </p:cNvPr>
          <p:cNvGrpSpPr>
            <a:grpSpLocks/>
          </p:cNvGrpSpPr>
          <p:nvPr/>
        </p:nvGrpSpPr>
        <p:grpSpPr bwMode="auto">
          <a:xfrm>
            <a:off x="1610686" y="3930542"/>
            <a:ext cx="1290638" cy="1236771"/>
            <a:chOff x="3896" y="2468"/>
            <a:chExt cx="803" cy="766"/>
          </a:xfrm>
        </p:grpSpPr>
        <p:sp>
          <p:nvSpPr>
            <p:cNvPr id="22587" name="Rectangle 37">
              <a:extLst>
                <a:ext uri="{FF2B5EF4-FFF2-40B4-BE49-F238E27FC236}">
                  <a16:creationId xmlns:a16="http://schemas.microsoft.com/office/drawing/2014/main" id="{8831A8F5-AEF7-4D5D-9F83-6693136848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6"/>
              <a:ext cx="803" cy="51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ключ_ветви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имя_ветви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ветка_тип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88" name="Text Box 38">
              <a:extLst>
                <a:ext uri="{FF2B5EF4-FFF2-40B4-BE49-F238E27FC236}">
                  <a16:creationId xmlns:a16="http://schemas.microsoft.com/office/drawing/2014/main" id="{2A078DE5-D135-4820-918D-78CC2AB10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0" y="2468"/>
              <a:ext cx="507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филиал</a:t>
              </a:r>
            </a:p>
          </p:txBody>
        </p:sp>
      </p:grpSp>
      <p:sp>
        <p:nvSpPr>
          <p:cNvPr id="22559" name="Rectangle 39">
            <a:extLst>
              <a:ext uri="{FF2B5EF4-FFF2-40B4-BE49-F238E27FC236}">
                <a16:creationId xmlns:a16="http://schemas.microsoft.com/office/drawing/2014/main" id="{AE802C79-14DF-4F51-9784-1CED2326E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5" y="2470150"/>
            <a:ext cx="1608137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0" name="Rectangle 40">
            <a:extLst>
              <a:ext uri="{FF2B5EF4-FFF2-40B4-BE49-F238E27FC236}">
                <a16:creationId xmlns:a16="http://schemas.microsoft.com/office/drawing/2014/main" id="{3BA4CD9D-7789-459B-9AD7-5E99CD1E4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5474" y="1555751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Таблица фактов о доставке</a:t>
            </a:r>
          </a:p>
        </p:txBody>
      </p:sp>
      <p:sp>
        <p:nvSpPr>
          <p:cNvPr id="22561" name="Rectangle 41">
            <a:extLst>
              <a:ext uri="{FF2B5EF4-FFF2-40B4-BE49-F238E27FC236}">
                <a16:creationId xmlns:a16="http://schemas.microsoft.com/office/drawing/2014/main" id="{C461BF6E-EF07-44E3-ACF6-FEDDC81B6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0129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2" name="Rectangle 42">
            <a:extLst>
              <a:ext uri="{FF2B5EF4-FFF2-40B4-BE49-F238E27FC236}">
                <a16:creationId xmlns:a16="http://schemas.microsoft.com/office/drawing/2014/main" id="{16834A48-6E14-46F8-B60C-647009CEB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5" y="2089151"/>
            <a:ext cx="1601787" cy="366713"/>
          </a:xfrm>
          <a:prstGeom prst="rect">
            <a:avLst/>
          </a:prstGeom>
          <a:solidFill>
            <a:srgbClr val="00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time_key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3" name="Rectangle 43">
            <a:extLst>
              <a:ext uri="{FF2B5EF4-FFF2-40B4-BE49-F238E27FC236}">
                <a16:creationId xmlns:a16="http://schemas.microsoft.com/office/drawing/2014/main" id="{40DFA39D-6B02-47DE-979D-A802D9CE0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546351"/>
            <a:ext cx="1600200" cy="366713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    </a:t>
            </a:r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item_key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4" name="Rectangle 44">
            <a:extLst>
              <a:ext uri="{FF2B5EF4-FFF2-40B4-BE49-F238E27FC236}">
                <a16:creationId xmlns:a16="http://schemas.microsoft.com/office/drawing/2014/main" id="{91EDCDE0-72C2-411F-B16B-FF0052F25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927350"/>
            <a:ext cx="1600200" cy="450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5" name="Rectangle 45">
            <a:extLst>
              <a:ext uri="{FF2B5EF4-FFF2-40B4-BE49-F238E27FC236}">
                <a16:creationId xmlns:a16="http://schemas.microsoft.com/office/drawing/2014/main" id="{42FDF50B-9242-4088-896D-4F1CE9EA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2927351"/>
            <a:ext cx="16002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</a:t>
            </a:r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shipper_key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Rectangle 46">
            <a:extLst>
              <a:ext uri="{FF2B5EF4-FFF2-40B4-BE49-F238E27FC236}">
                <a16:creationId xmlns:a16="http://schemas.microsoft.com/office/drawing/2014/main" id="{2494BB12-8606-46F0-8314-728EDC5B5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3384550"/>
            <a:ext cx="1600200" cy="4524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7" name="Rectangle 47">
            <a:extLst>
              <a:ext uri="{FF2B5EF4-FFF2-40B4-BE49-F238E27FC236}">
                <a16:creationId xmlns:a16="http://schemas.microsoft.com/office/drawing/2014/main" id="{5D7EA687-6A51-4390-9487-2A7D5D040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286" y="3403601"/>
            <a:ext cx="15938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dirty="0">
                <a:latin typeface="Times New Roman" panose="02020603050405020304" pitchFamily="18" charset="0"/>
              </a:rPr>
              <a:t>  </a:t>
            </a:r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from_location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8" name="Rectangle 48">
            <a:extLst>
              <a:ext uri="{FF2B5EF4-FFF2-40B4-BE49-F238E27FC236}">
                <a16:creationId xmlns:a16="http://schemas.microsoft.com/office/drawing/2014/main" id="{51C229FE-A2FB-4E6A-9E7A-9993B988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3841751"/>
            <a:ext cx="1635125" cy="4556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69" name="Rectangle 49">
            <a:extLst>
              <a:ext uri="{FF2B5EF4-FFF2-40B4-BE49-F238E27FC236}">
                <a16:creationId xmlns:a16="http://schemas.microsoft.com/office/drawing/2014/main" id="{CEC5FC44-FEE8-47C2-AA03-0C67811F2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3917951"/>
            <a:ext cx="15557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dirty="0">
                <a:solidFill>
                  <a:srgbClr val="7030A0"/>
                </a:solidFill>
                <a:latin typeface="Times New Roman" panose="02020603050405020304" pitchFamily="18" charset="0"/>
              </a:rPr>
              <a:t>      </a:t>
            </a:r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to_location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0" name="Rectangle 50">
            <a:extLst>
              <a:ext uri="{FF2B5EF4-FFF2-40B4-BE49-F238E27FC236}">
                <a16:creationId xmlns:a16="http://schemas.microsoft.com/office/drawing/2014/main" id="{9240B939-3F1C-4466-A1A3-EFE9D5DB5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4298951"/>
            <a:ext cx="16351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1" name="Rectangle 51">
            <a:extLst>
              <a:ext uri="{FF2B5EF4-FFF2-40B4-BE49-F238E27FC236}">
                <a16:creationId xmlns:a16="http://schemas.microsoft.com/office/drawing/2014/main" id="{98EECD61-C411-4FE7-BA40-74DAD7523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7874" y="4340226"/>
            <a:ext cx="1574800" cy="366713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dirty="0">
                <a:latin typeface="Times New Roman" panose="02020603050405020304" pitchFamily="18" charset="0"/>
              </a:rPr>
              <a:t>     </a:t>
            </a:r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доллары_стоимость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2" name="Rectangle 52">
            <a:extLst>
              <a:ext uri="{FF2B5EF4-FFF2-40B4-BE49-F238E27FC236}">
                <a16:creationId xmlns:a16="http://schemas.microsoft.com/office/drawing/2014/main" id="{AED3652F-9847-43EE-9B3F-54C107D00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2950" y="4756150"/>
            <a:ext cx="16351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573" name="Rectangle 53">
            <a:extLst>
              <a:ext uri="{FF2B5EF4-FFF2-40B4-BE49-F238E27FC236}">
                <a16:creationId xmlns:a16="http://schemas.microsoft.com/office/drawing/2014/main" id="{60C8FBCD-DD84-43A0-A0D5-D64FE6F5A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8824" y="4786313"/>
            <a:ext cx="1625600" cy="366712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dirty="0">
                <a:latin typeface="Times New Roman" panose="02020603050405020304" pitchFamily="18" charset="0"/>
              </a:rPr>
              <a:t>   </a:t>
            </a:r>
            <a:r>
              <a:rPr lang="ru" altLang="ru-RU" sz="1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unit_shipped</a:t>
            </a:r>
            <a:endParaRPr lang="en-US" altLang="ru-RU" sz="1800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74" name="Line 55">
            <a:extLst>
              <a:ext uri="{FF2B5EF4-FFF2-40B4-BE49-F238E27FC236}">
                <a16:creationId xmlns:a16="http://schemas.microsoft.com/office/drawing/2014/main" id="{5C18FA13-84D6-4129-B386-24BAF86651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35286" y="1498600"/>
            <a:ext cx="3810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5" name="Line 56">
            <a:extLst>
              <a:ext uri="{FF2B5EF4-FFF2-40B4-BE49-F238E27FC236}">
                <a16:creationId xmlns:a16="http://schemas.microsoft.com/office/drawing/2014/main" id="{ED02E07D-0689-4D55-B313-4EE20AB408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49086" y="1498600"/>
            <a:ext cx="3886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6" name="Line 57">
            <a:extLst>
              <a:ext uri="{FF2B5EF4-FFF2-40B4-BE49-F238E27FC236}">
                <a16:creationId xmlns:a16="http://schemas.microsoft.com/office/drawing/2014/main" id="{9688EDBB-848A-4FEB-B481-F7E1E204F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10886" y="1498600"/>
            <a:ext cx="914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7" name="Line 58">
            <a:extLst>
              <a:ext uri="{FF2B5EF4-FFF2-40B4-BE49-F238E27FC236}">
                <a16:creationId xmlns:a16="http://schemas.microsoft.com/office/drawing/2014/main" id="{D7C158D7-7BE2-44D4-9F06-6434D5E0A91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82886" y="22606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8" name="Line 59">
            <a:extLst>
              <a:ext uri="{FF2B5EF4-FFF2-40B4-BE49-F238E27FC236}">
                <a16:creationId xmlns:a16="http://schemas.microsoft.com/office/drawing/2014/main" id="{B5CD015F-4C05-4025-BDE0-6177360FE8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54286" y="3632200"/>
            <a:ext cx="68580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79" name="Line 60">
            <a:extLst>
              <a:ext uri="{FF2B5EF4-FFF2-40B4-BE49-F238E27FC236}">
                <a16:creationId xmlns:a16="http://schemas.microsoft.com/office/drawing/2014/main" id="{7DAD4C94-044B-445D-873A-5330E9A430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82886" y="41656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0" name="Line 61">
            <a:extLst>
              <a:ext uri="{FF2B5EF4-FFF2-40B4-BE49-F238E27FC236}">
                <a16:creationId xmlns:a16="http://schemas.microsoft.com/office/drawing/2014/main" id="{B0E517FE-4404-4630-8406-C35D7C128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97486" y="3175000"/>
            <a:ext cx="0" cy="1676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22581" name="Group 63">
            <a:extLst>
              <a:ext uri="{FF2B5EF4-FFF2-40B4-BE49-F238E27FC236}">
                <a16:creationId xmlns:a16="http://schemas.microsoft.com/office/drawing/2014/main" id="{1A79F55C-B99D-4C39-9BE7-3D92E362F0D9}"/>
              </a:ext>
            </a:extLst>
          </p:cNvPr>
          <p:cNvGrpSpPr>
            <a:grpSpLocks/>
          </p:cNvGrpSpPr>
          <p:nvPr/>
        </p:nvGrpSpPr>
        <p:grpSpPr bwMode="auto">
          <a:xfrm>
            <a:off x="8917949" y="5384800"/>
            <a:ext cx="1344612" cy="1473200"/>
            <a:chOff x="3891" y="2472"/>
            <a:chExt cx="836" cy="911"/>
          </a:xfrm>
        </p:grpSpPr>
        <p:sp>
          <p:nvSpPr>
            <p:cNvPr id="22585" name="Rectangle 64">
              <a:extLst>
                <a:ext uri="{FF2B5EF4-FFF2-40B4-BE49-F238E27FC236}">
                  <a16:creationId xmlns:a16="http://schemas.microsoft.com/office/drawing/2014/main" id="{456413E6-2552-40CA-9E6D-B7495593F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2715"/>
              <a:ext cx="831" cy="66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shipper_name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location_key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  <a:p>
              <a:r>
                <a:rPr lang="ru" altLang="ru-RU" sz="1600" dirty="0" err="1">
                  <a:solidFill>
                    <a:srgbClr val="7030A0"/>
                  </a:solidFill>
                  <a:latin typeface="Times New Roman" panose="02020603050405020304" pitchFamily="18" charset="0"/>
                </a:rPr>
                <a:t>shipper_type</a:t>
              </a:r>
              <a:endParaRPr lang="en-US" altLang="ru-RU" sz="1600" dirty="0">
                <a:solidFill>
                  <a:srgbClr val="7030A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86" name="Text Box 65">
              <a:extLst>
                <a:ext uri="{FF2B5EF4-FFF2-40B4-BE49-F238E27FC236}">
                  <a16:creationId xmlns:a16="http://schemas.microsoft.com/office/drawing/2014/main" id="{CA47F70C-6104-4B7B-960F-4913A558D1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1" y="2472"/>
              <a:ext cx="539" cy="23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1800" dirty="0">
                  <a:solidFill>
                    <a:srgbClr val="7030A0"/>
                  </a:solidFill>
                  <a:latin typeface="Times New Roman" panose="02020603050405020304" pitchFamily="18" charset="0"/>
                </a:rPr>
                <a:t>грузоотправитель</a:t>
              </a:r>
            </a:p>
          </p:txBody>
        </p:sp>
      </p:grpSp>
      <p:sp>
        <p:nvSpPr>
          <p:cNvPr id="22582" name="Line 66">
            <a:extLst>
              <a:ext uri="{FF2B5EF4-FFF2-40B4-BE49-F238E27FC236}">
                <a16:creationId xmlns:a16="http://schemas.microsoft.com/office/drawing/2014/main" id="{7B2B8F09-37A9-443D-9B92-1D790751D2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6486" y="4775200"/>
            <a:ext cx="381000" cy="1066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3" name="Line 67">
            <a:extLst>
              <a:ext uri="{FF2B5EF4-FFF2-40B4-BE49-F238E27FC236}">
                <a16:creationId xmlns:a16="http://schemas.microsoft.com/office/drawing/2014/main" id="{0B8679F9-0C77-4FE0-A150-D08BD970B34D}"/>
              </a:ext>
            </a:extLst>
          </p:cNvPr>
          <p:cNvSpPr>
            <a:spLocks noChangeShapeType="1"/>
          </p:cNvSpPr>
          <p:nvPr/>
        </p:nvSpPr>
        <p:spPr bwMode="auto">
          <a:xfrm>
            <a:off x="9916486" y="3175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584" name="Line 68">
            <a:extLst>
              <a:ext uri="{FF2B5EF4-FFF2-40B4-BE49-F238E27FC236}">
                <a16:creationId xmlns:a16="http://schemas.microsoft.com/office/drawing/2014/main" id="{B42023F9-3FB1-4EEF-AB8A-1D26C6E138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73286" y="57658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7F5D8D7A-5022-407E-B200-445D69C51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8015" y="759253"/>
            <a:ext cx="9307585" cy="76964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" altLang="ru-RU" dirty="0">
                <a:solidFill>
                  <a:srgbClr val="FFFF00"/>
                </a:solidFill>
              </a:rPr>
              <a:t>Иерархия понятий: </a:t>
            </a:r>
            <a:r>
              <a:rPr lang="ru" altLang="ru-RU" b="1" dirty="0">
                <a:solidFill>
                  <a:srgbClr val="FFFF00"/>
                </a:solidFill>
              </a:rPr>
              <a:t>измерение </a:t>
            </a:r>
            <a:r>
              <a:rPr lang="ru" altLang="ru-RU" dirty="0">
                <a:solidFill>
                  <a:srgbClr val="FFFF00"/>
                </a:solidFill>
              </a:rPr>
              <a:t>(местоположение)</a:t>
            </a:r>
          </a:p>
        </p:txBody>
      </p:sp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28A32478-1C2B-429F-AF67-97FE058B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B7FE439-3C82-45FA-8C24-75F5DE549AFD}" type="slidenum">
              <a:rPr lang="en-US" altLang="ru-RU" sz="1200"/>
              <a:pPr eaLnBrk="1" hangingPunct="1"/>
              <a:t>18</a:t>
            </a:fld>
            <a:endParaRPr lang="en-US" altLang="ru-RU" sz="1200"/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D872DDE7-C9E6-429C-9409-656DB7BA3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1833694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все</a:t>
            </a: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1F68862-E3E3-47F3-8FEC-D9AB006B5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1" y="2824294"/>
            <a:ext cx="106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Европа</a:t>
            </a:r>
          </a:p>
        </p:txBody>
      </p:sp>
      <p:sp>
        <p:nvSpPr>
          <p:cNvPr id="23558" name="Text Box 5">
            <a:extLst>
              <a:ext uri="{FF2B5EF4-FFF2-40B4-BE49-F238E27FC236}">
                <a16:creationId xmlns:a16="http://schemas.microsoft.com/office/drawing/2014/main" id="{026FD82A-23F5-4616-8075-1B3E5A92D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824294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Северная Америка</a:t>
            </a:r>
          </a:p>
        </p:txBody>
      </p:sp>
      <p:sp>
        <p:nvSpPr>
          <p:cNvPr id="23559" name="Text Box 6">
            <a:extLst>
              <a:ext uri="{FF2B5EF4-FFF2-40B4-BE49-F238E27FC236}">
                <a16:creationId xmlns:a16="http://schemas.microsoft.com/office/drawing/2014/main" id="{E8F9BDED-7CF0-439D-A250-C883713DC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3576" y="3891094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Мексика</a:t>
            </a:r>
          </a:p>
        </p:txBody>
      </p:sp>
      <p:sp>
        <p:nvSpPr>
          <p:cNvPr id="23560" name="Text Box 7">
            <a:extLst>
              <a:ext uri="{FF2B5EF4-FFF2-40B4-BE49-F238E27FC236}">
                <a16:creationId xmlns:a16="http://schemas.microsoft.com/office/drawing/2014/main" id="{FF8787C4-B8D4-4732-B71F-7608D2976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1" y="3891094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Канада</a:t>
            </a:r>
          </a:p>
        </p:txBody>
      </p:sp>
      <p:sp>
        <p:nvSpPr>
          <p:cNvPr id="23561" name="Text Box 8">
            <a:extLst>
              <a:ext uri="{FF2B5EF4-FFF2-40B4-BE49-F238E27FC236}">
                <a16:creationId xmlns:a16="http://schemas.microsoft.com/office/drawing/2014/main" id="{1C1C661F-2AC2-47F6-A4B9-A3AD77676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4" y="3891094"/>
            <a:ext cx="877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Испания</a:t>
            </a:r>
          </a:p>
        </p:txBody>
      </p:sp>
      <p:sp>
        <p:nvSpPr>
          <p:cNvPr id="23562" name="Text Box 9">
            <a:extLst>
              <a:ext uri="{FF2B5EF4-FFF2-40B4-BE49-F238E27FC236}">
                <a16:creationId xmlns:a16="http://schemas.microsoft.com/office/drawing/2014/main" id="{3043AF5E-4AA4-4C90-BA43-96BC501C2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3891094"/>
            <a:ext cx="131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Германия</a:t>
            </a:r>
          </a:p>
        </p:txBody>
      </p:sp>
      <p:sp>
        <p:nvSpPr>
          <p:cNvPr id="23563" name="Text Box 10">
            <a:extLst>
              <a:ext uri="{FF2B5EF4-FFF2-40B4-BE49-F238E27FC236}">
                <a16:creationId xmlns:a16="http://schemas.microsoft.com/office/drawing/2014/main" id="{9B83D80C-9454-4AD0-89F5-6F0B325C4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4957894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Ванкувер</a:t>
            </a:r>
          </a:p>
        </p:txBody>
      </p:sp>
      <p:sp>
        <p:nvSpPr>
          <p:cNvPr id="23564" name="Text Box 11">
            <a:extLst>
              <a:ext uri="{FF2B5EF4-FFF2-40B4-BE49-F238E27FC236}">
                <a16:creationId xmlns:a16="http://schemas.microsoft.com/office/drawing/2014/main" id="{CC34B718-9FB2-466E-81B2-85ABB7FAA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948494"/>
            <a:ext cx="1284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М. Ветер</a:t>
            </a: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3B2E07D3-8BE8-4E16-83CF-5693E180A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1" y="5948494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Л. Чан</a:t>
            </a:r>
          </a:p>
        </p:txBody>
      </p:sp>
      <p:sp>
        <p:nvSpPr>
          <p:cNvPr id="23566" name="Text Box 13">
            <a:extLst>
              <a:ext uri="{FF2B5EF4-FFF2-40B4-BE49-F238E27FC236}">
                <a16:creationId xmlns:a16="http://schemas.microsoft.com/office/drawing/2014/main" id="{18EA00A7-C086-43CA-981E-00F4CC568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8242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7" name="Text Box 14">
            <a:extLst>
              <a:ext uri="{FF2B5EF4-FFF2-40B4-BE49-F238E27FC236}">
                <a16:creationId xmlns:a16="http://schemas.microsoft.com/office/drawing/2014/main" id="{026A2113-5D04-441D-A1A5-0E8D006AE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891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8" name="Text Box 15">
            <a:extLst>
              <a:ext uri="{FF2B5EF4-FFF2-40B4-BE49-F238E27FC236}">
                <a16:creationId xmlns:a16="http://schemas.microsoft.com/office/drawing/2014/main" id="{75A51CF1-0F65-4743-BE74-A98A027CA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891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69" name="Text Box 16">
            <a:extLst>
              <a:ext uri="{FF2B5EF4-FFF2-40B4-BE49-F238E27FC236}">
                <a16:creationId xmlns:a16="http://schemas.microsoft.com/office/drawing/2014/main" id="{423F2613-95B1-484B-BA5F-617C0655B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0340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0F1F288-7770-442D-BE89-E87B44A37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9578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7D1F62A6-2EF9-43E6-AFD7-442E9061B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948494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...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9CCA3439-1D70-4AB2-8263-EC60315E8C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214694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C995079A-9E22-4355-84D8-B87BE4F541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214694"/>
            <a:ext cx="2209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C7AE3207-86D8-4491-814E-1112734B77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3205294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5" name="Line 22">
            <a:extLst>
              <a:ext uri="{FF2B5EF4-FFF2-40B4-BE49-F238E27FC236}">
                <a16:creationId xmlns:a16="http://schemas.microsoft.com/office/drawing/2014/main" id="{7357E951-51FD-4D3B-A994-419BF123E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205294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6" name="Line 23">
            <a:extLst>
              <a:ext uri="{FF2B5EF4-FFF2-40B4-BE49-F238E27FC236}">
                <a16:creationId xmlns:a16="http://schemas.microsoft.com/office/drawing/2014/main" id="{B3203ABB-788E-427D-8549-731167E1E1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3205294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7096BD99-B395-43B6-89EF-B188AD7CED5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3205294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311E6352-29CE-4606-8BB4-6B54046F6A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272094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26843A7B-FC36-495C-82C6-FE1EA04BE9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272094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0B6454C4-F1ED-4C55-960D-DD7CACADC7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1" name="Line 28">
            <a:extLst>
              <a:ext uri="{FF2B5EF4-FFF2-40B4-BE49-F238E27FC236}">
                <a16:creationId xmlns:a16="http://schemas.microsoft.com/office/drawing/2014/main" id="{A1EBD308-274F-4025-8190-EEA203E40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2" name="Line 29">
            <a:extLst>
              <a:ext uri="{FF2B5EF4-FFF2-40B4-BE49-F238E27FC236}">
                <a16:creationId xmlns:a16="http://schemas.microsoft.com/office/drawing/2014/main" id="{EE1496CF-FB1C-488B-872E-524A3D35C6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7536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3" name="Line 30">
            <a:extLst>
              <a:ext uri="{FF2B5EF4-FFF2-40B4-BE49-F238E27FC236}">
                <a16:creationId xmlns:a16="http://schemas.microsoft.com/office/drawing/2014/main" id="{E0D5F25F-6C2B-445D-91CD-532E9B4DAE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34600" y="4272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4" name="Line 31">
            <a:extLst>
              <a:ext uri="{FF2B5EF4-FFF2-40B4-BE49-F238E27FC236}">
                <a16:creationId xmlns:a16="http://schemas.microsoft.com/office/drawing/2014/main" id="{5B2CEC95-5121-4429-8C1F-44A486A919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4912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5" name="Line 32">
            <a:extLst>
              <a:ext uri="{FF2B5EF4-FFF2-40B4-BE49-F238E27FC236}">
                <a16:creationId xmlns:a16="http://schemas.microsoft.com/office/drawing/2014/main" id="{4EA811D1-6470-49BB-A29B-6BDB8B286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4912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6" name="Line 33">
            <a:extLst>
              <a:ext uri="{FF2B5EF4-FFF2-40B4-BE49-F238E27FC236}">
                <a16:creationId xmlns:a16="http://schemas.microsoft.com/office/drawing/2014/main" id="{DBB05A36-85FB-4717-A497-CC0CE5FD37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5338894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7" name="Line 34">
            <a:extLst>
              <a:ext uri="{FF2B5EF4-FFF2-40B4-BE49-F238E27FC236}">
                <a16:creationId xmlns:a16="http://schemas.microsoft.com/office/drawing/2014/main" id="{61402389-BEB5-4390-B1F9-517212D0D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5338894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88" name="Text Box 35">
            <a:extLst>
              <a:ext uri="{FF2B5EF4-FFF2-40B4-BE49-F238E27FC236}">
                <a16:creationId xmlns:a16="http://schemas.microsoft.com/office/drawing/2014/main" id="{9DDFB272-F7FD-427E-9777-2785A87EC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909894"/>
            <a:ext cx="487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все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89" name="Text Box 36">
            <a:extLst>
              <a:ext uri="{FF2B5EF4-FFF2-40B4-BE49-F238E27FC236}">
                <a16:creationId xmlns:a16="http://schemas.microsoft.com/office/drawing/2014/main" id="{D85B7885-DB42-4193-A55A-E090D286D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2900494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область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0" name="Text Box 37">
            <a:extLst>
              <a:ext uri="{FF2B5EF4-FFF2-40B4-BE49-F238E27FC236}">
                <a16:creationId xmlns:a16="http://schemas.microsoft.com/office/drawing/2014/main" id="{25266AA9-F85E-446D-A171-A9EE5370E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6024694"/>
            <a:ext cx="893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офис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3591" name="Line 38">
            <a:extLst>
              <a:ext uri="{FF2B5EF4-FFF2-40B4-BE49-F238E27FC236}">
                <a16:creationId xmlns:a16="http://schemas.microsoft.com/office/drawing/2014/main" id="{856379B1-3974-4BC7-8B4D-FBA3A58980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9200" y="5415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2" name="Line 39">
            <a:extLst>
              <a:ext uri="{FF2B5EF4-FFF2-40B4-BE49-F238E27FC236}">
                <a16:creationId xmlns:a16="http://schemas.microsoft.com/office/drawing/2014/main" id="{0BD42E53-59AA-4739-9DFA-64688C4A46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0200" y="5415094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3" name="Line 40">
            <a:extLst>
              <a:ext uri="{FF2B5EF4-FFF2-40B4-BE49-F238E27FC236}">
                <a16:creationId xmlns:a16="http://schemas.microsoft.com/office/drawing/2014/main" id="{005D330F-124E-4C15-9C8A-9D2087FB3E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4272094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4" name="Line 41">
            <a:extLst>
              <a:ext uri="{FF2B5EF4-FFF2-40B4-BE49-F238E27FC236}">
                <a16:creationId xmlns:a16="http://schemas.microsoft.com/office/drawing/2014/main" id="{5E1D815F-B823-4B27-94C1-67BD8DD4F5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272094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5" name="Text Box 42">
            <a:extLst>
              <a:ext uri="{FF2B5EF4-FFF2-40B4-BE49-F238E27FC236}">
                <a16:creationId xmlns:a16="http://schemas.microsoft.com/office/drawing/2014/main" id="{439CB72E-30FE-4E92-8664-2FE167BD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1" y="3967294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страна</a:t>
            </a:r>
          </a:p>
        </p:txBody>
      </p:sp>
      <p:sp>
        <p:nvSpPr>
          <p:cNvPr id="23596" name="Line 43">
            <a:extLst>
              <a:ext uri="{FF2B5EF4-FFF2-40B4-BE49-F238E27FC236}">
                <a16:creationId xmlns:a16="http://schemas.microsoft.com/office/drawing/2014/main" id="{136EE0DC-F318-45B8-9B6C-55FDE36C1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22908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7" name="Line 44">
            <a:extLst>
              <a:ext uri="{FF2B5EF4-FFF2-40B4-BE49-F238E27FC236}">
                <a16:creationId xmlns:a16="http://schemas.microsoft.com/office/drawing/2014/main" id="{5A23F5B3-D294-442A-A4E3-42517E6BB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33576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8" name="Line 45">
            <a:extLst>
              <a:ext uri="{FF2B5EF4-FFF2-40B4-BE49-F238E27FC236}">
                <a16:creationId xmlns:a16="http://schemas.microsoft.com/office/drawing/2014/main" id="{6375B912-4B35-497F-97C5-8D2CC9288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348294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99" name="Line 46">
            <a:extLst>
              <a:ext uri="{FF2B5EF4-FFF2-40B4-BE49-F238E27FC236}">
                <a16:creationId xmlns:a16="http://schemas.microsoft.com/office/drawing/2014/main" id="{373D0051-65C2-4A14-B547-58B2DBD24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15094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600" name="Text Box 47">
            <a:extLst>
              <a:ext uri="{FF2B5EF4-FFF2-40B4-BE49-F238E27FC236}">
                <a16:creationId xmlns:a16="http://schemas.microsoft.com/office/drawing/2014/main" id="{5D37AD2C-3D36-40EC-92C3-FB5A56F56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1" y="5034094"/>
            <a:ext cx="116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Торонто</a:t>
            </a:r>
          </a:p>
        </p:txBody>
      </p:sp>
      <p:sp>
        <p:nvSpPr>
          <p:cNvPr id="23601" name="Text Box 48">
            <a:extLst>
              <a:ext uri="{FF2B5EF4-FFF2-40B4-BE49-F238E27FC236}">
                <a16:creationId xmlns:a16="http://schemas.microsoft.com/office/drawing/2014/main" id="{8EAFDAD3-FCE5-4D89-BC51-0D028F5D1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34094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Франкфурт</a:t>
            </a:r>
          </a:p>
        </p:txBody>
      </p:sp>
      <p:sp>
        <p:nvSpPr>
          <p:cNvPr id="23602" name="Text Box 49">
            <a:extLst>
              <a:ext uri="{FF2B5EF4-FFF2-40B4-BE49-F238E27FC236}">
                <a16:creationId xmlns:a16="http://schemas.microsoft.com/office/drawing/2014/main" id="{829DBF92-418C-4CA8-AAC4-B479D250C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5034094"/>
            <a:ext cx="63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solidFill>
                  <a:schemeClr val="hlink"/>
                </a:solidFill>
                <a:latin typeface="Times New Roman" panose="02020603050405020304" pitchFamily="18" charset="0"/>
              </a:rPr>
              <a:t>город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E86F2BC4-3902-47AC-B7DA-5F0BE2C12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1692" y="732638"/>
            <a:ext cx="9486607" cy="706438"/>
          </a:xfrm>
        </p:spPr>
        <p:txBody>
          <a:bodyPr>
            <a:normAutofit/>
          </a:bodyPr>
          <a:lstStyle/>
          <a:p>
            <a:pPr eaLnBrk="1" hangingPunct="1"/>
            <a:r>
              <a:rPr lang="ru" altLang="ru-RU" sz="3200" b="1" dirty="0">
                <a:solidFill>
                  <a:srgbClr val="FFFF00"/>
                </a:solidFill>
              </a:rPr>
              <a:t>Меры куба данных </a:t>
            </a:r>
            <a:r>
              <a:rPr lang="ru" altLang="ru-RU" sz="3200" dirty="0">
                <a:solidFill>
                  <a:srgbClr val="FFFF00"/>
                </a:solidFill>
              </a:rPr>
              <a:t>: три категории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3140F67-9138-4DEE-9AD1-32DD821E2E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1693" y="1912690"/>
            <a:ext cx="9347433" cy="494531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400" u="sng" dirty="0">
                <a:solidFill>
                  <a:schemeClr val="hlink"/>
                </a:solidFill>
              </a:rPr>
              <a:t>Распределительный </a:t>
            </a:r>
            <a:r>
              <a:rPr lang="ru" altLang="ru-RU" sz="2400" dirty="0"/>
              <a:t>: если результат, полученный путем применения функции к </a:t>
            </a:r>
            <a:r>
              <a:rPr lang="ru" altLang="ru-RU" sz="2400" i="1" dirty="0"/>
              <a:t>n </a:t>
            </a:r>
            <a:r>
              <a:rPr lang="ru" altLang="ru-RU" sz="2400" dirty="0"/>
              <a:t>совокупным значениям, совпадает с результатом, полученным путем применения функции ко всем данным без разделения.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Например, count(), sum(), min(), max()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400" u="sng" dirty="0">
                <a:solidFill>
                  <a:schemeClr val="hlink"/>
                </a:solidFill>
              </a:rPr>
              <a:t>Алгебраический </a:t>
            </a:r>
            <a:r>
              <a:rPr lang="ru" altLang="ru-RU" sz="2400" dirty="0">
                <a:solidFill>
                  <a:srgbClr val="121328"/>
                </a:solidFill>
              </a:rPr>
              <a:t>:</a:t>
            </a:r>
            <a:r>
              <a:rPr lang="ru" altLang="ru-RU" sz="2400" dirty="0">
                <a:solidFill>
                  <a:schemeClr val="hlink"/>
                </a:solidFill>
              </a:rPr>
              <a:t> </a:t>
            </a:r>
            <a:r>
              <a:rPr lang="ru" altLang="ru-RU" sz="2400" dirty="0"/>
              <a:t>если его можно вычислить с помощью алгебраической функции с </a:t>
            </a:r>
            <a:r>
              <a:rPr lang="ru" altLang="ru-RU" sz="2400" i="1" dirty="0"/>
              <a:t>M </a:t>
            </a:r>
            <a:r>
              <a:rPr lang="ru" altLang="ru-RU" sz="2400" dirty="0"/>
              <a:t>аргументами (где </a:t>
            </a:r>
            <a:r>
              <a:rPr lang="ru" altLang="ru-RU" sz="2400" i="1" dirty="0"/>
              <a:t>M </a:t>
            </a:r>
            <a:r>
              <a:rPr lang="ru" altLang="ru-RU" sz="2400" dirty="0"/>
              <a:t>— ограниченное целое число), каждый из которых получается применением распределительной агрегатной функции</a:t>
            </a:r>
            <a:endParaRPr lang="en-US" altLang="ru-RU" sz="2400" dirty="0">
              <a:solidFill>
                <a:srgbClr val="121328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Например, avg(), </a:t>
            </a:r>
            <a:r>
              <a:rPr lang="ru" altLang="ru-RU" sz="2000" dirty="0" err="1"/>
              <a:t>min_N </a:t>
            </a:r>
            <a:r>
              <a:rPr lang="ru" altLang="ru-RU" sz="2000" dirty="0"/>
              <a:t>(), </a:t>
            </a:r>
            <a:r>
              <a:rPr lang="ru" altLang="ru-RU" sz="2000" dirty="0" err="1"/>
              <a:t>стандартное_отклонение </a:t>
            </a:r>
            <a:r>
              <a:rPr lang="ru" altLang="ru-RU" sz="2000" dirty="0"/>
              <a:t>()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400" u="sng" dirty="0">
                <a:solidFill>
                  <a:schemeClr val="hlink"/>
                </a:solidFill>
              </a:rPr>
              <a:t>Целостный </a:t>
            </a:r>
            <a:r>
              <a:rPr lang="ru" altLang="ru-RU" sz="2400" dirty="0">
                <a:solidFill>
                  <a:schemeClr val="hlink"/>
                </a:solidFill>
              </a:rPr>
              <a:t>: </a:t>
            </a:r>
            <a:r>
              <a:rPr lang="ru" altLang="ru-RU" sz="2400" dirty="0"/>
              <a:t>если нет постоянной границы размера хранилища, необходимого для описания </a:t>
            </a:r>
            <a:r>
              <a:rPr lang="ru" altLang="ru-RU" sz="2400" dirty="0" err="1"/>
              <a:t>субагрегата </a:t>
            </a:r>
            <a:r>
              <a:rPr lang="ru" altLang="ru-RU" sz="2400" dirty="0"/>
              <a:t>.</a:t>
            </a:r>
            <a:r>
              <a:rPr lang="ru" altLang="ru-RU" sz="2400" dirty="0">
                <a:solidFill>
                  <a:schemeClr val="hlink"/>
                </a:solidFill>
              </a:rPr>
              <a:t>  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Например, медиана(), режим(), ранг()</a:t>
            </a: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12248FAF-BA7A-45F9-9D05-85BBB6A1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E55FD61-FB52-44C2-A22F-5D7C341963FB}" type="slidenum">
              <a:rPr lang="en-US" altLang="ru-RU" sz="1200"/>
              <a:pPr eaLnBrk="1" hangingPunct="1"/>
              <a:t>19</a:t>
            </a:fld>
            <a:endParaRPr lang="en-US" altLang="ru-RU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>
            <a:extLst>
              <a:ext uri="{FF2B5EF4-FFF2-40B4-BE49-F238E27FC236}">
                <a16:creationId xmlns:a16="http://schemas.microsoft.com/office/drawing/2014/main" id="{06FDFC2A-F1EF-440B-AD6C-AFF05398FF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5880" y="757805"/>
            <a:ext cx="9574444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Что такое хранилище данных?</a:t>
            </a:r>
            <a:endParaRPr lang="en-US" altLang="ru-RU" sz="3200" dirty="0">
              <a:solidFill>
                <a:srgbClr val="FFFF00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7C3732F-E0F4-4E71-87D6-89CF96F9D5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6408" y="2064808"/>
            <a:ext cx="9192859" cy="4428066"/>
          </a:xfrm>
          <a:noFill/>
        </p:spPr>
        <p:txBody>
          <a:bodyPr vert="horz" lIns="92075" tIns="46038" rIns="92075" bIns="46038" rtlCol="0" anchor="ctr">
            <a:normAutofit fontScale="77500" lnSpcReduction="20000"/>
          </a:bodyPr>
          <a:lstStyle/>
          <a:p>
            <a:pPr eaLnBrk="1" hangingPunct="1">
              <a:lnSpc>
                <a:spcPct val="140000"/>
              </a:lnSpc>
            </a:pPr>
            <a:r>
              <a:rPr lang="ru" altLang="ru-RU" sz="2800" dirty="0"/>
              <a:t>Определяется по-разному, но не строго.</a:t>
            </a:r>
          </a:p>
          <a:p>
            <a:pPr lvl="1" eaLnBrk="1" hangingPunct="1">
              <a:lnSpc>
                <a:spcPct val="140000"/>
              </a:lnSpc>
            </a:pPr>
            <a:r>
              <a:rPr lang="ru" altLang="ru-RU" sz="2800" dirty="0"/>
              <a:t>База данных поддержки принятия решений, которая поддерживается отдельно от оперативной базы данных организации.</a:t>
            </a:r>
          </a:p>
          <a:p>
            <a:pPr lvl="1" eaLnBrk="1" hangingPunct="1">
              <a:lnSpc>
                <a:spcPct val="140000"/>
              </a:lnSpc>
            </a:pPr>
            <a:r>
              <a:rPr lang="ru" altLang="ru-RU" sz="2800" dirty="0"/>
              <a:t>Поддерживайте обработку информации, предоставляя надежную платформу консолидированных исторических данных для анализа.</a:t>
            </a:r>
          </a:p>
          <a:p>
            <a:pPr eaLnBrk="1" hangingPunct="1">
              <a:lnSpc>
                <a:spcPct val="140000"/>
              </a:lnSpc>
            </a:pPr>
            <a:r>
              <a:rPr lang="ru" altLang="ru-RU" sz="2800" dirty="0"/>
              <a:t>Хранилище данных:</a:t>
            </a:r>
          </a:p>
          <a:p>
            <a:pPr lvl="1" eaLnBrk="1" hangingPunct="1">
              <a:lnSpc>
                <a:spcPct val="140000"/>
              </a:lnSpc>
            </a:pPr>
            <a:r>
              <a:rPr lang="ru" altLang="ru-RU" sz="2800" dirty="0"/>
              <a:t>Процесс построения и использования хранилищ данных</a:t>
            </a:r>
          </a:p>
        </p:txBody>
      </p:sp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15C1FAAD-C2D1-46B2-8644-E35D81EE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1859FE3-6CA6-4CE9-B86A-E4F960D3517C}" type="slidenum">
              <a:rPr lang="en-US" altLang="ru-RU" sz="1200"/>
              <a:pPr eaLnBrk="1" hangingPunct="1"/>
              <a:t>2</a:t>
            </a:fld>
            <a:endParaRPr lang="en-US" altLang="ru-RU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>
            <a:extLst>
              <a:ext uri="{FF2B5EF4-FFF2-40B4-BE49-F238E27FC236}">
                <a16:creationId xmlns:a16="http://schemas.microsoft.com/office/drawing/2014/main" id="{1C791B01-310B-4857-832F-5EB63A0119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353" y="768838"/>
            <a:ext cx="10353761" cy="8763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Многомерные данные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3B232E1-4B14-433C-BC98-E336A2547D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6649" y="1866160"/>
            <a:ext cx="8732939" cy="82191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ru" altLang="ru-RU" dirty="0"/>
              <a:t>Объем продаж в зависимости от продукта, месяца и региона</a:t>
            </a:r>
          </a:p>
        </p:txBody>
      </p:sp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56B3B22B-CB9D-44B0-8B22-9820C1EF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EE2A21-8C23-44D5-ADEB-5A761C0D3BAE}" type="slidenum">
              <a:rPr lang="en-US" altLang="ru-RU" sz="1200"/>
              <a:pPr eaLnBrk="1" hangingPunct="1"/>
              <a:t>20</a:t>
            </a:fld>
            <a:endParaRPr lang="en-US" altLang="ru-RU" sz="1200"/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F9B4F6E7-EC5D-499E-A8D0-9FAB2E79F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8669" y="3382220"/>
            <a:ext cx="3263900" cy="2882900"/>
          </a:xfrm>
          <a:prstGeom prst="cube">
            <a:avLst>
              <a:gd name="adj" fmla="val 24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630" name="Line 5">
            <a:extLst>
              <a:ext uri="{FF2B5EF4-FFF2-40B4-BE49-F238E27FC236}">
                <a16:creationId xmlns:a16="http://schemas.microsoft.com/office/drawing/2014/main" id="{503CBC9D-8ABC-4C57-84B6-9B79DF0FD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44426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E596E3E0-2C4E-4A52-8D74-135D4548D6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47474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158DD9B8-AF4E-4C3A-AD49-FA39DF9FC7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1284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117A7BA6-81A1-4D89-BD57-E939111EF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4332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4" name="Line 9">
            <a:extLst>
              <a:ext uri="{FF2B5EF4-FFF2-40B4-BE49-F238E27FC236}">
                <a16:creationId xmlns:a16="http://schemas.microsoft.com/office/drawing/2014/main" id="{DF7D7F06-F62C-4922-B946-BBDA6193D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57380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393F06F3-F6C1-4D21-8415-00CE1D830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652319" y="60428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6" name="Line 11">
            <a:extLst>
              <a:ext uri="{FF2B5EF4-FFF2-40B4-BE49-F238E27FC236}">
                <a16:creationId xmlns:a16="http://schemas.microsoft.com/office/drawing/2014/main" id="{F8AF603F-4362-4906-958F-FBFEC4F21B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1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7" name="Line 12">
            <a:extLst>
              <a:ext uri="{FF2B5EF4-FFF2-40B4-BE49-F238E27FC236}">
                <a16:creationId xmlns:a16="http://schemas.microsoft.com/office/drawing/2014/main" id="{1E9D0E69-AE43-4F33-946E-75716D5B2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2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BB9EC21B-9ACA-43B4-B774-45EA71683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3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Line 14">
            <a:extLst>
              <a:ext uri="{FF2B5EF4-FFF2-40B4-BE49-F238E27FC236}">
                <a16:creationId xmlns:a16="http://schemas.microsoft.com/office/drawing/2014/main" id="{AD71393D-1389-4D8C-BC43-1067679B65B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87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5">
            <a:extLst>
              <a:ext uri="{FF2B5EF4-FFF2-40B4-BE49-F238E27FC236}">
                <a16:creationId xmlns:a16="http://schemas.microsoft.com/office/drawing/2014/main" id="{B1597EEE-8F99-4479-9007-7ECED4491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5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4E2F8839-D2C5-4210-BFCF-51580C854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19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2" name="Line 17">
            <a:extLst>
              <a:ext uri="{FF2B5EF4-FFF2-40B4-BE49-F238E27FC236}">
                <a16:creationId xmlns:a16="http://schemas.microsoft.com/office/drawing/2014/main" id="{EE4B9BEB-41FA-4120-9448-AE1DD88E6B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7119" y="3375870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3" name="Line 18">
            <a:extLst>
              <a:ext uri="{FF2B5EF4-FFF2-40B4-BE49-F238E27FC236}">
                <a16:creationId xmlns:a16="http://schemas.microsoft.com/office/drawing/2014/main" id="{A1BE3109-1769-4817-8AAF-FF1B9D26E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61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584BFDAE-18DF-4470-AB6B-AC6D649F99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42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Line 20">
            <a:extLst>
              <a:ext uri="{FF2B5EF4-FFF2-40B4-BE49-F238E27FC236}">
                <a16:creationId xmlns:a16="http://schemas.microsoft.com/office/drawing/2014/main" id="{5D0F7361-F3F6-407F-98C7-F2FF63F9E5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87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21">
            <a:extLst>
              <a:ext uri="{FF2B5EF4-FFF2-40B4-BE49-F238E27FC236}">
                <a16:creationId xmlns:a16="http://schemas.microsoft.com/office/drawing/2014/main" id="{39762492-6563-4592-81FC-95AABB3A6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35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333A6DF-FD37-4DAF-81D1-B4B80FE542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383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8" name="Line 23">
            <a:extLst>
              <a:ext uri="{FF2B5EF4-FFF2-40B4-BE49-F238E27FC236}">
                <a16:creationId xmlns:a16="http://schemas.microsoft.com/office/drawing/2014/main" id="{CE40E863-05E1-4456-AC0F-771B1739F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5719" y="3604470"/>
            <a:ext cx="251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Line 24">
            <a:extLst>
              <a:ext uri="{FF2B5EF4-FFF2-40B4-BE49-F238E27FC236}">
                <a16:creationId xmlns:a16="http://schemas.microsoft.com/office/drawing/2014/main" id="{CAFCCEF5-DEA2-4CB2-BA91-F0C970CB9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7119" y="383307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9F09D6F8-ECFB-48A2-AC7E-036584891C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8319" y="41378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1" name="Line 26">
            <a:extLst>
              <a:ext uri="{FF2B5EF4-FFF2-40B4-BE49-F238E27FC236}">
                <a16:creationId xmlns:a16="http://schemas.microsoft.com/office/drawing/2014/main" id="{E213E56C-9377-4ADD-8BA5-7DCA6BE82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319" y="360447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2" name="Line 27">
            <a:extLst>
              <a:ext uri="{FF2B5EF4-FFF2-40B4-BE49-F238E27FC236}">
                <a16:creationId xmlns:a16="http://schemas.microsoft.com/office/drawing/2014/main" id="{31461795-34E3-4003-AFE0-ADB296E02A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375687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38C51F0E-8E9D-4EEA-963D-9FC72DC156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1378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4" name="Line 29">
            <a:extLst>
              <a:ext uri="{FF2B5EF4-FFF2-40B4-BE49-F238E27FC236}">
                <a16:creationId xmlns:a16="http://schemas.microsoft.com/office/drawing/2014/main" id="{8E13393A-7BA2-45BA-A101-1C75339517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5188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5" name="Line 30">
            <a:extLst>
              <a:ext uri="{FF2B5EF4-FFF2-40B4-BE49-F238E27FC236}">
                <a16:creationId xmlns:a16="http://schemas.microsoft.com/office/drawing/2014/main" id="{88AC5A2C-CB68-456E-AED3-BE87480C86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48236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6" name="Line 31">
            <a:extLst>
              <a:ext uri="{FF2B5EF4-FFF2-40B4-BE49-F238E27FC236}">
                <a16:creationId xmlns:a16="http://schemas.microsoft.com/office/drawing/2014/main" id="{CC667FCC-17E1-4DA8-BCD8-AFC4809902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5128470"/>
            <a:ext cx="685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7" name="Line 32">
            <a:extLst>
              <a:ext uri="{FF2B5EF4-FFF2-40B4-BE49-F238E27FC236}">
                <a16:creationId xmlns:a16="http://schemas.microsoft.com/office/drawing/2014/main" id="{7FF508EA-118F-46A4-9EEC-D905DA2E08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3119" y="5357070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58" name="Rectangle 33">
            <a:extLst>
              <a:ext uri="{FF2B5EF4-FFF2-40B4-BE49-F238E27FC236}">
                <a16:creationId xmlns:a16="http://schemas.microsoft.com/office/drawing/2014/main" id="{8A6E4A77-025D-4C08-A1A4-F1BB8B2A2A3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623648" y="4777462"/>
            <a:ext cx="1142942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Продукт</a:t>
            </a:r>
          </a:p>
        </p:txBody>
      </p:sp>
      <p:sp>
        <p:nvSpPr>
          <p:cNvPr id="26659" name="Rectangle 34">
            <a:extLst>
              <a:ext uri="{FF2B5EF4-FFF2-40B4-BE49-F238E27FC236}">
                <a16:creationId xmlns:a16="http://schemas.microsoft.com/office/drawing/2014/main" id="{E347C369-B719-4AC9-B497-3B162BF0EFEF}"/>
              </a:ext>
            </a:extLst>
          </p:cNvPr>
          <p:cNvSpPr>
            <a:spLocks noChangeArrowheads="1"/>
          </p:cNvSpPr>
          <p:nvPr/>
        </p:nvSpPr>
        <p:spPr bwMode="auto">
          <a:xfrm rot="18720000">
            <a:off x="1967313" y="3220125"/>
            <a:ext cx="10652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Область</a:t>
            </a:r>
          </a:p>
        </p:txBody>
      </p:sp>
      <p:sp>
        <p:nvSpPr>
          <p:cNvPr id="26660" name="Rectangle 35">
            <a:extLst>
              <a:ext uri="{FF2B5EF4-FFF2-40B4-BE49-F238E27FC236}">
                <a16:creationId xmlns:a16="http://schemas.microsoft.com/office/drawing/2014/main" id="{F554295B-6572-4E2F-B9F3-2E6180E9B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444" y="6255596"/>
            <a:ext cx="1006686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Месяц</a:t>
            </a:r>
          </a:p>
        </p:txBody>
      </p:sp>
      <p:sp>
        <p:nvSpPr>
          <p:cNvPr id="26661" name="Line 36">
            <a:extLst>
              <a:ext uri="{FF2B5EF4-FFF2-40B4-BE49-F238E27FC236}">
                <a16:creationId xmlns:a16="http://schemas.microsoft.com/office/drawing/2014/main" id="{73420A27-7440-4326-9CC3-93CE8D59A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7919" y="383307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2" name="Line 37">
            <a:extLst>
              <a:ext uri="{FF2B5EF4-FFF2-40B4-BE49-F238E27FC236}">
                <a16:creationId xmlns:a16="http://schemas.microsoft.com/office/drawing/2014/main" id="{94CECF46-D550-4CD5-9579-17089F779D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3919" y="3375870"/>
            <a:ext cx="685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3" name="Rectangle 38">
            <a:extLst>
              <a:ext uri="{FF2B5EF4-FFF2-40B4-BE49-F238E27FC236}">
                <a16:creationId xmlns:a16="http://schemas.microsoft.com/office/drawing/2014/main" id="{8F42DCA6-7002-47D4-8D0D-AF992092A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719" y="2613870"/>
            <a:ext cx="4167936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 dirty="0">
                <a:latin typeface="Times New Roman" panose="02020603050405020304" pitchFamily="18" charset="0"/>
              </a:rPr>
              <a:t>Размеры: </a:t>
            </a:r>
            <a:r>
              <a:rPr lang="ru" altLang="ru-RU" sz="2000" b="1" i="1" dirty="0">
                <a:latin typeface="Times New Roman" panose="02020603050405020304" pitchFamily="18" charset="0"/>
              </a:rPr>
              <a:t>продукт, местоположение, время</a:t>
            </a:r>
          </a:p>
          <a:p>
            <a:r>
              <a:rPr lang="ru" altLang="ru-RU" sz="2000" b="1" dirty="0">
                <a:latin typeface="Times New Roman" panose="02020603050405020304" pitchFamily="18" charset="0"/>
              </a:rPr>
              <a:t>Иерархические пути суммирования</a:t>
            </a:r>
          </a:p>
        </p:txBody>
      </p:sp>
      <p:sp>
        <p:nvSpPr>
          <p:cNvPr id="26664" name="Rectangle 39">
            <a:extLst>
              <a:ext uri="{FF2B5EF4-FFF2-40B4-BE49-F238E27FC236}">
                <a16:creationId xmlns:a16="http://schemas.microsoft.com/office/drawing/2014/main" id="{711DE914-6D21-43B7-A7E7-4A89FB59D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119" y="3528271"/>
            <a:ext cx="3844642" cy="224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>
                <a:latin typeface="Times New Roman" panose="02020603050405020304" pitchFamily="18" charset="0"/>
              </a:rPr>
              <a:t>Отрасль Регион Год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ru" altLang="ru-RU" sz="2000" b="1">
                <a:latin typeface="Times New Roman" panose="02020603050405020304" pitchFamily="18" charset="0"/>
              </a:rPr>
              <a:t>Категория Страна Квартал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ru" altLang="ru-RU" sz="2000" b="1">
                <a:latin typeface="Times New Roman" panose="02020603050405020304" pitchFamily="18" charset="0"/>
              </a:rPr>
              <a:t>Продукт Город Месяц Неделя</a:t>
            </a:r>
          </a:p>
          <a:p>
            <a:endParaRPr lang="en-US" altLang="ru-RU" sz="2000" b="1">
              <a:latin typeface="Times New Roman" panose="02020603050405020304" pitchFamily="18" charset="0"/>
            </a:endParaRPr>
          </a:p>
          <a:p>
            <a:r>
              <a:rPr lang="ru" altLang="ru-RU" sz="2000" b="1">
                <a:latin typeface="Times New Roman" panose="02020603050405020304" pitchFamily="18" charset="0"/>
              </a:rPr>
              <a:t>День офиса</a:t>
            </a:r>
          </a:p>
        </p:txBody>
      </p:sp>
      <p:sp>
        <p:nvSpPr>
          <p:cNvPr id="26665" name="Line 40">
            <a:extLst>
              <a:ext uri="{FF2B5EF4-FFF2-40B4-BE49-F238E27FC236}">
                <a16:creationId xmlns:a16="http://schemas.microsoft.com/office/drawing/2014/main" id="{DED51E69-2B63-429C-975D-B4B12A4CCA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95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6" name="Line 41">
            <a:extLst>
              <a:ext uri="{FF2B5EF4-FFF2-40B4-BE49-F238E27FC236}">
                <a16:creationId xmlns:a16="http://schemas.microsoft.com/office/drawing/2014/main" id="{A49B698E-0FEB-4E22-8F58-F77CA9EBA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7" name="Line 42">
            <a:extLst>
              <a:ext uri="{FF2B5EF4-FFF2-40B4-BE49-F238E27FC236}">
                <a16:creationId xmlns:a16="http://schemas.microsoft.com/office/drawing/2014/main" id="{88BF05D5-6C1B-470D-A5E8-22FF4BAD9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05519" y="39092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8" name="Line 43">
            <a:extLst>
              <a:ext uri="{FF2B5EF4-FFF2-40B4-BE49-F238E27FC236}">
                <a16:creationId xmlns:a16="http://schemas.microsoft.com/office/drawing/2014/main" id="{444C7968-84E1-43A3-9005-F1F750B219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9519" y="451887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69" name="Line 44">
            <a:extLst>
              <a:ext uri="{FF2B5EF4-FFF2-40B4-BE49-F238E27FC236}">
                <a16:creationId xmlns:a16="http://schemas.microsoft.com/office/drawing/2014/main" id="{BABCB1B5-8EDC-4854-B6CA-FD3679B09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45188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0" name="Line 45">
            <a:extLst>
              <a:ext uri="{FF2B5EF4-FFF2-40B4-BE49-F238E27FC236}">
                <a16:creationId xmlns:a16="http://schemas.microsoft.com/office/drawing/2014/main" id="{45B49034-87EC-411A-B4AC-E6F6C879F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319" y="512847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1" name="Line 46">
            <a:extLst>
              <a:ext uri="{FF2B5EF4-FFF2-40B4-BE49-F238E27FC236}">
                <a16:creationId xmlns:a16="http://schemas.microsoft.com/office/drawing/2014/main" id="{02A671A6-D8C0-48EC-B149-79AB7E30D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0719" y="451887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2" name="Line 47">
            <a:extLst>
              <a:ext uri="{FF2B5EF4-FFF2-40B4-BE49-F238E27FC236}">
                <a16:creationId xmlns:a16="http://schemas.microsoft.com/office/drawing/2014/main" id="{C76F3146-3709-4711-A940-29462A303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9357919" y="3909270"/>
            <a:ext cx="533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3" name="Line 48">
            <a:extLst>
              <a:ext uri="{FF2B5EF4-FFF2-40B4-BE49-F238E27FC236}">
                <a16:creationId xmlns:a16="http://schemas.microsoft.com/office/drawing/2014/main" id="{395A99BC-F810-4FCA-A4D8-E124969E7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0719" y="505227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74" name="Line 49">
            <a:extLst>
              <a:ext uri="{FF2B5EF4-FFF2-40B4-BE49-F238E27FC236}">
                <a16:creationId xmlns:a16="http://schemas.microsoft.com/office/drawing/2014/main" id="{CF3DF229-057D-424A-98D1-FCB5682C6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281719" y="505227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F8C740E4-0CCF-4C4E-8FE7-811D50037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9668" y="881062"/>
            <a:ext cx="9158791" cy="57785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Образец куба данных</a:t>
            </a:r>
            <a:endParaRPr lang="en-US" altLang="ru-RU" sz="2800" dirty="0">
              <a:solidFill>
                <a:srgbClr val="FFFF00"/>
              </a:solidFill>
            </a:endParaRPr>
          </a:p>
        </p:txBody>
      </p:sp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86315392-DCA7-46FA-969E-48503C96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E357F63-5D3F-4F23-A2C9-73C7E020B62F}" type="slidenum">
              <a:rPr lang="en-US" altLang="ru-RU" sz="1200"/>
              <a:pPr eaLnBrk="1" hangingPunct="1"/>
              <a:t>21</a:t>
            </a:fld>
            <a:endParaRPr lang="en-US" altLang="ru-RU" sz="120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AC91072-F48C-4185-9972-F437BE97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6191250"/>
            <a:ext cx="800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Monotype Sorts" pitchFamily="2" charset="2"/>
              <a:buNone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27653" name="AutoShape 4">
            <a:extLst>
              <a:ext uri="{FF2B5EF4-FFF2-40B4-BE49-F238E27FC236}">
                <a16:creationId xmlns:a16="http://schemas.microsoft.com/office/drawing/2014/main" id="{178B1C81-7DB6-45CA-8006-0AFDF9B52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6987" y="1989931"/>
            <a:ext cx="2403475" cy="657225"/>
          </a:xfrm>
          <a:prstGeom prst="wedgeRoundRectCallout">
            <a:avLst>
              <a:gd name="adj1" fmla="val -41671"/>
              <a:gd name="adj2" fmla="val 66667"/>
              <a:gd name="adj3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Общий годовой объем продаж</a:t>
            </a:r>
          </a:p>
          <a:p>
            <a:pPr algn="ctr"/>
            <a:r>
              <a:rPr lang="ru" altLang="ru-RU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телевизоров в США</a:t>
            </a:r>
            <a:endParaRPr lang="en-US" altLang="ru-RU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7654" name="Group 5">
            <a:extLst>
              <a:ext uri="{FF2B5EF4-FFF2-40B4-BE49-F238E27FC236}">
                <a16:creationId xmlns:a16="http://schemas.microsoft.com/office/drawing/2014/main" id="{E94C7DA9-4F5B-4896-97C8-ACD0147E576C}"/>
              </a:ext>
            </a:extLst>
          </p:cNvPr>
          <p:cNvGrpSpPr>
            <a:grpSpLocks/>
          </p:cNvGrpSpPr>
          <p:nvPr/>
        </p:nvGrpSpPr>
        <p:grpSpPr bwMode="auto">
          <a:xfrm>
            <a:off x="1962150" y="2097087"/>
            <a:ext cx="7127875" cy="4760913"/>
            <a:chOff x="444" y="1008"/>
            <a:chExt cx="4490" cy="2999"/>
          </a:xfrm>
        </p:grpSpPr>
        <p:sp>
          <p:nvSpPr>
            <p:cNvPr id="27655" name="Rectangle 6">
              <a:extLst>
                <a:ext uri="{FF2B5EF4-FFF2-40B4-BE49-F238E27FC236}">
                  <a16:creationId xmlns:a16="http://schemas.microsoft.com/office/drawing/2014/main" id="{2F4C161E-0C4C-4BA1-BA60-9504678F9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" y="1008"/>
              <a:ext cx="50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b="1">
                  <a:latin typeface="Times New Roman" panose="02020603050405020304" pitchFamily="18" charset="0"/>
                </a:rPr>
                <a:t>Дата</a:t>
              </a:r>
            </a:p>
          </p:txBody>
        </p:sp>
        <p:sp>
          <p:nvSpPr>
            <p:cNvPr id="27656" name="Rectangle 7">
              <a:extLst>
                <a:ext uri="{FF2B5EF4-FFF2-40B4-BE49-F238E27FC236}">
                  <a16:creationId xmlns:a16="http://schemas.microsoft.com/office/drawing/2014/main" id="{244148EC-297E-4C88-B615-922CD105B5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615059">
              <a:off x="274" y="1340"/>
              <a:ext cx="77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b="1">
                  <a:latin typeface="Times New Roman" panose="02020603050405020304" pitchFamily="18" charset="0"/>
                </a:rPr>
                <a:t>Продукт</a:t>
              </a:r>
            </a:p>
          </p:txBody>
        </p:sp>
        <p:sp>
          <p:nvSpPr>
            <p:cNvPr id="27657" name="Rectangle 8">
              <a:extLst>
                <a:ext uri="{FF2B5EF4-FFF2-40B4-BE49-F238E27FC236}">
                  <a16:creationId xmlns:a16="http://schemas.microsoft.com/office/drawing/2014/main" id="{F952D22C-7011-4F0F-A942-9D667E041A6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374" y="2086"/>
              <a:ext cx="816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b="1">
                  <a:latin typeface="Times New Roman" panose="02020603050405020304" pitchFamily="18" charset="0"/>
                </a:rPr>
                <a:t>Страна</a:t>
              </a:r>
            </a:p>
          </p:txBody>
        </p:sp>
        <p:grpSp>
          <p:nvGrpSpPr>
            <p:cNvPr id="27658" name="Group 9">
              <a:extLst>
                <a:ext uri="{FF2B5EF4-FFF2-40B4-BE49-F238E27FC236}">
                  <a16:creationId xmlns:a16="http://schemas.microsoft.com/office/drawing/2014/main" id="{813BB6EA-6B42-4BAA-B9AA-50EBFFCD88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04" y="3717"/>
              <a:ext cx="1330" cy="290"/>
              <a:chOff x="3508" y="3022"/>
              <a:chExt cx="1330" cy="290"/>
            </a:xfrm>
          </p:grpSpPr>
          <p:sp>
            <p:nvSpPr>
              <p:cNvPr id="27718" name="WordArt 10">
                <a:extLst>
                  <a:ext uri="{FF2B5EF4-FFF2-40B4-BE49-F238E27FC236}">
                    <a16:creationId xmlns:a16="http://schemas.microsoft.com/office/drawing/2014/main" id="{A0B649D0-B266-40B2-8D48-88653B60DADA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3854" y="3022"/>
                <a:ext cx="984" cy="2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" sz="3600" kern="10">
                    <a:gradFill rotWithShape="1">
                      <a:gsLst>
                        <a:gs pos="0">
                          <a:srgbClr val="FFFF00"/>
                        </a:gs>
                        <a:gs pos="100000">
                          <a:srgbClr val="FF9933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effectLst>
                      <a:outerShdw dist="35921" dir="2700000" algn="ctr" rotWithShape="0">
                        <a:srgbClr val="C0C0C0"/>
                      </a:outerShdw>
                    </a:effectLst>
                    <a:latin typeface="Impact" panose="020B0806030902050204" pitchFamily="34" charset="0"/>
                  </a:rPr>
                  <a:t>Все, Все, Все</a:t>
                </a:r>
                <a:endParaRPr lang="ru-RU" sz="3600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Impact" panose="020B0806030902050204" pitchFamily="34" charset="0"/>
                </a:endParaRPr>
              </a:p>
            </p:txBody>
          </p:sp>
          <p:sp>
            <p:nvSpPr>
              <p:cNvPr id="27719" name="AutoShape 11">
                <a:extLst>
                  <a:ext uri="{FF2B5EF4-FFF2-40B4-BE49-F238E27FC236}">
                    <a16:creationId xmlns:a16="http://schemas.microsoft.com/office/drawing/2014/main" id="{4E159F82-E12C-43DA-9A27-EFEFF8A5A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508" y="3060"/>
                <a:ext cx="209" cy="187"/>
              </a:xfrm>
              <a:prstGeom prst="rightArrow">
                <a:avLst>
                  <a:gd name="adj1" fmla="val 50000"/>
                  <a:gd name="adj2" fmla="val 55888"/>
                </a:avLst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27659" name="AutoShape 12">
              <a:extLst>
                <a:ext uri="{FF2B5EF4-FFF2-40B4-BE49-F238E27FC236}">
                  <a16:creationId xmlns:a16="http://schemas.microsoft.com/office/drawing/2014/main" id="{DFA3B4E2-E25B-42FD-9528-A28D5E9D2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787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0" name="AutoShape 13">
              <a:extLst>
                <a:ext uri="{FF2B5EF4-FFF2-40B4-BE49-F238E27FC236}">
                  <a16:creationId xmlns:a16="http://schemas.microsoft.com/office/drawing/2014/main" id="{77086DE3-2AC7-426D-984E-26764C4E5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232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1" name="AutoShape 14">
              <a:extLst>
                <a:ext uri="{FF2B5EF4-FFF2-40B4-BE49-F238E27FC236}">
                  <a16:creationId xmlns:a16="http://schemas.microsoft.com/office/drawing/2014/main" id="{E405193D-B986-4C9A-8F0C-21435BB43B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3" y="187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2" name="AutoShape 15">
              <a:extLst>
                <a:ext uri="{FF2B5EF4-FFF2-40B4-BE49-F238E27FC236}">
                  <a16:creationId xmlns:a16="http://schemas.microsoft.com/office/drawing/2014/main" id="{CD3CF54D-1781-4F36-A2B7-9F7A9A32D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958"/>
              <a:ext cx="640" cy="564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3" name="AutoShape 16">
              <a:extLst>
                <a:ext uri="{FF2B5EF4-FFF2-40B4-BE49-F238E27FC236}">
                  <a16:creationId xmlns:a16="http://schemas.microsoft.com/office/drawing/2014/main" id="{6C92E3B3-FC8B-4F49-9BE6-837369331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500"/>
              <a:ext cx="640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4" name="AutoShape 17">
              <a:extLst>
                <a:ext uri="{FF2B5EF4-FFF2-40B4-BE49-F238E27FC236}">
                  <a16:creationId xmlns:a16="http://schemas.microsoft.com/office/drawing/2014/main" id="{A521CDF6-6265-4D6E-A975-EE317B514E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2043"/>
              <a:ext cx="640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5" name="AutoShape 18">
              <a:extLst>
                <a:ext uri="{FF2B5EF4-FFF2-40B4-BE49-F238E27FC236}">
                  <a16:creationId xmlns:a16="http://schemas.microsoft.com/office/drawing/2014/main" id="{CE338A36-2477-4816-88F4-636B899D0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3130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33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6" name="AutoShape 19">
              <a:extLst>
                <a:ext uri="{FF2B5EF4-FFF2-40B4-BE49-F238E27FC236}">
                  <a16:creationId xmlns:a16="http://schemas.microsoft.com/office/drawing/2014/main" id="{A52224B8-3B55-4DBD-AA98-9A226FDE91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673"/>
              <a:ext cx="641" cy="562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7" name="AutoShape 20">
              <a:extLst>
                <a:ext uri="{FF2B5EF4-FFF2-40B4-BE49-F238E27FC236}">
                  <a16:creationId xmlns:a16="http://schemas.microsoft.com/office/drawing/2014/main" id="{6D1978D9-13F9-4D5B-BA31-8793E19CE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8" y="2214"/>
              <a:ext cx="641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68" name="Rectangle 21">
              <a:extLst>
                <a:ext uri="{FF2B5EF4-FFF2-40B4-BE49-F238E27FC236}">
                  <a16:creationId xmlns:a16="http://schemas.microsoft.com/office/drawing/2014/main" id="{A901A52A-7823-429D-B8B6-603281815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" y="186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i="1">
                  <a:latin typeface="Arial" panose="020B0604020202020204" pitchFamily="34" charset="0"/>
                </a:rPr>
                <a:t>сумма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69" name="Rectangle 22">
              <a:extLst>
                <a:ext uri="{FF2B5EF4-FFF2-40B4-BE49-F238E27FC236}">
                  <a16:creationId xmlns:a16="http://schemas.microsoft.com/office/drawing/2014/main" id="{47239F35-2D58-4445-A58C-063A0847D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1206"/>
              <a:ext cx="4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 i="1">
                  <a:latin typeface="Arial" panose="020B0604020202020204" pitchFamily="34" charset="0"/>
                </a:rPr>
                <a:t>сумма</a:t>
              </a:r>
              <a:endParaRPr lang="en-US" altLang="ru-RU" sz="1600" i="1">
                <a:latin typeface="Arial" panose="020B0604020202020204" pitchFamily="34" charset="0"/>
              </a:endParaRPr>
            </a:p>
          </p:txBody>
        </p:sp>
        <p:sp>
          <p:nvSpPr>
            <p:cNvPr id="27670" name="AutoShape 23">
              <a:extLst>
                <a:ext uri="{FF2B5EF4-FFF2-40B4-BE49-F238E27FC236}">
                  <a16:creationId xmlns:a16="http://schemas.microsoft.com/office/drawing/2014/main" id="{E79BA10A-540D-42A1-940A-314566CC5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6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1" name="AutoShape 24">
              <a:extLst>
                <a:ext uri="{FF2B5EF4-FFF2-40B4-BE49-F238E27FC236}">
                  <a16:creationId xmlns:a16="http://schemas.microsoft.com/office/drawing/2014/main" id="{9DA9CD72-BF80-417C-BBA7-4E81FD9FF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0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2" name="AutoShape 25">
              <a:extLst>
                <a:ext uri="{FF2B5EF4-FFF2-40B4-BE49-F238E27FC236}">
                  <a16:creationId xmlns:a16="http://schemas.microsoft.com/office/drawing/2014/main" id="{8E6BCC41-F84F-4754-AE12-AC9F414D5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2" y="1771"/>
              <a:ext cx="640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3" name="AutoShape 26">
              <a:extLst>
                <a:ext uri="{FF2B5EF4-FFF2-40B4-BE49-F238E27FC236}">
                  <a16:creationId xmlns:a16="http://schemas.microsoft.com/office/drawing/2014/main" id="{1495CD57-8453-4E3B-BEF0-5DAC481B1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4" name="AutoShape 27">
              <a:extLst>
                <a:ext uri="{FF2B5EF4-FFF2-40B4-BE49-F238E27FC236}">
                  <a16:creationId xmlns:a16="http://schemas.microsoft.com/office/drawing/2014/main" id="{AC387624-E363-4ACE-88AB-6C9FA91CAF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5" name="AutoShape 28">
              <a:extLst>
                <a:ext uri="{FF2B5EF4-FFF2-40B4-BE49-F238E27FC236}">
                  <a16:creationId xmlns:a16="http://schemas.microsoft.com/office/drawing/2014/main" id="{598925C7-38B3-4057-97D0-9080A93B4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6" name="AutoShape 29">
              <a:extLst>
                <a:ext uri="{FF2B5EF4-FFF2-40B4-BE49-F238E27FC236}">
                  <a16:creationId xmlns:a16="http://schemas.microsoft.com/office/drawing/2014/main" id="{3216E9FC-C8AB-494C-B46D-82E07609B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0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7" name="AutoShape 30">
              <a:extLst>
                <a:ext uri="{FF2B5EF4-FFF2-40B4-BE49-F238E27FC236}">
                  <a16:creationId xmlns:a16="http://schemas.microsoft.com/office/drawing/2014/main" id="{1CBCA6E8-FFCF-41AC-9CD5-89CC757C4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3" y="1599"/>
              <a:ext cx="641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8" name="AutoShape 31">
              <a:extLst>
                <a:ext uri="{FF2B5EF4-FFF2-40B4-BE49-F238E27FC236}">
                  <a16:creationId xmlns:a16="http://schemas.microsoft.com/office/drawing/2014/main" id="{648FDB8E-917F-4CAB-8754-A1377A879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79" name="AutoShape 32">
              <a:extLst>
                <a:ext uri="{FF2B5EF4-FFF2-40B4-BE49-F238E27FC236}">
                  <a16:creationId xmlns:a16="http://schemas.microsoft.com/office/drawing/2014/main" id="{C3DD3AD9-2196-4D2B-AA86-A158A36ABB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2" y="1428"/>
              <a:ext cx="641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0" name="AutoShape 33">
              <a:extLst>
                <a:ext uri="{FF2B5EF4-FFF2-40B4-BE49-F238E27FC236}">
                  <a16:creationId xmlns:a16="http://schemas.microsoft.com/office/drawing/2014/main" id="{95B62BF5-8416-47F1-A5B1-BCA317427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6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1" name="AutoShape 34">
              <a:extLst>
                <a:ext uri="{FF2B5EF4-FFF2-40B4-BE49-F238E27FC236}">
                  <a16:creationId xmlns:a16="http://schemas.microsoft.com/office/drawing/2014/main" id="{3D3583AE-EF1F-4C20-B0B0-3D8324647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8" y="1771"/>
              <a:ext cx="639" cy="563"/>
            </a:xfrm>
            <a:prstGeom prst="cube">
              <a:avLst>
                <a:gd name="adj" fmla="val 24995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2" name="AutoShape 35">
              <a:extLst>
                <a:ext uri="{FF2B5EF4-FFF2-40B4-BE49-F238E27FC236}">
                  <a16:creationId xmlns:a16="http://schemas.microsoft.com/office/drawing/2014/main" id="{E6C03A7A-961B-457D-B5B8-01A3F3E0F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5" y="1428"/>
              <a:ext cx="639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3" name="AutoShape 36">
              <a:extLst>
                <a:ext uri="{FF2B5EF4-FFF2-40B4-BE49-F238E27FC236}">
                  <a16:creationId xmlns:a16="http://schemas.microsoft.com/office/drawing/2014/main" id="{9051412C-1B1B-4AEE-80D5-0C455ED41B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" y="1599"/>
              <a:ext cx="639" cy="564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27684" name="AutoShape 37">
              <a:extLst>
                <a:ext uri="{FF2B5EF4-FFF2-40B4-BE49-F238E27FC236}">
                  <a16:creationId xmlns:a16="http://schemas.microsoft.com/office/drawing/2014/main" id="{73BEA3F4-2DCE-4FFD-AE1E-E97BE46D3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9" y="1771"/>
              <a:ext cx="641" cy="563"/>
            </a:xfrm>
            <a:prstGeom prst="cube">
              <a:avLst>
                <a:gd name="adj" fmla="val 24995"/>
              </a:avLst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grpSp>
          <p:nvGrpSpPr>
            <p:cNvPr id="27685" name="Group 38">
              <a:extLst>
                <a:ext uri="{FF2B5EF4-FFF2-40B4-BE49-F238E27FC236}">
                  <a16:creationId xmlns:a16="http://schemas.microsoft.com/office/drawing/2014/main" id="{CFD3ACD1-079C-4D37-8DD4-E5B0F10A84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23" y="1926"/>
              <a:ext cx="2768" cy="1937"/>
              <a:chOff x="1388" y="1937"/>
              <a:chExt cx="2026" cy="1310"/>
            </a:xfrm>
          </p:grpSpPr>
          <p:sp>
            <p:nvSpPr>
              <p:cNvPr id="27698" name="AutoShape 39">
                <a:extLst>
                  <a:ext uri="{FF2B5EF4-FFF2-40B4-BE49-F238E27FC236}">
                    <a16:creationId xmlns:a16="http://schemas.microsoft.com/office/drawing/2014/main" id="{6962528F-4A41-4A01-903C-DC34FBF11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699" name="AutoShape 40">
                <a:extLst>
                  <a:ext uri="{FF2B5EF4-FFF2-40B4-BE49-F238E27FC236}">
                    <a16:creationId xmlns:a16="http://schemas.microsoft.com/office/drawing/2014/main" id="{D7F523FC-08BA-4F42-A775-713EA1AA2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0" name="AutoShape 41">
                <a:extLst>
                  <a:ext uri="{FF2B5EF4-FFF2-40B4-BE49-F238E27FC236}">
                    <a16:creationId xmlns:a16="http://schemas.microsoft.com/office/drawing/2014/main" id="{633D9CC3-8912-498A-8971-8A2BFBBCD1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8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1" name="AutoShape 42">
                <a:extLst>
                  <a:ext uri="{FF2B5EF4-FFF2-40B4-BE49-F238E27FC236}">
                    <a16:creationId xmlns:a16="http://schemas.microsoft.com/office/drawing/2014/main" id="{F1827F83-4C92-42D0-BAA5-ABA2087EF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2258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2" name="AutoShape 43">
                <a:extLst>
                  <a:ext uri="{FF2B5EF4-FFF2-40B4-BE49-F238E27FC236}">
                    <a16:creationId xmlns:a16="http://schemas.microsoft.com/office/drawing/2014/main" id="{B67FF813-9BF6-4C1C-9125-76C148F29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3" name="AutoShape 44">
                <a:extLst>
                  <a:ext uri="{FF2B5EF4-FFF2-40B4-BE49-F238E27FC236}">
                    <a16:creationId xmlns:a16="http://schemas.microsoft.com/office/drawing/2014/main" id="{287BC18E-E760-48E0-B9BA-161E9B7790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4" name="AutoShape 45">
                <a:extLst>
                  <a:ext uri="{FF2B5EF4-FFF2-40B4-BE49-F238E27FC236}">
                    <a16:creationId xmlns:a16="http://schemas.microsoft.com/office/drawing/2014/main" id="{789EAF6A-9FD3-49AA-BA81-EF45A89E4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5" name="AutoShape 46">
                <a:extLst>
                  <a:ext uri="{FF2B5EF4-FFF2-40B4-BE49-F238E27FC236}">
                    <a16:creationId xmlns:a16="http://schemas.microsoft.com/office/drawing/2014/main" id="{DF8B46B8-F976-4878-A7CF-C9C87317A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6" name="AutoShape 47">
                <a:extLst>
                  <a:ext uri="{FF2B5EF4-FFF2-40B4-BE49-F238E27FC236}">
                    <a16:creationId xmlns:a16="http://schemas.microsoft.com/office/drawing/2014/main" id="{74608750-7621-461B-99FA-28BC4C1579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7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7" name="AutoShape 48">
                <a:extLst>
                  <a:ext uri="{FF2B5EF4-FFF2-40B4-BE49-F238E27FC236}">
                    <a16:creationId xmlns:a16="http://schemas.microsoft.com/office/drawing/2014/main" id="{B28A840E-575A-408C-943D-5EF38332D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867"/>
                <a:ext cx="469" cy="380"/>
              </a:xfrm>
              <a:prstGeom prst="cube">
                <a:avLst>
                  <a:gd name="adj" fmla="val 24995"/>
                </a:avLst>
              </a:prstGeom>
              <a:solidFill>
                <a:srgbClr val="FF99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8" name="AutoShape 49">
                <a:extLst>
                  <a:ext uri="{FF2B5EF4-FFF2-40B4-BE49-F238E27FC236}">
                    <a16:creationId xmlns:a16="http://schemas.microsoft.com/office/drawing/2014/main" id="{5807C977-D4A8-47E0-BC3E-2FBBD9BB0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55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09" name="AutoShape 50">
                <a:extLst>
                  <a:ext uri="{FF2B5EF4-FFF2-40B4-BE49-F238E27FC236}">
                    <a16:creationId xmlns:a16="http://schemas.microsoft.com/office/drawing/2014/main" id="{77325959-2642-40A9-B016-C9D0CBCFD9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6" y="2247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0" name="AutoShape 51">
                <a:extLst>
                  <a:ext uri="{FF2B5EF4-FFF2-40B4-BE49-F238E27FC236}">
                    <a16:creationId xmlns:a16="http://schemas.microsoft.com/office/drawing/2014/main" id="{3EF3A19D-5D8F-4A07-BB52-77E57174B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867"/>
                <a:ext cx="468" cy="380"/>
              </a:xfrm>
              <a:prstGeom prst="cube">
                <a:avLst>
                  <a:gd name="adj" fmla="val 24995"/>
                </a:avLst>
              </a:prstGeom>
              <a:solidFill>
                <a:srgbClr val="0033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1" name="AutoShape 52">
                <a:extLst>
                  <a:ext uri="{FF2B5EF4-FFF2-40B4-BE49-F238E27FC236}">
                    <a16:creationId xmlns:a16="http://schemas.microsoft.com/office/drawing/2014/main" id="{4C062F18-D450-4DE5-9EB3-8B3F69D01C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55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2" name="AutoShape 53">
                <a:extLst>
                  <a:ext uri="{FF2B5EF4-FFF2-40B4-BE49-F238E27FC236}">
                    <a16:creationId xmlns:a16="http://schemas.microsoft.com/office/drawing/2014/main" id="{ACC094D6-07FB-41CF-BB32-CBA76E64E7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224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3" name="AutoShape 54">
                <a:extLst>
                  <a:ext uri="{FF2B5EF4-FFF2-40B4-BE49-F238E27FC236}">
                    <a16:creationId xmlns:a16="http://schemas.microsoft.com/office/drawing/2014/main" id="{5628C326-11F6-4FA8-85DB-187FC0941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9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4" name="AutoShape 55">
                <a:extLst>
                  <a:ext uri="{FF2B5EF4-FFF2-40B4-BE49-F238E27FC236}">
                    <a16:creationId xmlns:a16="http://schemas.microsoft.com/office/drawing/2014/main" id="{CC64BF98-70C9-41F1-9B08-9FA0B8778C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9" y="1948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5" name="AutoShape 56">
                <a:extLst>
                  <a:ext uri="{FF2B5EF4-FFF2-40B4-BE49-F238E27FC236}">
                    <a16:creationId xmlns:a16="http://schemas.microsoft.com/office/drawing/2014/main" id="{76295BFD-474D-467F-8B68-867464D771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8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6" name="AutoShape 57">
                <a:extLst>
                  <a:ext uri="{FF2B5EF4-FFF2-40B4-BE49-F238E27FC236}">
                    <a16:creationId xmlns:a16="http://schemas.microsoft.com/office/drawing/2014/main" id="{6B6CE6E7-A910-45D3-8DE1-2296A2068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57" y="1948"/>
                <a:ext cx="469" cy="381"/>
              </a:xfrm>
              <a:prstGeom prst="cube">
                <a:avLst>
                  <a:gd name="adj" fmla="val 24995"/>
                </a:avLst>
              </a:prstGeom>
              <a:solidFill>
                <a:srgbClr val="FFCC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  <p:sp>
            <p:nvSpPr>
              <p:cNvPr id="27717" name="AutoShape 58">
                <a:extLst>
                  <a:ext uri="{FF2B5EF4-FFF2-40B4-BE49-F238E27FC236}">
                    <a16:creationId xmlns:a16="http://schemas.microsoft.com/office/drawing/2014/main" id="{02C98F54-16D0-4B77-8377-E364FDA85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937"/>
                <a:ext cx="468" cy="381"/>
              </a:xfrm>
              <a:prstGeom prst="cube">
                <a:avLst>
                  <a:gd name="adj" fmla="val 24995"/>
                </a:avLst>
              </a:prstGeom>
              <a:solidFill>
                <a:srgbClr val="96969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ru-RU" altLang="ru-RU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7686" name="Rectangle 59">
              <a:extLst>
                <a:ext uri="{FF2B5EF4-FFF2-40B4-BE49-F238E27FC236}">
                  <a16:creationId xmlns:a16="http://schemas.microsoft.com/office/drawing/2014/main" id="{5AEF8335-B600-4022-B979-6C6F2039D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8" y="1182"/>
              <a:ext cx="769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600" i="1"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7687" name="Text Box 60">
              <a:extLst>
                <a:ext uri="{FF2B5EF4-FFF2-40B4-BE49-F238E27FC236}">
                  <a16:creationId xmlns:a16="http://schemas.microsoft.com/office/drawing/2014/main" id="{851A16AD-6338-4E7E-908F-D09894E42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" y="1300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ТВ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8" name="Text Box 61">
              <a:extLst>
                <a:ext uri="{FF2B5EF4-FFF2-40B4-BE49-F238E27FC236}">
                  <a16:creationId xmlns:a16="http://schemas.microsoft.com/office/drawing/2014/main" id="{29ED99C1-83A5-4D02-AABA-3300D4492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" y="1669"/>
              <a:ext cx="44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видеомагнитофон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89" name="Text Box 62">
              <a:extLst>
                <a:ext uri="{FF2B5EF4-FFF2-40B4-BE49-F238E27FC236}">
                  <a16:creationId xmlns:a16="http://schemas.microsoft.com/office/drawing/2014/main" id="{D833AB15-7F0C-4AA7-89DC-57BC67D9A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" y="1492"/>
              <a:ext cx="3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ПК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0" name="Text Box 63">
              <a:extLst>
                <a:ext uri="{FF2B5EF4-FFF2-40B4-BE49-F238E27FC236}">
                  <a16:creationId xmlns:a16="http://schemas.microsoft.com/office/drawing/2014/main" id="{6DAA4105-4C5F-45FE-AEA2-4AB9C94931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2" y="1197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1 квартал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1" name="Text Box 64">
              <a:extLst>
                <a:ext uri="{FF2B5EF4-FFF2-40B4-BE49-F238E27FC236}">
                  <a16:creationId xmlns:a16="http://schemas.microsoft.com/office/drawing/2014/main" id="{EB8F0138-C765-4360-B99F-4B658D077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6" y="1185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2 квартал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2" name="Text Box 65">
              <a:extLst>
                <a:ext uri="{FF2B5EF4-FFF2-40B4-BE49-F238E27FC236}">
                  <a16:creationId xmlns:a16="http://schemas.microsoft.com/office/drawing/2014/main" id="{B9368657-447D-4402-B515-19545B2CD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" y="1209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3 квартал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3" name="Text Box 66">
              <a:extLst>
                <a:ext uri="{FF2B5EF4-FFF2-40B4-BE49-F238E27FC236}">
                  <a16:creationId xmlns:a16="http://schemas.microsoft.com/office/drawing/2014/main" id="{B87F5C59-0154-495D-860E-2815E5EA1F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" y="1221"/>
              <a:ext cx="4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ru" altLang="ru-RU" sz="2000">
                  <a:latin typeface="Times New Roman" panose="02020603050405020304" pitchFamily="18" charset="0"/>
                </a:rPr>
                <a:t>4 кв.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4" name="Text Box 67">
              <a:extLst>
                <a:ext uri="{FF2B5EF4-FFF2-40B4-BE49-F238E27FC236}">
                  <a16:creationId xmlns:a16="http://schemas.microsoft.com/office/drawing/2014/main" id="{1AD278E8-14A0-4B9A-BDF1-7EAD3AFC1B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5" y="1482"/>
              <a:ext cx="5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" altLang="ru-RU" sz="2000">
                  <a:latin typeface="Times New Roman" panose="02020603050405020304" pitchFamily="18" charset="0"/>
                </a:rPr>
                <a:t>США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5" name="Text Box 68">
              <a:extLst>
                <a:ext uri="{FF2B5EF4-FFF2-40B4-BE49-F238E27FC236}">
                  <a16:creationId xmlns:a16="http://schemas.microsoft.com/office/drawing/2014/main" id="{EA2537C1-DA89-4283-80F3-09A5743B4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4" y="1974"/>
              <a:ext cx="5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" altLang="ru-RU" sz="2000">
                  <a:latin typeface="Times New Roman" panose="02020603050405020304" pitchFamily="18" charset="0"/>
                </a:rPr>
                <a:t>Канада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6" name="Text Box 69">
              <a:extLst>
                <a:ext uri="{FF2B5EF4-FFF2-40B4-BE49-F238E27FC236}">
                  <a16:creationId xmlns:a16="http://schemas.microsoft.com/office/drawing/2014/main" id="{3F95FD8A-EFD3-4CFE-BB51-2662C87E84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" y="2394"/>
              <a:ext cx="6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" altLang="ru-RU" sz="2000">
                  <a:latin typeface="Times New Roman" panose="02020603050405020304" pitchFamily="18" charset="0"/>
                </a:rPr>
                <a:t>Мексика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  <p:sp>
          <p:nvSpPr>
            <p:cNvPr id="27697" name="Text Box 70">
              <a:extLst>
                <a:ext uri="{FF2B5EF4-FFF2-40B4-BE49-F238E27FC236}">
                  <a16:creationId xmlns:a16="http://schemas.microsoft.com/office/drawing/2014/main" id="{7A8EA947-4E61-4400-A2E1-A68D6C2079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0" y="2874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" altLang="ru-RU" sz="2000" i="1">
                  <a:latin typeface="Times New Roman" panose="02020603050405020304" pitchFamily="18" charset="0"/>
                </a:rPr>
                <a:t>сумма</a:t>
              </a:r>
              <a:endParaRPr lang="en-US" altLang="ru-RU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>
            <a:extLst>
              <a:ext uri="{FF2B5EF4-FFF2-40B4-BE49-F238E27FC236}">
                <a16:creationId xmlns:a16="http://schemas.microsoft.com/office/drawing/2014/main" id="{489241D2-E8E1-4543-98FE-3256060DD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45644"/>
          </a:xfrm>
        </p:spPr>
        <p:txBody>
          <a:bodyPr/>
          <a:lstStyle/>
          <a:p>
            <a:pPr algn="ctr" eaLnBrk="1" hangingPunct="1"/>
            <a:r>
              <a:rPr lang="ru" altLang="zh-CN" dirty="0">
                <a:solidFill>
                  <a:srgbClr val="FFFF00"/>
                </a:solidFill>
                <a:ea typeface="SimSun" panose="02010600030101010101" pitchFamily="2" charset="-122"/>
              </a:rPr>
              <a:t>Кубоиды, соответствующие кубу</a:t>
            </a: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40E07D09-9B07-41B0-87B1-AE704F2C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9F2190-27AF-4593-974A-D80A81A30446}" type="slidenum">
              <a:rPr lang="en-US" altLang="ru-RU" sz="1200"/>
              <a:pPr eaLnBrk="1" hangingPunct="1"/>
              <a:t>22</a:t>
            </a:fld>
            <a:endParaRPr lang="en-US" altLang="ru-RU" sz="1200"/>
          </a:p>
        </p:txBody>
      </p:sp>
      <p:sp>
        <p:nvSpPr>
          <p:cNvPr id="28676" name="AutoShape 3">
            <a:extLst>
              <a:ext uri="{FF2B5EF4-FFF2-40B4-BE49-F238E27FC236}">
                <a16:creationId xmlns:a16="http://schemas.microsoft.com/office/drawing/2014/main" id="{054CEB62-C5DB-4E6F-99A4-BA72D7B6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3879" y="23875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7" name="AutoShape 4">
            <a:extLst>
              <a:ext uri="{FF2B5EF4-FFF2-40B4-BE49-F238E27FC236}">
                <a16:creationId xmlns:a16="http://schemas.microsoft.com/office/drawing/2014/main" id="{686AF2FD-859C-4EBA-A1E2-C09039CF5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879" y="31495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8" name="AutoShape 5">
            <a:extLst>
              <a:ext uri="{FF2B5EF4-FFF2-40B4-BE49-F238E27FC236}">
                <a16:creationId xmlns:a16="http://schemas.microsoft.com/office/drawing/2014/main" id="{A04F64DC-5B0B-471E-9869-5252A4786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279" y="31495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79" name="AutoShape 6">
            <a:extLst>
              <a:ext uri="{FF2B5EF4-FFF2-40B4-BE49-F238E27FC236}">
                <a16:creationId xmlns:a16="http://schemas.microsoft.com/office/drawing/2014/main" id="{11BA02BF-FD11-41C8-86D2-EE39CABC7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6879" y="31495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0" name="AutoShape 7">
            <a:extLst>
              <a:ext uri="{FF2B5EF4-FFF2-40B4-BE49-F238E27FC236}">
                <a16:creationId xmlns:a16="http://schemas.microsoft.com/office/drawing/2014/main" id="{3ED631AF-3FA4-45E5-8B50-3470109E3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6079" y="39115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1" name="AutoShape 8">
            <a:extLst>
              <a:ext uri="{FF2B5EF4-FFF2-40B4-BE49-F238E27FC236}">
                <a16:creationId xmlns:a16="http://schemas.microsoft.com/office/drawing/2014/main" id="{0BD6B954-E069-4304-8557-406CDE94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279" y="39877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2" name="AutoShape 9">
            <a:extLst>
              <a:ext uri="{FF2B5EF4-FFF2-40B4-BE49-F238E27FC236}">
                <a16:creationId xmlns:a16="http://schemas.microsoft.com/office/drawing/2014/main" id="{F18440D9-199C-4316-B149-C7E2F978F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9079" y="39877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3" name="AutoShape 10">
            <a:extLst>
              <a:ext uri="{FF2B5EF4-FFF2-40B4-BE49-F238E27FC236}">
                <a16:creationId xmlns:a16="http://schemas.microsoft.com/office/drawing/2014/main" id="{9551AA55-6D83-46D1-B464-FFC26D0D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3879" y="4902117"/>
            <a:ext cx="152400" cy="2286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684" name="Text Box 11">
            <a:extLst>
              <a:ext uri="{FF2B5EF4-FFF2-40B4-BE49-F238E27FC236}">
                <a16:creationId xmlns:a16="http://schemas.microsoft.com/office/drawing/2014/main" id="{52057800-4821-4054-85EB-B11D05474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604" y="2020806"/>
            <a:ext cx="450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2000" b="1">
                <a:latin typeface="Times New Roman" panose="02020603050405020304" pitchFamily="18" charset="0"/>
                <a:ea typeface="SimSun" panose="02010600030101010101" pitchFamily="2" charset="-122"/>
              </a:rPr>
              <a:t>все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85" name="Line 12">
            <a:extLst>
              <a:ext uri="{FF2B5EF4-FFF2-40B4-BE49-F238E27FC236}">
                <a16:creationId xmlns:a16="http://schemas.microsoft.com/office/drawing/2014/main" id="{4A945334-C552-49D8-80C5-7072253DD3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07079" y="2463717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Line 13">
            <a:extLst>
              <a:ext uri="{FF2B5EF4-FFF2-40B4-BE49-F238E27FC236}">
                <a16:creationId xmlns:a16="http://schemas.microsoft.com/office/drawing/2014/main" id="{9D94FAC9-6AF4-47A4-B36F-BE5EC4A35A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0079" y="2463717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7" name="Line 14">
            <a:extLst>
              <a:ext uri="{FF2B5EF4-FFF2-40B4-BE49-F238E27FC236}">
                <a16:creationId xmlns:a16="http://schemas.microsoft.com/office/drawing/2014/main" id="{7D90C1FC-2968-4362-A659-44BD967EB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50079" y="2463717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8" name="Line 15">
            <a:extLst>
              <a:ext uri="{FF2B5EF4-FFF2-40B4-BE49-F238E27FC236}">
                <a16:creationId xmlns:a16="http://schemas.microsoft.com/office/drawing/2014/main" id="{E55EA104-FD6B-4F2B-9943-81BB13BFD5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2279" y="3225717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89" name="Line 16">
            <a:extLst>
              <a:ext uri="{FF2B5EF4-FFF2-40B4-BE49-F238E27FC236}">
                <a16:creationId xmlns:a16="http://schemas.microsoft.com/office/drawing/2014/main" id="{760B4545-87FD-46DA-9E52-6A1E1BB921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02279" y="3225717"/>
            <a:ext cx="1600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0" name="Line 17">
            <a:extLst>
              <a:ext uri="{FF2B5EF4-FFF2-40B4-BE49-F238E27FC236}">
                <a16:creationId xmlns:a16="http://schemas.microsoft.com/office/drawing/2014/main" id="{88BBC1F6-CC3D-4026-8FE3-520CFDD7D8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7079" y="3225717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1" name="Line 18">
            <a:extLst>
              <a:ext uri="{FF2B5EF4-FFF2-40B4-BE49-F238E27FC236}">
                <a16:creationId xmlns:a16="http://schemas.microsoft.com/office/drawing/2014/main" id="{4C52A3EF-E12C-4D9F-811C-EC08025DB2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45279" y="3225717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2" name="Line 19">
            <a:extLst>
              <a:ext uri="{FF2B5EF4-FFF2-40B4-BE49-F238E27FC236}">
                <a16:creationId xmlns:a16="http://schemas.microsoft.com/office/drawing/2014/main" id="{73DB55D0-967B-49DC-B247-AD89D88F9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2479" y="3225717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3" name="Line 20">
            <a:extLst>
              <a:ext uri="{FF2B5EF4-FFF2-40B4-BE49-F238E27FC236}">
                <a16:creationId xmlns:a16="http://schemas.microsoft.com/office/drawing/2014/main" id="{15A30585-16A1-45E6-8090-727439705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3079" y="3225717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4" name="Line 21">
            <a:extLst>
              <a:ext uri="{FF2B5EF4-FFF2-40B4-BE49-F238E27FC236}">
                <a16:creationId xmlns:a16="http://schemas.microsoft.com/office/drawing/2014/main" id="{F8B66610-3F31-4624-AD8D-6281B8AEE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2279" y="3987717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Line 22">
            <a:extLst>
              <a:ext uri="{FF2B5EF4-FFF2-40B4-BE49-F238E27FC236}">
                <a16:creationId xmlns:a16="http://schemas.microsoft.com/office/drawing/2014/main" id="{2A4EB0F0-F980-47A4-880C-3E586624B0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5279" y="4063917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6" name="Line 23">
            <a:extLst>
              <a:ext uri="{FF2B5EF4-FFF2-40B4-BE49-F238E27FC236}">
                <a16:creationId xmlns:a16="http://schemas.microsoft.com/office/drawing/2014/main" id="{785FA77D-0ADC-44B1-98A9-6544A8BD7D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50079" y="4063917"/>
            <a:ext cx="2057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697" name="Text Box 24">
            <a:extLst>
              <a:ext uri="{FF2B5EF4-FFF2-40B4-BE49-F238E27FC236}">
                <a16:creationId xmlns:a16="http://schemas.microsoft.com/office/drawing/2014/main" id="{92924FFD-9D80-40F0-BC51-28216FA30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5079" y="2765343"/>
            <a:ext cx="88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8" name="Text Box 25">
            <a:extLst>
              <a:ext uri="{FF2B5EF4-FFF2-40B4-BE49-F238E27FC236}">
                <a16:creationId xmlns:a16="http://schemas.microsoft.com/office/drawing/2014/main" id="{32349B13-83CD-4102-A0A0-AA1598FFD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205" y="2782806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Дата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699" name="Text Box 26">
            <a:extLst>
              <a:ext uri="{FF2B5EF4-FFF2-40B4-BE49-F238E27FC236}">
                <a16:creationId xmlns:a16="http://schemas.microsoft.com/office/drawing/2014/main" id="{51362017-4ABC-4178-B6CF-3B8298A81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804" y="2706606"/>
            <a:ext cx="958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0" name="Text Box 27">
            <a:extLst>
              <a:ext uri="{FF2B5EF4-FFF2-40B4-BE49-F238E27FC236}">
                <a16:creationId xmlns:a16="http://schemas.microsoft.com/office/drawing/2014/main" id="{B3B260BA-CA43-4043-896C-16646FD18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204" y="3568618"/>
            <a:ext cx="132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продукт, дата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1" name="Text Box 28">
            <a:extLst>
              <a:ext uri="{FF2B5EF4-FFF2-40B4-BE49-F238E27FC236}">
                <a16:creationId xmlns:a16="http://schemas.microsoft.com/office/drawing/2014/main" id="{E73C6478-F30E-4CEB-9A42-4C33933AF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404" y="3568618"/>
            <a:ext cx="1638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продукт, 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2" name="Text Box 29">
            <a:extLst>
              <a:ext uri="{FF2B5EF4-FFF2-40B4-BE49-F238E27FC236}">
                <a16:creationId xmlns:a16="http://schemas.microsoft.com/office/drawing/2014/main" id="{5351241E-84F1-45CF-ABA4-D83FE1E5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3004" y="3568618"/>
            <a:ext cx="137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дата, 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3" name="Text Box 30">
            <a:extLst>
              <a:ext uri="{FF2B5EF4-FFF2-40B4-BE49-F238E27FC236}">
                <a16:creationId xmlns:a16="http://schemas.microsoft.com/office/drawing/2014/main" id="{DE5CC9BF-F0B0-4D32-B157-4314C848E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804" y="5016418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zh-CN" sz="1800">
                <a:latin typeface="Times New Roman" panose="02020603050405020304" pitchFamily="18" charset="0"/>
                <a:ea typeface="SimSun" panose="02010600030101010101" pitchFamily="2" charset="-122"/>
              </a:rPr>
              <a:t>продукт, дата, страна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4" name="Text Box 31">
            <a:extLst>
              <a:ext uri="{FF2B5EF4-FFF2-40B4-BE49-F238E27FC236}">
                <a16:creationId xmlns:a16="http://schemas.microsoft.com/office/drawing/2014/main" id="{89C9CE27-2D7D-4854-B766-762E4B460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279" y="2311318"/>
            <a:ext cx="2044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0-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 </a:t>
            </a:r>
            <a:r>
              <a:rPr lang="ru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вершина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прямоугольный параллелепипед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5" name="Text Box 32">
            <a:extLst>
              <a:ext uri="{FF2B5EF4-FFF2-40B4-BE49-F238E27FC236}">
                <a16:creationId xmlns:a16="http://schemas.microsoft.com/office/drawing/2014/main" id="{D98906A9-2F50-4E28-A7D4-4FB2172B2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405" y="2935206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1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-D кубоиды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6" name="Text Box 33">
            <a:extLst>
              <a:ext uri="{FF2B5EF4-FFF2-40B4-BE49-F238E27FC236}">
                <a16:creationId xmlns:a16="http://schemas.microsoft.com/office/drawing/2014/main" id="{E774E438-D299-4FDE-B4E8-7907E6C3C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405" y="3925806"/>
            <a:ext cx="1431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2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-D кубоиды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8707" name="Text Box 34">
            <a:extLst>
              <a:ext uri="{FF2B5EF4-FFF2-40B4-BE49-F238E27FC236}">
                <a16:creationId xmlns:a16="http://schemas.microsoft.com/office/drawing/2014/main" id="{4A369DC5-AD93-493A-A4C0-A25FC7B85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8405" y="4764006"/>
            <a:ext cx="2030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en-US" sz="2000">
                <a:latin typeface="Times New Roman" panose="02020603050405020304" pitchFamily="18" charset="0"/>
                <a:ea typeface="SimSun" panose="02010600030101010101" pitchFamily="2" charset="-122"/>
              </a:rPr>
              <a:t>3 -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D ( </a:t>
            </a:r>
            <a:r>
              <a:rPr lang="ru" altLang="zh-CN" sz="2000" i="1">
                <a:latin typeface="Times New Roman" panose="02020603050405020304" pitchFamily="18" charset="0"/>
                <a:ea typeface="SimSun" panose="02010600030101010101" pitchFamily="2" charset="-122"/>
              </a:rPr>
              <a:t>основание </a:t>
            </a:r>
            <a:r>
              <a:rPr lang="ru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) прямоугольный параллелепипед</a:t>
            </a:r>
            <a:endParaRPr lang="en-US" altLang="zh-CN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1026">
            <a:extLst>
              <a:ext uri="{FF2B5EF4-FFF2-40B4-BE49-F238E27FC236}">
                <a16:creationId xmlns:a16="http://schemas.microsoft.com/office/drawing/2014/main" id="{5CD4FB32-9E26-4012-867B-93C746EF1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5832" y="697684"/>
            <a:ext cx="7239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Типичные операции OLAP</a:t>
            </a:r>
          </a:p>
        </p:txBody>
      </p:sp>
      <p:sp>
        <p:nvSpPr>
          <p:cNvPr id="29700" name="Rectangle 1027">
            <a:extLst>
              <a:ext uri="{FF2B5EF4-FFF2-40B4-BE49-F238E27FC236}">
                <a16:creationId xmlns:a16="http://schemas.microsoft.com/office/drawing/2014/main" id="{4DF956F8-DF9A-47AA-B30C-7B39460BA2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8231" y="2013358"/>
            <a:ext cx="9820069" cy="4516072"/>
          </a:xfrm>
          <a:noFill/>
        </p:spPr>
        <p:txBody>
          <a:bodyPr vert="horz" lIns="92075" tIns="46038" rIns="92075" bIns="46038" rtlCol="0" anchor="ctr">
            <a:normAutofit fontScale="92500" lnSpcReduction="20000"/>
          </a:bodyPr>
          <a:lstStyle/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Свернуть (свернуть): </a:t>
            </a:r>
            <a:r>
              <a:rPr lang="ru" altLang="ru-RU" sz="2000" dirty="0"/>
              <a:t>суммировать данные</a:t>
            </a:r>
          </a:p>
          <a:p>
            <a:pPr lvl="1" eaLnBrk="1" hangingPunct="1"/>
            <a:r>
              <a:rPr lang="ru" altLang="ru-RU" sz="2400" i="1" dirty="0"/>
              <a:t>восхождением по иерархии или уменьшением размерности</a:t>
            </a:r>
            <a:endParaRPr lang="en-US" altLang="ru-RU" sz="2400" dirty="0"/>
          </a:p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Развертка вниз (прокрутка вниз): </a:t>
            </a:r>
            <a:r>
              <a:rPr lang="ru" altLang="ru-RU" sz="2000" dirty="0"/>
              <a:t>обратная свертка</a:t>
            </a:r>
          </a:p>
          <a:p>
            <a:pPr lvl="1" eaLnBrk="1" hangingPunct="1"/>
            <a:r>
              <a:rPr lang="ru" altLang="ru-RU" sz="2400" i="1" dirty="0"/>
              <a:t>от сводки более высокого уровня к сводке или подробным данным более низкого уровня или вводу новых измерений</a:t>
            </a:r>
          </a:p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Нарезать и нарезать кубиками:</a:t>
            </a:r>
            <a:r>
              <a:rPr lang="ru" altLang="ru-RU" sz="2000" dirty="0"/>
              <a:t> </a:t>
            </a:r>
            <a:r>
              <a:rPr lang="ru" altLang="ru-RU" sz="2400" i="1" dirty="0"/>
              <a:t>проект и выбрать</a:t>
            </a:r>
            <a:r>
              <a:rPr lang="ru" altLang="ru-RU" sz="2400" dirty="0"/>
              <a:t> </a:t>
            </a:r>
          </a:p>
          <a:p>
            <a:pPr eaLnBrk="1" hangingPunct="1"/>
            <a:r>
              <a:rPr lang="ru" altLang="ru-RU" sz="2000" dirty="0">
                <a:solidFill>
                  <a:schemeClr val="hlink"/>
                </a:solidFill>
              </a:rPr>
              <a:t>Поворот (поворот):</a:t>
            </a:r>
            <a:r>
              <a:rPr lang="ru" altLang="ru-RU" sz="2000" dirty="0"/>
              <a:t> </a:t>
            </a:r>
          </a:p>
          <a:p>
            <a:pPr lvl="1" eaLnBrk="1" hangingPunct="1"/>
            <a:r>
              <a:rPr lang="ru" altLang="ru-RU" sz="2400" i="1" dirty="0"/>
              <a:t>переориентация куба, визуализация, 3D в серию 2D-плоскостей</a:t>
            </a:r>
          </a:p>
          <a:p>
            <a:pPr eaLnBrk="1" hangingPunct="1"/>
            <a:r>
              <a:rPr lang="ru" altLang="ru-RU" sz="2000" dirty="0"/>
              <a:t>Прочие операции</a:t>
            </a:r>
          </a:p>
          <a:p>
            <a:pPr lvl="1" eaLnBrk="1" hangingPunct="1"/>
            <a:r>
              <a:rPr lang="ru" altLang="ru-RU" sz="2400" i="1" dirty="0">
                <a:solidFill>
                  <a:schemeClr val="hlink"/>
                </a:solidFill>
              </a:rPr>
              <a:t>развернуть: </a:t>
            </a:r>
            <a:r>
              <a:rPr lang="ru" altLang="ru-RU" sz="2400" i="1" dirty="0"/>
              <a:t>с участием (по) более чем одной таблицы фактов</a:t>
            </a:r>
            <a:endParaRPr lang="en-US" altLang="ru-RU" sz="2400" dirty="0"/>
          </a:p>
          <a:p>
            <a:pPr lvl="1" eaLnBrk="1" hangingPunct="1"/>
            <a:r>
              <a:rPr lang="ru" altLang="ru-RU" sz="2400" i="1" dirty="0">
                <a:solidFill>
                  <a:schemeClr val="hlink"/>
                </a:solidFill>
              </a:rPr>
              <a:t>сквозная детализация: </a:t>
            </a:r>
            <a:r>
              <a:rPr lang="ru" altLang="ru-RU" sz="2400" i="1" dirty="0"/>
              <a:t>через нижний уровень куба к его внутренним реляционным таблицам (с использованием SQL)</a:t>
            </a:r>
            <a:endParaRPr lang="en-US" altLang="ru-RU" sz="2000" dirty="0"/>
          </a:p>
        </p:txBody>
      </p:sp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90FC9DF8-80B5-45C9-AAFB-8E682207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27B9C59-8A40-4A4B-AEA8-1D0BC2B09676}" type="slidenum">
              <a:rPr lang="en-US" altLang="ru-RU" sz="1200"/>
              <a:pPr eaLnBrk="1" hangingPunct="1"/>
              <a:t>23</a:t>
            </a:fld>
            <a:endParaRPr lang="en-US" altLang="ru-RU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911D771B-7B6F-42E3-9E64-F77C0773B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8551" y="665527"/>
            <a:ext cx="7930859" cy="762000"/>
          </a:xfrm>
        </p:spPr>
        <p:txBody>
          <a:bodyPr/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Модель запроса Star-Net</a:t>
            </a:r>
            <a:endParaRPr lang="en-US" altLang="ru-RU" sz="2400" dirty="0">
              <a:solidFill>
                <a:srgbClr val="FFFF00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A174DE3-B1A8-4A0C-AF72-122D6E460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" altLang="ru-RU"/>
              <a:t> </a:t>
            </a:r>
          </a:p>
        </p:txBody>
      </p:sp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DF823BE7-393D-4888-BA44-0860949E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846FB5B-D6EB-4C73-9D3A-ACC05A3C78C5}" type="slidenum">
              <a:rPr lang="en-US" altLang="ru-RU" sz="1200"/>
              <a:pPr eaLnBrk="1" hangingPunct="1"/>
              <a:t>24</a:t>
            </a:fld>
            <a:endParaRPr lang="en-US" altLang="ru-RU" sz="1200"/>
          </a:p>
        </p:txBody>
      </p:sp>
      <p:sp>
        <p:nvSpPr>
          <p:cNvPr id="31749" name="Oval 4">
            <a:extLst>
              <a:ext uri="{FF2B5EF4-FFF2-40B4-BE49-F238E27FC236}">
                <a16:creationId xmlns:a16="http://schemas.microsoft.com/office/drawing/2014/main" id="{AC4ED56D-EC21-4B79-9938-68DA1DE60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3748946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0" name="Oval 5">
            <a:extLst>
              <a:ext uri="{FF2B5EF4-FFF2-40B4-BE49-F238E27FC236}">
                <a16:creationId xmlns:a16="http://schemas.microsoft.com/office/drawing/2014/main" id="{8439CB03-E144-41F9-A9D9-9082FEA7C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372" y="3215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1" name="Oval 6">
            <a:extLst>
              <a:ext uri="{FF2B5EF4-FFF2-40B4-BE49-F238E27FC236}">
                <a16:creationId xmlns:a16="http://schemas.microsoft.com/office/drawing/2014/main" id="{9A6549EB-0E37-4C55-9542-CAE5EF4B0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172" y="25297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2" name="Oval 7">
            <a:extLst>
              <a:ext uri="{FF2B5EF4-FFF2-40B4-BE49-F238E27FC236}">
                <a16:creationId xmlns:a16="http://schemas.microsoft.com/office/drawing/2014/main" id="{F113225D-452B-4191-ABFE-A7AD5413C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5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3" name="Oval 8">
            <a:extLst>
              <a:ext uri="{FF2B5EF4-FFF2-40B4-BE49-F238E27FC236}">
                <a16:creationId xmlns:a16="http://schemas.microsoft.com/office/drawing/2014/main" id="{C9FE2D31-B40F-4E3F-8CFD-DE52A6E34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67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4" name="Oval 9">
            <a:extLst>
              <a:ext uri="{FF2B5EF4-FFF2-40B4-BE49-F238E27FC236}">
                <a16:creationId xmlns:a16="http://schemas.microsoft.com/office/drawing/2014/main" id="{76548E63-6B71-4BEB-A988-DD22FD90C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13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5" name="Oval 10">
            <a:extLst>
              <a:ext uri="{FF2B5EF4-FFF2-40B4-BE49-F238E27FC236}">
                <a16:creationId xmlns:a16="http://schemas.microsoft.com/office/drawing/2014/main" id="{6CB4942B-5F11-4110-A2E2-29AD62B83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372" y="4358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6" name="Oval 11">
            <a:extLst>
              <a:ext uri="{FF2B5EF4-FFF2-40B4-BE49-F238E27FC236}">
                <a16:creationId xmlns:a16="http://schemas.microsoft.com/office/drawing/2014/main" id="{AA8E0EC2-D4B6-425C-9366-CE59C0CFB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4739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7" name="Oval 12">
            <a:extLst>
              <a:ext uri="{FF2B5EF4-FFF2-40B4-BE49-F238E27FC236}">
                <a16:creationId xmlns:a16="http://schemas.microsoft.com/office/drawing/2014/main" id="{6D552AFC-00FA-4BC4-AC0F-85E23D9A0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2301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8" name="Oval 13">
            <a:extLst>
              <a:ext uri="{FF2B5EF4-FFF2-40B4-BE49-F238E27FC236}">
                <a16:creationId xmlns:a16="http://schemas.microsoft.com/office/drawing/2014/main" id="{1F33D3D9-1376-4F0E-9724-9C2683444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3063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59" name="Oval 14">
            <a:extLst>
              <a:ext uri="{FF2B5EF4-FFF2-40B4-BE49-F238E27FC236}">
                <a16:creationId xmlns:a16="http://schemas.microsoft.com/office/drawing/2014/main" id="{93F01C0B-3F0B-4A12-9AA9-21A2AB3A6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1572" y="59587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0" name="Oval 15">
            <a:extLst>
              <a:ext uri="{FF2B5EF4-FFF2-40B4-BE49-F238E27FC236}">
                <a16:creationId xmlns:a16="http://schemas.microsoft.com/office/drawing/2014/main" id="{B1765895-BC25-4973-9F97-F5ED7741B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7172" y="5272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1" name="Oval 16">
            <a:extLst>
              <a:ext uri="{FF2B5EF4-FFF2-40B4-BE49-F238E27FC236}">
                <a16:creationId xmlns:a16="http://schemas.microsoft.com/office/drawing/2014/main" id="{A404C860-F9EA-44DC-99D2-8BD76D3B9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72" y="4663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2" name="Oval 17">
            <a:extLst>
              <a:ext uri="{FF2B5EF4-FFF2-40B4-BE49-F238E27FC236}">
                <a16:creationId xmlns:a16="http://schemas.microsoft.com/office/drawing/2014/main" id="{EF888019-89EB-40AD-A48A-9EE104730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9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3" name="Oval 18">
            <a:extLst>
              <a:ext uri="{FF2B5EF4-FFF2-40B4-BE49-F238E27FC236}">
                <a16:creationId xmlns:a16="http://schemas.microsoft.com/office/drawing/2014/main" id="{B7CCABDE-B74D-40B8-A0C0-C680EAE9B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19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4" name="Oval 19">
            <a:extLst>
              <a:ext uri="{FF2B5EF4-FFF2-40B4-BE49-F238E27FC236}">
                <a16:creationId xmlns:a16="http://schemas.microsoft.com/office/drawing/2014/main" id="{BD8EF9C2-0048-4C8A-9D66-3BE90C552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372" y="37489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5" name="Oval 20">
            <a:extLst>
              <a:ext uri="{FF2B5EF4-FFF2-40B4-BE49-F238E27FC236}">
                <a16:creationId xmlns:a16="http://schemas.microsoft.com/office/drawing/2014/main" id="{E579C00C-56BC-46AF-AA65-9FD878478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6772" y="23011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6" name="Oval 21">
            <a:extLst>
              <a:ext uri="{FF2B5EF4-FFF2-40B4-BE49-F238E27FC236}">
                <a16:creationId xmlns:a16="http://schemas.microsoft.com/office/drawing/2014/main" id="{0BE73147-3ED8-467B-BE6D-62CCB4F63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972" y="5044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7" name="Oval 22">
            <a:extLst>
              <a:ext uri="{FF2B5EF4-FFF2-40B4-BE49-F238E27FC236}">
                <a16:creationId xmlns:a16="http://schemas.microsoft.com/office/drawing/2014/main" id="{B7234B5D-158E-464F-95A1-D9AADCE0D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972" y="58063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8" name="Oval 23">
            <a:extLst>
              <a:ext uri="{FF2B5EF4-FFF2-40B4-BE49-F238E27FC236}">
                <a16:creationId xmlns:a16="http://schemas.microsoft.com/office/drawing/2014/main" id="{A0846358-CFF9-4CC8-9BCE-8C6C751F8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972" y="5882546"/>
            <a:ext cx="1397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1769" name="Line 24">
            <a:extLst>
              <a:ext uri="{FF2B5EF4-FFF2-40B4-BE49-F238E27FC236}">
                <a16:creationId xmlns:a16="http://schemas.microsoft.com/office/drawing/2014/main" id="{0AE3B38E-F43E-48AE-BD8C-F2606AF7FF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320919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0" name="Line 25">
            <a:extLst>
              <a:ext uri="{FF2B5EF4-FFF2-40B4-BE49-F238E27FC236}">
                <a16:creationId xmlns:a16="http://schemas.microsoft.com/office/drawing/2014/main" id="{60F125AA-498D-4E27-AE36-5E8ACAB797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2447196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1" name="Line 26">
            <a:extLst>
              <a:ext uri="{FF2B5EF4-FFF2-40B4-BE49-F238E27FC236}">
                <a16:creationId xmlns:a16="http://schemas.microsoft.com/office/drawing/2014/main" id="{60956A71-9E82-484A-9D1F-862A8E9712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3971196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1835312F-A4AD-4D4A-B251-43AED5D4986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4885596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A2A8FDF7-A403-44E8-B547-D02DC492E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9222" y="3818796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4" name="Line 29">
            <a:extLst>
              <a:ext uri="{FF2B5EF4-FFF2-40B4-BE49-F238E27FC236}">
                <a16:creationId xmlns:a16="http://schemas.microsoft.com/office/drawing/2014/main" id="{5BB7A00C-FFA0-4990-A8BC-6B2FA88274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7422" y="3818796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5" name="Line 30">
            <a:extLst>
              <a:ext uri="{FF2B5EF4-FFF2-40B4-BE49-F238E27FC236}">
                <a16:creationId xmlns:a16="http://schemas.microsoft.com/office/drawing/2014/main" id="{09E290D8-5445-431D-A60D-D6980764D0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08022" y="3818796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6" name="Line 31">
            <a:extLst>
              <a:ext uri="{FF2B5EF4-FFF2-40B4-BE49-F238E27FC236}">
                <a16:creationId xmlns:a16="http://schemas.microsoft.com/office/drawing/2014/main" id="{3995B5C7-BBB3-4C7E-8ED7-D7EA9498D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9622" y="3818796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7" name="Line 32">
            <a:extLst>
              <a:ext uri="{FF2B5EF4-FFF2-40B4-BE49-F238E27FC236}">
                <a16:creationId xmlns:a16="http://schemas.microsoft.com/office/drawing/2014/main" id="{72C0AFDD-E049-46BF-8CB7-6A8D93E19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822" y="3818796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8" name="Line 33">
            <a:extLst>
              <a:ext uri="{FF2B5EF4-FFF2-40B4-BE49-F238E27FC236}">
                <a16:creationId xmlns:a16="http://schemas.microsoft.com/office/drawing/2014/main" id="{E5EDB7AD-DDD5-4AE1-AE1E-9C6EEE2A6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7422" y="3818796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79" name="Line 34">
            <a:extLst>
              <a:ext uri="{FF2B5EF4-FFF2-40B4-BE49-F238E27FC236}">
                <a16:creationId xmlns:a16="http://schemas.microsoft.com/office/drawing/2014/main" id="{3BA07B95-09C4-4B4C-8D76-9D9AB029B5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9222" y="2447196"/>
            <a:ext cx="19812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0" name="Line 35">
            <a:extLst>
              <a:ext uri="{FF2B5EF4-FFF2-40B4-BE49-F238E27FC236}">
                <a16:creationId xmlns:a16="http://schemas.microsoft.com/office/drawing/2014/main" id="{7678F08F-54DC-40ED-89C9-4E7713490B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12822" y="1913796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1" name="Line 36">
            <a:extLst>
              <a:ext uri="{FF2B5EF4-FFF2-40B4-BE49-F238E27FC236}">
                <a16:creationId xmlns:a16="http://schemas.microsoft.com/office/drawing/2014/main" id="{63674BB4-15EC-4CB0-B922-E88CCC050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3422" y="3971196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2" name="Line 37">
            <a:extLst>
              <a:ext uri="{FF2B5EF4-FFF2-40B4-BE49-F238E27FC236}">
                <a16:creationId xmlns:a16="http://schemas.microsoft.com/office/drawing/2014/main" id="{AF1DE8D7-33AA-4437-825A-958EB56471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79022" y="4504596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3" name="Line 38">
            <a:extLst>
              <a:ext uri="{FF2B5EF4-FFF2-40B4-BE49-F238E27FC236}">
                <a16:creationId xmlns:a16="http://schemas.microsoft.com/office/drawing/2014/main" id="{17CB1200-ED26-4EE8-83A0-EAA3F0EB69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6022" y="5114196"/>
            <a:ext cx="990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4" name="Line 39">
            <a:extLst>
              <a:ext uri="{FF2B5EF4-FFF2-40B4-BE49-F238E27FC236}">
                <a16:creationId xmlns:a16="http://schemas.microsoft.com/office/drawing/2014/main" id="{2437C0E2-9E7F-413F-9A42-6CA645DDD67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3422" y="3361596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5" name="Line 40">
            <a:extLst>
              <a:ext uri="{FF2B5EF4-FFF2-40B4-BE49-F238E27FC236}">
                <a16:creationId xmlns:a16="http://schemas.microsoft.com/office/drawing/2014/main" id="{9A1FC704-0E22-49B9-A723-6B8535EA33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5222" y="2675796"/>
            <a:ext cx="685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6" name="Line 41">
            <a:extLst>
              <a:ext uri="{FF2B5EF4-FFF2-40B4-BE49-F238E27FC236}">
                <a16:creationId xmlns:a16="http://schemas.microsoft.com/office/drawing/2014/main" id="{1A9EE052-6C2F-44AD-820A-DC891E6A2A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88422" y="1913796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7" name="Line 42">
            <a:extLst>
              <a:ext uri="{FF2B5EF4-FFF2-40B4-BE49-F238E27FC236}">
                <a16:creationId xmlns:a16="http://schemas.microsoft.com/office/drawing/2014/main" id="{6A2182C4-C270-4DD2-ABCE-AB03B2326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9222" y="3971196"/>
            <a:ext cx="685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8" name="Line 43">
            <a:extLst>
              <a:ext uri="{FF2B5EF4-FFF2-40B4-BE49-F238E27FC236}">
                <a16:creationId xmlns:a16="http://schemas.microsoft.com/office/drawing/2014/main" id="{D42CD720-583B-4F47-8DE3-E5EFCC48A6D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7422" y="4809396"/>
            <a:ext cx="533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89" name="Line 44">
            <a:extLst>
              <a:ext uri="{FF2B5EF4-FFF2-40B4-BE49-F238E27FC236}">
                <a16:creationId xmlns:a16="http://schemas.microsoft.com/office/drawing/2014/main" id="{0E248893-D763-4786-8D6F-E80A9DB8E91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3222" y="5418996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0" name="Line 45">
            <a:extLst>
              <a:ext uri="{FF2B5EF4-FFF2-40B4-BE49-F238E27FC236}">
                <a16:creationId xmlns:a16="http://schemas.microsoft.com/office/drawing/2014/main" id="{95C13499-6D5A-4403-9E4C-00FE5AEBF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8517622" y="6104796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1" name="Line 46">
            <a:extLst>
              <a:ext uri="{FF2B5EF4-FFF2-40B4-BE49-F238E27FC236}">
                <a16:creationId xmlns:a16="http://schemas.microsoft.com/office/drawing/2014/main" id="{C45E99F0-B58B-4518-B389-A252644915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6028596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2" name="Line 47">
            <a:extLst>
              <a:ext uri="{FF2B5EF4-FFF2-40B4-BE49-F238E27FC236}">
                <a16:creationId xmlns:a16="http://schemas.microsoft.com/office/drawing/2014/main" id="{C7A6CF57-3043-45B2-93CD-BEB5ADF710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6422" y="5952396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3" name="Line 48">
            <a:extLst>
              <a:ext uri="{FF2B5EF4-FFF2-40B4-BE49-F238E27FC236}">
                <a16:creationId xmlns:a16="http://schemas.microsoft.com/office/drawing/2014/main" id="{B30BDC91-7CAB-4A26-A3CA-0808AF463C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21622" y="381879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4" name="Line 49">
            <a:extLst>
              <a:ext uri="{FF2B5EF4-FFF2-40B4-BE49-F238E27FC236}">
                <a16:creationId xmlns:a16="http://schemas.microsoft.com/office/drawing/2014/main" id="{243412B5-B9BE-4A27-9CE4-BD9F36AAAF2C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1022" y="381879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95" name="Rectangle 50">
            <a:extLst>
              <a:ext uri="{FF2B5EF4-FFF2-40B4-BE49-F238E27FC236}">
                <a16:creationId xmlns:a16="http://schemas.microsoft.com/office/drawing/2014/main" id="{9930E4B8-8E27-4C82-9293-69D4DB9D9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947" y="1585184"/>
            <a:ext cx="1778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способ доставки</a:t>
            </a:r>
          </a:p>
        </p:txBody>
      </p:sp>
      <p:sp>
        <p:nvSpPr>
          <p:cNvPr id="31796" name="Rectangle 51">
            <a:extLst>
              <a:ext uri="{FF2B5EF4-FFF2-40B4-BE49-F238E27FC236}">
                <a16:creationId xmlns:a16="http://schemas.microsoft.com/office/drawing/2014/main" id="{98016B17-5C45-4D4E-8060-B3369C87F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547" y="2423384"/>
            <a:ext cx="163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ЭЙР-ЭКСПРЕСС</a:t>
            </a:r>
          </a:p>
        </p:txBody>
      </p:sp>
      <p:sp>
        <p:nvSpPr>
          <p:cNvPr id="31797" name="Rectangle 52">
            <a:extLst>
              <a:ext uri="{FF2B5EF4-FFF2-40B4-BE49-F238E27FC236}">
                <a16:creationId xmlns:a16="http://schemas.microsoft.com/office/drawing/2014/main" id="{677A165E-6441-4785-90C2-F4E905C46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547" y="3109184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ГРУЗОВИК</a:t>
            </a:r>
          </a:p>
        </p:txBody>
      </p:sp>
      <p:sp>
        <p:nvSpPr>
          <p:cNvPr id="31798" name="Rectangle 53">
            <a:extLst>
              <a:ext uri="{FF2B5EF4-FFF2-40B4-BE49-F238E27FC236}">
                <a16:creationId xmlns:a16="http://schemas.microsoft.com/office/drawing/2014/main" id="{6EE35987-C8C6-46DB-8F5C-321890C30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147" y="2956784"/>
            <a:ext cx="95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ПРИКАЗ</a:t>
            </a:r>
          </a:p>
        </p:txBody>
      </p:sp>
      <p:sp>
        <p:nvSpPr>
          <p:cNvPr id="31799" name="Line 54">
            <a:extLst>
              <a:ext uri="{FF2B5EF4-FFF2-40B4-BE49-F238E27FC236}">
                <a16:creationId xmlns:a16="http://schemas.microsoft.com/office/drawing/2014/main" id="{032621E7-42D0-4AD3-8F69-9C998224EC4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176139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00" name="Rectangle 55">
            <a:extLst>
              <a:ext uri="{FF2B5EF4-FFF2-40B4-BE49-F238E27FC236}">
                <a16:creationId xmlns:a16="http://schemas.microsoft.com/office/drawing/2014/main" id="{FC40F8A0-3978-49C6-99DC-6E3F7792B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0347" y="1432784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Заказы клиентов</a:t>
            </a:r>
          </a:p>
        </p:txBody>
      </p:sp>
      <p:sp>
        <p:nvSpPr>
          <p:cNvPr id="31801" name="Rectangle 56">
            <a:extLst>
              <a:ext uri="{FF2B5EF4-FFF2-40B4-BE49-F238E27FC236}">
                <a16:creationId xmlns:a16="http://schemas.microsoft.com/office/drawing/2014/main" id="{89F3EC28-6EBF-4436-AD66-F855A4D70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7147" y="2194784"/>
            <a:ext cx="154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КОНТРАКТЫ</a:t>
            </a:r>
          </a:p>
        </p:txBody>
      </p:sp>
      <p:sp>
        <p:nvSpPr>
          <p:cNvPr id="31802" name="Rectangle 57">
            <a:extLst>
              <a:ext uri="{FF2B5EF4-FFF2-40B4-BE49-F238E27FC236}">
                <a16:creationId xmlns:a16="http://schemas.microsoft.com/office/drawing/2014/main" id="{4C117B1F-0A62-48CE-BDCB-8503E72E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2747" y="1813784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Клиент</a:t>
            </a:r>
          </a:p>
        </p:txBody>
      </p:sp>
      <p:sp>
        <p:nvSpPr>
          <p:cNvPr id="31803" name="Rectangle 58">
            <a:extLst>
              <a:ext uri="{FF2B5EF4-FFF2-40B4-BE49-F238E27FC236}">
                <a16:creationId xmlns:a16="http://schemas.microsoft.com/office/drawing/2014/main" id="{C1594592-1183-4D07-B967-BE849B97E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8547" y="3642584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Продукт</a:t>
            </a:r>
          </a:p>
        </p:txBody>
      </p:sp>
      <p:sp>
        <p:nvSpPr>
          <p:cNvPr id="31804" name="Rectangle 59">
            <a:extLst>
              <a:ext uri="{FF2B5EF4-FFF2-40B4-BE49-F238E27FC236}">
                <a16:creationId xmlns:a16="http://schemas.microsoft.com/office/drawing/2014/main" id="{B9C1E97B-F048-48F0-8328-76D4173CE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6947" y="4023584"/>
            <a:ext cx="2082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ГРУППА ТОВАРОВ</a:t>
            </a:r>
          </a:p>
        </p:txBody>
      </p:sp>
      <p:sp>
        <p:nvSpPr>
          <p:cNvPr id="31805" name="Rectangle 60">
            <a:extLst>
              <a:ext uri="{FF2B5EF4-FFF2-40B4-BE49-F238E27FC236}">
                <a16:creationId xmlns:a16="http://schemas.microsoft.com/office/drawing/2014/main" id="{8E075C1E-44C3-4F15-ABFA-4416DB51E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947" y="3413984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ЛИНИЯ ПРОДУКЦИИ</a:t>
            </a:r>
          </a:p>
        </p:txBody>
      </p:sp>
      <p:sp>
        <p:nvSpPr>
          <p:cNvPr id="31806" name="Rectangle 61">
            <a:extLst>
              <a:ext uri="{FF2B5EF4-FFF2-40B4-BE49-F238E27FC236}">
                <a16:creationId xmlns:a16="http://schemas.microsoft.com/office/drawing/2014/main" id="{1BCF9117-5B89-49D4-A29A-3D91DFC9F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947" y="3947384"/>
            <a:ext cx="1866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ПУНКТ ПРОДУКТА</a:t>
            </a:r>
          </a:p>
        </p:txBody>
      </p:sp>
      <p:sp>
        <p:nvSpPr>
          <p:cNvPr id="31807" name="Rectangle 62">
            <a:extLst>
              <a:ext uri="{FF2B5EF4-FFF2-40B4-BE49-F238E27FC236}">
                <a16:creationId xmlns:a16="http://schemas.microsoft.com/office/drawing/2014/main" id="{8FAD4869-BF7C-494D-A9C2-270EDB87B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1547" y="4556984"/>
            <a:ext cx="181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ПРОДАВЕЦ</a:t>
            </a:r>
          </a:p>
        </p:txBody>
      </p:sp>
      <p:sp>
        <p:nvSpPr>
          <p:cNvPr id="31808" name="Rectangle 63">
            <a:extLst>
              <a:ext uri="{FF2B5EF4-FFF2-40B4-BE49-F238E27FC236}">
                <a16:creationId xmlns:a16="http://schemas.microsoft.com/office/drawing/2014/main" id="{5B6A09B1-B15D-4D74-BC53-55A5DC055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7347" y="5166584"/>
            <a:ext cx="1212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ОКРУГ</a:t>
            </a:r>
          </a:p>
        </p:txBody>
      </p:sp>
      <p:sp>
        <p:nvSpPr>
          <p:cNvPr id="31809" name="Rectangle 64">
            <a:extLst>
              <a:ext uri="{FF2B5EF4-FFF2-40B4-BE49-F238E27FC236}">
                <a16:creationId xmlns:a16="http://schemas.microsoft.com/office/drawing/2014/main" id="{8D771617-57E8-4119-ABEE-C0E0D0C94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947" y="5852384"/>
            <a:ext cx="120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РАЗДЕЛЕНИЕ</a:t>
            </a:r>
          </a:p>
        </p:txBody>
      </p:sp>
      <p:sp>
        <p:nvSpPr>
          <p:cNvPr id="31810" name="Rectangle 65">
            <a:extLst>
              <a:ext uri="{FF2B5EF4-FFF2-40B4-BE49-F238E27FC236}">
                <a16:creationId xmlns:a16="http://schemas.microsoft.com/office/drawing/2014/main" id="{26068A60-0A8B-4601-BA32-78E1672CE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6547" y="6385784"/>
            <a:ext cx="1377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Организация</a:t>
            </a:r>
          </a:p>
        </p:txBody>
      </p:sp>
      <p:sp>
        <p:nvSpPr>
          <p:cNvPr id="31811" name="Rectangle 66">
            <a:extLst>
              <a:ext uri="{FF2B5EF4-FFF2-40B4-BE49-F238E27FC236}">
                <a16:creationId xmlns:a16="http://schemas.microsoft.com/office/drawing/2014/main" id="{6B76945D-C83C-45B1-BA19-78070C18F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1347" y="6385784"/>
            <a:ext cx="1149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Повышение</a:t>
            </a:r>
          </a:p>
        </p:txBody>
      </p:sp>
      <p:sp>
        <p:nvSpPr>
          <p:cNvPr id="31812" name="Rectangle 67">
            <a:extLst>
              <a:ext uri="{FF2B5EF4-FFF2-40B4-BE49-F238E27FC236}">
                <a16:creationId xmlns:a16="http://schemas.microsoft.com/office/drawing/2014/main" id="{1A8EEF74-819E-4277-AA6C-EAA2D504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2147" y="4328384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ГОРОД</a:t>
            </a:r>
          </a:p>
        </p:txBody>
      </p:sp>
      <p:sp>
        <p:nvSpPr>
          <p:cNvPr id="31813" name="Rectangle 68">
            <a:extLst>
              <a:ext uri="{FF2B5EF4-FFF2-40B4-BE49-F238E27FC236}">
                <a16:creationId xmlns:a16="http://schemas.microsoft.com/office/drawing/2014/main" id="{B85DA153-4357-438A-BFC8-42DD7CE9A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0147" y="4861784"/>
            <a:ext cx="1289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СТРАНА</a:t>
            </a:r>
          </a:p>
        </p:txBody>
      </p:sp>
      <p:sp>
        <p:nvSpPr>
          <p:cNvPr id="31814" name="Rectangle 69">
            <a:extLst>
              <a:ext uri="{FF2B5EF4-FFF2-40B4-BE49-F238E27FC236}">
                <a16:creationId xmlns:a16="http://schemas.microsoft.com/office/drawing/2014/main" id="{A6C3D230-C37C-41B2-AFBA-64C94B50A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947" y="5623784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ОБЛАСТЬ</a:t>
            </a:r>
          </a:p>
        </p:txBody>
      </p:sp>
      <p:sp>
        <p:nvSpPr>
          <p:cNvPr id="31815" name="Rectangle 70">
            <a:extLst>
              <a:ext uri="{FF2B5EF4-FFF2-40B4-BE49-F238E27FC236}">
                <a16:creationId xmlns:a16="http://schemas.microsoft.com/office/drawing/2014/main" id="{A96903A0-2565-4B8F-98E4-9F25ECA5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147" y="6233384"/>
            <a:ext cx="996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Место расположения</a:t>
            </a:r>
          </a:p>
        </p:txBody>
      </p:sp>
      <p:sp>
        <p:nvSpPr>
          <p:cNvPr id="31816" name="Rectangle 71">
            <a:extLst>
              <a:ext uri="{FF2B5EF4-FFF2-40B4-BE49-F238E27FC236}">
                <a16:creationId xmlns:a16="http://schemas.microsoft.com/office/drawing/2014/main" id="{4A8BCE67-240B-4DE7-9CFC-338FBA9E5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947" y="3871184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ЕЖЕДНЕВНО</a:t>
            </a:r>
          </a:p>
        </p:txBody>
      </p:sp>
      <p:sp>
        <p:nvSpPr>
          <p:cNvPr id="31817" name="Rectangle 72">
            <a:extLst>
              <a:ext uri="{FF2B5EF4-FFF2-40B4-BE49-F238E27FC236}">
                <a16:creationId xmlns:a16="http://schemas.microsoft.com/office/drawing/2014/main" id="{DF74820D-6CC9-4CC2-AFD8-BAECDD46D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1147" y="3871184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QTRLY</a:t>
            </a:r>
          </a:p>
        </p:txBody>
      </p:sp>
      <p:sp>
        <p:nvSpPr>
          <p:cNvPr id="31818" name="Rectangle 73">
            <a:extLst>
              <a:ext uri="{FF2B5EF4-FFF2-40B4-BE49-F238E27FC236}">
                <a16:creationId xmlns:a16="http://schemas.microsoft.com/office/drawing/2014/main" id="{7292E6D9-88EB-4A88-B306-2FAA9D0B4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747" y="3871184"/>
            <a:ext cx="131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ЕЖЕГОДНО</a:t>
            </a:r>
          </a:p>
        </p:txBody>
      </p:sp>
      <p:sp>
        <p:nvSpPr>
          <p:cNvPr id="31819" name="Rectangle 74">
            <a:extLst>
              <a:ext uri="{FF2B5EF4-FFF2-40B4-BE49-F238E27FC236}">
                <a16:creationId xmlns:a16="http://schemas.microsoft.com/office/drawing/2014/main" id="{6EE94C87-A696-449B-9950-247845B79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6147" y="3642584"/>
            <a:ext cx="666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Время</a:t>
            </a:r>
          </a:p>
        </p:txBody>
      </p:sp>
      <p:sp>
        <p:nvSpPr>
          <p:cNvPr id="31820" name="Line 75">
            <a:extLst>
              <a:ext uri="{FF2B5EF4-FFF2-40B4-BE49-F238E27FC236}">
                <a16:creationId xmlns:a16="http://schemas.microsoft.com/office/drawing/2014/main" id="{C5877F0E-E3ED-4A7E-AEF7-CBA96A769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6622" y="3818796"/>
            <a:ext cx="76200" cy="12954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1" name="Line 76">
            <a:extLst>
              <a:ext uri="{FF2B5EF4-FFF2-40B4-BE49-F238E27FC236}">
                <a16:creationId xmlns:a16="http://schemas.microsoft.com/office/drawing/2014/main" id="{CE336727-B7A4-4291-AF0D-720DC169E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822" y="5114196"/>
            <a:ext cx="3124200" cy="2286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2" name="Line 77">
            <a:extLst>
              <a:ext uri="{FF2B5EF4-FFF2-40B4-BE49-F238E27FC236}">
                <a16:creationId xmlns:a16="http://schemas.microsoft.com/office/drawing/2014/main" id="{13096DFA-6666-46C6-852A-554B59A83A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27022" y="3818796"/>
            <a:ext cx="1447800" cy="15240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3" name="Line 78">
            <a:extLst>
              <a:ext uri="{FF2B5EF4-FFF2-40B4-BE49-F238E27FC236}">
                <a16:creationId xmlns:a16="http://schemas.microsoft.com/office/drawing/2014/main" id="{31F67384-AE20-44D6-BED3-908EF9D5A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6822" y="2370996"/>
            <a:ext cx="30480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4" name="Line 79">
            <a:extLst>
              <a:ext uri="{FF2B5EF4-FFF2-40B4-BE49-F238E27FC236}">
                <a16:creationId xmlns:a16="http://schemas.microsoft.com/office/drawing/2014/main" id="{FE2A7ECF-091E-49F1-AF5C-263DDC63B2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6622" y="2370996"/>
            <a:ext cx="1600200" cy="1447800"/>
          </a:xfrm>
          <a:prstGeom prst="line">
            <a:avLst/>
          </a:prstGeom>
          <a:noFill/>
          <a:ln w="38100">
            <a:solidFill>
              <a:srgbClr val="00CC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825" name="Text Box 80">
            <a:extLst>
              <a:ext uri="{FF2B5EF4-FFF2-40B4-BE49-F238E27FC236}">
                <a16:creationId xmlns:a16="http://schemas.microsoft.com/office/drawing/2014/main" id="{0F328BE6-C4CC-4934-9F39-8F5722F5B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422" y="6104797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" altLang="ru-RU" sz="2000"/>
              <a:t>Каждый круг называется </a:t>
            </a:r>
            <a:r>
              <a:rPr lang="ru" altLang="ru-RU" sz="2000" u="sng">
                <a:solidFill>
                  <a:schemeClr val="folHlink"/>
                </a:solidFill>
              </a:rPr>
              <a:t>следом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id="{C7EA029C-FA9B-41B1-BEB8-D7DE198A5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7864" y="782972"/>
            <a:ext cx="9459986" cy="8382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sz="3200" dirty="0">
                <a:solidFill>
                  <a:srgbClr val="FFFF00"/>
                </a:solidFill>
              </a:rPr>
              <a:t>Дизайн хранилища данных: структура бизнес-анализа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D35176B-2C65-4F72-9FB8-4D4D3C8D3B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6953" y="2046914"/>
            <a:ext cx="9026555" cy="4506286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400" dirty="0"/>
              <a:t>Четыре взгляда на дизайн хранилища данных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>
                <a:solidFill>
                  <a:schemeClr val="hlink"/>
                </a:solidFill>
              </a:rPr>
              <a:t>Вид сверху вниз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позволяет выбрать релевантную информацию, необходимую для хранилища данных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>
                <a:solidFill>
                  <a:schemeClr val="hlink"/>
                </a:solidFill>
              </a:rPr>
              <a:t>Представление источника данных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раскрывает информацию, собираемую, хранимую и управляемую операционными системами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>
                <a:solidFill>
                  <a:schemeClr val="hlink"/>
                </a:solidFill>
              </a:rPr>
              <a:t>Представление хранилища данных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состоит из таблиц фактов и таблиц измерений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>
                <a:solidFill>
                  <a:schemeClr val="hlink"/>
                </a:solidFill>
              </a:rPr>
              <a:t>Представление бизнес-запроса</a:t>
            </a:r>
            <a:r>
              <a:rPr lang="ru" altLang="ru-RU" sz="2400" dirty="0"/>
              <a:t> </a:t>
            </a:r>
          </a:p>
          <a:p>
            <a:pPr lvl="2" eaLnBrk="1" hangingPunct="1">
              <a:lnSpc>
                <a:spcPct val="110000"/>
              </a:lnSpc>
            </a:pPr>
            <a:r>
              <a:rPr lang="ru" altLang="ru-RU" sz="2000" dirty="0"/>
              <a:t>видит перспективы данных в хранилище с точки зрения конечного пользователя</a:t>
            </a: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371974E1-8E81-4E2A-9BFB-D53DEE1A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0573831-59C6-4B62-BBF8-2291AC568AFD}" type="slidenum">
              <a:rPr lang="en-US" altLang="ru-RU" sz="1200"/>
              <a:pPr eaLnBrk="1" hangingPunct="1"/>
              <a:t>25</a:t>
            </a:fld>
            <a:endParaRPr lang="en-US" altLang="ru-RU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>
            <a:extLst>
              <a:ext uri="{FF2B5EF4-FFF2-40B4-BE49-F238E27FC236}">
                <a16:creationId xmlns:a16="http://schemas.microsoft.com/office/drawing/2014/main" id="{7717010B-A468-4EAB-8F13-0AFA26DFA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9959" y="791361"/>
            <a:ext cx="8397380" cy="6858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Процесс проектирования хранилища данных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B8CEFE1-498C-437A-AD61-18FE130479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2063692"/>
            <a:ext cx="8833607" cy="4489508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« </a:t>
            </a:r>
            <a:r>
              <a:rPr lang="ru" altLang="ru-RU" sz="2000" b="1" dirty="0"/>
              <a:t>сверху вниз», «снизу вверх» или их комбинация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/>
              <a:t>Сверху вниз </a:t>
            </a:r>
            <a:r>
              <a:rPr lang="ru" altLang="ru-RU" sz="2000" dirty="0"/>
              <a:t>: начинается с общего дизайна и планирования (зрелый)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/>
              <a:t>Снизу вверх </a:t>
            </a:r>
            <a:r>
              <a:rPr lang="ru" altLang="ru-RU" sz="2000" dirty="0"/>
              <a:t>: начинается с экспериментов и прототипов (быстро).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b="1" dirty="0"/>
              <a:t>С точки зрения разработки программного обеспечения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/>
              <a:t>Водопад </a:t>
            </a:r>
            <a:r>
              <a:rPr lang="ru" altLang="ru-RU" sz="2000" dirty="0"/>
              <a:t>: структурированный и систематический анализ на каждом этапе перед переходом к следующему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/>
              <a:t>Спираль </a:t>
            </a:r>
            <a:r>
              <a:rPr lang="ru" altLang="ru-RU" sz="2000" dirty="0"/>
              <a:t>: быстрое создание все более функциональных систем, короткое время оборота, быстрый оборот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b="1" dirty="0"/>
              <a:t>Типовой процесс проектирования хранилища данных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Выберите </a:t>
            </a:r>
            <a:r>
              <a:rPr lang="ru" altLang="ru-RU" sz="2000" dirty="0">
                <a:solidFill>
                  <a:schemeClr val="folHlink"/>
                </a:solidFill>
              </a:rPr>
              <a:t>бизнес-процесс </a:t>
            </a:r>
            <a:r>
              <a:rPr lang="ru" altLang="ru-RU" sz="2000" dirty="0"/>
              <a:t>для моделирования, например, заказы, счета и т. д.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Выберите </a:t>
            </a:r>
            <a:r>
              <a:rPr lang="ru" altLang="ru-RU" sz="2000" i="1" u="sng" dirty="0">
                <a:solidFill>
                  <a:schemeClr val="folHlink"/>
                </a:solidFill>
              </a:rPr>
              <a:t>зерно </a:t>
            </a:r>
            <a:r>
              <a:rPr lang="ru" altLang="ru-RU" sz="2000" dirty="0">
                <a:solidFill>
                  <a:schemeClr val="folHlink"/>
                </a:solidFill>
              </a:rPr>
              <a:t>( </a:t>
            </a:r>
            <a:r>
              <a:rPr lang="ru" altLang="ru-RU" sz="2000" i="1" dirty="0">
                <a:solidFill>
                  <a:schemeClr val="folHlink"/>
                </a:solidFill>
              </a:rPr>
              <a:t>атомарный уровень данных </a:t>
            </a:r>
            <a:r>
              <a:rPr lang="ru" altLang="ru-RU" sz="2000" dirty="0">
                <a:solidFill>
                  <a:schemeClr val="folHlink"/>
                </a:solidFill>
              </a:rPr>
              <a:t>) </a:t>
            </a:r>
            <a:r>
              <a:rPr lang="ru" altLang="ru-RU" sz="2000" dirty="0"/>
              <a:t>бизнес-процесса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Выберите </a:t>
            </a:r>
            <a:r>
              <a:rPr lang="ru" altLang="ru-RU" sz="2000" dirty="0">
                <a:solidFill>
                  <a:schemeClr val="folHlink"/>
                </a:solidFill>
              </a:rPr>
              <a:t>параметры </a:t>
            </a:r>
            <a:r>
              <a:rPr lang="ru" altLang="ru-RU" sz="2000" dirty="0"/>
              <a:t>, которые будут применяться к каждой записи таблицы фактов 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Выберите </a:t>
            </a:r>
            <a:r>
              <a:rPr lang="ru" altLang="ru-RU" sz="2000" dirty="0">
                <a:solidFill>
                  <a:schemeClr val="folHlink"/>
                </a:solidFill>
              </a:rPr>
              <a:t>меру </a:t>
            </a:r>
            <a:r>
              <a:rPr lang="ru" altLang="ru-RU" sz="2000" dirty="0"/>
              <a:t>, которая будет заполнять каждую запись таблицы фактов .</a:t>
            </a:r>
          </a:p>
        </p:txBody>
      </p:sp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E77959AF-56C8-404A-ACFB-C55A9B05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7C67428-7C62-447D-A3FF-582868D5B0DB}" type="slidenum">
              <a:rPr lang="en-US" altLang="ru-RU" sz="1200"/>
              <a:pPr eaLnBrk="1" hangingPunct="1"/>
              <a:t>26</a:t>
            </a:fld>
            <a:endParaRPr lang="en-US" altLang="ru-RU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>
            <a:extLst>
              <a:ext uri="{FF2B5EF4-FFF2-40B4-BE49-F238E27FC236}">
                <a16:creationId xmlns:a16="http://schemas.microsoft.com/office/drawing/2014/main" id="{93AC9441-1C94-42F1-B986-5B985CD34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0873" y="661986"/>
            <a:ext cx="9878037" cy="990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Разработка хранилища данных: рекомендуемый подход</a:t>
            </a: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7EF10420-632D-4DCB-A6BF-E2876A89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44AE0C6-D59C-4546-905F-49F67730BAD9}" type="slidenum">
              <a:rPr lang="en-US" altLang="ru-RU" sz="1200"/>
              <a:pPr eaLnBrk="1" hangingPunct="1"/>
              <a:t>27</a:t>
            </a:fld>
            <a:endParaRPr lang="en-US" altLang="ru-RU" sz="12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F51ED188-64CA-4049-9C56-1BD26962E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19800"/>
            <a:ext cx="7772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68BDB86-1CB9-40E0-8E80-6FD2C56C1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6090" y="6065613"/>
            <a:ext cx="74626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 dirty="0">
                <a:latin typeface="Times New Roman" panose="02020603050405020304" pitchFamily="18" charset="0"/>
              </a:rPr>
              <a:t>Определить высокоуровневую корпоративную модель данных</a:t>
            </a:r>
            <a:endParaRPr lang="en-US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36870" name="Rectangle 5">
            <a:extLst>
              <a:ext uri="{FF2B5EF4-FFF2-40B4-BE49-F238E27FC236}">
                <a16:creationId xmlns:a16="http://schemas.microsoft.com/office/drawing/2014/main" id="{A8D6124A-8E4E-4CA8-A5D5-3325F57A3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1" name="Text Box 6">
            <a:extLst>
              <a:ext uri="{FF2B5EF4-FFF2-40B4-BE49-F238E27FC236}">
                <a16:creationId xmlns:a16="http://schemas.microsoft.com/office/drawing/2014/main" id="{A0396B1F-90DE-4D80-A7F0-17594C471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799" y="3886201"/>
            <a:ext cx="14636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 dirty="0">
                <a:latin typeface="Times New Roman" panose="02020603050405020304" pitchFamily="18" charset="0"/>
              </a:rPr>
              <a:t>Магазин данных</a:t>
            </a:r>
          </a:p>
        </p:txBody>
      </p:sp>
      <p:sp>
        <p:nvSpPr>
          <p:cNvPr id="36872" name="Line 7">
            <a:extLst>
              <a:ext uri="{FF2B5EF4-FFF2-40B4-BE49-F238E27FC236}">
                <a16:creationId xmlns:a16="http://schemas.microsoft.com/office/drawing/2014/main" id="{A15EA82C-8C4C-484A-9457-87AA1614F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3" name="Line 8">
            <a:extLst>
              <a:ext uri="{FF2B5EF4-FFF2-40B4-BE49-F238E27FC236}">
                <a16:creationId xmlns:a16="http://schemas.microsoft.com/office/drawing/2014/main" id="{7187E4DF-2D57-4D86-BF53-0372B29ED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Rectangle 9">
            <a:extLst>
              <a:ext uri="{FF2B5EF4-FFF2-40B4-BE49-F238E27FC236}">
                <a16:creationId xmlns:a16="http://schemas.microsoft.com/office/drawing/2014/main" id="{BC52E6D5-72FB-4297-BE1F-B71C85664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862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75" name="Text Box 10">
            <a:extLst>
              <a:ext uri="{FF2B5EF4-FFF2-40B4-BE49-F238E27FC236}">
                <a16:creationId xmlns:a16="http://schemas.microsoft.com/office/drawing/2014/main" id="{F5909E8E-88CF-436C-98DA-AD13FA5DA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4" y="3886201"/>
            <a:ext cx="146367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2000" b="1" dirty="0">
                <a:latin typeface="Times New Roman" panose="02020603050405020304" pitchFamily="18" charset="0"/>
              </a:rPr>
              <a:t>Магазин данных</a:t>
            </a:r>
          </a:p>
        </p:txBody>
      </p:sp>
      <p:sp>
        <p:nvSpPr>
          <p:cNvPr id="36876" name="Line 11">
            <a:extLst>
              <a:ext uri="{FF2B5EF4-FFF2-40B4-BE49-F238E27FC236}">
                <a16:creationId xmlns:a16="http://schemas.microsoft.com/office/drawing/2014/main" id="{95FDC726-DDB3-404B-8B26-4670537AF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Line 12">
            <a:extLst>
              <a:ext uri="{FF2B5EF4-FFF2-40B4-BE49-F238E27FC236}">
                <a16:creationId xmlns:a16="http://schemas.microsoft.com/office/drawing/2014/main" id="{8F38CF8D-B865-490C-9DB3-105F8A3261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Line 13">
            <a:extLst>
              <a:ext uri="{FF2B5EF4-FFF2-40B4-BE49-F238E27FC236}">
                <a16:creationId xmlns:a16="http://schemas.microsoft.com/office/drawing/2014/main" id="{6CD50312-884E-4844-87E7-DD8E0A5DE9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79" name="Line 14">
            <a:extLst>
              <a:ext uri="{FF2B5EF4-FFF2-40B4-BE49-F238E27FC236}">
                <a16:creationId xmlns:a16="http://schemas.microsoft.com/office/drawing/2014/main" id="{B26C8DD6-F66A-4072-B7F8-4DE228F119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482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0" name="Rectangle 15">
            <a:extLst>
              <a:ext uri="{FF2B5EF4-FFF2-40B4-BE49-F238E27FC236}">
                <a16:creationId xmlns:a16="http://schemas.microsoft.com/office/drawing/2014/main" id="{B01AD7E7-B07F-4789-9A31-DA92DD8B1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209800"/>
            <a:ext cx="175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1" name="Rectangle 16">
            <a:extLst>
              <a:ext uri="{FF2B5EF4-FFF2-40B4-BE49-F238E27FC236}">
                <a16:creationId xmlns:a16="http://schemas.microsoft.com/office/drawing/2014/main" id="{70EE7E53-5281-4B30-8C79-9A73673B8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57600"/>
            <a:ext cx="19812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2" name="Rectangle 17">
            <a:extLst>
              <a:ext uri="{FF2B5EF4-FFF2-40B4-BE49-F238E27FC236}">
                <a16:creationId xmlns:a16="http://schemas.microsoft.com/office/drawing/2014/main" id="{AF0C1444-8F97-4617-80C1-52452D052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447800"/>
            <a:ext cx="2438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883" name="Line 18">
            <a:extLst>
              <a:ext uri="{FF2B5EF4-FFF2-40B4-BE49-F238E27FC236}">
                <a16:creationId xmlns:a16="http://schemas.microsoft.com/office/drawing/2014/main" id="{128ECCD1-ED79-464A-A64F-09CA6C130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66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4" name="Line 19">
            <a:extLst>
              <a:ext uri="{FF2B5EF4-FFF2-40B4-BE49-F238E27FC236}">
                <a16:creationId xmlns:a16="http://schemas.microsoft.com/office/drawing/2014/main" id="{88B0B73E-BFBE-43CE-90F9-4FC260B24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67000"/>
            <a:ext cx="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5" name="Line 20">
            <a:extLst>
              <a:ext uri="{FF2B5EF4-FFF2-40B4-BE49-F238E27FC236}">
                <a16:creationId xmlns:a16="http://schemas.microsoft.com/office/drawing/2014/main" id="{477741AD-0BB6-4D35-97E0-6C76E21C8A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0" cy="1828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6" name="Line 21">
            <a:extLst>
              <a:ext uri="{FF2B5EF4-FFF2-40B4-BE49-F238E27FC236}">
                <a16:creationId xmlns:a16="http://schemas.microsoft.com/office/drawing/2014/main" id="{140D0C82-8923-4786-99E7-22CB1C6906C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7" name="Line 22">
            <a:extLst>
              <a:ext uri="{FF2B5EF4-FFF2-40B4-BE49-F238E27FC236}">
                <a16:creationId xmlns:a16="http://schemas.microsoft.com/office/drawing/2014/main" id="{43ADD7CC-36AB-4AB0-AFA1-C08123296F3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00400"/>
            <a:ext cx="1066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8" name="Line 23">
            <a:extLst>
              <a:ext uri="{FF2B5EF4-FFF2-40B4-BE49-F238E27FC236}">
                <a16:creationId xmlns:a16="http://schemas.microsoft.com/office/drawing/2014/main" id="{00CFFA81-EDA6-49D8-9B9F-13B5C2203E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1981200"/>
            <a:ext cx="2057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89" name="Line 24">
            <a:extLst>
              <a:ext uri="{FF2B5EF4-FFF2-40B4-BE49-F238E27FC236}">
                <a16:creationId xmlns:a16="http://schemas.microsoft.com/office/drawing/2014/main" id="{9F4F1BAE-B6E2-4F4F-995A-0A402F4069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3200400"/>
            <a:ext cx="762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0" name="Line 25">
            <a:extLst>
              <a:ext uri="{FF2B5EF4-FFF2-40B4-BE49-F238E27FC236}">
                <a16:creationId xmlns:a16="http://schemas.microsoft.com/office/drawing/2014/main" id="{AD885A7D-359B-434C-8F7C-ECA9A6BDB7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4953000"/>
            <a:ext cx="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1" name="Line 26">
            <a:extLst>
              <a:ext uri="{FF2B5EF4-FFF2-40B4-BE49-F238E27FC236}">
                <a16:creationId xmlns:a16="http://schemas.microsoft.com/office/drawing/2014/main" id="{3A799010-8514-42F8-9F5B-3D8B6CB485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26670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92" name="Text Box 27">
            <a:extLst>
              <a:ext uri="{FF2B5EF4-FFF2-40B4-BE49-F238E27FC236}">
                <a16:creationId xmlns:a16="http://schemas.microsoft.com/office/drawing/2014/main" id="{52FBD0C4-50F4-44AB-89D3-941C19F43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620" y="2197268"/>
            <a:ext cx="174835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 b="1" dirty="0">
                <a:latin typeface="Times New Roman" panose="02020603050405020304" pitchFamily="18" charset="0"/>
              </a:rPr>
              <a:t>Распределенные витрины данных</a:t>
            </a:r>
            <a:endParaRPr lang="en-US" altLang="ru-RU" sz="2000" dirty="0">
              <a:latin typeface="Times New Roman" panose="02020603050405020304" pitchFamily="18" charset="0"/>
            </a:endParaRPr>
          </a:p>
        </p:txBody>
      </p:sp>
      <p:sp>
        <p:nvSpPr>
          <p:cNvPr id="36893" name="Rectangle 28">
            <a:extLst>
              <a:ext uri="{FF2B5EF4-FFF2-40B4-BE49-F238E27FC236}">
                <a16:creationId xmlns:a16="http://schemas.microsoft.com/office/drawing/2014/main" id="{F2E91A99-1B63-496C-AD5D-01F1CCB8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763725"/>
            <a:ext cx="271780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 b="1" dirty="0">
                <a:latin typeface="Times New Roman" panose="02020603050405020304" pitchFamily="18" charset="0"/>
              </a:rPr>
              <a:t>Многоуровневое хранилище данных</a:t>
            </a:r>
            <a:endParaRPr lang="en-US" altLang="ru-RU" sz="2000" b="1" dirty="0">
              <a:latin typeface="Times New Roman" panose="02020603050405020304" pitchFamily="18" charset="0"/>
            </a:endParaRPr>
          </a:p>
        </p:txBody>
      </p:sp>
      <p:sp>
        <p:nvSpPr>
          <p:cNvPr id="36894" name="Rectangle 29">
            <a:extLst>
              <a:ext uri="{FF2B5EF4-FFF2-40B4-BE49-F238E27FC236}">
                <a16:creationId xmlns:a16="http://schemas.microsoft.com/office/drawing/2014/main" id="{9FF9A03B-0D83-4D71-AFDC-98B1FB5B9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15" y="3797348"/>
            <a:ext cx="189651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2000" b="1" dirty="0">
                <a:latin typeface="Times New Roman" panose="02020603050405020304" pitchFamily="18" charset="0"/>
              </a:rPr>
              <a:t>Корпоративное хранилище данных</a:t>
            </a:r>
          </a:p>
        </p:txBody>
      </p:sp>
      <p:sp>
        <p:nvSpPr>
          <p:cNvPr id="36895" name="Text Box 30">
            <a:extLst>
              <a:ext uri="{FF2B5EF4-FFF2-40B4-BE49-F238E27FC236}">
                <a16:creationId xmlns:a16="http://schemas.microsoft.com/office/drawing/2014/main" id="{EE754490-E28E-4D4E-AED9-2E935931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34001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" altLang="ru-RU" sz="1800" b="1" dirty="0">
                <a:latin typeface="Times New Roman" panose="02020603050405020304" pitchFamily="18" charset="0"/>
              </a:rPr>
              <a:t>Уточнение модели</a:t>
            </a:r>
            <a:endParaRPr lang="en-US" altLang="ru-RU" sz="2000" b="1" dirty="0">
              <a:latin typeface="Times New Roman" panose="02020603050405020304" pitchFamily="18" charset="0"/>
            </a:endParaRPr>
          </a:p>
        </p:txBody>
      </p:sp>
      <p:sp>
        <p:nvSpPr>
          <p:cNvPr id="36896" name="Rectangle 31">
            <a:extLst>
              <a:ext uri="{FF2B5EF4-FFF2-40B4-BE49-F238E27FC236}">
                <a16:creationId xmlns:a16="http://schemas.microsoft.com/office/drawing/2014/main" id="{97C1A4FD-2B5A-4285-B2AF-AB6539180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334001"/>
            <a:ext cx="193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 b="1" dirty="0">
                <a:latin typeface="Times New Roman" panose="02020603050405020304" pitchFamily="18" charset="0"/>
              </a:rPr>
              <a:t>Уточнение модели</a:t>
            </a:r>
            <a:endParaRPr lang="en-US" altLang="ru-RU" sz="20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>
            <a:extLst>
              <a:ext uri="{FF2B5EF4-FFF2-40B4-BE49-F238E27FC236}">
                <a16:creationId xmlns:a16="http://schemas.microsoft.com/office/drawing/2014/main" id="{7B21EEB7-DC74-473A-A7E1-81C4AFE4A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793" y="622389"/>
            <a:ext cx="10353761" cy="1034642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Использование хранилища данных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42B7086-7E84-4295-B6D8-06E1CC4FA3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6680" y="1946246"/>
            <a:ext cx="8917496" cy="4723001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ru" altLang="ru-RU" sz="2000" dirty="0"/>
              <a:t>Три вида приложений хранилища данных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000" dirty="0">
                <a:solidFill>
                  <a:schemeClr val="hlink"/>
                </a:solidFill>
              </a:rPr>
              <a:t>Обработка информации</a:t>
            </a:r>
          </a:p>
          <a:p>
            <a:pPr lvl="2" eaLnBrk="1" hangingPunct="1">
              <a:lnSpc>
                <a:spcPct val="120000"/>
              </a:lnSpc>
            </a:pPr>
            <a:r>
              <a:rPr lang="ru" altLang="ru-RU" sz="2000" dirty="0"/>
              <a:t>поддерживает запросы, базовый статистический анализ и создание отчетов с использованием перекрестных таблиц, таблиц, диаграмм и графиков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000" dirty="0">
                <a:solidFill>
                  <a:schemeClr val="hlink"/>
                </a:solidFill>
              </a:rPr>
              <a:t>Аналитическая обработка</a:t>
            </a:r>
          </a:p>
          <a:p>
            <a:pPr lvl="2" eaLnBrk="1" hangingPunct="1">
              <a:lnSpc>
                <a:spcPct val="120000"/>
              </a:lnSpc>
            </a:pPr>
            <a:r>
              <a:rPr lang="ru" altLang="ru-RU" sz="2000" dirty="0"/>
              <a:t>многомерный анализ данных хранилища данных</a:t>
            </a:r>
          </a:p>
          <a:p>
            <a:pPr lvl="2" eaLnBrk="1" hangingPunct="1">
              <a:lnSpc>
                <a:spcPct val="120000"/>
              </a:lnSpc>
            </a:pPr>
            <a:r>
              <a:rPr lang="ru" altLang="ru-RU" sz="2000" dirty="0"/>
              <a:t>поддерживает основные операции OLAP, нарезку, сверление, поворот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000" dirty="0">
                <a:solidFill>
                  <a:schemeClr val="hlink"/>
                </a:solidFill>
              </a:rPr>
              <a:t>Сбор данных</a:t>
            </a:r>
          </a:p>
          <a:p>
            <a:pPr lvl="2" eaLnBrk="1" hangingPunct="1">
              <a:lnSpc>
                <a:spcPct val="120000"/>
              </a:lnSpc>
            </a:pPr>
            <a:r>
              <a:rPr lang="ru" altLang="ru-RU" sz="2000" dirty="0"/>
              <a:t>обнаружение знаний из скрытых закономерностей</a:t>
            </a:r>
          </a:p>
          <a:p>
            <a:pPr lvl="2" eaLnBrk="1" hangingPunct="1">
              <a:lnSpc>
                <a:spcPct val="120000"/>
              </a:lnSpc>
            </a:pPr>
            <a:r>
              <a:rPr lang="ru" altLang="ru-RU" sz="2000" dirty="0"/>
              <a:t>поддерживает ассоциации, построение аналитических моделей, выполнение классификации и прогнозирования, а также представление результатов анализа с использованием инструментов визуализации</a:t>
            </a:r>
          </a:p>
        </p:txBody>
      </p:sp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5F2D00FD-CA81-41F1-A972-62AD3760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5293B0F-7A65-466A-9A18-88CBACAD7AE6}" type="slidenum">
              <a:rPr lang="en-US" altLang="ru-RU" sz="1200"/>
              <a:pPr eaLnBrk="1" hangingPunct="1"/>
              <a:t>28</a:t>
            </a:fld>
            <a:endParaRPr lang="en-US" altLang="ru-RU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>
            <a:extLst>
              <a:ext uri="{FF2B5EF4-FFF2-40B4-BE49-F238E27FC236}">
                <a16:creationId xmlns:a16="http://schemas.microsoft.com/office/drawing/2014/main" id="{15EB9842-44D6-4650-96BF-AB161E54B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4519" y="935374"/>
            <a:ext cx="8593822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Эффективное вычисление куба данных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C3EBDE1B-BA39-4734-A1B8-95FC47C7A7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9689" y="1848217"/>
            <a:ext cx="8001698" cy="5009783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400" dirty="0"/>
              <a:t>Куб данных можно рассматривать как решетку кубоидов.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/>
              <a:t>Самый нижний кубоид является базовым кубоидом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/>
              <a:t>Самый верхний кубоид (вершина) содержит только одну ячейку.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>
                <a:solidFill>
                  <a:schemeClr val="folHlink"/>
                </a:solidFill>
              </a:rPr>
              <a:t>Сколько прямоугольных параллелепипедов </a:t>
            </a:r>
            <a:r>
              <a:rPr lang="ru" altLang="ru-RU" sz="2400" dirty="0"/>
              <a:t>в n-мерном кубе с L уровнями?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400" dirty="0"/>
          </a:p>
          <a:p>
            <a:pPr eaLnBrk="1" hangingPunct="1">
              <a:lnSpc>
                <a:spcPct val="110000"/>
              </a:lnSpc>
            </a:pPr>
            <a:r>
              <a:rPr lang="ru" altLang="ru-RU" sz="2400" dirty="0"/>
              <a:t>Материализация куба данных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/>
              <a:t>Материализовать </a:t>
            </a:r>
            <a:r>
              <a:rPr lang="ru" altLang="ru-RU" sz="2400" u="sng" dirty="0"/>
              <a:t>каждый </a:t>
            </a:r>
            <a:r>
              <a:rPr lang="ru" altLang="ru-RU" sz="2400" dirty="0"/>
              <a:t>(прямоугольный) ( </a:t>
            </a:r>
            <a:r>
              <a:rPr lang="ru" altLang="ru-RU" sz="2400" b="1" dirty="0"/>
              <a:t>полная материализация </a:t>
            </a:r>
            <a:r>
              <a:rPr lang="ru" altLang="ru-RU" sz="2400" dirty="0"/>
              <a:t>), </a:t>
            </a:r>
            <a:r>
              <a:rPr lang="ru" altLang="ru-RU" sz="2400" u="sng" dirty="0"/>
              <a:t>ничего </a:t>
            </a:r>
            <a:r>
              <a:rPr lang="ru" altLang="ru-RU" sz="2400" dirty="0"/>
              <a:t>( </a:t>
            </a:r>
            <a:r>
              <a:rPr lang="ru" altLang="ru-RU" sz="2400" b="1" dirty="0"/>
              <a:t>без материализации </a:t>
            </a:r>
            <a:r>
              <a:rPr lang="ru" altLang="ru-RU" sz="2400" dirty="0"/>
              <a:t>) или </a:t>
            </a:r>
            <a:r>
              <a:rPr lang="ru" altLang="ru-RU" sz="2400" u="sng" dirty="0">
                <a:solidFill>
                  <a:schemeClr val="hlink"/>
                </a:solidFill>
              </a:rPr>
              <a:t>некоторые ( </a:t>
            </a:r>
            <a:r>
              <a:rPr lang="ru" altLang="ru-RU" sz="2400" b="1" u="sng" dirty="0">
                <a:solidFill>
                  <a:schemeClr val="hlink"/>
                </a:solidFill>
              </a:rPr>
              <a:t>частичная материализация </a:t>
            </a:r>
            <a:r>
              <a:rPr lang="ru" altLang="ru-RU" sz="2400" u="sng" dirty="0">
                <a:solidFill>
                  <a:schemeClr val="hlink"/>
                </a:solidFill>
              </a:rPr>
              <a:t>)</a:t>
            </a:r>
            <a:endParaRPr lang="en-US" altLang="ru-RU" sz="24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ru" altLang="ru-RU" sz="2400" dirty="0"/>
              <a:t>Выбор кубоидов для материализации</a:t>
            </a:r>
          </a:p>
          <a:p>
            <a:pPr marL="1085850" lvl="2">
              <a:lnSpc>
                <a:spcPct val="110000"/>
              </a:lnSpc>
            </a:pPr>
            <a:r>
              <a:rPr lang="ru" altLang="ru-RU" dirty="0"/>
              <a:t>В зависимости от размера, общего доступа, частоты доступа и т. д.</a:t>
            </a:r>
          </a:p>
        </p:txBody>
      </p:sp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0034EC7D-6D00-4125-8691-E23AA422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6A87687-508F-44DE-ABDF-4943D06E7E78}" type="slidenum">
              <a:rPr lang="en-US" altLang="ru-RU" sz="1200"/>
              <a:pPr eaLnBrk="1" hangingPunct="1"/>
              <a:t>29</a:t>
            </a:fld>
            <a:endParaRPr lang="en-US" altLang="ru-RU" sz="1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5" name="Object 4">
                <a:extLst>
                  <a:ext uri="{FF2B5EF4-FFF2-40B4-BE49-F238E27FC236}">
                    <a16:creationId xmlns:a16="http://schemas.microsoft.com/office/drawing/2014/main" id="{CBD7C595-B3CC-4FDA-A039-869B38869B13}"/>
                  </a:ext>
                </a:extLst>
              </p:cNvPr>
              <p:cNvSpPr txBox="1"/>
              <p:nvPr/>
            </p:nvSpPr>
            <p:spPr bwMode="auto">
              <a:xfrm>
                <a:off x="1753299" y="3896687"/>
                <a:ext cx="2133600" cy="6858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u-RU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ru-RU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ru-RU" i="1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ru-RU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ru-RU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0965" name="Object 4">
                <a:extLst>
                  <a:ext uri="{FF2B5EF4-FFF2-40B4-BE49-F238E27FC236}">
                    <a16:creationId xmlns:a16="http://schemas.microsoft.com/office/drawing/2014/main" id="{CBD7C595-B3CC-4FDA-A039-869B38869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3299" y="3896687"/>
                <a:ext cx="2133600" cy="685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 xmlns:a="http://schemas.openxmlformats.org/drawingml/2006/main">
                  <a:rPr lang="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0BA8A501-BE43-42C3-BF45-8DA82800C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Хранилище данных — предметно-ориентированное</a:t>
            </a:r>
            <a:endParaRPr lang="en-US" altLang="ru-RU" sz="3200" dirty="0">
              <a:solidFill>
                <a:srgbClr val="FFFF00"/>
              </a:solidFill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420C37F-28DF-45C3-9193-2B6B34DEF4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4443" y="1715956"/>
            <a:ext cx="9921357" cy="497007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800" dirty="0"/>
              <a:t>Организовано вокруг основных тем, таких как </a:t>
            </a:r>
            <a:r>
              <a:rPr lang="ru" altLang="ru-RU" sz="2800" dirty="0">
                <a:solidFill>
                  <a:schemeClr val="hlink"/>
                </a:solidFill>
              </a:rPr>
              <a:t>клиент, продукт, продажи</a:t>
            </a:r>
            <a:endParaRPr lang="en-US" altLang="ru-RU" sz="2800" dirty="0"/>
          </a:p>
          <a:p>
            <a:pPr eaLnBrk="1" hangingPunct="1">
              <a:lnSpc>
                <a:spcPct val="130000"/>
              </a:lnSpc>
            </a:pPr>
            <a:r>
              <a:rPr lang="ru" altLang="ru-RU" sz="2800" dirty="0"/>
              <a:t>Сосредоточение внимания на моделировании и анализе данных для лиц, принимающих решения, а не на повседневных операциях или обработке транзакций.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800" dirty="0"/>
              <a:t>Обеспечьте </a:t>
            </a:r>
            <a:r>
              <a:rPr lang="ru" altLang="ru-RU" sz="2800" dirty="0">
                <a:solidFill>
                  <a:schemeClr val="hlink"/>
                </a:solidFill>
              </a:rPr>
              <a:t>простое и краткое </a:t>
            </a:r>
            <a:r>
              <a:rPr lang="ru" altLang="ru-RU" sz="2800" dirty="0"/>
              <a:t>представление о конкретных предметных вопросах, </a:t>
            </a:r>
            <a:r>
              <a:rPr lang="ru" altLang="ru-RU" sz="2800" dirty="0">
                <a:solidFill>
                  <a:schemeClr val="hlink"/>
                </a:solidFill>
              </a:rPr>
              <a:t>исключив данные, которые бесполезны в процессе поддержки принятия решений.</a:t>
            </a:r>
            <a:endParaRPr lang="en-US" altLang="ru-RU" sz="2800" dirty="0"/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0E0943EF-D1B6-450D-87EA-88502F55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892CB1F-D279-4C93-98F7-394566129F0C}" type="slidenum">
              <a:rPr lang="en-US" altLang="ru-RU" sz="1200"/>
              <a:pPr eaLnBrk="1" hangingPunct="1"/>
              <a:t>3</a:t>
            </a:fld>
            <a:endParaRPr lang="en-US" altLang="ru-RU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>
            <a:extLst>
              <a:ext uri="{FF2B5EF4-FFF2-40B4-BE49-F238E27FC236}">
                <a16:creationId xmlns:a16="http://schemas.microsoft.com/office/drawing/2014/main" id="{DF597D3C-BB98-40F7-91BA-320AF3AB6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813739"/>
            <a:ext cx="10353761" cy="670683"/>
          </a:xfrm>
        </p:spPr>
        <p:txBody>
          <a:bodyPr/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Оператор «Вычислительный куб»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DDA5C116-EDF5-4B76-B8EB-3D996981A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905000"/>
            <a:ext cx="9067800" cy="4794899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" altLang="ru-RU" sz="2000" dirty="0"/>
              <a:t>Определение куба и вычисление в DMQL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ru" altLang="ru-RU" sz="2000" dirty="0">
                <a:solidFill>
                  <a:schemeClr val="hlink"/>
                </a:solidFill>
              </a:rPr>
              <a:t>определить </a:t>
            </a:r>
            <a:r>
              <a:rPr lang="ru" altLang="ru-RU" sz="2000" dirty="0"/>
              <a:t>продажи куба [товар, город, год]: сумма ( </a:t>
            </a:r>
            <a:r>
              <a:rPr lang="ru" altLang="ru-RU" sz="2000" dirty="0" err="1"/>
              <a:t>продажи_в_долларах </a:t>
            </a:r>
            <a:r>
              <a:rPr lang="ru" altLang="ru-RU" sz="2000" dirty="0"/>
              <a:t>)</a:t>
            </a:r>
            <a:endParaRPr lang="en-US" altLang="ru-RU" sz="2000" dirty="0">
              <a:solidFill>
                <a:schemeClr val="hlink"/>
              </a:solidFill>
            </a:endParaRPr>
          </a:p>
          <a:p>
            <a:pPr lvl="2" algn="just">
              <a:spcAft>
                <a:spcPts val="600"/>
              </a:spcAft>
              <a:buNone/>
            </a:pPr>
            <a:r>
              <a:rPr lang="ru" altLang="ru-RU" sz="2000" dirty="0"/>
              <a:t>продажи </a:t>
            </a:r>
            <a:r>
              <a:rPr lang="ru" altLang="ru-RU" sz="2000" dirty="0">
                <a:solidFill>
                  <a:schemeClr val="hlink"/>
                </a:solidFill>
              </a:rPr>
              <a:t>кубов вычислений</a:t>
            </a:r>
          </a:p>
          <a:p>
            <a:pPr algn="just">
              <a:spcAft>
                <a:spcPts val="600"/>
              </a:spcAft>
            </a:pPr>
            <a:r>
              <a:rPr lang="ru" altLang="ru-RU" sz="2000" dirty="0"/>
              <a:t>Преобразуйте его в язык, подобный SQL (с помощью нового </a:t>
            </a:r>
            <a:r>
              <a:rPr lang="ru" altLang="ru-RU" sz="2000" dirty="0">
                <a:solidFill>
                  <a:schemeClr val="hlink"/>
                </a:solidFill>
              </a:rPr>
              <a:t>куба операторов </a:t>
            </a:r>
            <a:r>
              <a:rPr lang="ru" altLang="ru-RU" sz="2000" dirty="0"/>
              <a:t>, представленного Греем и др. '96)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ru" altLang="ru-RU" sz="2000" dirty="0"/>
              <a:t>ВЫБЕРИТЕ элемент, город, год, СУММА (сумма)</a:t>
            </a:r>
          </a:p>
          <a:p>
            <a:pPr lvl="2" algn="just">
              <a:spcAft>
                <a:spcPts val="600"/>
              </a:spcAft>
              <a:buNone/>
            </a:pPr>
            <a:r>
              <a:rPr lang="ru" altLang="ru-RU" sz="2000" dirty="0"/>
              <a:t>ОТ ПРОДАЖ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ru" altLang="ru-RU" sz="2000" dirty="0">
                <a:solidFill>
                  <a:schemeClr val="hlink"/>
                </a:solidFill>
              </a:rPr>
              <a:t>КУБ ПО </a:t>
            </a:r>
            <a:r>
              <a:rPr lang="ru" altLang="ru-RU" sz="2000" dirty="0"/>
              <a:t>шт., город, год</a:t>
            </a:r>
            <a:endParaRPr lang="en-US" altLang="ru-RU" sz="2000" i="1" dirty="0"/>
          </a:p>
          <a:p>
            <a:pPr algn="just" eaLnBrk="1" hangingPunct="1"/>
            <a:r>
              <a:rPr lang="ru" altLang="ru-RU" sz="2000" dirty="0"/>
              <a:t>Нужно вычислить следующие Group- </a:t>
            </a:r>
            <a:r>
              <a:rPr lang="ru" altLang="ru-RU" sz="2000" dirty="0" err="1"/>
              <a:t>Bys</a:t>
            </a:r>
            <a:r>
              <a:rPr lang="ru" altLang="ru-RU" sz="2000" i="1" dirty="0"/>
              <a:t> 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ru" altLang="ru-RU" sz="2000" i="1" dirty="0">
                <a:solidFill>
                  <a:schemeClr val="hlink"/>
                </a:solidFill>
              </a:rPr>
              <a:t>( </a:t>
            </a:r>
            <a:r>
              <a:rPr lang="ru" altLang="ru-RU" sz="2000" i="1" dirty="0">
                <a:solidFill>
                  <a:srgbClr val="FF3300"/>
                </a:solidFill>
              </a:rPr>
              <a:t>дата, продукт, клиент),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ru" altLang="ru-RU" sz="2000" i="1" dirty="0">
                <a:solidFill>
                  <a:srgbClr val="FF3300"/>
                </a:solidFill>
              </a:rPr>
              <a:t>( </a:t>
            </a:r>
            <a:r>
              <a:rPr lang="ru" altLang="ru-RU" sz="2000" i="1" dirty="0" err="1">
                <a:solidFill>
                  <a:srgbClr val="FF3300"/>
                </a:solidFill>
              </a:rPr>
              <a:t>дата, продукт </a:t>
            </a:r>
            <a:r>
              <a:rPr lang="ru" altLang="ru-RU" sz="2000" i="1" dirty="0">
                <a:solidFill>
                  <a:srgbClr val="FF3300"/>
                </a:solidFill>
              </a:rPr>
              <a:t>), (дата, клиент), (продукт, клиент),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ru" altLang="ru-RU" sz="2000" i="1" dirty="0">
                <a:solidFill>
                  <a:srgbClr val="FF3300"/>
                </a:solidFill>
              </a:rPr>
              <a:t>(дата), (продукт), (клиент)</a:t>
            </a:r>
          </a:p>
          <a:p>
            <a:pPr lvl="2" algn="just" eaLnBrk="1" hangingPunct="1">
              <a:buFont typeface="Wingdings" panose="05000000000000000000" pitchFamily="2" charset="2"/>
              <a:buNone/>
            </a:pPr>
            <a:r>
              <a:rPr lang="ru" altLang="ru-RU" sz="2000" i="1" dirty="0">
                <a:solidFill>
                  <a:srgbClr val="FF3300"/>
                </a:solidFill>
              </a:rPr>
              <a:t>()</a:t>
            </a:r>
            <a:endParaRPr lang="en-US" altLang="ru-RU" sz="2000" dirty="0">
              <a:solidFill>
                <a:srgbClr val="FF3300"/>
              </a:solidFill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92649D32-2BF0-4F44-9673-8898739E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2D3FB3-3755-4B3D-9F58-F9885EC974BA}" type="slidenum">
              <a:rPr lang="en-US" altLang="ru-RU" sz="1200"/>
              <a:pPr eaLnBrk="1" hangingPunct="1"/>
              <a:t>30</a:t>
            </a:fld>
            <a:endParaRPr lang="en-US" altLang="ru-RU" sz="1200"/>
          </a:p>
        </p:txBody>
      </p:sp>
      <p:grpSp>
        <p:nvGrpSpPr>
          <p:cNvPr id="41989" name="Group 24">
            <a:extLst>
              <a:ext uri="{FF2B5EF4-FFF2-40B4-BE49-F238E27FC236}">
                <a16:creationId xmlns:a16="http://schemas.microsoft.com/office/drawing/2014/main" id="{76ABD800-009D-46F3-92D9-A6C73C47C5F3}"/>
              </a:ext>
            </a:extLst>
          </p:cNvPr>
          <p:cNvGrpSpPr>
            <a:grpSpLocks/>
          </p:cNvGrpSpPr>
          <p:nvPr/>
        </p:nvGrpSpPr>
        <p:grpSpPr bwMode="auto">
          <a:xfrm>
            <a:off x="6747312" y="3429000"/>
            <a:ext cx="3987800" cy="3094038"/>
            <a:chOff x="3056" y="2160"/>
            <a:chExt cx="2512" cy="1949"/>
          </a:xfrm>
        </p:grpSpPr>
        <p:sp>
          <p:nvSpPr>
            <p:cNvPr id="41990" name="Line 4">
              <a:extLst>
                <a:ext uri="{FF2B5EF4-FFF2-40B4-BE49-F238E27FC236}">
                  <a16:creationId xmlns:a16="http://schemas.microsoft.com/office/drawing/2014/main" id="{9A151AD8-7573-4246-AE8B-577982AB6C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6" y="3408"/>
              <a:ext cx="672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1" name="Line 5">
              <a:extLst>
                <a:ext uri="{FF2B5EF4-FFF2-40B4-BE49-F238E27FC236}">
                  <a16:creationId xmlns:a16="http://schemas.microsoft.com/office/drawing/2014/main" id="{D50D35C6-66DA-4904-BB1C-C6A116D8E8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76" y="3384"/>
              <a:ext cx="1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2" name="Freeform 6">
              <a:extLst>
                <a:ext uri="{FF2B5EF4-FFF2-40B4-BE49-F238E27FC236}">
                  <a16:creationId xmlns:a16="http://schemas.microsoft.com/office/drawing/2014/main" id="{3B8458ED-8D96-4676-94CD-B9E25E4E7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3432"/>
              <a:ext cx="664" cy="480"/>
            </a:xfrm>
            <a:custGeom>
              <a:avLst/>
              <a:gdLst>
                <a:gd name="T0" fmla="*/ 664 w 664"/>
                <a:gd name="T1" fmla="*/ 480 h 480"/>
                <a:gd name="T2" fmla="*/ 0 w 664"/>
                <a:gd name="T3" fmla="*/ 0 h 480"/>
                <a:gd name="T4" fmla="*/ 0 60000 65536"/>
                <a:gd name="T5" fmla="*/ 0 60000 65536"/>
                <a:gd name="T6" fmla="*/ 0 w 664"/>
                <a:gd name="T7" fmla="*/ 0 h 480"/>
                <a:gd name="T8" fmla="*/ 664 w 664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64" h="480">
                  <a:moveTo>
                    <a:pt x="664" y="48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3" name="Text Box 7">
              <a:extLst>
                <a:ext uri="{FF2B5EF4-FFF2-40B4-BE49-F238E27FC236}">
                  <a16:creationId xmlns:a16="http://schemas.microsoft.com/office/drawing/2014/main" id="{D802403D-210D-499F-BAE1-142E67DCA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2688"/>
              <a:ext cx="57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>
                <a:spcBef>
                  <a:spcPct val="50000"/>
                </a:spcBef>
              </a:pPr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(пункт)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94" name="Line 8">
              <a:extLst>
                <a:ext uri="{FF2B5EF4-FFF2-40B4-BE49-F238E27FC236}">
                  <a16:creationId xmlns:a16="http://schemas.microsoft.com/office/drawing/2014/main" id="{26C70AA1-8E72-4326-8B6C-ECFBE1A40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808"/>
              <a:ext cx="1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5" name="Line 9">
              <a:extLst>
                <a:ext uri="{FF2B5EF4-FFF2-40B4-BE49-F238E27FC236}">
                  <a16:creationId xmlns:a16="http://schemas.microsoft.com/office/drawing/2014/main" id="{36FB758C-02DD-48A5-8420-90E4FF539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808"/>
              <a:ext cx="672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6" name="Line 10">
              <a:extLst>
                <a:ext uri="{FF2B5EF4-FFF2-40B4-BE49-F238E27FC236}">
                  <a16:creationId xmlns:a16="http://schemas.microsoft.com/office/drawing/2014/main" id="{5A48E217-A556-4B80-BB42-5374D2D00A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8" y="2856"/>
              <a:ext cx="1" cy="576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7" name="Line 11">
              <a:extLst>
                <a:ext uri="{FF2B5EF4-FFF2-40B4-BE49-F238E27FC236}">
                  <a16:creationId xmlns:a16="http://schemas.microsoft.com/office/drawing/2014/main" id="{C35DAB47-59A6-4118-805F-2F3614515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6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8" name="Line 12">
              <a:extLst>
                <a:ext uri="{FF2B5EF4-FFF2-40B4-BE49-F238E27FC236}">
                  <a16:creationId xmlns:a16="http://schemas.microsoft.com/office/drawing/2014/main" id="{10A59AB6-3128-4605-A150-9512811556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24" y="2376"/>
              <a:ext cx="624" cy="480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9" name="Line 13">
              <a:extLst>
                <a:ext uri="{FF2B5EF4-FFF2-40B4-BE49-F238E27FC236}">
                  <a16:creationId xmlns:a16="http://schemas.microsoft.com/office/drawing/2014/main" id="{AEAADEF9-E5B3-4A7F-9AEF-2672365394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4" y="2376"/>
              <a:ext cx="720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0" name="Line 14">
              <a:extLst>
                <a:ext uri="{FF2B5EF4-FFF2-40B4-BE49-F238E27FC236}">
                  <a16:creationId xmlns:a16="http://schemas.microsoft.com/office/drawing/2014/main" id="{C3B6DA52-08F5-489B-9A6E-0F65318242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6" y="2376"/>
              <a:ext cx="48" cy="432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1" name="Text Box 15">
              <a:extLst>
                <a:ext uri="{FF2B5EF4-FFF2-40B4-BE49-F238E27FC236}">
                  <a16:creationId xmlns:a16="http://schemas.microsoft.com/office/drawing/2014/main" id="{506202DC-C382-4D1D-A499-18F1DA8050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4" y="2688"/>
              <a:ext cx="31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(город)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2" name="Text Box 16">
              <a:extLst>
                <a:ext uri="{FF2B5EF4-FFF2-40B4-BE49-F238E27FC236}">
                  <a16:creationId xmlns:a16="http://schemas.microsoft.com/office/drawing/2014/main" id="{66B555E3-6C36-4C09-9E5D-E04C743A72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2160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3" name="Line 17">
              <a:extLst>
                <a:ext uri="{FF2B5EF4-FFF2-40B4-BE49-F238E27FC236}">
                  <a16:creationId xmlns:a16="http://schemas.microsoft.com/office/drawing/2014/main" id="{F0689925-D3F7-4CC2-8627-3D780387F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4" y="2808"/>
              <a:ext cx="672" cy="624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4" name="Line 18">
              <a:extLst>
                <a:ext uri="{FF2B5EF4-FFF2-40B4-BE49-F238E27FC236}">
                  <a16:creationId xmlns:a16="http://schemas.microsoft.com/office/drawing/2014/main" id="{259A66D3-D798-4919-B7B6-082A03F47F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6" y="2856"/>
              <a:ext cx="672" cy="528"/>
            </a:xfrm>
            <a:prstGeom prst="line">
              <a:avLst/>
            </a:prstGeom>
            <a:noFill/>
            <a:ln w="12700">
              <a:solidFill>
                <a:srgbClr val="008484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5" name="Text Box 19">
              <a:extLst>
                <a:ext uri="{FF2B5EF4-FFF2-40B4-BE49-F238E27FC236}">
                  <a16:creationId xmlns:a16="http://schemas.microsoft.com/office/drawing/2014/main" id="{2DC5B1F1-F537-4BA9-B358-7511E0B60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2" y="2688"/>
              <a:ext cx="3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(год)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6" name="Text Box 20">
              <a:extLst>
                <a:ext uri="{FF2B5EF4-FFF2-40B4-BE49-F238E27FC236}">
                  <a16:creationId xmlns:a16="http://schemas.microsoft.com/office/drawing/2014/main" id="{1E92E5D9-60F7-4959-896B-1A4095FC5C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6" y="3360"/>
              <a:ext cx="64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(город, пункт)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7" name="Text Box 21">
              <a:extLst>
                <a:ext uri="{FF2B5EF4-FFF2-40B4-BE49-F238E27FC236}">
                  <a16:creationId xmlns:a16="http://schemas.microsoft.com/office/drawing/2014/main" id="{57491B0A-2F0E-49EA-A736-BCDF9C7F1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3360"/>
              <a:ext cx="6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 dirty="0">
                  <a:solidFill>
                    <a:srgbClr val="008484"/>
                  </a:solidFill>
                  <a:latin typeface="Times New Roman" panose="02020603050405020304" pitchFamily="18" charset="0"/>
                </a:rPr>
                <a:t>(город, год)</a:t>
              </a:r>
              <a:endParaRPr lang="en-US" altLang="ru-RU" sz="1800" u="sng" dirty="0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8" name="Text Box 22">
              <a:extLst>
                <a:ext uri="{FF2B5EF4-FFF2-40B4-BE49-F238E27FC236}">
                  <a16:creationId xmlns:a16="http://schemas.microsoft.com/office/drawing/2014/main" id="{C9F364C0-174C-4BE6-9B8D-266D0DD09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360"/>
              <a:ext cx="67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(шт., год)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009" name="Text Box 23">
              <a:extLst>
                <a:ext uri="{FF2B5EF4-FFF2-40B4-BE49-F238E27FC236}">
                  <a16:creationId xmlns:a16="http://schemas.microsoft.com/office/drawing/2014/main" id="{4D0BAF4D-B6F4-4209-BBD9-4C4F3D718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8" y="3936"/>
              <a:ext cx="96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r"/>
              <a:r>
                <a:rPr lang="ru" altLang="ru-RU" sz="1800">
                  <a:solidFill>
                    <a:srgbClr val="008484"/>
                  </a:solidFill>
                  <a:latin typeface="Times New Roman" panose="02020603050405020304" pitchFamily="18" charset="0"/>
                </a:rPr>
                <a:t>(город, пункт, год)</a:t>
              </a:r>
              <a:endParaRPr lang="en-US" altLang="ru-RU" sz="1800" u="sng">
                <a:solidFill>
                  <a:srgbClr val="008484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>
            <a:extLst>
              <a:ext uri="{FF2B5EF4-FFF2-40B4-BE49-F238E27FC236}">
                <a16:creationId xmlns:a16="http://schemas.microsoft.com/office/drawing/2014/main" id="{3400FE1D-898C-4314-8268-DC56430B49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6506" y="826317"/>
            <a:ext cx="10353761" cy="678810"/>
          </a:xfrm>
        </p:spPr>
        <p:txBody>
          <a:bodyPr/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Индексирование данных OLAP: </a:t>
            </a:r>
            <a:r>
              <a:rPr lang="ru" altLang="ru-RU" b="1" dirty="0">
                <a:solidFill>
                  <a:srgbClr val="FFFF00"/>
                </a:solidFill>
              </a:rPr>
              <a:t>растровый индекс</a:t>
            </a:r>
            <a:endParaRPr lang="en-US" altLang="ru-RU" sz="3200" b="1" dirty="0">
              <a:solidFill>
                <a:srgbClr val="FFFF00"/>
              </a:solidFill>
            </a:endParaRP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4510E62-8FF9-49B3-9B4B-3655455E7D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9119" y="1962326"/>
            <a:ext cx="10078848" cy="2076274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ru" altLang="ru-RU" sz="2000" dirty="0"/>
              <a:t>Индекс по определенному столбцу</a:t>
            </a:r>
          </a:p>
          <a:p>
            <a:pPr eaLnBrk="1" hangingPunct="1"/>
            <a:r>
              <a:rPr lang="ru" altLang="ru-RU" sz="2000" dirty="0"/>
              <a:t>Каждое значение в столбце имеет битовый вектор: битовая операция выполняется быстро.</a:t>
            </a:r>
          </a:p>
          <a:p>
            <a:pPr eaLnBrk="1" hangingPunct="1"/>
            <a:r>
              <a:rPr lang="ru" altLang="ru-RU" sz="2000" dirty="0"/>
              <a:t>Длина битового вектора: количество записей в базовой таблице.</a:t>
            </a:r>
          </a:p>
          <a:p>
            <a:pPr eaLnBrk="1" hangingPunct="1"/>
            <a:r>
              <a:rPr lang="ru" altLang="ru-RU" sz="2000" dirty="0"/>
              <a:t>То</a:t>
            </a:r>
            <a:r>
              <a:rPr lang="ru" altLang="ru-RU" sz="2000" i="1" dirty="0"/>
              <a:t> </a:t>
            </a:r>
            <a:r>
              <a:rPr lang="ru" altLang="ru-RU" sz="2000" i="1" dirty="0" err="1"/>
              <a:t>i </a:t>
            </a:r>
            <a:r>
              <a:rPr lang="ru" altLang="ru-RU" sz="2000" dirty="0" err="1"/>
              <a:t>-й </a:t>
            </a:r>
            <a:r>
              <a:rPr lang="ru" altLang="ru-RU" sz="2000" dirty="0"/>
              <a:t>бит устанавливается, если</a:t>
            </a:r>
            <a:r>
              <a:rPr lang="ru" altLang="ru-RU" sz="2000" i="1" dirty="0"/>
              <a:t> </a:t>
            </a:r>
            <a:r>
              <a:rPr lang="ru" altLang="ru-RU" sz="2000" i="1" dirty="0" err="1"/>
              <a:t>i </a:t>
            </a:r>
            <a:r>
              <a:rPr lang="ru" altLang="ru-RU" sz="2000" dirty="0" err="1"/>
              <a:t>-я </a:t>
            </a:r>
            <a:r>
              <a:rPr lang="ru" altLang="ru-RU" sz="2000" dirty="0"/>
              <a:t>строка базовой таблицы имеет значение индексированного столбца</a:t>
            </a:r>
          </a:p>
          <a:p>
            <a:pPr eaLnBrk="1" hangingPunct="1"/>
            <a:r>
              <a:rPr lang="ru" altLang="ru-RU" sz="2000" dirty="0"/>
              <a:t>не подходит для доменов с высокой кардинальностью</a:t>
            </a:r>
          </a:p>
          <a:p>
            <a:pPr marL="342900" lvl="1" indent="-342900">
              <a:buClr>
                <a:schemeClr val="folHlink"/>
              </a:buClr>
              <a:buSzPct val="60000"/>
            </a:pPr>
            <a:r>
              <a:rPr lang="ru" altLang="ru-RU" sz="2000" dirty="0"/>
              <a:t>Недавно появившийся метод битового сжатия, Word-Aligned Hybrid (WAH), позволяет использовать его и для доменов с высокой кардинальностью [Wu, et al. ТОДС'06]</a:t>
            </a:r>
          </a:p>
          <a:p>
            <a:pPr eaLnBrk="1" hangingPunct="1"/>
            <a:endParaRPr lang="en-US" altLang="ru-RU" sz="2000" dirty="0"/>
          </a:p>
        </p:txBody>
      </p:sp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58D789D2-1A95-4862-8300-35C0B8866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597FE0-A787-4D81-87C6-9AE3C03398D9}" type="slidenum">
              <a:rPr lang="en-US" altLang="ru-RU" sz="1200"/>
              <a:pPr eaLnBrk="1" hangingPunct="1"/>
              <a:t>31</a:t>
            </a:fld>
            <a:endParaRPr lang="en-US" altLang="ru-RU" sz="1200"/>
          </a:p>
        </p:txBody>
      </p:sp>
      <p:graphicFrame>
        <p:nvGraphicFramePr>
          <p:cNvPr id="43013" name="Object 4">
            <a:extLst>
              <a:ext uri="{FF2B5EF4-FFF2-40B4-BE49-F238E27FC236}">
                <a16:creationId xmlns:a16="http://schemas.microsoft.com/office/drawing/2014/main" id="{B3F30D5D-9AA7-4CF0-A5C7-285BBC7DBF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963927"/>
              </p:ext>
            </p:extLst>
          </p:nvPr>
        </p:nvGraphicFramePr>
        <p:xfrm>
          <a:off x="1524000" y="4486013"/>
          <a:ext cx="257175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2562235" imgH="1981324" progId="Excel.Sheet.8">
                  <p:embed/>
                </p:oleObj>
              </mc:Choice>
              <mc:Fallback>
                <p:oleObj name="Worksheet" r:id="rId4" imgW="2562235" imgH="1981324" progId="Excel.Sheet.8">
                  <p:embed/>
                  <p:pic>
                    <p:nvPicPr>
                      <p:cNvPr id="43013" name="Object 4">
                        <a:extLst>
                          <a:ext uri="{FF2B5EF4-FFF2-40B4-BE49-F238E27FC236}">
                            <a16:creationId xmlns:a16="http://schemas.microsoft.com/office/drawing/2014/main" id="{B3F30D5D-9AA7-4CF0-A5C7-285BBC7DB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86013"/>
                        <a:ext cx="257175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5">
            <a:extLst>
              <a:ext uri="{FF2B5EF4-FFF2-40B4-BE49-F238E27FC236}">
                <a16:creationId xmlns:a16="http://schemas.microsoft.com/office/drawing/2014/main" id="{B7A02D10-A3B0-4E28-AB86-67ACC2AF58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20050" y="4495800"/>
          <a:ext cx="26479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6" imgW="2638831" imgH="1981441" progId="Excel.Sheet.8">
                  <p:embed/>
                </p:oleObj>
              </mc:Choice>
              <mc:Fallback>
                <p:oleObj name="Worksheet" r:id="rId6" imgW="2638831" imgH="1981441" progId="Excel.Sheet.8">
                  <p:embed/>
                  <p:pic>
                    <p:nvPicPr>
                      <p:cNvPr id="43014" name="Object 5">
                        <a:extLst>
                          <a:ext uri="{FF2B5EF4-FFF2-40B4-BE49-F238E27FC236}">
                            <a16:creationId xmlns:a16="http://schemas.microsoft.com/office/drawing/2014/main" id="{B7A02D10-A3B0-4E28-AB86-67ACC2AF58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050" y="4495800"/>
                        <a:ext cx="264795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6">
            <a:extLst>
              <a:ext uri="{FF2B5EF4-FFF2-40B4-BE49-F238E27FC236}">
                <a16:creationId xmlns:a16="http://schemas.microsoft.com/office/drawing/2014/main" id="{AA3405FF-05FE-4FD5-B530-DD8C0376E3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0" y="4495800"/>
          <a:ext cx="35052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8" imgW="3496056" imgH="1981606" progId="Excel.Sheet.8">
                  <p:embed/>
                </p:oleObj>
              </mc:Choice>
              <mc:Fallback>
                <p:oleObj name="Worksheet" r:id="rId8" imgW="3496056" imgH="1981606" progId="Excel.Sheet.8">
                  <p:embed/>
                  <p:pic>
                    <p:nvPicPr>
                      <p:cNvPr id="43015" name="Object 6">
                        <a:extLst>
                          <a:ext uri="{FF2B5EF4-FFF2-40B4-BE49-F238E27FC236}">
                            <a16:creationId xmlns:a16="http://schemas.microsoft.com/office/drawing/2014/main" id="{AA3405FF-05FE-4FD5-B530-DD8C0376E3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495800"/>
                        <a:ext cx="35052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Text Box 7">
            <a:extLst>
              <a:ext uri="{FF2B5EF4-FFF2-40B4-BE49-F238E27FC236}">
                <a16:creationId xmlns:a16="http://schemas.microsoft.com/office/drawing/2014/main" id="{548F4FBB-5D71-40C2-88F1-E46A3F199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962400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b="1">
                <a:latin typeface="Times New Roman" panose="02020603050405020304" pitchFamily="18" charset="0"/>
              </a:rPr>
              <a:t>Базовая таблица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43017" name="Text Box 8">
            <a:extLst>
              <a:ext uri="{FF2B5EF4-FFF2-40B4-BE49-F238E27FC236}">
                <a16:creationId xmlns:a16="http://schemas.microsoft.com/office/drawing/2014/main" id="{C4E561D9-FC9D-491C-B82A-D19649313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038600"/>
            <a:ext cx="2319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b="1">
                <a:latin typeface="Times New Roman" panose="02020603050405020304" pitchFamily="18" charset="0"/>
              </a:rPr>
              <a:t>Индекс по региону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43018" name="Text Box 9">
            <a:extLst>
              <a:ext uri="{FF2B5EF4-FFF2-40B4-BE49-F238E27FC236}">
                <a16:creationId xmlns:a16="http://schemas.microsoft.com/office/drawing/2014/main" id="{D7151834-84ED-4AB5-90B0-101A730CA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038600"/>
            <a:ext cx="2065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b="1">
                <a:latin typeface="Times New Roman" panose="02020603050405020304" pitchFamily="18" charset="0"/>
              </a:rPr>
              <a:t>Индекс по типу</a:t>
            </a:r>
            <a:endParaRPr lang="en-US" altLang="ru-RU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>
            <a:extLst>
              <a:ext uri="{FF2B5EF4-FFF2-40B4-BE49-F238E27FC236}">
                <a16:creationId xmlns:a16="http://schemas.microsoft.com/office/drawing/2014/main" id="{261711F8-2C67-4F22-9D27-C66E1FBD2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4026" y="883640"/>
            <a:ext cx="8231187" cy="56038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Архитектуры серверов OLAP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3379119-DCC9-4660-858C-CA24927A34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6702" y="1982756"/>
            <a:ext cx="9808317" cy="4570444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Реляционный OLAP (РОЛАП)</a:t>
            </a:r>
            <a:r>
              <a:rPr lang="ru" altLang="ru-RU" sz="2000" dirty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Используйте реляционную или расширенно-реляционную СУБД для хранения и управления данными хранилища и промежуточным ПО OLAP.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Включите оптимизацию серверной части СУБД, реализацию логики навигации по агрегации и дополнительные инструменты и сервисы.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Большая масштабируемость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Многомерный OLAP (МОЛАП)</a:t>
            </a:r>
            <a:r>
              <a:rPr lang="ru" altLang="ru-RU" sz="2000" dirty="0">
                <a:solidFill>
                  <a:schemeClr val="hlink"/>
                </a:solidFill>
              </a:rPr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Механизм многомерного хранения на основе разреженных массивов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Быстрое индексирование предварительно вычисленных сводных данных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Гибридный OLAP (ХОЛАП)</a:t>
            </a:r>
            <a:r>
              <a:rPr lang="ru" altLang="ru-RU" sz="2000" dirty="0">
                <a:solidFill>
                  <a:schemeClr val="hlink"/>
                </a:solidFill>
              </a:rPr>
              <a:t> </a:t>
            </a:r>
            <a:r>
              <a:rPr lang="ru" altLang="ru-RU" sz="2000" dirty="0"/>
              <a:t>(например, Microsoft </a:t>
            </a:r>
            <a:r>
              <a:rPr lang="ru" altLang="ru-RU" sz="2000" dirty="0" err="1"/>
              <a:t>SQLServer </a:t>
            </a:r>
            <a:r>
              <a:rPr lang="ru" altLang="ru-RU" sz="2000" dirty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Гибкость, например, низкий уровень: реляционный, высокий уровень: массив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>
                <a:solidFill>
                  <a:schemeClr val="hlink"/>
                </a:solidFill>
              </a:rPr>
              <a:t>Специализированные SQL-серверы </a:t>
            </a:r>
            <a:r>
              <a:rPr lang="ru" altLang="ru-RU" sz="2000" dirty="0"/>
              <a:t>(например, </a:t>
            </a:r>
            <a:r>
              <a:rPr lang="ru" altLang="ru-RU" sz="2000" dirty="0" err="1"/>
              <a:t>Redbricks </a:t>
            </a:r>
            <a:r>
              <a:rPr lang="ru" altLang="ru-RU" sz="2000" dirty="0"/>
              <a:t>)</a:t>
            </a:r>
            <a:endParaRPr lang="en-US" altLang="ru-RU" sz="20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Специализированная поддержка SQL-запросов по схемам «звезда/снежинка».</a:t>
            </a:r>
          </a:p>
        </p:txBody>
      </p:sp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14EE095A-D3BC-4C6F-A5B6-55557A5AD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42FFDFA-17CB-42CB-8AC0-263C9E0FABDA}" type="slidenum">
              <a:rPr lang="en-US" altLang="ru-RU" sz="1200"/>
              <a:pPr eaLnBrk="1" hangingPunct="1"/>
              <a:t>32</a:t>
            </a:fld>
            <a:endParaRPr lang="en-US" altLang="ru-RU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42993E2-3A63-4E6B-9536-48EC40459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713064"/>
            <a:ext cx="10353761" cy="872455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Хранилище данных — интегрированное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897F380-8056-4B3D-A08C-DBC6F6AABB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3064" y="2006600"/>
            <a:ext cx="9650136" cy="4587146"/>
          </a:xfrm>
          <a:noFill/>
        </p:spPr>
        <p:txBody>
          <a:bodyPr vert="horz" lIns="92075" tIns="46038" rIns="92075" bIns="46038" rtlCol="0" anchor="ctr">
            <a:noAutofit/>
          </a:bodyPr>
          <a:lstStyle/>
          <a:p>
            <a:pPr eaLnBrk="1" hangingPunct="1"/>
            <a:r>
              <a:rPr lang="ru" altLang="ru-RU" sz="2400" dirty="0"/>
              <a:t>Создан путем интеграции нескольких разнородных источников данных</a:t>
            </a:r>
          </a:p>
          <a:p>
            <a:pPr lvl="1" eaLnBrk="1" hangingPunct="1"/>
            <a:r>
              <a:rPr lang="ru" altLang="ru-RU" sz="2400" dirty="0"/>
              <a:t>реляционные базы данных, плоские файлы, оперативные записи транзакций</a:t>
            </a:r>
          </a:p>
          <a:p>
            <a:pPr eaLnBrk="1" hangingPunct="1"/>
            <a:r>
              <a:rPr lang="ru" altLang="ru-RU" sz="2400" dirty="0"/>
              <a:t>Применяются методы очистки и интеграции данных.</a:t>
            </a:r>
          </a:p>
          <a:p>
            <a:pPr lvl="1" eaLnBrk="1" hangingPunct="1"/>
            <a:r>
              <a:rPr lang="ru" altLang="ru-RU" sz="2400" dirty="0"/>
              <a:t>Обеспечьте согласованность в соглашениях об именах, структурах кодирования, мерах атрибутов и т. д. среди различных источников данных.</a:t>
            </a:r>
          </a:p>
          <a:p>
            <a:pPr lvl="2" eaLnBrk="1" hangingPunct="1"/>
            <a:r>
              <a:rPr lang="ru" altLang="ru-RU" sz="2400" dirty="0"/>
              <a:t>Например, стоимость отеля: валюта, налог, включенный завтрак и т. д.</a:t>
            </a:r>
          </a:p>
          <a:p>
            <a:pPr lvl="1" eaLnBrk="1" hangingPunct="1"/>
            <a:r>
              <a:rPr lang="ru" altLang="ru-RU" sz="2400" dirty="0"/>
              <a:t>Когда данные перемещаются в хранилище, они преобразуются.</a:t>
            </a:r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6D9049EB-4F2D-424F-B9D7-62F23DB0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14044B5-4692-4D4A-9455-095B12DD056E}" type="slidenum">
              <a:rPr lang="en-US" altLang="ru-RU" sz="1200"/>
              <a:pPr eaLnBrk="1" hangingPunct="1"/>
              <a:t>4</a:t>
            </a:fld>
            <a:endParaRPr lang="en-US" altLang="ru-RU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8D511A73-B809-471A-BD80-F01BD0537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1019" y="729842"/>
            <a:ext cx="10353761" cy="929243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Хранилище данных — временной вариант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2CF3545-59F1-4F86-8F9F-9BEA573D89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1019" y="1828799"/>
            <a:ext cx="9872187" cy="493971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20000"/>
              </a:lnSpc>
            </a:pPr>
            <a:r>
              <a:rPr lang="ru" altLang="ru-RU" sz="2400" dirty="0"/>
              <a:t>Временной горизонт хранилища данных значительно больше, чем у операционных систем.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Оперативная база данных: данные о текущей стоимости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Данные хранилища данных: предоставьте информацию с исторической точки зрения (например, за последние 5–10 лет).</a:t>
            </a:r>
          </a:p>
          <a:p>
            <a:pPr eaLnBrk="1" hangingPunct="1">
              <a:lnSpc>
                <a:spcPct val="120000"/>
              </a:lnSpc>
            </a:pPr>
            <a:r>
              <a:rPr lang="ru" altLang="ru-RU" sz="2400" dirty="0"/>
              <a:t>Каждая ключевая структура в хранилище данных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Содержит элемент времени, явно или неявно</a:t>
            </a:r>
          </a:p>
          <a:p>
            <a:pPr lvl="1" eaLnBrk="1" hangingPunct="1">
              <a:lnSpc>
                <a:spcPct val="120000"/>
              </a:lnSpc>
            </a:pPr>
            <a:r>
              <a:rPr lang="ru" altLang="ru-RU" sz="2400" dirty="0"/>
              <a:t>Но ключ оперативных данных может содержать или не содержать «элемент времени»</a:t>
            </a:r>
          </a:p>
          <a:p>
            <a:pPr lvl="1" eaLnBrk="1" hangingPunct="1">
              <a:lnSpc>
                <a:spcPct val="110000"/>
              </a:lnSpc>
            </a:pPr>
            <a:endParaRPr lang="en-US" altLang="ru-RU" sz="2200" dirty="0"/>
          </a:p>
        </p:txBody>
      </p:sp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5164C30F-0B8D-4FED-8A50-B3159CAF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C4E729-A2F5-4A88-826F-26B355F4241F}" type="slidenum">
              <a:rPr lang="en-US" altLang="ru-RU" sz="1200"/>
              <a:pPr eaLnBrk="1" hangingPunct="1"/>
              <a:t>5</a:t>
            </a:fld>
            <a:endParaRPr lang="en-US" altLang="ru-RU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026">
            <a:extLst>
              <a:ext uri="{FF2B5EF4-FFF2-40B4-BE49-F238E27FC236}">
                <a16:creationId xmlns:a16="http://schemas.microsoft.com/office/drawing/2014/main" id="{F02CA89E-A0C2-4E82-B4E7-8DB530911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3795" y="679507"/>
            <a:ext cx="10353761" cy="847289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Хранилище данных — энергонезависимое</a:t>
            </a:r>
          </a:p>
        </p:txBody>
      </p:sp>
      <p:sp>
        <p:nvSpPr>
          <p:cNvPr id="9220" name="Rectangle 1027">
            <a:extLst>
              <a:ext uri="{FF2B5EF4-FFF2-40B4-BE49-F238E27FC236}">
                <a16:creationId xmlns:a16="http://schemas.microsoft.com/office/drawing/2014/main" id="{C6D6ACAE-94B4-4135-A7FA-416A4EA50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13732" y="1392572"/>
            <a:ext cx="10041622" cy="5192786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Физически </a:t>
            </a:r>
            <a:r>
              <a:rPr lang="ru" altLang="ru-RU" sz="2400" dirty="0">
                <a:solidFill>
                  <a:schemeClr val="hlink"/>
                </a:solidFill>
              </a:rPr>
              <a:t>отдельное хранилище </a:t>
            </a:r>
            <a:r>
              <a:rPr lang="ru" altLang="ru-RU" sz="2400" dirty="0"/>
              <a:t>данных, преобразованное из операционной среды.</a:t>
            </a:r>
          </a:p>
          <a:p>
            <a:pPr eaLnBrk="1" hangingPunct="1">
              <a:lnSpc>
                <a:spcPct val="130000"/>
              </a:lnSpc>
            </a:pPr>
            <a:r>
              <a:rPr lang="ru" altLang="ru-RU" sz="2400" dirty="0"/>
              <a:t>Оперативное </a:t>
            </a:r>
            <a:r>
              <a:rPr lang="ru" altLang="ru-RU" sz="2400" dirty="0">
                <a:solidFill>
                  <a:schemeClr val="hlink"/>
                </a:solidFill>
              </a:rPr>
              <a:t>обновление данных не происходит </a:t>
            </a:r>
            <a:r>
              <a:rPr lang="ru" altLang="ru-RU" sz="2400" dirty="0"/>
              <a:t>в среде хранилища данных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400" dirty="0"/>
              <a:t>Не требует обработки транзакций, восстановления и механизмов контроля параллелизма.</a:t>
            </a:r>
          </a:p>
          <a:p>
            <a:pPr lvl="1" eaLnBrk="1" hangingPunct="1">
              <a:lnSpc>
                <a:spcPct val="130000"/>
              </a:lnSpc>
            </a:pPr>
            <a:r>
              <a:rPr lang="ru" altLang="ru-RU" sz="2400" dirty="0"/>
              <a:t>Требуется всего две операции доступа к данным:</a:t>
            </a:r>
          </a:p>
          <a:p>
            <a:pPr lvl="2" eaLnBrk="1" hangingPunct="1">
              <a:lnSpc>
                <a:spcPct val="130000"/>
              </a:lnSpc>
            </a:pPr>
            <a:r>
              <a:rPr lang="ru" altLang="ru-RU" i="1" dirty="0">
                <a:solidFill>
                  <a:schemeClr val="hlink"/>
                </a:solidFill>
              </a:rPr>
              <a:t>первоначальная загрузка данных </a:t>
            </a:r>
            <a:r>
              <a:rPr lang="ru" altLang="ru-RU" dirty="0"/>
              <a:t>и </a:t>
            </a:r>
            <a:r>
              <a:rPr lang="ru" altLang="ru-RU" i="1" dirty="0">
                <a:solidFill>
                  <a:schemeClr val="hlink"/>
                </a:solidFill>
              </a:rPr>
              <a:t>доступ к данным</a:t>
            </a:r>
            <a:endParaRPr lang="en-US" altLang="ru-RU" dirty="0"/>
          </a:p>
        </p:txBody>
      </p:sp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8ACF6A8C-5E56-4B38-8722-81B4A3C4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6F77A13-77A7-4C01-84AE-1523CB4E468A}" type="slidenum">
              <a:rPr lang="en-US" altLang="ru-RU" sz="1200"/>
              <a:pPr eaLnBrk="1" hangingPunct="1"/>
              <a:t>6</a:t>
            </a:fld>
            <a:endParaRPr lang="en-US" altLang="ru-RU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>
            <a:extLst>
              <a:ext uri="{FF2B5EF4-FFF2-40B4-BE49-F238E27FC236}">
                <a16:creationId xmlns:a16="http://schemas.microsoft.com/office/drawing/2014/main" id="{BDA2FBAD-5B29-4183-B3DF-6F8F2695F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675" y="816527"/>
            <a:ext cx="9565547" cy="802547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Зачем отдельное хранилище данных?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05BCC93-3579-43F4-9023-7B0EEBB22E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7563" y="2038525"/>
            <a:ext cx="10024844" cy="4514675"/>
          </a:xfrm>
          <a:noFill/>
        </p:spPr>
        <p:txBody>
          <a:bodyPr vert="horz" lIns="92075" tIns="46038" rIns="92075" bIns="46038" rtlCol="0" anchor="ctr"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Высокая производительность для обеих систем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СУБД — настроена для OLTP: методы доступа, индексация, контроль параллелизма, восстановление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dirty="0"/>
              <a:t>Хранилище — настроено для OLAP: сложные запросы OLAP, многомерное представление, консолидация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Разные функции и разные данные: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недостающие данные </a:t>
            </a:r>
            <a:r>
              <a:rPr lang="ru" altLang="ru-RU" sz="2000" dirty="0"/>
              <a:t>: для поддержки принятия решений требуются исторические данные, которые операционные БД обычно не поддерживают.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консолидация данных </a:t>
            </a:r>
            <a:r>
              <a:rPr lang="ru" altLang="ru-RU" sz="2000" dirty="0"/>
              <a:t>: DS требует консолидации (агрегации, суммирования) данных из разнородных источников</a:t>
            </a:r>
          </a:p>
          <a:p>
            <a:pPr lvl="1" eaLnBrk="1" hangingPunct="1">
              <a:lnSpc>
                <a:spcPct val="110000"/>
              </a:lnSpc>
            </a:pPr>
            <a:r>
              <a:rPr lang="ru" altLang="ru-RU" sz="2000" u="sng" dirty="0">
                <a:solidFill>
                  <a:schemeClr val="hlink"/>
                </a:solidFill>
              </a:rPr>
              <a:t>качество данных </a:t>
            </a:r>
            <a:r>
              <a:rPr lang="ru" altLang="ru-RU" sz="2000" dirty="0"/>
              <a:t>: различные источники обычно используют несовместимые представления данных, коды и форматы, которые необходимо согласовать</a:t>
            </a:r>
          </a:p>
          <a:p>
            <a:pPr eaLnBrk="1" hangingPunct="1">
              <a:lnSpc>
                <a:spcPct val="110000"/>
              </a:lnSpc>
            </a:pPr>
            <a:r>
              <a:rPr lang="ru" altLang="ru-RU" sz="2000" dirty="0"/>
              <a:t>Примечание. Появляется все больше и больше систем, выполняющих OLAP-анализ непосредственно в реляционных базах данных.</a:t>
            </a:r>
          </a:p>
        </p:txBody>
      </p:sp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FBC3BCB2-8104-445A-BB30-CF18DADD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3989CAA-4B23-49E2-9150-FF23B0D17239}" type="slidenum">
              <a:rPr lang="en-US" altLang="ru-RU" sz="1200"/>
              <a:pPr eaLnBrk="1" hangingPunct="1"/>
              <a:t>7</a:t>
            </a:fld>
            <a:endParaRPr lang="en-US" altLang="ru-RU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C9625-E583-4746-A038-D65182287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786468"/>
            <a:ext cx="10353761" cy="899719"/>
          </a:xfrm>
        </p:spPr>
        <p:txBody>
          <a:bodyPr>
            <a:normAutofit fontScale="90000"/>
          </a:bodyPr>
          <a:lstStyle/>
          <a:p>
            <a:pPr algn="ctr"/>
            <a:r>
              <a:rPr lang="ru" sz="31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Хранилище данных: многоуровневая архитектура</a:t>
            </a:r>
            <a:br>
              <a:rPr lang="en-US" sz="4400" dirty="0">
                <a:solidFill>
                  <a:schemeClr val="tx2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F042ED89-BAA8-4BD9-AF0A-2A14120D3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937" y="2871132"/>
            <a:ext cx="2011363" cy="1600200"/>
          </a:xfrm>
          <a:prstGeom prst="flowChartMagneticDisk">
            <a:avLst/>
          </a:prstGeom>
          <a:solidFill>
            <a:srgbClr val="6666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4AD8DD-B38E-4895-8547-42750A826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9537" y="3404532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>
                <a:latin typeface="Times New Roman" panose="02020603050405020304" pitchFamily="18" charset="0"/>
              </a:rPr>
              <a:t>Данные</a:t>
            </a:r>
          </a:p>
          <a:p>
            <a:pPr algn="ctr"/>
            <a:r>
              <a:rPr lang="ru" altLang="ru-RU">
                <a:latin typeface="Times New Roman" panose="02020603050405020304" pitchFamily="18" charset="0"/>
              </a:rPr>
              <a:t>Склад</a:t>
            </a:r>
          </a:p>
        </p:txBody>
      </p:sp>
      <p:sp>
        <p:nvSpPr>
          <p:cNvPr id="6" name="Oval 6">
            <a:extLst>
              <a:ext uri="{FF2B5EF4-FFF2-40B4-BE49-F238E27FC236}">
                <a16:creationId xmlns:a16="http://schemas.microsoft.com/office/drawing/2014/main" id="{E039E4F1-03EC-4541-9DF2-7E602F7D0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8537" y="2032932"/>
            <a:ext cx="1968500" cy="3568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9FCAFDF2-ECB3-4181-8973-8EC3EF650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9487" y="3182282"/>
            <a:ext cx="901700" cy="749300"/>
          </a:xfrm>
          <a:prstGeom prst="rightArrow">
            <a:avLst>
              <a:gd name="adj1" fmla="val 75009"/>
              <a:gd name="adj2" fmla="val 6017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C2C031A2-30E4-4E94-9C46-C966219A41E3}"/>
              </a:ext>
            </a:extLst>
          </p:cNvPr>
          <p:cNvGrpSpPr>
            <a:grpSpLocks/>
          </p:cNvGrpSpPr>
          <p:nvPr/>
        </p:nvGrpSpPr>
        <p:grpSpPr bwMode="auto">
          <a:xfrm>
            <a:off x="3171737" y="2642532"/>
            <a:ext cx="1228725" cy="2197100"/>
            <a:chOff x="1238" y="1876"/>
            <a:chExt cx="774" cy="1384"/>
          </a:xfrm>
        </p:grpSpPr>
        <p:sp>
          <p:nvSpPr>
            <p:cNvPr id="9" name="AutoShape 9">
              <a:extLst>
                <a:ext uri="{FF2B5EF4-FFF2-40B4-BE49-F238E27FC236}">
                  <a16:creationId xmlns:a16="http://schemas.microsoft.com/office/drawing/2014/main" id="{DF8E15A4-D4BD-440D-A5B3-E121A9688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1876"/>
              <a:ext cx="760" cy="1384"/>
            </a:xfrm>
            <a:prstGeom prst="rightArrow">
              <a:avLst>
                <a:gd name="adj1" fmla="val 75009"/>
                <a:gd name="adj2" fmla="val 50005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FA0A8FA6-1D7A-46B4-B50B-A63F47717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2193"/>
              <a:ext cx="72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1800">
                  <a:latin typeface="Times New Roman" panose="02020603050405020304" pitchFamily="18" charset="0"/>
                </a:rPr>
                <a:t>Извлекать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Трансформировать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Нагрузка</a:t>
              </a:r>
            </a:p>
            <a:p>
              <a:r>
                <a:rPr lang="ru" altLang="ru-RU" sz="1800">
                  <a:latin typeface="Times New Roman" panose="02020603050405020304" pitchFamily="18" charset="0"/>
                </a:rPr>
                <a:t>Обновить</a:t>
              </a:r>
            </a:p>
          </p:txBody>
        </p:sp>
      </p:grpSp>
      <p:sp>
        <p:nvSpPr>
          <p:cNvPr id="11" name="Rectangle 11">
            <a:extLst>
              <a:ext uri="{FF2B5EF4-FFF2-40B4-BE49-F238E27FC236}">
                <a16:creationId xmlns:a16="http://schemas.microsoft.com/office/drawing/2014/main" id="{9E311A55-343A-489E-B988-F0BDDCFF6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137" y="6132414"/>
            <a:ext cx="1905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dirty="0">
                <a:latin typeface="Times New Roman" panose="02020603050405020304" pitchFamily="18" charset="0"/>
              </a:rPr>
              <a:t>OLAP-движок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C93BA7F-352E-4A6F-81A2-B7E6AED6C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337" y="2718732"/>
            <a:ext cx="16970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dirty="0">
                <a:latin typeface="Times New Roman" panose="02020603050405020304" pitchFamily="18" charset="0"/>
              </a:rPr>
              <a:t>Анализ</a:t>
            </a:r>
          </a:p>
          <a:p>
            <a:r>
              <a:rPr lang="ru" altLang="ru-RU" dirty="0">
                <a:latin typeface="Times New Roman" panose="02020603050405020304" pitchFamily="18" charset="0"/>
              </a:rPr>
              <a:t>Запрос</a:t>
            </a:r>
          </a:p>
          <a:p>
            <a:r>
              <a:rPr lang="ru" altLang="ru-RU" dirty="0">
                <a:latin typeface="Times New Roman" panose="02020603050405020304" pitchFamily="18" charset="0"/>
              </a:rPr>
              <a:t>отчеты</a:t>
            </a:r>
          </a:p>
          <a:p>
            <a:r>
              <a:rPr lang="ru" altLang="ru-RU" dirty="0">
                <a:latin typeface="Times New Roman" panose="02020603050405020304" pitchFamily="18" charset="0"/>
              </a:rPr>
              <a:t>Сбор данных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8202F45-2150-4629-B7C5-5BD791872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537" y="1651932"/>
            <a:ext cx="1143000" cy="990600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 dirty="0">
                <a:latin typeface="Times New Roman" panose="02020603050405020304" pitchFamily="18" charset="0"/>
              </a:rPr>
              <a:t>Монитор</a:t>
            </a:r>
          </a:p>
          <a:p>
            <a:pPr algn="ctr"/>
            <a:r>
              <a:rPr lang="ru" altLang="ru-RU" sz="2000" dirty="0">
                <a:latin typeface="Times New Roman" panose="02020603050405020304" pitchFamily="18" charset="0"/>
              </a:rPr>
              <a:t>&amp;</a:t>
            </a:r>
          </a:p>
          <a:p>
            <a:pPr algn="ctr"/>
            <a:r>
              <a:rPr lang="ru" altLang="ru-RU" sz="2000" dirty="0">
                <a:latin typeface="Times New Roman" panose="02020603050405020304" pitchFamily="18" charset="0"/>
              </a:rPr>
              <a:t>Интегратор</a:t>
            </a:r>
            <a:endParaRPr lang="en-US" altLang="ru-RU" dirty="0">
              <a:latin typeface="Times New Roman" panose="02020603050405020304" pitchFamily="18" charset="0"/>
            </a:endParaRPr>
          </a:p>
        </p:txBody>
      </p:sp>
      <p:grpSp>
        <p:nvGrpSpPr>
          <p:cNvPr id="14" name="Group 14">
            <a:extLst>
              <a:ext uri="{FF2B5EF4-FFF2-40B4-BE49-F238E27FC236}">
                <a16:creationId xmlns:a16="http://schemas.microsoft.com/office/drawing/2014/main" id="{7F589F65-1501-4C49-84DB-9A1E01ABCF82}"/>
              </a:ext>
            </a:extLst>
          </p:cNvPr>
          <p:cNvGrpSpPr>
            <a:grpSpLocks/>
          </p:cNvGrpSpPr>
          <p:nvPr/>
        </p:nvGrpSpPr>
        <p:grpSpPr bwMode="auto">
          <a:xfrm>
            <a:off x="3476537" y="1651932"/>
            <a:ext cx="931863" cy="914400"/>
            <a:chOff x="288" y="1012"/>
            <a:chExt cx="769" cy="664"/>
          </a:xfrm>
          <a:solidFill>
            <a:srgbClr val="00B0F0"/>
          </a:solidFill>
        </p:grpSpPr>
        <p:sp>
          <p:nvSpPr>
            <p:cNvPr id="15" name="Oval 15">
              <a:extLst>
                <a:ext uri="{FF2B5EF4-FFF2-40B4-BE49-F238E27FC236}">
                  <a16:creationId xmlns:a16="http://schemas.microsoft.com/office/drawing/2014/main" id="{76D66601-0BB7-48B1-908A-2D20309EBF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437"/>
              <a:ext cx="760" cy="23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1D61948E-2DAC-49C9-A18C-AD6717C46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" y="1159"/>
              <a:ext cx="769" cy="413"/>
            </a:xfrm>
            <a:custGeom>
              <a:avLst/>
              <a:gdLst>
                <a:gd name="T0" fmla="*/ 12 w 769"/>
                <a:gd name="T1" fmla="*/ 412 h 413"/>
                <a:gd name="T2" fmla="*/ 0 w 769"/>
                <a:gd name="T3" fmla="*/ 318 h 413"/>
                <a:gd name="T4" fmla="*/ 0 w 769"/>
                <a:gd name="T5" fmla="*/ 244 h 413"/>
                <a:gd name="T6" fmla="*/ 0 w 769"/>
                <a:gd name="T7" fmla="*/ 147 h 413"/>
                <a:gd name="T8" fmla="*/ 0 w 769"/>
                <a:gd name="T9" fmla="*/ 73 h 413"/>
                <a:gd name="T10" fmla="*/ 0 w 769"/>
                <a:gd name="T11" fmla="*/ 0 h 413"/>
                <a:gd name="T12" fmla="*/ 768 w 769"/>
                <a:gd name="T13" fmla="*/ 10 h 413"/>
                <a:gd name="T14" fmla="*/ 768 w 769"/>
                <a:gd name="T15" fmla="*/ 412 h 413"/>
                <a:gd name="T16" fmla="*/ 768 w 769"/>
                <a:gd name="T17" fmla="*/ 412 h 4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9"/>
                <a:gd name="T28" fmla="*/ 0 h 413"/>
                <a:gd name="T29" fmla="*/ 769 w 769"/>
                <a:gd name="T30" fmla="*/ 413 h 4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9" h="413">
                  <a:moveTo>
                    <a:pt x="12" y="412"/>
                  </a:moveTo>
                  <a:lnTo>
                    <a:pt x="0" y="318"/>
                  </a:lnTo>
                  <a:lnTo>
                    <a:pt x="0" y="244"/>
                  </a:lnTo>
                  <a:lnTo>
                    <a:pt x="0" y="147"/>
                  </a:lnTo>
                  <a:lnTo>
                    <a:pt x="0" y="73"/>
                  </a:lnTo>
                  <a:lnTo>
                    <a:pt x="0" y="0"/>
                  </a:lnTo>
                  <a:lnTo>
                    <a:pt x="768" y="10"/>
                  </a:lnTo>
                  <a:lnTo>
                    <a:pt x="768" y="412"/>
                  </a:lnTo>
                </a:path>
              </a:pathLst>
            </a:custGeom>
            <a:grp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8B2CD46A-21B1-40C1-B09A-F3E274A031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" y="1012"/>
              <a:ext cx="760" cy="259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8" name="Rectangle 18">
            <a:extLst>
              <a:ext uri="{FF2B5EF4-FFF2-40B4-BE49-F238E27FC236}">
                <a16:creationId xmlns:a16="http://schemas.microsoft.com/office/drawing/2014/main" id="{CDB9756A-48AB-4816-94E1-3C748CA5B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737" y="2032932"/>
            <a:ext cx="850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sz="1800">
                <a:latin typeface="Times New Roman" panose="02020603050405020304" pitchFamily="18" charset="0"/>
              </a:rPr>
              <a:t>Метаданные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75E4165-AB91-4506-AEAC-CBE2A2415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0937" y="2109132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ADA15D24-2E51-4ECB-9ADF-D6217B079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999" y="6071532"/>
            <a:ext cx="1800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dirty="0">
                <a:latin typeface="Times New Roman" panose="02020603050405020304" pitchFamily="18" charset="0"/>
              </a:rPr>
              <a:t>Источники данных</a:t>
            </a:r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F4C4E94E-13F6-4EED-8905-8019AF11F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3337" y="6128837"/>
            <a:ext cx="20224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dirty="0">
                <a:latin typeface="Times New Roman" panose="02020603050405020304" pitchFamily="18" charset="0"/>
              </a:rPr>
              <a:t>Интерфейсные инструменты</a:t>
            </a:r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0BC470CB-2E6C-420F-9754-59D38BF85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7262" y="3312457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>
                <a:latin typeface="Times New Roman" panose="02020603050405020304" pitchFamily="18" charset="0"/>
              </a:rPr>
              <a:t>Служить</a:t>
            </a:r>
          </a:p>
        </p:txBody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5E331CE0-2CB1-4072-87A0-20BB47E37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7937" y="2337732"/>
            <a:ext cx="755650" cy="679450"/>
          </a:xfrm>
          <a:prstGeom prst="cube">
            <a:avLst>
              <a:gd name="adj" fmla="val 24995"/>
            </a:avLst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4" name="AutoShape 24">
            <a:extLst>
              <a:ext uri="{FF2B5EF4-FFF2-40B4-BE49-F238E27FC236}">
                <a16:creationId xmlns:a16="http://schemas.microsoft.com/office/drawing/2014/main" id="{51640B28-3DFD-47C5-A762-C7A3E6951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4137" y="4318932"/>
            <a:ext cx="679450" cy="679450"/>
          </a:xfrm>
          <a:prstGeom prst="cube">
            <a:avLst>
              <a:gd name="adj" fmla="val 24995"/>
            </a:avLst>
          </a:prstGeom>
          <a:solidFill>
            <a:srgbClr val="00B0F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5" name="AutoShape 25">
            <a:extLst>
              <a:ext uri="{FF2B5EF4-FFF2-40B4-BE49-F238E27FC236}">
                <a16:creationId xmlns:a16="http://schemas.microsoft.com/office/drawing/2014/main" id="{9A93B445-3F4F-4E58-A7D6-839D78CE8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3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6" name="AutoShape 26">
            <a:extLst>
              <a:ext uri="{FF2B5EF4-FFF2-40B4-BE49-F238E27FC236}">
                <a16:creationId xmlns:a16="http://schemas.microsoft.com/office/drawing/2014/main" id="{37D21C7C-836B-4BEC-BC60-EFDB58121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49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7" name="AutoShape 27">
            <a:extLst>
              <a:ext uri="{FF2B5EF4-FFF2-40B4-BE49-F238E27FC236}">
                <a16:creationId xmlns:a16="http://schemas.microsoft.com/office/drawing/2014/main" id="{AD08B185-20C8-47A0-A86A-F305B2DEA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137" y="4547532"/>
            <a:ext cx="292100" cy="292100"/>
          </a:xfrm>
          <a:prstGeom prst="down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856AAADE-68EF-4990-99D8-4124DB61D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337" y="5538132"/>
            <a:ext cx="1022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1800">
                <a:latin typeface="Times New Roman" panose="02020603050405020304" pitchFamily="18" charset="0"/>
              </a:rPr>
              <a:t>Витрины данных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29" name="Line 29">
            <a:extLst>
              <a:ext uri="{FF2B5EF4-FFF2-40B4-BE49-F238E27FC236}">
                <a16:creationId xmlns:a16="http://schemas.microsoft.com/office/drawing/2014/main" id="{EA0C041C-F4DE-400D-8EBC-6EFAA35062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5937" y="2718732"/>
            <a:ext cx="685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Line 30">
            <a:extLst>
              <a:ext uri="{FF2B5EF4-FFF2-40B4-BE49-F238E27FC236}">
                <a16:creationId xmlns:a16="http://schemas.microsoft.com/office/drawing/2014/main" id="{94237CCF-C5F0-43F8-8988-56C5FD1CEE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0737" y="4852332"/>
            <a:ext cx="4572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31">
            <a:extLst>
              <a:ext uri="{FF2B5EF4-FFF2-40B4-BE49-F238E27FC236}">
                <a16:creationId xmlns:a16="http://schemas.microsoft.com/office/drawing/2014/main" id="{5E25AFF1-61FE-49E5-A14C-F2A69141A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2" name="AutoShape 32">
            <a:extLst>
              <a:ext uri="{FF2B5EF4-FFF2-40B4-BE49-F238E27FC236}">
                <a16:creationId xmlns:a16="http://schemas.microsoft.com/office/drawing/2014/main" id="{04BA8190-4DEE-4A83-BE93-932D8DFC9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3" name="AutoShape 33">
            <a:extLst>
              <a:ext uri="{FF2B5EF4-FFF2-40B4-BE49-F238E27FC236}">
                <a16:creationId xmlns:a16="http://schemas.microsoft.com/office/drawing/2014/main" id="{E3FD8655-BFA3-474B-AD31-47A830FF8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737" y="4928532"/>
            <a:ext cx="671513" cy="609600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4" name="Group 34">
            <a:extLst>
              <a:ext uri="{FF2B5EF4-FFF2-40B4-BE49-F238E27FC236}">
                <a16:creationId xmlns:a16="http://schemas.microsoft.com/office/drawing/2014/main" id="{65DDB70C-FD78-4E1E-A2A6-4493608967DB}"/>
              </a:ext>
            </a:extLst>
          </p:cNvPr>
          <p:cNvGrpSpPr>
            <a:grpSpLocks/>
          </p:cNvGrpSpPr>
          <p:nvPr/>
        </p:nvGrpSpPr>
        <p:grpSpPr bwMode="auto">
          <a:xfrm>
            <a:off x="1495337" y="1499532"/>
            <a:ext cx="1590675" cy="3879850"/>
            <a:chOff x="148" y="1440"/>
            <a:chExt cx="1002" cy="2444"/>
          </a:xfrm>
        </p:grpSpPr>
        <p:sp>
          <p:nvSpPr>
            <p:cNvPr id="35" name="Oval 35">
              <a:extLst>
                <a:ext uri="{FF2B5EF4-FFF2-40B4-BE49-F238E27FC236}">
                  <a16:creationId xmlns:a16="http://schemas.microsoft.com/office/drawing/2014/main" id="{EEA6D103-14EB-47F1-BE36-6F2385727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256"/>
              <a:ext cx="472" cy="17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 dirty="0"/>
            </a:p>
          </p:txBody>
        </p:sp>
        <p:sp>
          <p:nvSpPr>
            <p:cNvPr id="36" name="Oval 36">
              <a:extLst>
                <a:ext uri="{FF2B5EF4-FFF2-40B4-BE49-F238E27FC236}">
                  <a16:creationId xmlns:a16="http://schemas.microsoft.com/office/drawing/2014/main" id="{6D701C18-8F3E-4F08-AC54-EDC710362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" y="1440"/>
              <a:ext cx="1000" cy="244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7" name="Oval 37">
              <a:extLst>
                <a:ext uri="{FF2B5EF4-FFF2-40B4-BE49-F238E27FC236}">
                  <a16:creationId xmlns:a16="http://schemas.microsoft.com/office/drawing/2014/main" id="{82AC4EC2-835B-4284-B0CB-3380D703F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56"/>
              <a:ext cx="472" cy="172"/>
            </a:xfrm>
            <a:prstGeom prst="ellipse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38" name="Rectangle 38">
              <a:extLst>
                <a:ext uri="{FF2B5EF4-FFF2-40B4-BE49-F238E27FC236}">
                  <a16:creationId xmlns:a16="http://schemas.microsoft.com/office/drawing/2014/main" id="{F606F29A-7A95-49FA-96ED-85A059216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448"/>
              <a:ext cx="91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Оперативный</a:t>
              </a:r>
            </a:p>
            <a:p>
              <a:r>
                <a:rPr lang="ru" altLang="ru-RU" sz="2000">
                  <a:latin typeface="Times New Roman" panose="02020603050405020304" pitchFamily="18" charset="0"/>
                </a:rPr>
                <a:t>БД</a:t>
              </a:r>
            </a:p>
          </p:txBody>
        </p:sp>
        <p:sp>
          <p:nvSpPr>
            <p:cNvPr id="39" name="Rectangle 39">
              <a:extLst>
                <a:ext uri="{FF2B5EF4-FFF2-40B4-BE49-F238E27FC236}">
                  <a16:creationId xmlns:a16="http://schemas.microsoft.com/office/drawing/2014/main" id="{9C0B03D3-BEF2-408E-BAC9-53E6B345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776"/>
              <a:ext cx="69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r>
                <a:rPr lang="ru" altLang="ru-RU" sz="2000">
                  <a:latin typeface="Times New Roman" panose="02020603050405020304" pitchFamily="18" charset="0"/>
                </a:rPr>
                <a:t>Другой</a:t>
              </a:r>
            </a:p>
            <a:p>
              <a:r>
                <a:rPr lang="ru" altLang="ru-RU" sz="2000">
                  <a:latin typeface="Times New Roman" panose="02020603050405020304" pitchFamily="18" charset="0"/>
                </a:rPr>
                <a:t>источники</a:t>
              </a:r>
            </a:p>
          </p:txBody>
        </p:sp>
        <p:sp>
          <p:nvSpPr>
            <p:cNvPr id="40" name="AutoShape 40">
              <a:extLst>
                <a:ext uri="{FF2B5EF4-FFF2-40B4-BE49-F238E27FC236}">
                  <a16:creationId xmlns:a16="http://schemas.microsoft.com/office/drawing/2014/main" id="{594F976D-8A9E-471B-93EA-FFF8BE8FD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" y="3398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" name="AutoShape 41">
              <a:extLst>
                <a:ext uri="{FF2B5EF4-FFF2-40B4-BE49-F238E27FC236}">
                  <a16:creationId xmlns:a16="http://schemas.microsoft.com/office/drawing/2014/main" id="{58B19A3F-24A3-4431-BD11-D7CD043DE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" y="3129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2" name="AutoShape 42">
              <a:extLst>
                <a:ext uri="{FF2B5EF4-FFF2-40B4-BE49-F238E27FC236}">
                  <a16:creationId xmlns:a16="http://schemas.microsoft.com/office/drawing/2014/main" id="{78D80931-D280-4D73-AE21-3573851A9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851"/>
              <a:ext cx="441" cy="288"/>
            </a:xfrm>
            <a:prstGeom prst="flowChartMagneticDisk">
              <a:avLst/>
            </a:prstGeom>
            <a:solidFill>
              <a:srgbClr val="9A87F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43" name="Line 43">
            <a:extLst>
              <a:ext uri="{FF2B5EF4-FFF2-40B4-BE49-F238E27FC236}">
                <a16:creationId xmlns:a16="http://schemas.microsoft.com/office/drawing/2014/main" id="{43591282-3EC2-4AF3-8F25-2E3FB5B7B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1737" y="1499532"/>
            <a:ext cx="0" cy="419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B4E59D2B-7138-40E7-A3A7-B96DBFC8F2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6937" y="1575732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Line 45">
            <a:extLst>
              <a:ext uri="{FF2B5EF4-FFF2-40B4-BE49-F238E27FC236}">
                <a16:creationId xmlns:a16="http://schemas.microsoft.com/office/drawing/2014/main" id="{F571094B-4B17-4763-A3B5-ED7EB1DEE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96137" y="1575732"/>
            <a:ext cx="0" cy="411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Text Box 46">
            <a:extLst>
              <a:ext uri="{FF2B5EF4-FFF2-40B4-BE49-F238E27FC236}">
                <a16:creationId xmlns:a16="http://schemas.microsoft.com/office/drawing/2014/main" id="{605A5E22-59A6-4E22-92DA-6D2D887DC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762" y="6116652"/>
            <a:ext cx="15811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" altLang="ru-RU" dirty="0">
                <a:latin typeface="Times New Roman" panose="02020603050405020304" pitchFamily="18" charset="0"/>
              </a:rPr>
              <a:t>Хранилище данных</a:t>
            </a:r>
          </a:p>
        </p:txBody>
      </p:sp>
      <p:sp>
        <p:nvSpPr>
          <p:cNvPr id="47" name="AutoShape 47">
            <a:extLst>
              <a:ext uri="{FF2B5EF4-FFF2-40B4-BE49-F238E27FC236}">
                <a16:creationId xmlns:a16="http://schemas.microsoft.com/office/drawing/2014/main" id="{4A2C59D9-B310-4884-95D0-D732C82A83FE}"/>
              </a:ext>
            </a:extLst>
          </p:cNvPr>
          <p:cNvSpPr>
            <a:spLocks/>
          </p:cNvSpPr>
          <p:nvPr/>
        </p:nvSpPr>
        <p:spPr bwMode="auto">
          <a:xfrm rot="5400000">
            <a:off x="2219237" y="5195232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8" name="AutoShape 48">
            <a:extLst>
              <a:ext uri="{FF2B5EF4-FFF2-40B4-BE49-F238E27FC236}">
                <a16:creationId xmlns:a16="http://schemas.microsoft.com/office/drawing/2014/main" id="{90D85C54-3C51-4AAB-8D35-BE3F6FE15C36}"/>
              </a:ext>
            </a:extLst>
          </p:cNvPr>
          <p:cNvSpPr>
            <a:spLocks/>
          </p:cNvSpPr>
          <p:nvPr/>
        </p:nvSpPr>
        <p:spPr bwMode="auto">
          <a:xfrm rot="5400000">
            <a:off x="4771937" y="4395132"/>
            <a:ext cx="152400" cy="3200400"/>
          </a:xfrm>
          <a:prstGeom prst="rightBrace">
            <a:avLst>
              <a:gd name="adj1" fmla="val 1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9" name="AutoShape 49">
            <a:extLst>
              <a:ext uri="{FF2B5EF4-FFF2-40B4-BE49-F238E27FC236}">
                <a16:creationId xmlns:a16="http://schemas.microsoft.com/office/drawing/2014/main" id="{E043AEA1-AA43-4802-80A6-160157C8FF15}"/>
              </a:ext>
            </a:extLst>
          </p:cNvPr>
          <p:cNvSpPr>
            <a:spLocks/>
          </p:cNvSpPr>
          <p:nvPr/>
        </p:nvSpPr>
        <p:spPr bwMode="auto">
          <a:xfrm rot="5400000">
            <a:off x="7248437" y="5423832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0" name="AutoShape 50">
            <a:extLst>
              <a:ext uri="{FF2B5EF4-FFF2-40B4-BE49-F238E27FC236}">
                <a16:creationId xmlns:a16="http://schemas.microsoft.com/office/drawing/2014/main" id="{2B0C9094-8FC4-4D50-A2AE-D19B000A989C}"/>
              </a:ext>
            </a:extLst>
          </p:cNvPr>
          <p:cNvSpPr>
            <a:spLocks/>
          </p:cNvSpPr>
          <p:nvPr/>
        </p:nvSpPr>
        <p:spPr bwMode="auto">
          <a:xfrm rot="5400000">
            <a:off x="9001037" y="4966632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0F51CAF3-65BF-4735-9D54-9AB02001A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737" y="1880532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" altLang="ru-RU" sz="2000">
                <a:latin typeface="Times New Roman" panose="02020603050405020304" pitchFamily="18" charset="0"/>
              </a:rPr>
              <a:t>OLAP-сервер</a:t>
            </a:r>
            <a:endParaRPr lang="en-US" altLang="ru-RU">
              <a:latin typeface="Times New Roman" panose="02020603050405020304" pitchFamily="18" charset="0"/>
            </a:endParaRPr>
          </a:p>
        </p:txBody>
      </p:sp>
      <p:sp>
        <p:nvSpPr>
          <p:cNvPr id="52" name="Line 52">
            <a:extLst>
              <a:ext uri="{FF2B5EF4-FFF2-40B4-BE49-F238E27FC236}">
                <a16:creationId xmlns:a16="http://schemas.microsoft.com/office/drawing/2014/main" id="{E34D59E4-636C-453E-A32F-9ECE3DDC8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4737" y="2566332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25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56CE39DF-D555-4826-88F8-D8345FC9E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1847" y="699781"/>
            <a:ext cx="8485014" cy="609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ru" altLang="ru-RU" dirty="0">
                <a:solidFill>
                  <a:srgbClr val="FFFF00"/>
                </a:solidFill>
              </a:rPr>
              <a:t>Три модели хранилища данных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9836F53-8A34-4C23-B7D6-8E434DC87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8023" y="1996580"/>
            <a:ext cx="9075485" cy="4609750"/>
          </a:xfrm>
          <a:noFill/>
        </p:spPr>
        <p:txBody>
          <a:bodyPr vert="horz" lIns="92075" tIns="46038" rIns="92075" bIns="46038" rtlCol="0" anchor="ctr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>
                <a:solidFill>
                  <a:schemeClr val="hlink"/>
                </a:solidFill>
              </a:rPr>
              <a:t>Склад предприятия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собирает всю информацию о предметах, охватывающих всю организацию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>
                <a:solidFill>
                  <a:schemeClr val="hlink"/>
                </a:solidFill>
              </a:rPr>
              <a:t>Магазин данных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подмножество общекорпоративных данных, представляющих ценность для определенных групп пользователей. Его сфера охвата ограничена конкретными, избранными группами, такими как витрина маркетинговых данных.</a:t>
            </a:r>
          </a:p>
          <a:p>
            <a:pPr lvl="2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000" dirty="0"/>
              <a:t>Независимая и зависимая (непосредственно из хранилища) витрина данных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>
                <a:solidFill>
                  <a:schemeClr val="hlink"/>
                </a:solidFill>
              </a:rPr>
              <a:t>Виртуальный склад</a:t>
            </a:r>
            <a:endParaRPr lang="en-US" altLang="ru-RU" sz="2400" dirty="0"/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Набор представлений над операционными базами данных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ru" altLang="ru-RU" sz="2400" dirty="0"/>
              <a:t>Только некоторые из возможных сводных представлений могут быть материализованы</a:t>
            </a:r>
          </a:p>
        </p:txBody>
      </p:sp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8A2BDB6F-22F7-49F0-A29E-E4C5FC7C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EB726E-7A71-4062-AEFC-2A59E80ED156}" type="slidenum">
              <a:rPr lang="en-US" altLang="ru-RU" sz="1200"/>
              <a:pPr eaLnBrk="1" hangingPunct="1"/>
              <a:t>9</a:t>
            </a:fld>
            <a:endParaRPr lang="en-US" altLang="ru-RU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68</TotalTime>
  <Words>2410</Words>
  <Application>Microsoft Office PowerPoint</Application>
  <PresentationFormat>Широкоэкранный</PresentationFormat>
  <Paragraphs>523</Paragraphs>
  <Slides>32</Slides>
  <Notes>30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5" baseType="lpstr">
      <vt:lpstr>Arial</vt:lpstr>
      <vt:lpstr>Calibri</vt:lpstr>
      <vt:lpstr>Cambria Math</vt:lpstr>
      <vt:lpstr>Corbel</vt:lpstr>
      <vt:lpstr>Gill Sans MT</vt:lpstr>
      <vt:lpstr>Impact</vt:lpstr>
      <vt:lpstr>Monotype Sorts</vt:lpstr>
      <vt:lpstr>Tahoma</vt:lpstr>
      <vt:lpstr>Times New Roman</vt:lpstr>
      <vt:lpstr>Wingdings</vt:lpstr>
      <vt:lpstr>Wingdings 2</vt:lpstr>
      <vt:lpstr>Дивиденд</vt:lpstr>
      <vt:lpstr>Worksheet</vt:lpstr>
      <vt:lpstr>Лекция 11</vt:lpstr>
      <vt:lpstr>Что такое хранилище данных?</vt:lpstr>
      <vt:lpstr>Хранилище данных — предметно-ориентированное</vt:lpstr>
      <vt:lpstr>Хранилище данных — интегрированное</vt:lpstr>
      <vt:lpstr>Хранилище данных — временной вариант</vt:lpstr>
      <vt:lpstr>Хранилище данных — энергонезависимое</vt:lpstr>
      <vt:lpstr>Зачем отдельное хранилище данных?</vt:lpstr>
      <vt:lpstr>Хранилище данных: многоуровневая архитектура </vt:lpstr>
      <vt:lpstr>Три модели хранилища данных</vt:lpstr>
      <vt:lpstr>Извлечение, преобразование и загрузка (ETL)</vt:lpstr>
      <vt:lpstr>Хранилище метаданных</vt:lpstr>
      <vt:lpstr>От таблиц и электронных таблиц к  кубам данных</vt:lpstr>
      <vt:lpstr>Куб: Решетка кубоидов</vt:lpstr>
      <vt:lpstr>Концептуальное моделирование хранилищ данных</vt:lpstr>
      <vt:lpstr>Пример звездной схемы</vt:lpstr>
      <vt:lpstr>Пример схемы снежинки</vt:lpstr>
      <vt:lpstr>Пример созвездия фактов</vt:lpstr>
      <vt:lpstr>Иерархия понятий: измерение (местоположение)</vt:lpstr>
      <vt:lpstr>Меры куба данных : три категории</vt:lpstr>
      <vt:lpstr>Многомерные данные</vt:lpstr>
      <vt:lpstr>Образец куба данных</vt:lpstr>
      <vt:lpstr>Кубоиды, соответствующие кубу</vt:lpstr>
      <vt:lpstr>Типичные операции OLAP</vt:lpstr>
      <vt:lpstr>Модель запроса Star-Net</vt:lpstr>
      <vt:lpstr>Дизайн хранилища данных: структура бизнес-анализа</vt:lpstr>
      <vt:lpstr>Процесс проектирования хранилища данных</vt:lpstr>
      <vt:lpstr>Разработка хранилища данных: рекомендуемый подход</vt:lpstr>
      <vt:lpstr>Использование хранилища данных</vt:lpstr>
      <vt:lpstr>Эффективное вычисление куба данных</vt:lpstr>
      <vt:lpstr>Оператор «Вычислительный куб»</vt:lpstr>
      <vt:lpstr>Индексирование данных OLAP: растровый индекс</vt:lpstr>
      <vt:lpstr>Архитектуры серверов OLAP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warehouse and olap</dc:title>
  <dc:creator>Владислав Карюкин</dc:creator>
  <cp:lastModifiedBy>Владислав Карюкин</cp:lastModifiedBy>
  <cp:revision>10</cp:revision>
  <dcterms:created xsi:type="dcterms:W3CDTF">2019-10-30T03:48:37Z</dcterms:created>
  <dcterms:modified xsi:type="dcterms:W3CDTF">2022-01-20T17:47:16Z</dcterms:modified>
</cp:coreProperties>
</file>