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ru-RU" smtClean="0"/>
              <a:t>Образец заголовка</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lvl1pPr algn="l">
              <a:defRPr/>
            </a:lvl1pPr>
          </a:lstStyle>
          <a:p>
            <a:fld id="{C8D709AB-391E-4F47-8F0D-80BD1AE0DC3B}" type="datetimeFigureOut">
              <a:rPr lang="ru-RU" smtClean="0"/>
              <a:t>20.01.2022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DFBFE59-4BD5-4EB1-A725-5BA3C6F21CB6}" type="slidenum">
              <a:rPr lang="ru-RU" smtClean="0"/>
              <a:t>‹#›</a:t>
            </a:fld>
            <a:endParaRPr lang="ru-RU"/>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0452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8D709AB-391E-4F47-8F0D-80BD1AE0DC3B}" type="datetimeFigureOut">
              <a:rPr lang="ru-RU" smtClean="0"/>
              <a:t>20.01.2022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DFBFE59-4BD5-4EB1-A725-5BA3C6F21CB6}" type="slidenum">
              <a:rPr lang="ru-RU" smtClean="0"/>
              <a:t>‹#›</a:t>
            </a:fld>
            <a:endParaRPr lang="ru-RU"/>
          </a:p>
        </p:txBody>
      </p:sp>
    </p:spTree>
    <p:extLst>
      <p:ext uri="{BB962C8B-B14F-4D97-AF65-F5344CB8AC3E}">
        <p14:creationId xmlns:p14="http://schemas.microsoft.com/office/powerpoint/2010/main" val="571054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8D709AB-391E-4F47-8F0D-80BD1AE0DC3B}" type="datetimeFigureOut">
              <a:rPr lang="ru-RU" smtClean="0"/>
              <a:t>20.01.2022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DFBFE59-4BD5-4EB1-A725-5BA3C6F21CB6}" type="slidenum">
              <a:rPr lang="ru-RU" smtClean="0"/>
              <a:t>‹#›</a:t>
            </a:fld>
            <a:endParaRPr lang="ru-RU"/>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474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8D709AB-391E-4F47-8F0D-80BD1AE0DC3B}" type="datetimeFigureOut">
              <a:rPr lang="ru-RU" smtClean="0"/>
              <a:t>20.01.2022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DFBFE59-4BD5-4EB1-A725-5BA3C6F21CB6}" type="slidenum">
              <a:rPr lang="ru-RU" smtClean="0"/>
              <a:t>‹#›</a:t>
            </a:fld>
            <a:endParaRPr lang="ru-RU"/>
          </a:p>
        </p:txBody>
      </p:sp>
    </p:spTree>
    <p:extLst>
      <p:ext uri="{BB962C8B-B14F-4D97-AF65-F5344CB8AC3E}">
        <p14:creationId xmlns:p14="http://schemas.microsoft.com/office/powerpoint/2010/main" val="3320774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8D709AB-391E-4F47-8F0D-80BD1AE0DC3B}" type="datetimeFigureOut">
              <a:rPr lang="ru-RU" smtClean="0"/>
              <a:t>20.01.2022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DFBFE59-4BD5-4EB1-A725-5BA3C6F21CB6}" type="slidenum">
              <a:rPr lang="ru-RU" smtClean="0"/>
              <a:t>‹#›</a:t>
            </a:fld>
            <a:endParaRPr lang="ru-RU"/>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6299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C8D709AB-391E-4F47-8F0D-80BD1AE0DC3B}" type="datetimeFigureOut">
              <a:rPr lang="ru-RU" smtClean="0"/>
              <a:t>20.01.2022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DFBFE59-4BD5-4EB1-A725-5BA3C6F21CB6}" type="slidenum">
              <a:rPr lang="ru-RU" smtClean="0"/>
              <a:t>‹#›</a:t>
            </a:fld>
            <a:endParaRPr lang="ru-RU"/>
          </a:p>
        </p:txBody>
      </p:sp>
    </p:spTree>
    <p:extLst>
      <p:ext uri="{BB962C8B-B14F-4D97-AF65-F5344CB8AC3E}">
        <p14:creationId xmlns:p14="http://schemas.microsoft.com/office/powerpoint/2010/main" val="2317551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24128" y="2967788"/>
            <a:ext cx="4754880" cy="33415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ru-RU" smtClean="0"/>
              <a:t>Образец текста</a:t>
            </a:r>
          </a:p>
        </p:txBody>
      </p:sp>
      <p:sp>
        <p:nvSpPr>
          <p:cNvPr id="6" name="Content Placeholder 5"/>
          <p:cNvSpPr>
            <a:spLocks noGrp="1"/>
          </p:cNvSpPr>
          <p:nvPr>
            <p:ph sz="quarter" idx="4"/>
          </p:nvPr>
        </p:nvSpPr>
        <p:spPr>
          <a:xfrm>
            <a:off x="5990888" y="2967788"/>
            <a:ext cx="4754880" cy="33415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C8D709AB-391E-4F47-8F0D-80BD1AE0DC3B}" type="datetimeFigureOut">
              <a:rPr lang="ru-RU" smtClean="0"/>
              <a:t>20.01.2022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6DFBFE59-4BD5-4EB1-A725-5BA3C6F21CB6}" type="slidenum">
              <a:rPr lang="ru-RU" smtClean="0"/>
              <a:t>‹#›</a:t>
            </a:fld>
            <a:endParaRPr lang="ru-RU"/>
          </a:p>
        </p:txBody>
      </p:sp>
    </p:spTree>
    <p:extLst>
      <p:ext uri="{BB962C8B-B14F-4D97-AF65-F5344CB8AC3E}">
        <p14:creationId xmlns:p14="http://schemas.microsoft.com/office/powerpoint/2010/main" val="1138515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C8D709AB-391E-4F47-8F0D-80BD1AE0DC3B}" type="datetimeFigureOut">
              <a:rPr lang="ru-RU" smtClean="0"/>
              <a:t>20.01.2022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6DFBFE59-4BD5-4EB1-A725-5BA3C6F21CB6}" type="slidenum">
              <a:rPr lang="ru-RU" smtClean="0"/>
              <a:t>‹#›</a:t>
            </a:fld>
            <a:endParaRPr lang="ru-RU"/>
          </a:p>
        </p:txBody>
      </p:sp>
    </p:spTree>
    <p:extLst>
      <p:ext uri="{BB962C8B-B14F-4D97-AF65-F5344CB8AC3E}">
        <p14:creationId xmlns:p14="http://schemas.microsoft.com/office/powerpoint/2010/main" val="2058312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D709AB-391E-4F47-8F0D-80BD1AE0DC3B}" type="datetimeFigureOut">
              <a:rPr lang="ru-RU" smtClean="0"/>
              <a:t>20.01.2022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6DFBFE59-4BD5-4EB1-A725-5BA3C6F21CB6}" type="slidenum">
              <a:rPr lang="ru-RU" smtClean="0"/>
              <a:t>‹#›</a:t>
            </a:fld>
            <a:endParaRPr lang="ru-RU"/>
          </a:p>
        </p:txBody>
      </p:sp>
    </p:spTree>
    <p:extLst>
      <p:ext uri="{BB962C8B-B14F-4D97-AF65-F5344CB8AC3E}">
        <p14:creationId xmlns:p14="http://schemas.microsoft.com/office/powerpoint/2010/main" val="4070409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ru-RU" smtClean="0"/>
              <a:t>Образец заголовка</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8D709AB-391E-4F47-8F0D-80BD1AE0DC3B}" type="datetimeFigureOut">
              <a:rPr lang="ru-RU" smtClean="0"/>
              <a:t>20.01.2022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DFBFE59-4BD5-4EB1-A725-5BA3C6F21CB6}" type="slidenum">
              <a:rPr lang="ru-RU" smtClean="0"/>
              <a:t>‹#›</a:t>
            </a:fld>
            <a:endParaRPr lang="ru-RU"/>
          </a:p>
        </p:txBody>
      </p:sp>
    </p:spTree>
    <p:extLst>
      <p:ext uri="{BB962C8B-B14F-4D97-AF65-F5344CB8AC3E}">
        <p14:creationId xmlns:p14="http://schemas.microsoft.com/office/powerpoint/2010/main" val="3125031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C8D709AB-391E-4F47-8F0D-80BD1AE0DC3B}" type="datetimeFigureOut">
              <a:rPr lang="ru-RU" smtClean="0"/>
              <a:t>20.01.2022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DFBFE59-4BD5-4EB1-A725-5BA3C6F21CB6}" type="slidenum">
              <a:rPr lang="ru-RU" smtClean="0"/>
              <a:t>‹#›</a:t>
            </a:fld>
            <a:endParaRPr lang="ru-RU"/>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5151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C8D709AB-391E-4F47-8F0D-80BD1AE0DC3B}" type="datetimeFigureOut">
              <a:rPr lang="ru-RU" smtClean="0"/>
              <a:t>20.01.2022</a:t>
            </a:fld>
            <a:endParaRPr lang="ru-RU"/>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ru-RU"/>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DFBFE59-4BD5-4EB1-A725-5BA3C6F21CB6}" type="slidenum">
              <a:rPr lang="ru-RU" smtClean="0"/>
              <a:t>‹#›</a:t>
            </a:fld>
            <a:endParaRPr lang="ru-RU"/>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63334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pPr algn="ctr"/>
            <a:r>
              <a:rPr lang="ru-RU" sz="4000" b="1" i="1" dirty="0">
                <a:latin typeface="Times New Roman" panose="02020603050405020304" pitchFamily="18" charset="0"/>
                <a:cs typeface="Times New Roman" panose="02020603050405020304" pitchFamily="18" charset="0"/>
              </a:rPr>
              <a:t>ПОДРОСТКОВЫЙ ВОЗРАСТ (ОТ 10–11 ДО 14–15 ЛЕТ)</a:t>
            </a:r>
          </a:p>
        </p:txBody>
      </p:sp>
      <p:sp>
        <p:nvSpPr>
          <p:cNvPr id="3" name="Подзаголовок 2"/>
          <p:cNvSpPr>
            <a:spLocks noGrp="1"/>
          </p:cNvSpPr>
          <p:nvPr>
            <p:ph type="subTitle" idx="1"/>
          </p:nvPr>
        </p:nvSpPr>
        <p:spPr/>
        <p:txBody>
          <a:bodyPr>
            <a:normAutofit/>
          </a:bodyPr>
          <a:lstStyle/>
          <a:p>
            <a:pPr algn="ctr"/>
            <a:r>
              <a:rPr lang="ru-RU" sz="3600" b="1" i="1" dirty="0" smtClean="0">
                <a:latin typeface="Times New Roman" panose="02020603050405020304" pitchFamily="18" charset="0"/>
                <a:cs typeface="Times New Roman" panose="02020603050405020304" pitchFamily="18" charset="0"/>
              </a:rPr>
              <a:t>Лекция 10</a:t>
            </a:r>
            <a:endParaRPr lang="ru-RU" sz="36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99343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Чувство взрослости </a:t>
            </a:r>
            <a:r>
              <a:rPr lang="ru-RU" dirty="0" smtClean="0">
                <a:latin typeface="Times New Roman" panose="02020603050405020304" pitchFamily="18" charset="0"/>
                <a:cs typeface="Times New Roman" panose="02020603050405020304" pitchFamily="18" charset="0"/>
              </a:rPr>
              <a:t>– отношение подростка к себе как ко взрослому. Подросток хочет, чтобы взрослые относились к нему не как к ребенку, а как к взрослому (подробно об этом см. 10.1).</a:t>
            </a:r>
          </a:p>
          <a:p>
            <a:pPr algn="just"/>
            <a:r>
              <a:rPr lang="ru-RU" b="1" dirty="0" smtClean="0">
                <a:latin typeface="Times New Roman" panose="02020603050405020304" pitchFamily="18" charset="0"/>
                <a:cs typeface="Times New Roman" panose="02020603050405020304" pitchFamily="18" charset="0"/>
              </a:rPr>
              <a:t>Развитие самосознания, формирование идеала личности </a:t>
            </a:r>
            <a:r>
              <a:rPr lang="ru-RU" dirty="0" smtClean="0">
                <a:latin typeface="Times New Roman" panose="02020603050405020304" pitchFamily="18" charset="0"/>
                <a:cs typeface="Times New Roman" panose="02020603050405020304" pitchFamily="18" charset="0"/>
              </a:rPr>
              <a:t>направлено на осознание человеком своих личных особенностей. Это определяется особым, критическим отношением подростка к своим недостаткам. Желательный образ «Я» обычно складывается из ценимых качеств и достоинств других людей. Но так как идеалом для подражания у него выступают и взрослые, и сверстники, то образ получается противоречивым. Получается, что в данном образе необходимо сочетание черт характера взрослого человека и молодого, а это не всегда совместимо в одном лице. Возможно, это является причиной несоответствия подростка своему идеалу, что является поводом для переживаний.</a:t>
            </a:r>
          </a:p>
          <a:p>
            <a:pPr algn="just"/>
            <a:r>
              <a:rPr lang="ru-RU" b="1" dirty="0" smtClean="0">
                <a:latin typeface="Times New Roman" panose="02020603050405020304" pitchFamily="18" charset="0"/>
                <a:cs typeface="Times New Roman" panose="02020603050405020304" pitchFamily="18" charset="0"/>
              </a:rPr>
              <a:t>Склонность к рефлексии (самопознание). </a:t>
            </a:r>
            <a:r>
              <a:rPr lang="ru-RU" dirty="0" smtClean="0">
                <a:latin typeface="Times New Roman" panose="02020603050405020304" pitchFamily="18" charset="0"/>
                <a:cs typeface="Times New Roman" panose="02020603050405020304" pitchFamily="18" charset="0"/>
              </a:rPr>
              <a:t>Стремление подростка познать себя нередко приводит к потере душевного равновесия. Основной формой самопознания является сравнение себя с другими людьми, взрослыми и сверстниками, критическое отношение к себе, в результате чего развивается психологический кризис. Подростку приходится пройти через душевные муки, в ходе которых формируется его самооценка и происходит определение своего места в социуме. Его поведение регулируется самооценкой, сформированной во время общения с окружающими. При становлении самооценки большое внимание уделяется внутренним критериям. Как правило, она у младших подростков противоречива, поэтому их поведение отличается немотивированными поступками.</a:t>
            </a:r>
          </a:p>
          <a:p>
            <a:pPr algn="just"/>
            <a:r>
              <a:rPr lang="ru-RU" b="1" dirty="0" smtClean="0">
                <a:latin typeface="Times New Roman" panose="02020603050405020304" pitchFamily="18" charset="0"/>
                <a:cs typeface="Times New Roman" panose="02020603050405020304" pitchFamily="18" charset="0"/>
              </a:rPr>
              <a:t>Интерес к противоположному полу, половое созревание</a:t>
            </a:r>
            <a:r>
              <a:rPr lang="ru-RU" dirty="0" smtClean="0">
                <a:latin typeface="Times New Roman" panose="02020603050405020304" pitchFamily="18" charset="0"/>
                <a:cs typeface="Times New Roman" panose="02020603050405020304" pitchFamily="18" charset="0"/>
              </a:rPr>
              <a:t>. В подростковом возрасте меняются отношения между мальчиками и девочками. Теперь они проявляют интерес друг к другу как к представителям противоположного пола. Поэтому подростки начинают уделять большое внимание своему внешнему виду: одежде, прическе, фигуре, манере держаться и др. Сначала интерес к противоположному полу проявляется необычно: мальчики начинают задирать девочек, те, в свою очередь, жалуются на мальчиков, дерутся с ними, обзываются, нелестно отзываются в их адрес. Такое поведение доставляет удовольствие и тем и другим. Со временем отношения между ними меняются: может появиться застенчивость, скованность, робость, иногда напускное равнодушие, презрительное отношение к представителю противоположного пола и т. п. Девочек раньше, чем мальчиков, начинает волновать вопрос: «Кто кому нравится?». Это связано с более быстрым физиологическим развитием девочек. В старшем подростковом возрасте между мальчиками и девочками возникают романтические отношения.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95219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Они пишут друг другу записки, письма, назначают свидания, вместе гуляют по улицам, ходят в кино. В результате у них</a:t>
            </a:r>
          </a:p>
          <a:p>
            <a:pPr algn="just"/>
            <a:r>
              <a:rPr lang="ru-RU" dirty="0" smtClean="0">
                <a:latin typeface="Times New Roman" panose="02020603050405020304" pitchFamily="18" charset="0"/>
                <a:cs typeface="Times New Roman" panose="02020603050405020304" pitchFamily="18" charset="0"/>
              </a:rPr>
              <a:t>появляется потребность стать лучше, они начинают заниматься самосовершенствованием и самовоспитанием.</a:t>
            </a:r>
          </a:p>
          <a:p>
            <a:pPr algn="just"/>
            <a:r>
              <a:rPr lang="ru-RU" dirty="0" smtClean="0">
                <a:latin typeface="Times New Roman" panose="02020603050405020304" pitchFamily="18" charset="0"/>
                <a:cs typeface="Times New Roman" panose="02020603050405020304" pitchFamily="18" charset="0"/>
              </a:rPr>
              <a:t>Дальнейшее физиологическое развитие приводит к тому, что между мальчиками и девочками может возникнуть сексуальное влечение, характеризующееся определенной </a:t>
            </a:r>
            <a:r>
              <a:rPr lang="ru-RU" dirty="0" err="1" smtClean="0">
                <a:latin typeface="Times New Roman" panose="02020603050405020304" pitchFamily="18" charset="0"/>
                <a:cs typeface="Times New Roman" panose="02020603050405020304" pitchFamily="18" charset="0"/>
              </a:rPr>
              <a:t>недифференцированностью</a:t>
            </a:r>
            <a:r>
              <a:rPr lang="ru-RU" dirty="0" smtClean="0">
                <a:latin typeface="Times New Roman" panose="02020603050405020304" pitchFamily="18" charset="0"/>
                <a:cs typeface="Times New Roman" panose="02020603050405020304" pitchFamily="18" charset="0"/>
              </a:rPr>
              <a:t> (неразборчивостью) и повышенной возбудимостью. Это нередко приводит к внутреннему конфликту между стремлением подростка освоить новые для себя формы поведения, в частности физический контакт, и запретами на такие отношения, как внешними – со стороны родителей, так и внутренними – собственными табу. Однако сексуальные отношения очень интересуют подростков. И чем слабее внутренние «тормоза» и меньше развито чувство ответственности за себя и другого, тем раньше возникает готовность к сексуальным контактам с представителями как своего, так и противоположного пола.</a:t>
            </a:r>
          </a:p>
          <a:p>
            <a:pPr algn="just"/>
            <a:r>
              <a:rPr lang="ru-RU" dirty="0" smtClean="0">
                <a:latin typeface="Times New Roman" panose="02020603050405020304" pitchFamily="18" charset="0"/>
                <a:cs typeface="Times New Roman" panose="02020603050405020304" pitchFamily="18" charset="0"/>
              </a:rPr>
              <a:t>Высокая степень напряжения до и после сексуального общения – сильнейшее испытание для психики подростка. Первые сексуальные контакты могут оказать большое влияние на всю последующую интимную жизнь взрослого человека, поэтому очень важно, чтобы они были окрашены положительными воспоминаниями, были позитивными.</a:t>
            </a:r>
          </a:p>
          <a:p>
            <a:pPr algn="just"/>
            <a:r>
              <a:rPr lang="ru-RU" b="1" dirty="0" smtClean="0">
                <a:latin typeface="Times New Roman" panose="02020603050405020304" pitchFamily="18" charset="0"/>
                <a:cs typeface="Times New Roman" panose="02020603050405020304" pitchFamily="18" charset="0"/>
              </a:rPr>
              <a:t>Повышенная возбудимость</a:t>
            </a:r>
            <a:r>
              <a:rPr lang="ru-RU" dirty="0" smtClean="0">
                <a:latin typeface="Times New Roman" panose="02020603050405020304" pitchFamily="18" charset="0"/>
                <a:cs typeface="Times New Roman" panose="02020603050405020304" pitchFamily="18" charset="0"/>
              </a:rPr>
              <a:t>, частая смена настроения. Физиологические изменения, чувство взрослости, изменения отношений со взрослыми, стремление вырваться из-под их опеки, рефлексия – все это ведет к тому, что эмоциональное состояние подростка становиться нестабильным. Это выражается в частой смене настроения, повышенной возбудимости, «взрывоопасности», плаксивости, агрессивности, негативизмом или, наоборот, в апатии, безразличии, равнодушии.</a:t>
            </a:r>
          </a:p>
          <a:p>
            <a:pPr algn="just"/>
            <a:r>
              <a:rPr lang="ru-RU" b="1" dirty="0" smtClean="0">
                <a:latin typeface="Times New Roman" panose="02020603050405020304" pitchFamily="18" charset="0"/>
                <a:cs typeface="Times New Roman" panose="02020603050405020304" pitchFamily="18" charset="0"/>
              </a:rPr>
              <a:t>Развитие волевых качеств. </a:t>
            </a:r>
            <a:r>
              <a:rPr lang="ru-RU" dirty="0" smtClean="0">
                <a:latin typeface="Times New Roman" panose="02020603050405020304" pitchFamily="18" charset="0"/>
                <a:cs typeface="Times New Roman" panose="02020603050405020304" pitchFamily="18" charset="0"/>
              </a:rPr>
              <a:t>В подростковом возрасте дети начинают усиленно заниматься самовоспитанием. Это особенно характерно для мальчиков – идеал мужественности становится для них одним из основных. В возрасте 11–12 лет мальчики любят смотреть приключенческие фильмы или читать соответствующие книги. Они стараются подражать героям, обладающим мужественностью, смелостью, силой воли. В старшем подростковом возрасте основное внимание направлено на саморазвитие необходимых волевых качеств. Мальчики много времени уделяют спортивным занятиям, связанным с большими физическими нагрузками и риском, такими, где требуются незаурядная сила воли и мужество.</a:t>
            </a:r>
          </a:p>
          <a:p>
            <a:pPr algn="just"/>
            <a:r>
              <a:rPr lang="ru-RU" dirty="0" smtClean="0">
                <a:latin typeface="Times New Roman" panose="02020603050405020304" pitchFamily="18" charset="0"/>
                <a:cs typeface="Times New Roman" panose="02020603050405020304" pitchFamily="18" charset="0"/>
              </a:rPr>
              <a:t>В формировании волевых качеств имеется некоторая последовательность. Сначала развиваются основные динамические физические качества: сила, быстрота и скорость реакции, затем – качества, связанные со способностью выдерживать большие и длительные нагрузки: выносливость, выдержка, терпение и настойчивость.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8095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И только потом формируются более сложные и тонкие волевые качества: концентрация внимания, сосредоточенность, работоспособность. Вначале, в возрасте 10–11 лет, подросток просто восхищается наличием этих качеств у других, в 11–12 лет он заявляет о желании обладать такими качествами и в 12–13 лет приступает к самовоспитанию воли. Наиболее активным возрастом воспитания волевых качеств является период от 13 до 14 лет.</a:t>
            </a:r>
          </a:p>
          <a:p>
            <a:pPr algn="just"/>
            <a:r>
              <a:rPr lang="ru-RU" b="1" dirty="0" smtClean="0">
                <a:latin typeface="Times New Roman" panose="02020603050405020304" pitchFamily="18" charset="0"/>
                <a:cs typeface="Times New Roman" panose="02020603050405020304" pitchFamily="18" charset="0"/>
              </a:rPr>
              <a:t>Потребность в самоутверждении и самосовершенствовании в деятельности, имеющий личностный смысл. Самоопределение</a:t>
            </a:r>
            <a:r>
              <a:rPr lang="ru-RU" dirty="0" smtClean="0">
                <a:latin typeface="Times New Roman" panose="02020603050405020304" pitchFamily="18" charset="0"/>
                <a:cs typeface="Times New Roman" panose="02020603050405020304" pitchFamily="18" charset="0"/>
              </a:rPr>
              <a:t>. Подростковый возраст знаменателен еще и тем, что именно в этом возрасте вырабатываются умения,</a:t>
            </a:r>
          </a:p>
          <a:p>
            <a:pPr algn="just"/>
            <a:r>
              <a:rPr lang="ru-RU" dirty="0" smtClean="0">
                <a:latin typeface="Times New Roman" panose="02020603050405020304" pitchFamily="18" charset="0"/>
                <a:cs typeface="Times New Roman" panose="02020603050405020304" pitchFamily="18" charset="0"/>
              </a:rPr>
              <a:t>навыки, деловые качества, происходит выбор будущей профессии. В этом возрасте у детей отмечаются повышенный интерес к различного рода деятельности, стремление делать что-то своими руками, повышенная любознательность, появляются первые мечты о будущей профессии. Первичные профессиональные интересы возникают в учении и труде, что создает благоприятные условия для формирования нужных деловых качеств.</a:t>
            </a:r>
          </a:p>
          <a:p>
            <a:pPr algn="just"/>
            <a:r>
              <a:rPr lang="ru-RU" dirty="0" smtClean="0">
                <a:latin typeface="Times New Roman" panose="02020603050405020304" pitchFamily="18" charset="0"/>
                <a:cs typeface="Times New Roman" panose="02020603050405020304" pitchFamily="18" charset="0"/>
              </a:rPr>
              <a:t>У детей в этом возрасте наблюдается </a:t>
            </a:r>
            <a:r>
              <a:rPr lang="ru-RU" b="1" i="1" dirty="0" smtClean="0">
                <a:latin typeface="Times New Roman" panose="02020603050405020304" pitchFamily="18" charset="0"/>
                <a:cs typeface="Times New Roman" panose="02020603050405020304" pitchFamily="18" charset="0"/>
              </a:rPr>
              <a:t>повышенная познавательная и творческая активность</a:t>
            </a:r>
            <a:r>
              <a:rPr lang="ru-RU" dirty="0" smtClean="0">
                <a:latin typeface="Times New Roman" panose="02020603050405020304" pitchFamily="18" charset="0"/>
                <a:cs typeface="Times New Roman" panose="02020603050405020304" pitchFamily="18" charset="0"/>
              </a:rPr>
              <a:t>. Они стремятся узнать что-то новое, научиться чему-либо и стараются делать это хорошо, начинают совершенствовать свои знания, умения, навыки. Подобные процессы проходят и за пределами школы, причем подростки действуют как самостоятельно (сами что-то конструируют, строят, рисуют и т. д.), так и при помощи взрослых или более старших товарищей. Потребность делать «по-взрослому» стимулирует подростков к самообразованию, самосовершенствованию, самообслуживания. Работа, выполненная хорошо, получает одобрение окружающих, что ведет к самоутверждению подростков.</a:t>
            </a:r>
          </a:p>
          <a:p>
            <a:pPr algn="just"/>
            <a:r>
              <a:rPr lang="ru-RU" dirty="0" smtClean="0">
                <a:latin typeface="Times New Roman" panose="02020603050405020304" pitchFamily="18" charset="0"/>
                <a:cs typeface="Times New Roman" panose="02020603050405020304" pitchFamily="18" charset="0"/>
              </a:rPr>
              <a:t>У подростков отмечается </a:t>
            </a:r>
            <a:r>
              <a:rPr lang="ru-RU" b="1" i="1" dirty="0" smtClean="0">
                <a:latin typeface="Times New Roman" panose="02020603050405020304" pitchFamily="18" charset="0"/>
                <a:cs typeface="Times New Roman" panose="02020603050405020304" pitchFamily="18" charset="0"/>
              </a:rPr>
              <a:t>дифференцированное отношение к учебе. </a:t>
            </a:r>
            <a:r>
              <a:rPr lang="ru-RU" dirty="0" smtClean="0">
                <a:latin typeface="Times New Roman" panose="02020603050405020304" pitchFamily="18" charset="0"/>
                <a:cs typeface="Times New Roman" panose="02020603050405020304" pitchFamily="18" charset="0"/>
              </a:rPr>
              <a:t>Это связано с уровнем их интеллектуального развитии, достаточно широким кругозором, объемом и прочностью знаний, профессиональными склонностями и интересами. Поэтому по отношению к школьным предметам возникает избирательность: одни становятся любимыми и нужными, к другим интерес снижается. На отношение к предмету влияет также личность учителя.</a:t>
            </a:r>
          </a:p>
          <a:p>
            <a:pPr algn="just"/>
            <a:r>
              <a:rPr lang="ru-RU" dirty="0" smtClean="0">
                <a:latin typeface="Times New Roman" panose="02020603050405020304" pitchFamily="18" charset="0"/>
                <a:cs typeface="Times New Roman" panose="02020603050405020304" pitchFamily="18" charset="0"/>
              </a:rPr>
              <a:t>Появляются новые </a:t>
            </a:r>
            <a:r>
              <a:rPr lang="ru-RU" b="1" i="1" dirty="0" smtClean="0">
                <a:latin typeface="Times New Roman" panose="02020603050405020304" pitchFamily="18" charset="0"/>
                <a:cs typeface="Times New Roman" panose="02020603050405020304" pitchFamily="18" charset="0"/>
              </a:rPr>
              <a:t>мотивы учения</a:t>
            </a:r>
            <a:r>
              <a:rPr lang="ru-RU" dirty="0" smtClean="0">
                <a:latin typeface="Times New Roman" panose="02020603050405020304" pitchFamily="18" charset="0"/>
                <a:cs typeface="Times New Roman" panose="02020603050405020304" pitchFamily="18" charset="0"/>
              </a:rPr>
              <a:t>, связанные с расширением знаний, формированием нужных умений и навыков, позволяющих заниматься интересной работой и самостоятельным творческим трудом. Формируется система личностных ценностей. В дальнейшем они определяют содержание деятельности подростка, сферу его общения, избирательность отношения к людям, оценку этих людей и самооценку. У старших подростков начинается процесс профессионального самоопределения.</a:t>
            </a:r>
          </a:p>
        </p:txBody>
      </p:sp>
    </p:spTree>
    <p:extLst>
      <p:ext uri="{BB962C8B-B14F-4D97-AF65-F5344CB8AC3E}">
        <p14:creationId xmlns:p14="http://schemas.microsoft.com/office/powerpoint/2010/main" val="28246229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147732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 подростковом возрасте начинают формироваться организаторские способности, деловитость, предприимчивость, умение налаживать деловые контакты, договариваться о совместных делах, распределении обязанностей и др. Данные качества могут развиваться в любой сфере деятельности, в которую вовлечен подросток: в учении, труде, игре.</a:t>
            </a:r>
          </a:p>
          <a:p>
            <a:pPr algn="just"/>
            <a:r>
              <a:rPr lang="ru-RU" dirty="0" smtClean="0">
                <a:latin typeface="Times New Roman" panose="02020603050405020304" pitchFamily="18" charset="0"/>
                <a:cs typeface="Times New Roman" panose="02020603050405020304" pitchFamily="18" charset="0"/>
              </a:rPr>
              <a:t>К концу подросткового возраста процесс самоопределения практически завершается, и некоторые умения и навыки, нужные для дальнейшего профессионального становления, оказываются сформированными.</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9868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ctr"/>
            <a:r>
              <a:rPr lang="ru-RU" b="1" dirty="0" smtClean="0">
                <a:solidFill>
                  <a:srgbClr val="FF0000"/>
                </a:solidFill>
                <a:latin typeface="Times New Roman" panose="02020603050405020304" pitchFamily="18" charset="0"/>
                <a:cs typeface="Times New Roman" panose="02020603050405020304" pitchFamily="18" charset="0"/>
              </a:rPr>
              <a:t>Социальная ситуация развития</a:t>
            </a:r>
          </a:p>
          <a:p>
            <a:pPr algn="just"/>
            <a:r>
              <a:rPr lang="ru-RU" dirty="0" smtClean="0">
                <a:latin typeface="Times New Roman" panose="02020603050405020304" pitchFamily="18" charset="0"/>
                <a:cs typeface="Times New Roman" panose="02020603050405020304" pitchFamily="18" charset="0"/>
              </a:rPr>
              <a:t>Социальная ситуация развития человека в этом возрасте представляет собой переход от детства к самостоятельной и ответственной взрослой жизни. Иными словами, подростковый возраст занимает промежуточное положение между детством и взрослостью. Происходят изменения на физиологическом уровне, по-иному строятся отношения со взрослыми и сверстниками, претерпевают изменения уровень познавательных интересов, интеллект и способности. Духовная и физическая жизнь перемещается из дома во внешний мир, отношения со сверстниками строятся на более серьезном уровне. Подростки занимаются совместной деятельностью, обсуждают жизненно важные темы, а игры остаются в прошлом.</a:t>
            </a:r>
          </a:p>
          <a:p>
            <a:pPr algn="just"/>
            <a:r>
              <a:rPr lang="ru-RU" dirty="0" smtClean="0">
                <a:latin typeface="Times New Roman" panose="02020603050405020304" pitchFamily="18" charset="0"/>
                <a:cs typeface="Times New Roman" panose="02020603050405020304" pitchFamily="18" charset="0"/>
              </a:rPr>
              <a:t>В начале подросткового возраста появляется желание быть похожим на старших, в психологии оно </a:t>
            </a:r>
            <a:r>
              <a:rPr lang="ru-RU" b="1" i="1" dirty="0" smtClean="0">
                <a:latin typeface="Times New Roman" panose="02020603050405020304" pitchFamily="18" charset="0"/>
                <a:cs typeface="Times New Roman" panose="02020603050405020304" pitchFamily="18" charset="0"/>
              </a:rPr>
              <a:t>называется чувством взрослости</a:t>
            </a:r>
            <a:r>
              <a:rPr lang="ru-RU" dirty="0" smtClean="0">
                <a:latin typeface="Times New Roman" panose="02020603050405020304" pitchFamily="18" charset="0"/>
                <a:cs typeface="Times New Roman" panose="02020603050405020304" pitchFamily="18" charset="0"/>
              </a:rPr>
              <a:t>. Дети хотят, чтобы к ним относились как ко взрослым. Их желание, с одной стороны, оправданно, потому что в чем-то родители действительно начинают относиться к ним по-другому, разрешают делать то, что раньше не дозволялось. Например, теперь подростки могут смотреть художественные фильмы, доступ к которым раньше был запрещен, дольше гулять, родители начинают прислушиваться к ребенку при решении житейских проблем и др. Но, с другой стороны, подросток не во всем отвечает требованиям, предъявляемым ко взрослому человеку, он еще не выработал в себе такие качества, как самостоятельность, ответственность, серьезное отношение к своим обязанностям. Поэтому относиться к нему так, как он хочет, пока невозможно.</a:t>
            </a:r>
          </a:p>
          <a:p>
            <a:pPr algn="just"/>
            <a:r>
              <a:rPr lang="ru-RU" dirty="0" smtClean="0">
                <a:latin typeface="Times New Roman" panose="02020603050405020304" pitchFamily="18" charset="0"/>
                <a:cs typeface="Times New Roman" panose="02020603050405020304" pitchFamily="18" charset="0"/>
              </a:rPr>
              <a:t>Еще один очень важный момент состоит в том, что, хотя подросток продолжает жить в семье, учиться в той же школе и окружен теми же сверстниками, в шкале его ценностей происходят сдвиги и по-другому расставляются акценты, связанные с семьей, школой, сверстниками. Причиной этого является </a:t>
            </a:r>
            <a:r>
              <a:rPr lang="ru-RU" b="1" i="1" dirty="0" smtClean="0">
                <a:latin typeface="Times New Roman" panose="02020603050405020304" pitchFamily="18" charset="0"/>
                <a:cs typeface="Times New Roman" panose="02020603050405020304" pitchFamily="18" charset="0"/>
              </a:rPr>
              <a:t>рефлексия</a:t>
            </a:r>
            <a:r>
              <a:rPr lang="ru-RU" dirty="0" smtClean="0">
                <a:latin typeface="Times New Roman" panose="02020603050405020304" pitchFamily="18" charset="0"/>
                <a:cs typeface="Times New Roman" panose="02020603050405020304" pitchFamily="18" charset="0"/>
              </a:rPr>
              <a:t>, которая начала развиваться к концу младшего школьного возраста, а в подростковом возрасте идет ее более активное развитие. Приобрести качества, свойственные взрослому человеку, стремятся все подростки. Это влечет за собой внешнюю и внутреннюю перестройку. Начинается она с подражания своим «кумирам». С 12–13 лет дети начинают копировать поведение и черты внешности значимых для них взрослых или старших сверстников (лексикон, способ отдыха, увлечения, украшения, прически, косметика и т. д.).</a:t>
            </a:r>
          </a:p>
        </p:txBody>
      </p:sp>
    </p:spTree>
    <p:extLst>
      <p:ext uri="{BB962C8B-B14F-4D97-AF65-F5344CB8AC3E}">
        <p14:creationId xmlns:p14="http://schemas.microsoft.com/office/powerpoint/2010/main" val="2979838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Для мальчиков объектом подражания становятся люди, которые ведут себя как «настоящие мужчины»: обладают силой воли, выдержкой, смелостью, мужеством, выносливостью, верны дружбе. Поэтому мальчики в 12–13 лет начинают больше внимания уделять своим физическим данным: записываются в спортивные секции, развивают силу и выносливость.</a:t>
            </a:r>
          </a:p>
          <a:p>
            <a:pPr algn="just"/>
            <a:r>
              <a:rPr lang="ru-RU" dirty="0" smtClean="0">
                <a:latin typeface="Times New Roman" panose="02020603050405020304" pitchFamily="18" charset="0"/>
                <a:cs typeface="Times New Roman" panose="02020603050405020304" pitchFamily="18" charset="0"/>
              </a:rPr>
              <a:t>Девочки стремятся подражать тем, кто выглядит как «настоящая женщина»: привлекательным, обаятельным, пользующимся популярностью у других. Они начинают уделять больше внимания одежде, косметике, осваивают приемы кокетства и т. д.</a:t>
            </a:r>
          </a:p>
          <a:p>
            <a:pPr algn="just"/>
            <a:r>
              <a:rPr lang="ru-RU" dirty="0" smtClean="0">
                <a:latin typeface="Times New Roman" panose="02020603050405020304" pitchFamily="18" charset="0"/>
                <a:cs typeface="Times New Roman" panose="02020603050405020304" pitchFamily="18" charset="0"/>
              </a:rPr>
              <a:t>Современная ситуация развития характеризуется тем, что на формирование потребностей подростков большое влияние оказывает реклама. В этом возрасте делается акцент на наличие определенных вещей: так, подросток, получая рекламируемую вещь в личное пользование, обретает ценность и в собственных глазах, и в глазах сверстников. Для подростка почти жизненно необходимо владеть некоторым набором вещей, чтобы обрести определенную значимость в своих глазах и глазах сверстников. Отсюда можно сделать вывод, что реклама, телевидение, СМИ в какой-то степени формируют потребности подростков.</a:t>
            </a:r>
          </a:p>
          <a:p>
            <a:pPr algn="ctr"/>
            <a:r>
              <a:rPr lang="ru-RU" b="1" dirty="0" smtClean="0">
                <a:solidFill>
                  <a:srgbClr val="FF0000"/>
                </a:solidFill>
                <a:latin typeface="Times New Roman" panose="02020603050405020304" pitchFamily="18" charset="0"/>
                <a:cs typeface="Times New Roman" panose="02020603050405020304" pitchFamily="18" charset="0"/>
              </a:rPr>
              <a:t>9.2. Физиологические изменения</a:t>
            </a:r>
          </a:p>
          <a:p>
            <a:pPr algn="just"/>
            <a:r>
              <a:rPr lang="ru-RU" dirty="0" smtClean="0">
                <a:latin typeface="Times New Roman" panose="02020603050405020304" pitchFamily="18" charset="0"/>
                <a:cs typeface="Times New Roman" panose="02020603050405020304" pitchFamily="18" charset="0"/>
              </a:rPr>
              <a:t>В подростковом возрасте происходят физиологические изменения, которые приводят к изменениям в поведении детей.</a:t>
            </a:r>
          </a:p>
          <a:p>
            <a:pPr algn="just"/>
            <a:r>
              <a:rPr lang="ru-RU" b="1" i="1" dirty="0" smtClean="0">
                <a:latin typeface="Times New Roman" panose="02020603050405020304" pitchFamily="18" charset="0"/>
                <a:cs typeface="Times New Roman" panose="02020603050405020304" pitchFamily="18" charset="0"/>
              </a:rPr>
              <a:t>Сокращается период активности доминирующего центра коры головного мозга. </a:t>
            </a:r>
            <a:r>
              <a:rPr lang="ru-RU" dirty="0" smtClean="0">
                <a:latin typeface="Times New Roman" panose="02020603050405020304" pitchFamily="18" charset="0"/>
                <a:cs typeface="Times New Roman" panose="02020603050405020304" pitchFamily="18" charset="0"/>
              </a:rPr>
              <a:t>В результате этого внимание становится непродолжительным и неустойчивым.</a:t>
            </a:r>
          </a:p>
          <a:p>
            <a:pPr algn="just"/>
            <a:r>
              <a:rPr lang="ru-RU" b="1" i="1" dirty="0" smtClean="0">
                <a:latin typeface="Times New Roman" panose="02020603050405020304" pitchFamily="18" charset="0"/>
                <a:cs typeface="Times New Roman" panose="02020603050405020304" pitchFamily="18" charset="0"/>
              </a:rPr>
              <a:t>Ухудшается способность к дифференцированию. </a:t>
            </a:r>
            <a:r>
              <a:rPr lang="ru-RU" dirty="0" smtClean="0">
                <a:latin typeface="Times New Roman" panose="02020603050405020304" pitchFamily="18" charset="0"/>
                <a:cs typeface="Times New Roman" panose="02020603050405020304" pitchFamily="18" charset="0"/>
              </a:rPr>
              <a:t>Это приводит к ухудшению понимания излагаемого материала и усвоения информации. Поэтому во время занятий надо приводить больше ярких, понятных примеров, использовать демонстративный материал и так далее. По ходу общения учителю следует постоянно проверять, правильно ли ученики его поняли: задавать вопросы, при необходимости использовать анкеты, игры.</a:t>
            </a:r>
          </a:p>
          <a:p>
            <a:pPr algn="just"/>
            <a:r>
              <a:rPr lang="ru-RU" b="1" i="1" dirty="0" smtClean="0">
                <a:latin typeface="Times New Roman" panose="02020603050405020304" pitchFamily="18" charset="0"/>
                <a:cs typeface="Times New Roman" panose="02020603050405020304" pitchFamily="18" charset="0"/>
              </a:rPr>
              <a:t>Увеличивается латентный (скрытый) период рефлекторные реакций.</a:t>
            </a:r>
          </a:p>
          <a:p>
            <a:pPr algn="just"/>
            <a:r>
              <a:rPr lang="ru-RU" dirty="0" smtClean="0">
                <a:latin typeface="Times New Roman" panose="02020603050405020304" pitchFamily="18" charset="0"/>
                <a:cs typeface="Times New Roman" panose="02020603050405020304" pitchFamily="18" charset="0"/>
              </a:rPr>
              <a:t>Замедляется реакция, подросток не сразу отвечает на заданный вопрос, не сразу начинает выполнять требования учителя. Чтобы не усугублять ситуацию, не следует торопить детей, необходимо давать им время на раздумье и не оскорблять.</a:t>
            </a:r>
          </a:p>
        </p:txBody>
      </p:sp>
    </p:spTree>
    <p:extLst>
      <p:ext uri="{BB962C8B-B14F-4D97-AF65-F5344CB8AC3E}">
        <p14:creationId xmlns:p14="http://schemas.microsoft.com/office/powerpoint/2010/main" val="2288631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11172289"/>
          </a:xfrm>
          <a:prstGeom prst="rect">
            <a:avLst/>
          </a:prstGeom>
        </p:spPr>
        <p:txBody>
          <a:bodyPr wrap="square">
            <a:spAutoFit/>
          </a:bodyPr>
          <a:lstStyle/>
          <a:p>
            <a:pPr algn="just"/>
            <a:r>
              <a:rPr lang="ru-RU" b="1" i="1" dirty="0" smtClean="0">
                <a:latin typeface="Times New Roman" panose="02020603050405020304" pitchFamily="18" charset="0"/>
                <a:cs typeface="Times New Roman" panose="02020603050405020304" pitchFamily="18" charset="0"/>
              </a:rPr>
              <a:t>Подкорковые процессы выходят из-под контроля коры головного мозга. </a:t>
            </a:r>
            <a:r>
              <a:rPr lang="ru-RU" dirty="0" smtClean="0">
                <a:latin typeface="Times New Roman" panose="02020603050405020304" pitchFamily="18" charset="0"/>
                <a:cs typeface="Times New Roman" panose="02020603050405020304" pitchFamily="18" charset="0"/>
              </a:rPr>
              <a:t>Подростки не способны контролировать проявления как положительных, так и отрицательных эмоций. Зная эту особенность подросткового возраста, учителю необходимо быть более терпимым, относиться к проявлению эмоций с пониманием, стараться не «заражаться» отрицательными эмоциями, а в конфликтных ситуациях переключать внимание на что-либо другое. Целесообразно ознакомить детей с приемами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и отработать с ними эти приемы.</a:t>
            </a:r>
          </a:p>
          <a:p>
            <a:pPr algn="just"/>
            <a:r>
              <a:rPr lang="ru-RU" b="1" i="1" dirty="0" smtClean="0">
                <a:latin typeface="Times New Roman" panose="02020603050405020304" pitchFamily="18" charset="0"/>
                <a:cs typeface="Times New Roman" panose="02020603050405020304" pitchFamily="18" charset="0"/>
              </a:rPr>
              <a:t>Ослабляется деятельность второй сигнальной системы. </a:t>
            </a:r>
            <a:r>
              <a:rPr lang="ru-RU" dirty="0" smtClean="0">
                <a:latin typeface="Times New Roman" panose="02020603050405020304" pitchFamily="18" charset="0"/>
                <a:cs typeface="Times New Roman" panose="02020603050405020304" pitchFamily="18" charset="0"/>
              </a:rPr>
              <a:t>Речь становится краткой, стереотипной, замедленной. Подростки могут плохо понимать аудиальную (словесную) информацию. Не следует торопить их, можно подсказывать необходимые слова, при рассказе использовать иллюстрации, т. е. визуально подкреплять информацию, записывать ключевые слова, рисовать. Что-то рассказывая или сообщая информацию, желательно говорить эмоционально, подкрепляя свою речь яркими примерами.</a:t>
            </a:r>
          </a:p>
          <a:p>
            <a:pPr algn="just"/>
            <a:r>
              <a:rPr lang="ru-RU" dirty="0" smtClean="0">
                <a:latin typeface="Times New Roman" panose="02020603050405020304" pitchFamily="18" charset="0"/>
                <a:cs typeface="Times New Roman" panose="02020603050405020304" pitchFamily="18" charset="0"/>
              </a:rPr>
              <a:t>В подростковом возрасте начинается половое развитие. Мальчики и девочки начинают относиться друг к другу иначе, чем прежде, – как к представителям другого пола. Для подростка становится очень важным, как к нему относятся другие, он начинает уделять большое внимание своей внешности. Происходит идентификация себя с представителями своего пола (подробно об этом см. 9.6). </a:t>
            </a:r>
          </a:p>
          <a:p>
            <a:pPr algn="just"/>
            <a:r>
              <a:rPr lang="ru-RU" dirty="0" smtClean="0">
                <a:latin typeface="Times New Roman" panose="02020603050405020304" pitchFamily="18" charset="0"/>
                <a:cs typeface="Times New Roman" panose="02020603050405020304" pitchFamily="18" charset="0"/>
              </a:rPr>
              <a:t>Подростковый возраст обычно характеризуют как переломный, переходный, критический, но чаще – как возраст полового созревания.</a:t>
            </a:r>
          </a:p>
          <a:p>
            <a:pPr algn="ctr"/>
            <a:r>
              <a:rPr lang="ru-RU" b="1" dirty="0" smtClean="0">
                <a:solidFill>
                  <a:srgbClr val="FF0000"/>
                </a:solidFill>
                <a:latin typeface="Times New Roman" panose="02020603050405020304" pitchFamily="18" charset="0"/>
                <a:cs typeface="Times New Roman" panose="02020603050405020304" pitchFamily="18" charset="0"/>
              </a:rPr>
              <a:t>9.3. Психологические изменения</a:t>
            </a:r>
          </a:p>
          <a:p>
            <a:pPr algn="ctr"/>
            <a:endParaRPr lang="ru-RU" b="1" dirty="0" smtClean="0">
              <a:solidFill>
                <a:srgbClr val="FF0000"/>
              </a:solidFill>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Изменения на психологическом уровне в подростковом возрасте проявляются  следующим образом.</a:t>
            </a:r>
          </a:p>
          <a:p>
            <a:pPr algn="just"/>
            <a:r>
              <a:rPr lang="ru-RU" dirty="0" smtClean="0">
                <a:latin typeface="Times New Roman" panose="02020603050405020304" pitchFamily="18" charset="0"/>
                <a:cs typeface="Times New Roman" panose="02020603050405020304" pitchFamily="18" charset="0"/>
              </a:rPr>
              <a:t>Высокого уровня развития достигают все познавательные процессы и творческая активность. Происходит </a:t>
            </a:r>
            <a:r>
              <a:rPr lang="ru-RU" b="1" i="1" dirty="0" smtClean="0">
                <a:latin typeface="Times New Roman" panose="02020603050405020304" pitchFamily="18" charset="0"/>
                <a:cs typeface="Times New Roman" panose="02020603050405020304" pitchFamily="18" charset="0"/>
              </a:rPr>
              <a:t>перестройка памяти.</a:t>
            </a:r>
            <a:r>
              <a:rPr lang="ru-RU" dirty="0" smtClean="0">
                <a:latin typeface="Times New Roman" panose="02020603050405020304" pitchFamily="18" charset="0"/>
                <a:cs typeface="Times New Roman" panose="02020603050405020304" pitchFamily="18" charset="0"/>
              </a:rPr>
              <a:t> Начинает активно развиваться логическая память. Постепенно ребенок переходит к использованию логической, произвольной и опосредованной памяти. Развитие механической памяти замедляется. А так как в школе с появлением новых учебных предметов приходится запоминать много информации, в том числе и механически, у детей появляются проблемы с памятью. Жалобы на плохую память в этом возрасте встречаются часто.</a:t>
            </a:r>
          </a:p>
          <a:p>
            <a:pPr algn="just"/>
            <a:r>
              <a:rPr lang="ru-RU" dirty="0" smtClean="0">
                <a:latin typeface="Times New Roman" panose="02020603050405020304" pitchFamily="18" charset="0"/>
                <a:cs typeface="Times New Roman" panose="02020603050405020304" pitchFamily="18" charset="0"/>
              </a:rPr>
              <a:t>Меняется </a:t>
            </a:r>
            <a:r>
              <a:rPr lang="ru-RU" b="1" i="1" dirty="0" smtClean="0">
                <a:latin typeface="Times New Roman" panose="02020603050405020304" pitchFamily="18" charset="0"/>
                <a:cs typeface="Times New Roman" panose="02020603050405020304" pitchFamily="18" charset="0"/>
              </a:rPr>
              <a:t>отношение между памятью и мышлением. </a:t>
            </a:r>
            <a:r>
              <a:rPr lang="ru-RU" dirty="0" smtClean="0">
                <a:latin typeface="Times New Roman" panose="02020603050405020304" pitchFamily="18" charset="0"/>
                <a:cs typeface="Times New Roman" panose="02020603050405020304" pitchFamily="18" charset="0"/>
              </a:rPr>
              <a:t>Мышление определяется памятью. Мыслить – значит вспоминать. Для подростка вспомнить – значит мыслить. Для того чтобы запомнить материал, ему необходимо установить логическую связь между его частями.</a:t>
            </a:r>
          </a:p>
          <a:p>
            <a:pPr algn="just"/>
            <a:r>
              <a:rPr lang="ru-RU" dirty="0" smtClean="0">
                <a:latin typeface="Times New Roman" panose="02020603050405020304" pitchFamily="18" charset="0"/>
                <a:cs typeface="Times New Roman" panose="02020603050405020304" pitchFamily="18" charset="0"/>
              </a:rPr>
              <a:t>Происходят </a:t>
            </a:r>
            <a:r>
              <a:rPr lang="ru-RU" b="1" i="1" dirty="0" smtClean="0">
                <a:latin typeface="Times New Roman" panose="02020603050405020304" pitchFamily="18" charset="0"/>
                <a:cs typeface="Times New Roman" panose="02020603050405020304" pitchFamily="18" charset="0"/>
              </a:rPr>
              <a:t>изменения в чтении, монологической и письменной речи. </a:t>
            </a:r>
            <a:r>
              <a:rPr lang="ru-RU" dirty="0" smtClean="0">
                <a:latin typeface="Times New Roman" panose="02020603050405020304" pitchFamily="18" charset="0"/>
                <a:cs typeface="Times New Roman" panose="02020603050405020304" pitchFamily="18" charset="0"/>
              </a:rPr>
              <a:t>Чтение от беглого, правильного постепенно переходит в способность декламировать, монологическая речь – от умения пересказывать текст к способности самостоятельно готовить устные выступления, письменная – от изложения к сочинению. Речь становится богатой.</a:t>
            </a:r>
          </a:p>
          <a:p>
            <a:pPr algn="just"/>
            <a:r>
              <a:rPr lang="ru-RU" b="1" i="1" dirty="0" smtClean="0">
                <a:latin typeface="Times New Roman" panose="02020603050405020304" pitchFamily="18" charset="0"/>
                <a:cs typeface="Times New Roman" panose="02020603050405020304" pitchFamily="18" charset="0"/>
              </a:rPr>
              <a:t>Мышление</a:t>
            </a:r>
            <a:r>
              <a:rPr lang="ru-RU" dirty="0" smtClean="0">
                <a:latin typeface="Times New Roman" panose="02020603050405020304" pitchFamily="18" charset="0"/>
                <a:cs typeface="Times New Roman" panose="02020603050405020304" pitchFamily="18" charset="0"/>
              </a:rPr>
              <a:t> становится теоретическим, понятийным за счет того, что подросток начинает усваивать понятия, совершенствовать умение пользоваться ими, рассуждать логически и абстрактно. Формируются общие и специальные способности, в том числе необходимые для будущей профессии.</a:t>
            </a:r>
          </a:p>
          <a:p>
            <a:pPr algn="just"/>
            <a:r>
              <a:rPr lang="ru-RU" dirty="0" smtClean="0">
                <a:latin typeface="Times New Roman" panose="02020603050405020304" pitchFamily="18" charset="0"/>
                <a:cs typeface="Times New Roman" panose="02020603050405020304" pitchFamily="18" charset="0"/>
              </a:rPr>
              <a:t>Появление чувствительности к мнению окружающих по поводу внешности, знаний, способностей связано с развитием в этом возрасте </a:t>
            </a:r>
            <a:r>
              <a:rPr lang="ru-RU" b="1" i="1" dirty="0" smtClean="0">
                <a:latin typeface="Times New Roman" panose="02020603050405020304" pitchFamily="18" charset="0"/>
                <a:cs typeface="Times New Roman" panose="02020603050405020304" pitchFamily="18" charset="0"/>
              </a:rPr>
              <a:t>самосознания.</a:t>
            </a:r>
            <a:r>
              <a:rPr lang="ru-RU" dirty="0" smtClean="0">
                <a:latin typeface="Times New Roman" panose="02020603050405020304" pitchFamily="18" charset="0"/>
                <a:cs typeface="Times New Roman" panose="02020603050405020304" pitchFamily="18" charset="0"/>
              </a:rPr>
              <a:t> Подростки становятся более обидчивыми. Они хотят выглядеть лучше всех и производить хорошее впечатление. Для них лучше промолчать, чем сказать и ошибиться. Зная такую особенность этого возраста, взрослым надо избегать прямых оценок, говорить с подростками, используя «Я-высказывание», т. е. высказывание о себе, своих чувствах. Подростков следует принимать такими, какие они есть (безусловное принятие), давать им возможность высказаться до конца, когда это необходимо. Важно поддерживать их инициативу, даже если это кажется не совсем актуальным и нужным.</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5384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 поведении подростков отмечаются </a:t>
            </a:r>
            <a:r>
              <a:rPr lang="ru-RU" b="1" i="1" dirty="0" err="1" smtClean="0">
                <a:latin typeface="Times New Roman" panose="02020603050405020304" pitchFamily="18" charset="0"/>
                <a:cs typeface="Times New Roman" panose="02020603050405020304" pitchFamily="18" charset="0"/>
              </a:rPr>
              <a:t>демонстративность</a:t>
            </a:r>
            <a:r>
              <a:rPr lang="ru-RU" b="1" i="1" dirty="0" smtClean="0">
                <a:latin typeface="Times New Roman" panose="02020603050405020304" pitchFamily="18" charset="0"/>
                <a:cs typeface="Times New Roman" panose="02020603050405020304" pitchFamily="18" charset="0"/>
              </a:rPr>
              <a:t>, внешнее бунтарство, стремление освободиться из-под опеки и контроля взрослых.</a:t>
            </a:r>
            <a:r>
              <a:rPr lang="ru-RU" dirty="0" smtClean="0">
                <a:latin typeface="Times New Roman" panose="02020603050405020304" pitchFamily="18" charset="0"/>
                <a:cs typeface="Times New Roman" panose="02020603050405020304" pitchFamily="18" charset="0"/>
              </a:rPr>
              <a:t> Они могут демонстративно нарушать правила поведения, не вполне корректным образом обсуждать слова или поведение людей, отстаивать свою точку зрения, даже если не совсем уверены в ее правильности.</a:t>
            </a:r>
          </a:p>
          <a:p>
            <a:pPr algn="just"/>
            <a:r>
              <a:rPr lang="ru-RU" dirty="0" smtClean="0">
                <a:latin typeface="Times New Roman" panose="02020603050405020304" pitchFamily="18" charset="0"/>
                <a:cs typeface="Times New Roman" panose="02020603050405020304" pitchFamily="18" charset="0"/>
              </a:rPr>
              <a:t>Возникает </a:t>
            </a:r>
            <a:r>
              <a:rPr lang="ru-RU" b="1" i="1" dirty="0" smtClean="0">
                <a:latin typeface="Times New Roman" panose="02020603050405020304" pitchFamily="18" charset="0"/>
                <a:cs typeface="Times New Roman" panose="02020603050405020304" pitchFamily="18" charset="0"/>
              </a:rPr>
              <a:t>потребность в доверительном общении. </a:t>
            </a:r>
            <a:r>
              <a:rPr lang="ru-RU" dirty="0" smtClean="0">
                <a:latin typeface="Times New Roman" panose="02020603050405020304" pitchFamily="18" charset="0"/>
                <a:cs typeface="Times New Roman" panose="02020603050405020304" pitchFamily="18" charset="0"/>
              </a:rPr>
              <a:t>Подростки хотят быть услышанными, им необходимо, чтобы их мнение уважали. Они очень переживают, когда их перебивают, не дослушав. Взрослым следует разговаривать с ними на равных, но не допускать панибратства.</a:t>
            </a:r>
          </a:p>
          <a:p>
            <a:pPr algn="just"/>
            <a:r>
              <a:rPr lang="ru-RU" dirty="0" smtClean="0">
                <a:latin typeface="Times New Roman" panose="02020603050405020304" pitchFamily="18" charset="0"/>
                <a:cs typeface="Times New Roman" panose="02020603050405020304" pitchFamily="18" charset="0"/>
              </a:rPr>
              <a:t>У подростков велика </a:t>
            </a:r>
            <a:r>
              <a:rPr lang="ru-RU" b="1" i="1" dirty="0" smtClean="0">
                <a:latin typeface="Times New Roman" panose="02020603050405020304" pitchFamily="18" charset="0"/>
                <a:cs typeface="Times New Roman" panose="02020603050405020304" pitchFamily="18" charset="0"/>
              </a:rPr>
              <a:t>потребность в общении и дружбе</a:t>
            </a:r>
            <a:r>
              <a:rPr lang="ru-RU" dirty="0" smtClean="0">
                <a:latin typeface="Times New Roman" panose="02020603050405020304" pitchFamily="18" charset="0"/>
                <a:cs typeface="Times New Roman" panose="02020603050405020304" pitchFamily="18" charset="0"/>
              </a:rPr>
              <a:t>, они боятся быть отвергнутыми. Они часто избегают общения из страха «не понравиться». Поэтому у многих детей в этом возрасте возникают проблемы в установлении контактов как со сверстниками, так и с более взрослыми людьми. Чтобы этот процесс был менее болезненным, надо поддерживать и подбадривать их, развивать адекватную самооценку у неуверенных в себе.</a:t>
            </a:r>
          </a:p>
          <a:p>
            <a:pPr algn="just"/>
            <a:r>
              <a:rPr lang="ru-RU" dirty="0" smtClean="0">
                <a:latin typeface="Times New Roman" panose="02020603050405020304" pitchFamily="18" charset="0"/>
                <a:cs typeface="Times New Roman" panose="02020603050405020304" pitchFamily="18" charset="0"/>
              </a:rPr>
              <a:t>Подростки стремятся </a:t>
            </a:r>
            <a:r>
              <a:rPr lang="ru-RU" b="1" i="1" dirty="0" smtClean="0">
                <a:latin typeface="Times New Roman" panose="02020603050405020304" pitchFamily="18" charset="0"/>
                <a:cs typeface="Times New Roman" panose="02020603050405020304" pitchFamily="18" charset="0"/>
              </a:rPr>
              <a:t>быть принятыми сверстниками</a:t>
            </a:r>
            <a:r>
              <a:rPr lang="ru-RU" dirty="0" smtClean="0">
                <a:latin typeface="Times New Roman" panose="02020603050405020304" pitchFamily="18" charset="0"/>
                <a:cs typeface="Times New Roman" panose="02020603050405020304" pitchFamily="18" charset="0"/>
              </a:rPr>
              <a:t>, обладающими, по их мнению, более значимыми качествами. Чтобы добиться этого, они подчас приукрашивают свои «подвиги», причем это может относиться как к положительным, так и к отрицательным поступкам; появляется стремление к </a:t>
            </a:r>
            <a:r>
              <a:rPr lang="ru-RU" dirty="0" err="1" smtClean="0">
                <a:latin typeface="Times New Roman" panose="02020603050405020304" pitchFamily="18" charset="0"/>
                <a:cs typeface="Times New Roman" panose="02020603050405020304" pitchFamily="18" charset="0"/>
              </a:rPr>
              <a:t>эпатажности</a:t>
            </a:r>
            <a:r>
              <a:rPr lang="ru-RU" dirty="0" smtClean="0">
                <a:latin typeface="Times New Roman" panose="02020603050405020304" pitchFamily="18" charset="0"/>
                <a:cs typeface="Times New Roman" panose="02020603050405020304" pitchFamily="18" charset="0"/>
              </a:rPr>
              <a:t>. Подростки могут не высказывать свою точку зрения, если она расходится с мнением группы и болезненно воспринимают потерю авторитета в группе.</a:t>
            </a:r>
          </a:p>
          <a:p>
            <a:pPr algn="just"/>
            <a:r>
              <a:rPr lang="ru-RU" dirty="0" smtClean="0">
                <a:latin typeface="Times New Roman" panose="02020603050405020304" pitchFamily="18" charset="0"/>
                <a:cs typeface="Times New Roman" panose="02020603050405020304" pitchFamily="18" charset="0"/>
              </a:rPr>
              <a:t>Появляется </a:t>
            </a:r>
            <a:r>
              <a:rPr lang="ru-RU" b="1" i="1" dirty="0" smtClean="0">
                <a:latin typeface="Times New Roman" panose="02020603050405020304" pitchFamily="18" charset="0"/>
                <a:cs typeface="Times New Roman" panose="02020603050405020304" pitchFamily="18" charset="0"/>
              </a:rPr>
              <a:t>склонность к риску</a:t>
            </a:r>
            <a:r>
              <a:rPr lang="ru-RU" dirty="0" smtClean="0">
                <a:latin typeface="Times New Roman" panose="02020603050405020304" pitchFamily="18" charset="0"/>
                <a:cs typeface="Times New Roman" panose="02020603050405020304" pitchFamily="18" charset="0"/>
              </a:rPr>
              <a:t>. Так как подростки отличаются повышенной эмоциональностью, им кажется, что они могут справиться с любой проблемой. Но на деле это не всегда так, потому что они еще не умеют адекватно оценивать свои силы, не думают о собственной безопасности.</a:t>
            </a:r>
          </a:p>
          <a:p>
            <a:pPr algn="just"/>
            <a:r>
              <a:rPr lang="ru-RU" dirty="0" smtClean="0">
                <a:latin typeface="Times New Roman" panose="02020603050405020304" pitchFamily="18" charset="0"/>
                <a:cs typeface="Times New Roman" panose="02020603050405020304" pitchFamily="18" charset="0"/>
              </a:rPr>
              <a:t>В этом </a:t>
            </a:r>
            <a:r>
              <a:rPr lang="ru-RU" b="1" i="1" dirty="0" smtClean="0">
                <a:latin typeface="Times New Roman" panose="02020603050405020304" pitchFamily="18" charset="0"/>
                <a:cs typeface="Times New Roman" panose="02020603050405020304" pitchFamily="18" charset="0"/>
              </a:rPr>
              <a:t>возрасте возрастает подверженность влиянию </a:t>
            </a:r>
            <a:r>
              <a:rPr lang="ru-RU" dirty="0" smtClean="0">
                <a:latin typeface="Times New Roman" panose="02020603050405020304" pitchFamily="18" charset="0"/>
                <a:cs typeface="Times New Roman" panose="02020603050405020304" pitchFamily="18" charset="0"/>
              </a:rPr>
              <a:t>со стороны сверстников. Если у ребенка заниженная самооценка, то он не хочет оказаться «белой вороной»; это может выражаться в боязни высказывать свое мнение. Некоторые подростки, не имеющие своего мнения и не обладающие навыками самостоятельного принятия решения, оказываются «ведомыми» и совершают какие-то поступки, часто противоправные, «за компанию» с другими, более сильными психологически и физически.</a:t>
            </a:r>
          </a:p>
          <a:p>
            <a:pPr algn="just"/>
            <a:r>
              <a:rPr lang="ru-RU" dirty="0" smtClean="0">
                <a:latin typeface="Times New Roman" panose="02020603050405020304" pitchFamily="18" charset="0"/>
                <a:cs typeface="Times New Roman" panose="02020603050405020304" pitchFamily="18" charset="0"/>
              </a:rPr>
              <a:t>У подростков отмечается </a:t>
            </a:r>
            <a:r>
              <a:rPr lang="ru-RU" b="1" i="1" dirty="0" smtClean="0">
                <a:latin typeface="Times New Roman" panose="02020603050405020304" pitchFamily="18" charset="0"/>
                <a:cs typeface="Times New Roman" panose="02020603050405020304" pitchFamily="18" charset="0"/>
              </a:rPr>
              <a:t>низкая устойчивость к стрессам</a:t>
            </a:r>
            <a:r>
              <a:rPr lang="ru-RU" dirty="0" smtClean="0">
                <a:latin typeface="Times New Roman" panose="02020603050405020304" pitchFamily="18" charset="0"/>
                <a:cs typeface="Times New Roman" panose="02020603050405020304" pitchFamily="18" charset="0"/>
              </a:rPr>
              <a:t>. Они могут действовать необдуманно, вести себя неадекватно.</a:t>
            </a:r>
          </a:p>
        </p:txBody>
      </p:sp>
    </p:spTree>
    <p:extLst>
      <p:ext uri="{BB962C8B-B14F-4D97-AF65-F5344CB8AC3E}">
        <p14:creationId xmlns:p14="http://schemas.microsoft.com/office/powerpoint/2010/main" val="963191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Несмотря на то что подростки активно решают различные задачи, связанные с учебой и другими делами, побуждают взрослых к обсуждению проблем, они проявляют </a:t>
            </a:r>
            <a:r>
              <a:rPr lang="ru-RU" b="1" i="1" dirty="0" smtClean="0">
                <a:latin typeface="Times New Roman" panose="02020603050405020304" pitchFamily="18" charset="0"/>
                <a:cs typeface="Times New Roman" panose="02020603050405020304" pitchFamily="18" charset="0"/>
              </a:rPr>
              <a:t>инфантильность</a:t>
            </a:r>
            <a:r>
              <a:rPr lang="ru-RU" dirty="0" smtClean="0">
                <a:latin typeface="Times New Roman" panose="02020603050405020304" pitchFamily="18" charset="0"/>
                <a:cs typeface="Times New Roman" panose="02020603050405020304" pitchFamily="18" charset="0"/>
              </a:rPr>
              <a:t> при решении проблем, связанными с выбором будущей профессии, этикой поведения, ответственным отношением к своим обязанностям. Взрослым надо научиться относиться к подросткам по-другому, стараться общаться с ними на равных, как со взрослыми людьми, но помнить, что они еще дети, которые нуждаются в помощи и поддержке.</a:t>
            </a:r>
          </a:p>
          <a:p>
            <a:pPr algn="ctr"/>
            <a:r>
              <a:rPr lang="ru-RU" b="1" dirty="0" smtClean="0">
                <a:solidFill>
                  <a:srgbClr val="FF0000"/>
                </a:solidFill>
                <a:latin typeface="Times New Roman" panose="02020603050405020304" pitchFamily="18" charset="0"/>
                <a:cs typeface="Times New Roman" panose="02020603050405020304" pitchFamily="18" charset="0"/>
              </a:rPr>
              <a:t>9.4. Кризис подросткового возраста</a:t>
            </a:r>
          </a:p>
          <a:p>
            <a:pPr algn="just"/>
            <a:r>
              <a:rPr lang="ru-RU" dirty="0" smtClean="0">
                <a:latin typeface="Times New Roman" panose="02020603050405020304" pitchFamily="18" charset="0"/>
                <a:cs typeface="Times New Roman" panose="02020603050405020304" pitchFamily="18" charset="0"/>
              </a:rPr>
              <a:t>Подростковый кризис приходится на возраст 12–14 лет. По продолжительности он больше, чем все другие кризисные периоды. Л.И. </a:t>
            </a:r>
            <a:r>
              <a:rPr lang="ru-RU" dirty="0" err="1" smtClean="0">
                <a:latin typeface="Times New Roman" panose="02020603050405020304" pitchFamily="18" charset="0"/>
                <a:cs typeface="Times New Roman" panose="02020603050405020304" pitchFamily="18" charset="0"/>
              </a:rPr>
              <a:t>Божович</a:t>
            </a:r>
            <a:r>
              <a:rPr lang="ru-RU" dirty="0" smtClean="0">
                <a:latin typeface="Times New Roman" panose="02020603050405020304" pitchFamily="18" charset="0"/>
                <a:cs typeface="Times New Roman" panose="02020603050405020304" pitchFamily="18" charset="0"/>
              </a:rPr>
              <a:t> считает, что это связано с более быстрым темпом физического и умственного развития подростов, приводящим к образованию потребностей, которые не могут быть удовлетворены в силу недостаточной социальной зрелости школьников.</a:t>
            </a:r>
          </a:p>
          <a:p>
            <a:pPr algn="just"/>
            <a:r>
              <a:rPr lang="ru-RU" dirty="0" smtClean="0">
                <a:latin typeface="Times New Roman" panose="02020603050405020304" pitchFamily="18" charset="0"/>
                <a:cs typeface="Times New Roman" panose="02020603050405020304" pitchFamily="18" charset="0"/>
              </a:rPr>
              <a:t>Подростковый кризис характеризуется тем, что в этом возрасте меняются взаимоотношения подростков с окружающими. Они начинают предъявлять повышенные требования к себе и ко взрослым и протестуют против обращения с ними как с маленькими.</a:t>
            </a:r>
          </a:p>
          <a:p>
            <a:pPr algn="just"/>
            <a:r>
              <a:rPr lang="ru-RU" dirty="0" smtClean="0">
                <a:latin typeface="Times New Roman" panose="02020603050405020304" pitchFamily="18" charset="0"/>
                <a:cs typeface="Times New Roman" panose="02020603050405020304" pitchFamily="18" charset="0"/>
              </a:rPr>
              <a:t>На данном этапе кардинально меняется поведение детей: многие из них становятся грубыми, неуправляемыми, все делают наперекор старшим, не подчиняются им, игнорируют замечания (подростковый негативизм) или, наоборот, могут замкнуться в себе.</a:t>
            </a:r>
          </a:p>
          <a:p>
            <a:pPr algn="just"/>
            <a:r>
              <a:rPr lang="ru-RU" dirty="0" smtClean="0">
                <a:latin typeface="Times New Roman" panose="02020603050405020304" pitchFamily="18" charset="0"/>
                <a:cs typeface="Times New Roman" panose="02020603050405020304" pitchFamily="18" charset="0"/>
              </a:rPr>
              <a:t>Если взрослые с пониманием относятся к потребностям ребенка и при первых негативных проявлениях перестраивают свои отношения с детьми, то переходный период протекает не так бурно и болезненно для обеих сторон. В противном случае подростковый кризис протекает очень бурно. На него влияют внешние и внутренние факторы.</a:t>
            </a:r>
          </a:p>
          <a:p>
            <a:pPr algn="just"/>
            <a:r>
              <a:rPr lang="ru-RU" dirty="0" smtClean="0">
                <a:latin typeface="Times New Roman" panose="02020603050405020304" pitchFamily="18" charset="0"/>
                <a:cs typeface="Times New Roman" panose="02020603050405020304" pitchFamily="18" charset="0"/>
              </a:rPr>
              <a:t>К </a:t>
            </a:r>
            <a:r>
              <a:rPr lang="ru-RU" b="1" i="1" dirty="0" smtClean="0">
                <a:latin typeface="Times New Roman" panose="02020603050405020304" pitchFamily="18" charset="0"/>
                <a:cs typeface="Times New Roman" panose="02020603050405020304" pitchFamily="18" charset="0"/>
              </a:rPr>
              <a:t>внешним факторам </a:t>
            </a:r>
            <a:r>
              <a:rPr lang="ru-RU" dirty="0" smtClean="0">
                <a:latin typeface="Times New Roman" panose="02020603050405020304" pitchFamily="18" charset="0"/>
                <a:cs typeface="Times New Roman" panose="02020603050405020304" pitchFamily="18" charset="0"/>
              </a:rPr>
              <a:t>можно отнести продолжающийся контроль со стороны</a:t>
            </a:r>
          </a:p>
          <a:p>
            <a:pPr algn="just"/>
            <a:r>
              <a:rPr lang="ru-RU" dirty="0" smtClean="0">
                <a:latin typeface="Times New Roman" panose="02020603050405020304" pitchFamily="18" charset="0"/>
                <a:cs typeface="Times New Roman" panose="02020603050405020304" pitchFamily="18" charset="0"/>
              </a:rPr>
              <a:t>взрослых, зависимость и опека, которые подростку кажутся чрезмерными. Он стремится освободиться от них, считая себя достаточно взрослым для того, чтобы принимать самостоятельно решения и действовать так, как он считает нужным. Подросток находится в достаточно сложной ситуации: с одной стороны, он действительно стал более взрослым, но, с другой стороны, в его психологии и поведении сохранились детские черты – он недостаточно серьезно относится к своим обязанностям, не может действовать ответственно и самостоятельно.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4561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29430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Все это приводит к тому, что взрослые не могут воспринимать его как равного себе.</a:t>
            </a:r>
          </a:p>
          <a:p>
            <a:pPr algn="just"/>
            <a:r>
              <a:rPr lang="ru-RU" dirty="0" smtClean="0">
                <a:latin typeface="Times New Roman" panose="02020603050405020304" pitchFamily="18" charset="0"/>
                <a:cs typeface="Times New Roman" panose="02020603050405020304" pitchFamily="18" charset="0"/>
              </a:rPr>
              <a:t>Однако взрослому необходимо изменить отношение к подростку, иначе с его стороны может возникнуть сопротивление, которое со временем приведет к недопониманию между взрослым и подростком и межличностному конфликту, а затем –</a:t>
            </a:r>
          </a:p>
          <a:p>
            <a:pPr algn="just"/>
            <a:r>
              <a:rPr lang="ru-RU" dirty="0" smtClean="0">
                <a:latin typeface="Times New Roman" panose="02020603050405020304" pitchFamily="18" charset="0"/>
                <a:cs typeface="Times New Roman" panose="02020603050405020304" pitchFamily="18" charset="0"/>
              </a:rPr>
              <a:t>к задержке личностного развития. У подростка может появиться ощущение ненужности, апатии, отчуждения, утвердиться мнение, что взрослые не могут его понять и помочь. В результате в тот момент, когда подростку действительно понадобятся поддержка и помощь старших, произойдет его эмоциональное отторжение от взрослого, и последний утратит возможность оказывать влияние на ребенка и помогать ему.</a:t>
            </a:r>
          </a:p>
          <a:p>
            <a:pPr algn="just"/>
            <a:r>
              <a:rPr lang="ru-RU" dirty="0" smtClean="0">
                <a:latin typeface="Times New Roman" panose="02020603050405020304" pitchFamily="18" charset="0"/>
                <a:cs typeface="Times New Roman" panose="02020603050405020304" pitchFamily="18" charset="0"/>
              </a:rPr>
              <a:t>Чтобы избежать подобных проблем, следует строить отношения с подростком на основе доверия, уважения, по-дружески. Созданию таких отношений способствует привлечение подростка к какой-нибудь серьезной работе.</a:t>
            </a:r>
          </a:p>
          <a:p>
            <a:pPr algn="just"/>
            <a:r>
              <a:rPr lang="ru-RU" b="1" i="1" dirty="0" smtClean="0">
                <a:latin typeface="Times New Roman" panose="02020603050405020304" pitchFamily="18" charset="0"/>
                <a:cs typeface="Times New Roman" panose="02020603050405020304" pitchFamily="18" charset="0"/>
              </a:rPr>
              <a:t>Внутренние факторы </a:t>
            </a:r>
            <a:r>
              <a:rPr lang="ru-RU" dirty="0" smtClean="0">
                <a:latin typeface="Times New Roman" panose="02020603050405020304" pitchFamily="18" charset="0"/>
                <a:cs typeface="Times New Roman" panose="02020603050405020304" pitchFamily="18" charset="0"/>
              </a:rPr>
              <a:t>отражают личностное развитие подростка. Изменяются привычки и черты характера, мешающие ему осуществлять задуманное: нарушаются внутренние запреты, утрачивается привычка подчиняться взрослым и др. Появляется стремление к личностному самосовершенствованию, которое происходит через развитие самопознания (рефлексию), самовыражения, самоутверждения. Подросток критически относится к своим недостаткам, как физическим, так и личностным  (особенностям характера), переживает из-за тех черт характера, которые мешают ему в установлении дружеских контактов и взаимоотношениях с людьми. Негативные высказывания в его адрес могут привести к аффективным вспышкам и конфликтам.</a:t>
            </a:r>
          </a:p>
          <a:p>
            <a:pPr algn="just"/>
            <a:r>
              <a:rPr lang="ru-RU" dirty="0" smtClean="0">
                <a:latin typeface="Times New Roman" panose="02020603050405020304" pitchFamily="18" charset="0"/>
                <a:cs typeface="Times New Roman" panose="02020603050405020304" pitchFamily="18" charset="0"/>
              </a:rPr>
              <a:t>В этом возрасте идет усиленный рост организма, что влечет за собой поведенческие изменения и эмоциональные вспышки: подросток начинает сильно нервничать, обвинять себя в несостоятельности, что ведет к внутреннему напряжению, с которым ему трудно справиться.</a:t>
            </a:r>
          </a:p>
          <a:p>
            <a:pPr algn="just"/>
            <a:r>
              <a:rPr lang="ru-RU" b="1" i="1" dirty="0" smtClean="0">
                <a:latin typeface="Times New Roman" panose="02020603050405020304" pitchFamily="18" charset="0"/>
                <a:cs typeface="Times New Roman" panose="02020603050405020304" pitchFamily="18" charset="0"/>
              </a:rPr>
              <a:t>Поведенческие изменения </a:t>
            </a:r>
            <a:r>
              <a:rPr lang="ru-RU" dirty="0" smtClean="0">
                <a:latin typeface="Times New Roman" panose="02020603050405020304" pitchFamily="18" charset="0"/>
                <a:cs typeface="Times New Roman" panose="02020603050405020304" pitchFamily="18" charset="0"/>
              </a:rPr>
              <a:t>проявляются в желании «испытать все, пройти через все», прослеживается склонность к риску. Подростка притягивает все, что ранее находилось под запретом. Многие из «любопытства» пробуют алкоголь, наркотики, начинают курить. Если это делается не из любопытства, а из-за куража, может возникнуть психологическая зависимость от наркотических веществ, хотя иногда и любопытство приводит к стойкой зависимости.</a:t>
            </a:r>
          </a:p>
          <a:p>
            <a:pPr algn="just"/>
            <a:r>
              <a:rPr lang="ru-RU" dirty="0" smtClean="0">
                <a:latin typeface="Times New Roman" panose="02020603050405020304" pitchFamily="18" charset="0"/>
                <a:cs typeface="Times New Roman" panose="02020603050405020304" pitchFamily="18" charset="0"/>
              </a:rPr>
              <a:t>В этом возрасте происходит духовный рост и меняется психический статус. Рефлексия, которая распространяется на окружающий мир и самого себя, приводит к внутренним противоречиям, в основе, которых лежит потеря идентичности с самим собой, несовпадение прежних представлений о себе с сегодняшним образом.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30855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Данные противоречия могут привести к навязчивым состояниям: сомнениям, страхам, угнетающим мыслям о себе.</a:t>
            </a:r>
          </a:p>
          <a:p>
            <a:pPr algn="just"/>
            <a:r>
              <a:rPr lang="ru-RU" dirty="0" smtClean="0">
                <a:latin typeface="Times New Roman" panose="02020603050405020304" pitchFamily="18" charset="0"/>
                <a:cs typeface="Times New Roman" panose="02020603050405020304" pitchFamily="18" charset="0"/>
              </a:rPr>
              <a:t>Проявление негативизма может выражаться у некоторых подростков в бессмысленном противостоянии другим, немотивированном противоречии (чаще всего взрослым) и другими протестными реакциями. Взрослым (учителям, родителям, близким) необходимо перестроить отношения с подростком, постараться понять его проблемы и сделать переходный период менее болезненным.</a:t>
            </a:r>
          </a:p>
          <a:p>
            <a:pPr algn="ctr"/>
            <a:r>
              <a:rPr lang="ru-RU" b="1" dirty="0" smtClean="0">
                <a:solidFill>
                  <a:srgbClr val="FF0000"/>
                </a:solidFill>
                <a:latin typeface="Times New Roman" panose="02020603050405020304" pitchFamily="18" charset="0"/>
                <a:cs typeface="Times New Roman" panose="02020603050405020304" pitchFamily="18" charset="0"/>
              </a:rPr>
              <a:t>9.5. Ведущая деятельность в подростковом возрасте</a:t>
            </a:r>
          </a:p>
          <a:p>
            <a:pPr algn="just"/>
            <a:r>
              <a:rPr lang="ru-RU" dirty="0" smtClean="0">
                <a:latin typeface="Times New Roman" panose="02020603050405020304" pitchFamily="18" charset="0"/>
                <a:cs typeface="Times New Roman" panose="02020603050405020304" pitchFamily="18" charset="0"/>
              </a:rPr>
              <a:t>Ведущей деятельностью в подростковом возрасте является общение со сверстниками. Общаясь, подростки осваивают нормы социального поведения, морали, устанавливают отношения равенства и уважения друг к другу.</a:t>
            </a:r>
          </a:p>
          <a:p>
            <a:pPr algn="just"/>
            <a:r>
              <a:rPr lang="ru-RU" dirty="0" smtClean="0">
                <a:latin typeface="Times New Roman" panose="02020603050405020304" pitchFamily="18" charset="0"/>
                <a:cs typeface="Times New Roman" panose="02020603050405020304" pitchFamily="18" charset="0"/>
              </a:rPr>
              <a:t>В этом возрасте складываются две системы взаимоотношений: одна – со взрослыми, другая – со сверстниками. Отношения со взрослыми оказываются неравноправными. Отношения со сверстниками строятся как </a:t>
            </a:r>
            <a:r>
              <a:rPr lang="ru-RU" dirty="0" err="1" smtClean="0">
                <a:latin typeface="Times New Roman" panose="02020603050405020304" pitchFamily="18" charset="0"/>
                <a:cs typeface="Times New Roman" panose="02020603050405020304" pitchFamily="18" charset="0"/>
              </a:rPr>
              <a:t>равнопартнерские</a:t>
            </a:r>
            <a:r>
              <a:rPr lang="ru-RU" dirty="0" smtClean="0">
                <a:latin typeface="Times New Roman" panose="02020603050405020304" pitchFamily="18" charset="0"/>
                <a:cs typeface="Times New Roman" panose="02020603050405020304" pitchFamily="18" charset="0"/>
              </a:rPr>
              <a:t> и</a:t>
            </a:r>
          </a:p>
          <a:p>
            <a:pPr algn="just"/>
            <a:r>
              <a:rPr lang="ru-RU" dirty="0" smtClean="0">
                <a:latin typeface="Times New Roman" panose="02020603050405020304" pitchFamily="18" charset="0"/>
                <a:cs typeface="Times New Roman" panose="02020603050405020304" pitchFamily="18" charset="0"/>
              </a:rPr>
              <a:t>управляются нормами равноправия. Подросток больше времени начинает проводить со сверстниками, так как это общение приносит ему больше пользы, удовлетворяются его актуальные потребности и интересы. Подростки объединяются в группы, которые становятся более устойчивыми, в этих группах действуют определенные правила. Подростков в таких группах привлекает сходство интересов и проблем, возможность говорить и обсуждать их и быть понятыми.</a:t>
            </a:r>
          </a:p>
          <a:p>
            <a:pPr algn="just"/>
            <a:r>
              <a:rPr lang="ru-RU" dirty="0" smtClean="0">
                <a:latin typeface="Times New Roman" panose="02020603050405020304" pitchFamily="18" charset="0"/>
                <a:cs typeface="Times New Roman" panose="02020603050405020304" pitchFamily="18" charset="0"/>
              </a:rPr>
              <a:t>В подростковом возрасте появляется два вида отношений: в начале этого периода – товарищеские, в конце – дружеские. В старшем подростковом возрасте появляется три вида взаимоотношений: внешние – эпизодические «деловые» контакты, служащие для сиюминутного удовлетворения интересов и потребностей; товарищеские, способствующие взаимообмену знаниями, умениями и навыками; дружеские, позволяющие решать вопросы эмоционально-личностного характера.</a:t>
            </a:r>
          </a:p>
          <a:p>
            <a:pPr algn="just"/>
            <a:r>
              <a:rPr lang="ru-RU" dirty="0" smtClean="0">
                <a:latin typeface="Times New Roman" panose="02020603050405020304" pitchFamily="18" charset="0"/>
                <a:cs typeface="Times New Roman" panose="02020603050405020304" pitchFamily="18" charset="0"/>
              </a:rPr>
              <a:t>Во второй половине подросткового возраста общение со сверстниками превращается в самостоятельный вид деятельности. Подростку не сидится дома, он рвется к товарищам, хочет жить групповой жизнью. Проблемы, возникающие во взаимоотношениях со сверстниками, переживаются очень тяжело. Для привлечения к себе внимания сверстников подросток может пойти на все, даже на нарушение социальных норм или открытый конфликт со взрослыми.</a:t>
            </a:r>
          </a:p>
          <a:p>
            <a:pPr algn="just"/>
            <a:r>
              <a:rPr lang="ru-RU" dirty="0" smtClean="0">
                <a:latin typeface="Times New Roman" panose="02020603050405020304" pitchFamily="18" charset="0"/>
                <a:cs typeface="Times New Roman" panose="02020603050405020304" pitchFamily="18" charset="0"/>
              </a:rPr>
              <a:t>Товарищеские отношения базируются на «кодексе товарищества», включающем в себя уважение личного достоинства другого человека, равенство, верность, честность, порядочность, готовность прийти на помощь.</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83264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 этом возрасте осуждаются такие качества, как эгоистичность, жадность, нарушение данного слова, измена товарищу, зазнайство, нежелание считаться с мнением других. Такое поведение в группе сверстников-подростков не только не приветствуется, но и отвергается. Подростку, продемонстрировавшему подобные качества, могут объявить бойкот,</a:t>
            </a:r>
          </a:p>
          <a:p>
            <a:pPr algn="just"/>
            <a:r>
              <a:rPr lang="ru-RU" dirty="0" smtClean="0">
                <a:latin typeface="Times New Roman" panose="02020603050405020304" pitchFamily="18" charset="0"/>
                <a:cs typeface="Times New Roman" panose="02020603050405020304" pitchFamily="18" charset="0"/>
              </a:rPr>
              <a:t>отказать в приеме в компанию, в совместном участии в каких-либо делах.</a:t>
            </a:r>
          </a:p>
          <a:p>
            <a:pPr algn="just"/>
            <a:r>
              <a:rPr lang="ru-RU" dirty="0" smtClean="0">
                <a:latin typeface="Times New Roman" panose="02020603050405020304" pitchFamily="18" charset="0"/>
                <a:cs typeface="Times New Roman" panose="02020603050405020304" pitchFamily="18" charset="0"/>
              </a:rPr>
              <a:t>В подростковой группе обязательно появляется лидер и устанавливаются отношения лидерства. Подростки стараются привлечь к себе внимание лидера и дорожат дружбой с ним. Подростку также интересны друзья, для которых он может быть лидером или выступать равноправным партнером.</a:t>
            </a:r>
          </a:p>
          <a:p>
            <a:pPr algn="just"/>
            <a:r>
              <a:rPr lang="ru-RU" dirty="0" smtClean="0">
                <a:latin typeface="Times New Roman" panose="02020603050405020304" pitchFamily="18" charset="0"/>
                <a:cs typeface="Times New Roman" panose="02020603050405020304" pitchFamily="18" charset="0"/>
              </a:rPr>
              <a:t>Важным фактором </a:t>
            </a:r>
            <a:r>
              <a:rPr lang="ru-RU" b="1" i="1" dirty="0" smtClean="0">
                <a:latin typeface="Times New Roman" panose="02020603050405020304" pitchFamily="18" charset="0"/>
                <a:cs typeface="Times New Roman" panose="02020603050405020304" pitchFamily="18" charset="0"/>
              </a:rPr>
              <a:t>дружеского сближения </a:t>
            </a:r>
            <a:r>
              <a:rPr lang="ru-RU" dirty="0" smtClean="0">
                <a:latin typeface="Times New Roman" panose="02020603050405020304" pitchFamily="18" charset="0"/>
                <a:cs typeface="Times New Roman" panose="02020603050405020304" pitchFamily="18" charset="0"/>
              </a:rPr>
              <a:t>является сходство интересов и дел. Подросток, который дорожит дружбой с товарищем, может проявить интерес к делу, которым тот занимается, в результате чего возникают новые познавательные интересы. Дружба активизирует общение подростков, у них появляется возможность обсуждать события, происходящие в школе, личные взаимоотношения, поступки сверстников и взрослых.</a:t>
            </a:r>
          </a:p>
          <a:p>
            <a:pPr algn="just"/>
            <a:r>
              <a:rPr lang="ru-RU" dirty="0" smtClean="0">
                <a:latin typeface="Times New Roman" panose="02020603050405020304" pitchFamily="18" charset="0"/>
                <a:cs typeface="Times New Roman" panose="02020603050405020304" pitchFamily="18" charset="0"/>
              </a:rPr>
              <a:t>К концу подросткового возраста очень велика потребность в близком друге. Подросток мечтает, чтобы в его жизни появился человек, который умеет хранить тайны, был отзывчивым, чутким, понимающим. </a:t>
            </a:r>
            <a:r>
              <a:rPr lang="ru-RU" b="1" i="1" dirty="0" smtClean="0">
                <a:latin typeface="Times New Roman" panose="02020603050405020304" pitchFamily="18" charset="0"/>
                <a:cs typeface="Times New Roman" panose="02020603050405020304" pitchFamily="18" charset="0"/>
              </a:rPr>
              <a:t>Овладение нравственными нормами </a:t>
            </a:r>
            <a:r>
              <a:rPr lang="ru-RU" dirty="0" smtClean="0">
                <a:latin typeface="Times New Roman" panose="02020603050405020304" pitchFamily="18" charset="0"/>
                <a:cs typeface="Times New Roman" panose="02020603050405020304" pitchFamily="18" charset="0"/>
              </a:rPr>
              <a:t>– это важнейшее личностное приобретение подросткового возраста. Учебная деятельность, хотя она и остается преобладающей, отступает на второй план. Оценки перестают быть единственной ценностью, важным становится то, какое место подросток занимает в классе. Все самое интересное, сверхсрочное, неотложное происходит и обсуждается на переменах.</a:t>
            </a:r>
          </a:p>
          <a:p>
            <a:pPr algn="just"/>
            <a:r>
              <a:rPr lang="ru-RU" dirty="0" smtClean="0">
                <a:latin typeface="Times New Roman" panose="02020603050405020304" pitchFamily="18" charset="0"/>
                <a:cs typeface="Times New Roman" panose="02020603050405020304" pitchFamily="18" charset="0"/>
              </a:rPr>
              <a:t>Подростки стремятся участвовать в разнообразных видах деятельности: спортивной, художественной, общественно полезной и др. Таким образом они стараются занять определенное место среди людей, показать свою значимость, взрослость, ощутить себя членом общества, реализовать потребность в принятии и самостоятельности.</a:t>
            </a:r>
          </a:p>
          <a:p>
            <a:pPr algn="ctr"/>
            <a:r>
              <a:rPr lang="ru-RU" b="1" dirty="0" smtClean="0">
                <a:latin typeface="Times New Roman" panose="02020603050405020304" pitchFamily="18" charset="0"/>
                <a:cs typeface="Times New Roman" panose="02020603050405020304" pitchFamily="18" charset="0"/>
              </a:rPr>
              <a:t>9.6. Новообразования подросткового возраста</a:t>
            </a:r>
          </a:p>
          <a:p>
            <a:pPr algn="just"/>
            <a:r>
              <a:rPr lang="ru-RU" dirty="0" smtClean="0">
                <a:latin typeface="Times New Roman" panose="02020603050405020304" pitchFamily="18" charset="0"/>
                <a:cs typeface="Times New Roman" panose="02020603050405020304" pitchFamily="18" charset="0"/>
              </a:rPr>
              <a:t>Новообразованиями данного возраста являются: чувство взрослости; развитие самосознания, формирование идеала личности; склонность к рефлексии; интерес к противоположному полу, половое созревание; повышенная возбудимость, частая смена настроения; особое развитие волевых качеств; потребность в самоутверждении и самосовершенствовании, в деятельности, имеющей личностный смысл; самоопределение.</a:t>
            </a:r>
          </a:p>
        </p:txBody>
      </p:sp>
    </p:spTree>
    <p:extLst>
      <p:ext uri="{BB962C8B-B14F-4D97-AF65-F5344CB8AC3E}">
        <p14:creationId xmlns:p14="http://schemas.microsoft.com/office/powerpoint/2010/main" val="19049208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нтеграл">
  <a:themeElements>
    <a:clrScheme name="Интеграл">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Интеграл">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Интеграл">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60</TotalTime>
  <Words>4315</Words>
  <Application>Microsoft Office PowerPoint</Application>
  <PresentationFormat>Широкоэкранный</PresentationFormat>
  <Paragraphs>86</Paragraphs>
  <Slides>13</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13</vt:i4>
      </vt:variant>
    </vt:vector>
  </HeadingPairs>
  <TitlesOfParts>
    <vt:vector size="19" baseType="lpstr">
      <vt:lpstr>Calibri</vt:lpstr>
      <vt:lpstr>Times New Roman</vt:lpstr>
      <vt:lpstr>Tw Cen MT</vt:lpstr>
      <vt:lpstr>Tw Cen MT Condensed</vt:lpstr>
      <vt:lpstr>Wingdings 3</vt:lpstr>
      <vt:lpstr>Интеграл</vt:lpstr>
      <vt:lpstr>ПОДРОСТКОВЫЙ ВОЗРАСТ (ОТ 10–11 ДО 14–15 ЛЕТ)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ПОДРОСТКОВЫЙ ВОЗРАСТ (ОТ 10–11 ДО 14–15 ЛЕТ)</dc:title>
  <dc:creator>usewr</dc:creator>
  <cp:lastModifiedBy>usewr</cp:lastModifiedBy>
  <cp:revision>7</cp:revision>
  <dcterms:created xsi:type="dcterms:W3CDTF">2022-01-20T15:53:14Z</dcterms:created>
  <dcterms:modified xsi:type="dcterms:W3CDTF">2022-01-20T16:53:52Z</dcterms:modified>
</cp:coreProperties>
</file>