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4" r:id="rId3"/>
    <p:sldId id="305" r:id="rId4"/>
    <p:sldId id="293" r:id="rId5"/>
    <p:sldId id="306" r:id="rId6"/>
    <p:sldId id="292" r:id="rId7"/>
    <p:sldId id="307" r:id="rId8"/>
    <p:sldId id="308" r:id="rId9"/>
    <p:sldId id="309" r:id="rId10"/>
    <p:sldId id="291" r:id="rId11"/>
    <p:sldId id="310" r:id="rId12"/>
    <p:sldId id="290" r:id="rId13"/>
    <p:sldId id="311" r:id="rId14"/>
    <p:sldId id="312" r:id="rId15"/>
    <p:sldId id="315" r:id="rId16"/>
    <p:sldId id="314" r:id="rId17"/>
    <p:sldId id="316" r:id="rId18"/>
    <p:sldId id="318" r:id="rId19"/>
    <p:sldId id="317" r:id="rId20"/>
    <p:sldId id="319" r:id="rId21"/>
    <p:sldId id="320" r:id="rId22"/>
    <p:sldId id="321" r:id="rId23"/>
    <p:sldId id="322" r:id="rId24"/>
    <p:sldId id="323" r:id="rId25"/>
    <p:sldId id="324" r:id="rId26"/>
    <p:sldId id="325" r:id="rId27"/>
    <p:sldId id="326" r:id="rId28"/>
    <p:sldId id="327" r:id="rId29"/>
    <p:sldId id="328" r:id="rId30"/>
    <p:sldId id="330" r:id="rId3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6BAD18-4F2C-469E-A192-2F9AF40F851A}" type="datetimeFigureOut">
              <a:rPr lang="ru-RU"/>
              <a:pPr>
                <a:defRPr/>
              </a:pPr>
              <a:t>20.09.2021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58D010-2228-4E7F-9C56-7A6D2E7FB2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3641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E255B-D9BE-45F3-98F0-D650C5ABA89B}" type="datetimeFigureOut">
              <a:rPr lang="ru-RU"/>
              <a:pPr>
                <a:defRPr/>
              </a:pPr>
              <a:t>20.09.2021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EE8160-CAB6-4F16-A5C1-0AC2362D95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6148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6B77E3-8286-43B3-9F35-34BDC18FC70E}" type="datetimeFigureOut">
              <a:rPr lang="ru-RU"/>
              <a:pPr>
                <a:defRPr/>
              </a:pPr>
              <a:t>20.09.2021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F647F-4478-43DD-ABF4-185AAA973F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2137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3B9F87-44C0-437B-AA98-00F54966BC06}" type="datetimeFigureOut">
              <a:rPr lang="ru-RU"/>
              <a:pPr>
                <a:defRPr/>
              </a:pPr>
              <a:t>20.09.2021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ED1371-3388-418F-B5A4-19903332C8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264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90A83C-A2B0-4624-A914-A94C5A7A3638}" type="datetimeFigureOut">
              <a:rPr lang="ru-RU"/>
              <a:pPr>
                <a:defRPr/>
              </a:pPr>
              <a:t>20.09.2021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EC718D-035A-48F1-896D-34C72F31FF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6284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51BF4-76BD-4079-8E90-ADBCA2D9EB00}" type="datetimeFigureOut">
              <a:rPr lang="ru-RU"/>
              <a:pPr>
                <a:defRPr/>
              </a:pPr>
              <a:t>20.09.2021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99D258-1C9A-4DEC-9C0E-363C76A1B9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178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D33A20-1807-43BD-84DB-74232458EAA5}" type="datetimeFigureOut">
              <a:rPr lang="ru-RU"/>
              <a:pPr>
                <a:defRPr/>
              </a:pPr>
              <a:t>20.09.2021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FBA337-9E03-49BF-9B4E-091D9F5FDB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2061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45970-F825-470F-8AE7-B2BEF1879EFE}" type="datetimeFigureOut">
              <a:rPr lang="ru-RU"/>
              <a:pPr>
                <a:defRPr/>
              </a:pPr>
              <a:t>20.09.2021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BA32A1-C22A-42C0-9D83-8A9A614D11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7410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AC763-1F93-47E0-BEB0-2B8ED6B20F05}" type="datetimeFigureOut">
              <a:rPr lang="ru-RU"/>
              <a:pPr>
                <a:defRPr/>
              </a:pPr>
              <a:t>20.09.2021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B29138-E5FB-44D5-AE26-1B7DBBA24F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0285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999019-50BB-4FD2-842A-7377B3F73424}" type="datetimeFigureOut">
              <a:rPr lang="ru-RU"/>
              <a:pPr>
                <a:defRPr/>
              </a:pPr>
              <a:t>20.09.2021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2BD885-1C18-4443-A073-489F4B6D55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0425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650C7C-F473-4CEA-927F-FD017D595284}" type="datetimeFigureOut">
              <a:rPr lang="ru-RU"/>
              <a:pPr>
                <a:defRPr/>
              </a:pPr>
              <a:t>20.09.2021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2CF524-6DDD-40FF-9591-33B6311FAA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4936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smConfetti">
          <a:fgClr>
            <a:schemeClr val="accent6">
              <a:lumMod val="20000"/>
              <a:lumOff val="80000"/>
            </a:schemeClr>
          </a:fgClr>
          <a:bgClr>
            <a:schemeClr val="accent1">
              <a:lumMod val="20000"/>
              <a:lumOff val="8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7284297-3B32-4275-873A-9C2DD3E5C2B0}" type="datetimeFigureOut">
              <a:rPr lang="ru-RU"/>
              <a:pPr>
                <a:defRPr/>
              </a:pPr>
              <a:t>20.09.2021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4A33DA2-A623-492D-854A-2173C1D95C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>
          <a:xfrm>
            <a:off x="685800" y="1052513"/>
            <a:ext cx="7772400" cy="1470025"/>
          </a:xfrm>
        </p:spPr>
        <p:txBody>
          <a:bodyPr/>
          <a:lstStyle/>
          <a:p>
            <a:r>
              <a:rPr lang="ru-RU"/>
              <a:t>Моделирование на </a:t>
            </a:r>
            <a:r>
              <a:rPr lang="en-US"/>
              <a:t>UML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116263"/>
            <a:ext cx="6400800" cy="1752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ru-RU" sz="3000">
                <a:solidFill>
                  <a:srgbClr val="898989"/>
                </a:solidFill>
              </a:rPr>
              <a:t>Лекция </a:t>
            </a:r>
            <a:r>
              <a:rPr lang="en-US" sz="3000">
                <a:solidFill>
                  <a:srgbClr val="898989"/>
                </a:solidFill>
              </a:rPr>
              <a:t>2</a:t>
            </a:r>
            <a:endParaRPr lang="ru-RU" sz="3000">
              <a:solidFill>
                <a:srgbClr val="898989"/>
              </a:solidFill>
            </a:endParaRPr>
          </a:p>
          <a:p>
            <a:pPr>
              <a:lnSpc>
                <a:spcPct val="90000"/>
              </a:lnSpc>
            </a:pPr>
            <a:endParaRPr lang="ru-RU" sz="3000">
              <a:solidFill>
                <a:srgbClr val="898989"/>
              </a:solidFill>
            </a:endParaRPr>
          </a:p>
          <a:p>
            <a:pPr>
              <a:lnSpc>
                <a:spcPct val="90000"/>
              </a:lnSpc>
            </a:pPr>
            <a:r>
              <a:rPr lang="ru-RU" sz="4400">
                <a:solidFill>
                  <a:srgbClr val="898989"/>
                </a:solidFill>
                <a:latin typeface="Arial" charset="0"/>
              </a:rPr>
              <a:t>Диаграммы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 txBox="1">
            <a:spLocks noGrp="1"/>
          </p:cNvSpPr>
          <p:nvPr/>
        </p:nvSpPr>
        <p:spPr>
          <a:xfrm>
            <a:off x="690245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DE95C74A-CEB0-4A8B-8E9C-5DE2334EA530}" type="slidenum">
              <a:rPr lang="ru-RU" sz="16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10</a:t>
            </a:fld>
            <a:endParaRPr lang="ru-RU" sz="16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pic>
        <p:nvPicPr>
          <p:cNvPr id="4813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84138"/>
            <a:ext cx="8748712" cy="636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33" name="Rectangle 5"/>
          <p:cNvSpPr>
            <a:spLocks noChangeArrowheads="1"/>
          </p:cNvSpPr>
          <p:nvPr/>
        </p:nvSpPr>
        <p:spPr bwMode="auto">
          <a:xfrm>
            <a:off x="2511425" y="6491288"/>
            <a:ext cx="5002213" cy="366712"/>
          </a:xfrm>
          <a:prstGeom prst="rect">
            <a:avLst/>
          </a:prstGeom>
          <a:solidFill>
            <a:srgbClr val="FAF4D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ru-RU" sz="1800"/>
              <a:t>Рис. 12 - Нотация диаграммы использования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/>
          </p:cNvSpPr>
          <p:nvPr>
            <p:ph type="title"/>
          </p:nvPr>
        </p:nvSpPr>
        <p:spPr>
          <a:xfrm>
            <a:off x="590550" y="188913"/>
            <a:ext cx="8229600" cy="561975"/>
          </a:xfrm>
        </p:spPr>
        <p:txBody>
          <a:bodyPr/>
          <a:lstStyle/>
          <a:p>
            <a:r>
              <a:rPr lang="ru-RU" sz="4000" b="1"/>
              <a:t>Диаграмма классов</a:t>
            </a:r>
          </a:p>
        </p:txBody>
      </p:sp>
      <p:sp>
        <p:nvSpPr>
          <p:cNvPr id="68611" name="Rectangle 3"/>
          <p:cNvSpPr>
            <a:spLocks noGrp="1"/>
          </p:cNvSpPr>
          <p:nvPr>
            <p:ph type="body" idx="1"/>
          </p:nvPr>
        </p:nvSpPr>
        <p:spPr>
          <a:xfrm>
            <a:off x="457200" y="1039813"/>
            <a:ext cx="8229600" cy="5489575"/>
          </a:xfrm>
          <a:noFill/>
        </p:spPr>
        <p:txBody>
          <a:bodyPr>
            <a:spAutoFit/>
          </a:bodyPr>
          <a:lstStyle/>
          <a:p>
            <a:pPr marL="0" indent="276225" algn="just">
              <a:lnSpc>
                <a:spcPct val="80000"/>
              </a:lnSpc>
              <a:buFont typeface="Arial" charset="0"/>
              <a:buNone/>
            </a:pPr>
            <a:r>
              <a:rPr lang="ru-RU" sz="2600" i="1">
                <a:solidFill>
                  <a:srgbClr val="008000"/>
                </a:solidFill>
              </a:rPr>
              <a:t>Диаграмма классов</a:t>
            </a:r>
            <a:r>
              <a:rPr lang="ru-RU" sz="2600" b="1">
                <a:solidFill>
                  <a:srgbClr val="008000"/>
                </a:solidFill>
              </a:rPr>
              <a:t> (class diagram) ‒ основной способ описания структуры системы.</a:t>
            </a:r>
            <a:r>
              <a:rPr lang="ru-RU" sz="2600">
                <a:solidFill>
                  <a:srgbClr val="008000"/>
                </a:solidFill>
              </a:rPr>
              <a:t>Это не удивительно, поскольку UML в первую очередь объектно-ориентированный язык, и классы являются основным (если не единственным) "строительным материалом".</a:t>
            </a:r>
          </a:p>
          <a:p>
            <a:pPr marL="0" indent="276225" algn="just">
              <a:lnSpc>
                <a:spcPct val="80000"/>
              </a:lnSpc>
              <a:buFont typeface="Arial" charset="0"/>
              <a:buNone/>
            </a:pPr>
            <a:r>
              <a:rPr lang="ru-RU" sz="2600"/>
              <a:t>На диаграмме классов применяется один основной тип сущностей: классы (1) (включая многочисленные частные случаи классов: интерфейсы, примитивные типы, классы-ассоциации и многие другие), между которыми устанавливаются следующие основные типы отношений:</a:t>
            </a:r>
          </a:p>
          <a:p>
            <a:pPr marL="0" indent="276225">
              <a:lnSpc>
                <a:spcPct val="80000"/>
              </a:lnSpc>
            </a:pPr>
            <a:r>
              <a:rPr lang="ru-RU" sz="2600"/>
              <a:t>ассоциация между классами (2) (с множеством дополнительных подробностей);</a:t>
            </a:r>
          </a:p>
          <a:p>
            <a:pPr marL="0" indent="276225">
              <a:lnSpc>
                <a:spcPct val="80000"/>
              </a:lnSpc>
            </a:pPr>
            <a:r>
              <a:rPr lang="ru-RU" sz="2600"/>
              <a:t>обобщение между классами (3);</a:t>
            </a:r>
          </a:p>
          <a:p>
            <a:pPr marL="0" indent="276225">
              <a:lnSpc>
                <a:spcPct val="80000"/>
              </a:lnSpc>
            </a:pPr>
            <a:r>
              <a:rPr lang="ru-RU" sz="2600"/>
              <a:t>зависимости (различных типов) между классами (4) и между классами и интерфейсами.</a:t>
            </a:r>
          </a:p>
        </p:txBody>
      </p:sp>
      <p:sp>
        <p:nvSpPr>
          <p:cNvPr id="4" name="Номер слайда 3"/>
          <p:cNvSpPr txBox="1">
            <a:spLocks noGrp="1"/>
          </p:cNvSpPr>
          <p:nvPr/>
        </p:nvSpPr>
        <p:spPr>
          <a:xfrm>
            <a:off x="690245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4DAF3881-B87F-4AEF-9665-07A24E9DEE14}" type="slidenum">
              <a:rPr lang="ru-RU" sz="16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11</a:t>
            </a:fld>
            <a:endParaRPr lang="ru-RU" sz="16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 txBox="1">
            <a:spLocks noGrp="1"/>
          </p:cNvSpPr>
          <p:nvPr/>
        </p:nvSpPr>
        <p:spPr>
          <a:xfrm>
            <a:off x="690245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D90088C-0026-4D97-89B2-04DD48B2513A}" type="slidenum">
              <a:rPr lang="ru-RU" sz="16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12</a:t>
            </a:fld>
            <a:endParaRPr lang="ru-RU" sz="16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pic>
        <p:nvPicPr>
          <p:cNvPr id="4710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5900"/>
            <a:ext cx="9144000" cy="6021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2894013" y="6491288"/>
            <a:ext cx="4237037" cy="366712"/>
          </a:xfrm>
          <a:prstGeom prst="rect">
            <a:avLst/>
          </a:prstGeom>
          <a:solidFill>
            <a:srgbClr val="FAF4D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ru-RU" sz="1800"/>
              <a:t>Рис. 13 - Нотация диаграммы классов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/>
          </p:cNvSpPr>
          <p:nvPr>
            <p:ph type="title"/>
          </p:nvPr>
        </p:nvSpPr>
        <p:spPr>
          <a:xfrm>
            <a:off x="590550" y="188913"/>
            <a:ext cx="8229600" cy="561975"/>
          </a:xfrm>
        </p:spPr>
        <p:txBody>
          <a:bodyPr/>
          <a:lstStyle/>
          <a:p>
            <a:r>
              <a:rPr lang="ru-RU" sz="4000" b="1"/>
              <a:t>Диаграмма автомата</a:t>
            </a:r>
          </a:p>
        </p:txBody>
      </p:sp>
      <p:sp>
        <p:nvSpPr>
          <p:cNvPr id="69635" name="Rectangle 3"/>
          <p:cNvSpPr>
            <a:spLocks noGrp="1"/>
          </p:cNvSpPr>
          <p:nvPr>
            <p:ph type="body" idx="1"/>
          </p:nvPr>
        </p:nvSpPr>
        <p:spPr>
          <a:xfrm>
            <a:off x="457200" y="1117600"/>
            <a:ext cx="8229600" cy="4378325"/>
          </a:xfrm>
          <a:noFill/>
        </p:spPr>
        <p:txBody>
          <a:bodyPr>
            <a:spAutoFit/>
          </a:bodyPr>
          <a:lstStyle/>
          <a:p>
            <a:pPr marL="0" indent="276225" algn="just">
              <a:lnSpc>
                <a:spcPct val="80000"/>
              </a:lnSpc>
              <a:buFont typeface="Arial" charset="0"/>
              <a:buNone/>
            </a:pPr>
            <a:r>
              <a:rPr lang="ru-RU" sz="2600" i="1">
                <a:solidFill>
                  <a:srgbClr val="008000"/>
                </a:solidFill>
              </a:rPr>
              <a:t>Диаграмма автомата</a:t>
            </a:r>
            <a:r>
              <a:rPr lang="ru-RU" sz="2600" b="1">
                <a:solidFill>
                  <a:srgbClr val="008000"/>
                </a:solidFill>
              </a:rPr>
              <a:t> (state machine diagram) ‒ это один из способов детального описания поведения в UML на основе явного выделения состояний и описания переходов между состояниями.</a:t>
            </a:r>
          </a:p>
          <a:p>
            <a:pPr marL="0" indent="276225" algn="just">
              <a:lnSpc>
                <a:spcPct val="80000"/>
              </a:lnSpc>
              <a:buFont typeface="Arial" charset="0"/>
              <a:buNone/>
            </a:pPr>
            <a:r>
              <a:rPr lang="ru-RU" sz="2600"/>
              <a:t>В сущности, диаграммы автомата, как это следует из названия, представляют собой граф переходов состояний нагруженный множеством дополнительных деталей и подробностей.</a:t>
            </a:r>
          </a:p>
          <a:p>
            <a:pPr marL="0" indent="276225" algn="just">
              <a:lnSpc>
                <a:spcPct val="80000"/>
              </a:lnSpc>
              <a:buFont typeface="Arial" charset="0"/>
              <a:buNone/>
            </a:pPr>
            <a:r>
              <a:rPr lang="ru-RU" sz="2600"/>
              <a:t>На диаграмме автомата применяют один основной тип сущностей ‒ состояния (1), и один тип отношений ‒ переходы (2), но и для тех и для других определено множество разновидностей, специальных случаев и дополнительных обозначений. </a:t>
            </a:r>
          </a:p>
        </p:txBody>
      </p:sp>
      <p:sp>
        <p:nvSpPr>
          <p:cNvPr id="4" name="Номер слайда 3"/>
          <p:cNvSpPr txBox="1">
            <a:spLocks noGrp="1"/>
          </p:cNvSpPr>
          <p:nvPr/>
        </p:nvSpPr>
        <p:spPr>
          <a:xfrm>
            <a:off x="690245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1DCC3B8F-B874-4849-9EBA-5109EC664E5E}" type="slidenum">
              <a:rPr lang="ru-RU" sz="16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13</a:t>
            </a:fld>
            <a:endParaRPr lang="ru-RU" sz="16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 txBox="1">
            <a:spLocks noGrp="1"/>
          </p:cNvSpPr>
          <p:nvPr/>
        </p:nvSpPr>
        <p:spPr>
          <a:xfrm>
            <a:off x="690245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AE0E503-D70F-4353-B164-E9F543506DE4}" type="slidenum">
              <a:rPr lang="ru-RU" sz="16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14</a:t>
            </a:fld>
            <a:endParaRPr lang="ru-RU" sz="16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70667" name="Rectangle 11"/>
          <p:cNvSpPr>
            <a:spLocks noChangeArrowheads="1"/>
          </p:cNvSpPr>
          <p:nvPr/>
        </p:nvSpPr>
        <p:spPr bwMode="auto">
          <a:xfrm>
            <a:off x="2813050" y="6491288"/>
            <a:ext cx="4395788" cy="366712"/>
          </a:xfrm>
          <a:prstGeom prst="rect">
            <a:avLst/>
          </a:prstGeom>
          <a:solidFill>
            <a:srgbClr val="FAF4D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ru-RU" sz="1800"/>
              <a:t>Рис. 14 - Нотация диаграммы автомата</a:t>
            </a:r>
          </a:p>
        </p:txBody>
      </p:sp>
      <p:pic>
        <p:nvPicPr>
          <p:cNvPr id="70668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3" y="784225"/>
            <a:ext cx="9072562" cy="516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/>
          </p:cNvSpPr>
          <p:nvPr>
            <p:ph type="title"/>
          </p:nvPr>
        </p:nvSpPr>
        <p:spPr>
          <a:xfrm>
            <a:off x="590550" y="188913"/>
            <a:ext cx="8229600" cy="561975"/>
          </a:xfrm>
        </p:spPr>
        <p:txBody>
          <a:bodyPr/>
          <a:lstStyle/>
          <a:p>
            <a:r>
              <a:rPr lang="ru-RU" sz="4000" b="1"/>
              <a:t>Диаграмма деятельности</a:t>
            </a:r>
          </a:p>
        </p:txBody>
      </p:sp>
      <p:sp>
        <p:nvSpPr>
          <p:cNvPr id="73731" name="Rectangle 3"/>
          <p:cNvSpPr>
            <a:spLocks noGrp="1"/>
          </p:cNvSpPr>
          <p:nvPr>
            <p:ph type="body" idx="1"/>
          </p:nvPr>
        </p:nvSpPr>
        <p:spPr>
          <a:xfrm>
            <a:off x="457200" y="1117600"/>
            <a:ext cx="8229600" cy="5013325"/>
          </a:xfrm>
          <a:noFill/>
        </p:spPr>
        <p:txBody>
          <a:bodyPr>
            <a:spAutoFit/>
          </a:bodyPr>
          <a:lstStyle/>
          <a:p>
            <a:pPr marL="0" indent="276225" algn="just">
              <a:lnSpc>
                <a:spcPct val="80000"/>
              </a:lnSpc>
              <a:buFont typeface="Arial" charset="0"/>
              <a:buNone/>
            </a:pPr>
            <a:r>
              <a:rPr lang="ru-RU" sz="2600" i="1">
                <a:solidFill>
                  <a:srgbClr val="008000"/>
                </a:solidFill>
              </a:rPr>
              <a:t>Диаграмма деятельности</a:t>
            </a:r>
            <a:r>
              <a:rPr lang="ru-RU" sz="2600" b="1">
                <a:solidFill>
                  <a:srgbClr val="008000"/>
                </a:solidFill>
              </a:rPr>
              <a:t> (activity diagram) ‒ способ описания поведения на основе указания потоков управления и потоков данных.</a:t>
            </a:r>
          </a:p>
          <a:p>
            <a:pPr marL="0" indent="276225" algn="just">
              <a:lnSpc>
                <a:spcPct val="80000"/>
              </a:lnSpc>
              <a:buFont typeface="Arial" charset="0"/>
              <a:buNone/>
            </a:pPr>
            <a:r>
              <a:rPr lang="ru-RU" sz="2600"/>
              <a:t>Диаграмма деятельности ‒ еще один способ описания поведения, который визуально напоминает блок-схему алгоритма. </a:t>
            </a:r>
            <a:endParaRPr lang="ru-RU" sz="2600">
              <a:solidFill>
                <a:srgbClr val="008000"/>
              </a:solidFill>
            </a:endParaRPr>
          </a:p>
          <a:p>
            <a:pPr marL="0" indent="276225" algn="just">
              <a:lnSpc>
                <a:spcPct val="80000"/>
              </a:lnSpc>
              <a:buFont typeface="Arial" charset="0"/>
              <a:buNone/>
            </a:pPr>
            <a:r>
              <a:rPr lang="ru-RU" sz="2600"/>
              <a:t>На диаграмме деятельности применяют один основной тип сущностей ‒ действие 1, и один тип отношений ‒ переходы 2 (передачи управления и данных). Также используются такие конструкции как развилки, слияния, соединения, ветвления 3, которые похожи на сущности, но таковыми на самом деле не являются, а представляют собой графический способ изображения некоторых частных случаев многоместных отношений. </a:t>
            </a:r>
          </a:p>
        </p:txBody>
      </p:sp>
      <p:sp>
        <p:nvSpPr>
          <p:cNvPr id="4" name="Номер слайда 3"/>
          <p:cNvSpPr txBox="1">
            <a:spLocks noGrp="1"/>
          </p:cNvSpPr>
          <p:nvPr/>
        </p:nvSpPr>
        <p:spPr>
          <a:xfrm>
            <a:off x="690245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379F3FD1-D4A1-43EE-B011-7943D3C147C6}" type="slidenum">
              <a:rPr lang="ru-RU" sz="16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15</a:t>
            </a:fld>
            <a:endParaRPr lang="ru-RU" sz="16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 txBox="1">
            <a:spLocks noGrp="1"/>
          </p:cNvSpPr>
          <p:nvPr/>
        </p:nvSpPr>
        <p:spPr>
          <a:xfrm>
            <a:off x="690245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3AB1D62E-CE6E-4BC3-B17B-2F315939E159}" type="slidenum">
              <a:rPr lang="ru-RU" sz="16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16</a:t>
            </a:fld>
            <a:endParaRPr lang="ru-RU" sz="16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72712" name="Rectangle 8"/>
          <p:cNvSpPr>
            <a:spLocks noChangeArrowheads="1"/>
          </p:cNvSpPr>
          <p:nvPr/>
        </p:nvSpPr>
        <p:spPr bwMode="auto">
          <a:xfrm>
            <a:off x="2238375" y="2144713"/>
            <a:ext cx="6794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indent="450850"/>
            <a:r>
              <a:rPr lang="ru-RU" sz="1400">
                <a:latin typeface="Calibri" pitchFamily="34" charset="0"/>
                <a:cs typeface="Times New Roman" pitchFamily="18" charset="0"/>
              </a:rPr>
              <a:t>.</a:t>
            </a:r>
            <a:endParaRPr lang="ru-RU" sz="1200">
              <a:latin typeface="Calibri" pitchFamily="34" charset="0"/>
              <a:cs typeface="Times New Roman" pitchFamily="18" charset="0"/>
            </a:endParaRPr>
          </a:p>
          <a:p>
            <a:pPr indent="450850" eaLnBrk="0" hangingPunct="0"/>
            <a:endParaRPr lang="ru-RU" sz="1800">
              <a:latin typeface="Calibri" pitchFamily="34" charset="0"/>
            </a:endParaRPr>
          </a:p>
        </p:txBody>
      </p:sp>
      <p:pic>
        <p:nvPicPr>
          <p:cNvPr id="7271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15975"/>
            <a:ext cx="9144000" cy="4629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2713" name="Rectangle 9"/>
          <p:cNvSpPr>
            <a:spLocks noChangeArrowheads="1"/>
          </p:cNvSpPr>
          <p:nvPr/>
        </p:nvSpPr>
        <p:spPr bwMode="auto">
          <a:xfrm>
            <a:off x="2576513" y="6491288"/>
            <a:ext cx="4867275" cy="366712"/>
          </a:xfrm>
          <a:prstGeom prst="rect">
            <a:avLst/>
          </a:prstGeom>
          <a:solidFill>
            <a:srgbClr val="FAF4D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ru-RU" sz="1800"/>
              <a:t>Рис. 15 - Нотация диаграммы деятельности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/>
          </p:cNvSpPr>
          <p:nvPr>
            <p:ph type="title"/>
          </p:nvPr>
        </p:nvSpPr>
        <p:spPr>
          <a:xfrm>
            <a:off x="590550" y="188913"/>
            <a:ext cx="8229600" cy="561975"/>
          </a:xfrm>
        </p:spPr>
        <p:txBody>
          <a:bodyPr/>
          <a:lstStyle/>
          <a:p>
            <a:r>
              <a:rPr lang="ru-RU" sz="4000" b="1"/>
              <a:t>Диаграмма последовательности</a:t>
            </a:r>
          </a:p>
        </p:txBody>
      </p:sp>
      <p:sp>
        <p:nvSpPr>
          <p:cNvPr id="74755" name="Rectangle 3"/>
          <p:cNvSpPr>
            <a:spLocks noGrp="1"/>
          </p:cNvSpPr>
          <p:nvPr>
            <p:ph type="body" idx="1"/>
          </p:nvPr>
        </p:nvSpPr>
        <p:spPr>
          <a:xfrm>
            <a:off x="457200" y="1117600"/>
            <a:ext cx="8229600" cy="5276850"/>
          </a:xfrm>
          <a:noFill/>
        </p:spPr>
        <p:txBody>
          <a:bodyPr>
            <a:spAutoFit/>
          </a:bodyPr>
          <a:lstStyle/>
          <a:p>
            <a:pPr marL="0" indent="276225" algn="just">
              <a:lnSpc>
                <a:spcPct val="80000"/>
              </a:lnSpc>
              <a:buFont typeface="Arial" charset="0"/>
              <a:buNone/>
            </a:pPr>
            <a:r>
              <a:rPr lang="ru-RU" sz="2400" b="1" i="1">
                <a:solidFill>
                  <a:srgbClr val="008000"/>
                </a:solidFill>
              </a:rPr>
              <a:t>Диаграмма последовательности</a:t>
            </a:r>
            <a:r>
              <a:rPr lang="ru-RU" sz="2400" b="1">
                <a:solidFill>
                  <a:srgbClr val="008000"/>
                </a:solidFill>
              </a:rPr>
              <a:t> (sequence diagram) ‒ это способ описания поведения системы на основе указания последовательности передаваемых сообщений.</a:t>
            </a:r>
            <a:r>
              <a:rPr lang="ru-RU" sz="2400">
                <a:solidFill>
                  <a:srgbClr val="008000"/>
                </a:solidFill>
              </a:rPr>
              <a:t> </a:t>
            </a:r>
            <a:endParaRPr lang="ru-RU" sz="2400" b="1">
              <a:solidFill>
                <a:srgbClr val="008000"/>
              </a:solidFill>
            </a:endParaRPr>
          </a:p>
          <a:p>
            <a:pPr marL="0" indent="276225" algn="just">
              <a:lnSpc>
                <a:spcPct val="80000"/>
              </a:lnSpc>
              <a:buFont typeface="Arial" charset="0"/>
              <a:buNone/>
            </a:pPr>
            <a:r>
              <a:rPr lang="ru-RU" sz="2400"/>
              <a:t>Д</a:t>
            </a:r>
            <a:r>
              <a:rPr lang="en-US" sz="2400"/>
              <a:t> </a:t>
            </a:r>
            <a:r>
              <a:rPr lang="ru-RU" sz="2400"/>
              <a:t>посл</a:t>
            </a:r>
            <a:r>
              <a:rPr lang="en-US" sz="2400"/>
              <a:t>-</a:t>
            </a:r>
            <a:r>
              <a:rPr lang="ru-RU" sz="2400"/>
              <a:t>ти ‒ это запись протокола конкретного сеанса работы системы (или фрагмента такого протокола). В ООП самым существенным во время выполнения является пересылка сообщений между взаимодействующими объектами. Именно последовательность посылок сообщений отображается на данной диаграмме.</a:t>
            </a:r>
          </a:p>
          <a:p>
            <a:pPr marL="0" indent="276225" algn="just">
              <a:lnSpc>
                <a:spcPct val="80000"/>
              </a:lnSpc>
              <a:buFont typeface="Arial" charset="0"/>
              <a:buNone/>
            </a:pPr>
            <a:r>
              <a:rPr lang="ru-RU" sz="2400"/>
              <a:t>На</a:t>
            </a:r>
            <a:r>
              <a:rPr lang="en-US" sz="2400"/>
              <a:t> </a:t>
            </a:r>
            <a:r>
              <a:rPr lang="ru-RU" sz="2400"/>
              <a:t>ДП применяют один основной тип сущностей ‒ экземпляры взаимодействующих классификаторов (1) (в основном классов, компонентов и действующих лиц), и один тип отношений ‒ связи (2), по которым происходит обмен сообщениями (3). </a:t>
            </a:r>
          </a:p>
          <a:p>
            <a:pPr marL="0" indent="276225" algn="just">
              <a:lnSpc>
                <a:spcPct val="80000"/>
              </a:lnSpc>
              <a:buFont typeface="Arial" charset="0"/>
              <a:buNone/>
            </a:pPr>
            <a:r>
              <a:rPr lang="ru-RU" sz="2400"/>
              <a:t>Предусмотрено несколько способов посылки сообщений, которые в графической нотации различаются видом стрелки, соответствующей отношению.</a:t>
            </a:r>
          </a:p>
        </p:txBody>
      </p:sp>
      <p:sp>
        <p:nvSpPr>
          <p:cNvPr id="4" name="Номер слайда 3"/>
          <p:cNvSpPr txBox="1">
            <a:spLocks noGrp="1"/>
          </p:cNvSpPr>
          <p:nvPr/>
        </p:nvSpPr>
        <p:spPr>
          <a:xfrm>
            <a:off x="690245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37082B3B-A404-4062-8A2F-D4FAF9114162}" type="slidenum">
              <a:rPr lang="ru-RU" sz="16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17</a:t>
            </a:fld>
            <a:endParaRPr lang="ru-RU" sz="16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 txBox="1">
            <a:spLocks noGrp="1"/>
          </p:cNvSpPr>
          <p:nvPr/>
        </p:nvSpPr>
        <p:spPr>
          <a:xfrm>
            <a:off x="690245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CB1C19CB-C3CD-4AB1-B519-4045771EF32C}" type="slidenum">
              <a:rPr lang="ru-RU" sz="16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18</a:t>
            </a:fld>
            <a:endParaRPr lang="ru-RU" sz="16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76804" name="Rectangle 4"/>
          <p:cNvSpPr>
            <a:spLocks noChangeArrowheads="1"/>
          </p:cNvSpPr>
          <p:nvPr/>
        </p:nvSpPr>
        <p:spPr bwMode="auto">
          <a:xfrm>
            <a:off x="395288" y="404813"/>
            <a:ext cx="8353425" cy="612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indent="361950" algn="just"/>
            <a:r>
              <a:rPr lang="ru-RU" sz="2200"/>
              <a:t>Важным аспектом ДП является явное отображение течения времени. В отличие от других типов диаграмм, имеет значение не только наличие графических связей между элементами, но и взаимное расположение элементов на диаграмме. Считается, что имеется (невидимая) ось времени, по умолчанию направленная сверху вниз, и то сообщение, которое отправлено позже, нарисовано ниже.</a:t>
            </a:r>
          </a:p>
          <a:p>
            <a:pPr indent="361950" algn="just"/>
            <a:r>
              <a:rPr lang="ru-RU" sz="2200" b="1">
                <a:solidFill>
                  <a:schemeClr val="tx2"/>
                </a:solidFill>
              </a:rPr>
              <a:t>Основные элементы нотации, применяемые на ДП:</a:t>
            </a:r>
          </a:p>
          <a:p>
            <a:pPr indent="361950" algn="just"/>
            <a:r>
              <a:rPr lang="ru-RU" sz="2200"/>
              <a:t>Для обозначения самих взаимодействующих объектов применяется стандартная нотация ‒ прямоугольник с именем экземпляра классификатора. Пунктирная линия, выходящая из него, называется линией жизни (4). Фигуры в виде узких полосок, наложенных на линию жизни, - это графический комментарий, показывающий отрезки времени, в течении которых объект владеет потоком управления (5) или другими словами имеет место активация объекта. Составные шаги взаимодействия (6) позволяют отражать алгоритмические аспекты протокола взаимодействия.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 txBox="1">
            <a:spLocks noGrp="1"/>
          </p:cNvSpPr>
          <p:nvPr/>
        </p:nvSpPr>
        <p:spPr>
          <a:xfrm>
            <a:off x="690245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4DF6086A-4579-4B4C-8188-616704CC2B4A}" type="slidenum">
              <a:rPr lang="ru-RU" sz="16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19</a:t>
            </a:fld>
            <a:endParaRPr lang="ru-RU" sz="16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75779" name="Rectangle 3"/>
          <p:cNvSpPr>
            <a:spLocks noChangeArrowheads="1"/>
          </p:cNvSpPr>
          <p:nvPr/>
        </p:nvSpPr>
        <p:spPr bwMode="auto">
          <a:xfrm>
            <a:off x="2238375" y="2144713"/>
            <a:ext cx="6794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indent="450850"/>
            <a:r>
              <a:rPr lang="ru-RU" sz="1400">
                <a:latin typeface="Calibri" pitchFamily="34" charset="0"/>
                <a:cs typeface="Times New Roman" pitchFamily="18" charset="0"/>
              </a:rPr>
              <a:t>.</a:t>
            </a:r>
            <a:endParaRPr lang="ru-RU" sz="1200">
              <a:latin typeface="Calibri" pitchFamily="34" charset="0"/>
              <a:cs typeface="Times New Roman" pitchFamily="18" charset="0"/>
            </a:endParaRPr>
          </a:p>
          <a:p>
            <a:pPr indent="450850" eaLnBrk="0" hangingPunct="0"/>
            <a:endParaRPr lang="ru-RU" sz="1800">
              <a:latin typeface="Calibri" pitchFamily="34" charset="0"/>
            </a:endParaRPr>
          </a:p>
        </p:txBody>
      </p:sp>
      <p:sp>
        <p:nvSpPr>
          <p:cNvPr id="75781" name="Rectangle 5"/>
          <p:cNvSpPr>
            <a:spLocks noChangeArrowheads="1"/>
          </p:cNvSpPr>
          <p:nvPr/>
        </p:nvSpPr>
        <p:spPr bwMode="auto">
          <a:xfrm>
            <a:off x="2201863" y="6491288"/>
            <a:ext cx="5618162" cy="366712"/>
          </a:xfrm>
          <a:prstGeom prst="rect">
            <a:avLst/>
          </a:prstGeom>
          <a:solidFill>
            <a:srgbClr val="FAF4D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ru-RU" sz="1800"/>
              <a:t>Рис. 16 - Нотация диаграммы последовательности</a:t>
            </a:r>
          </a:p>
        </p:txBody>
      </p:sp>
      <p:pic>
        <p:nvPicPr>
          <p:cNvPr id="75782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4150"/>
            <a:ext cx="9144000" cy="6269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3"/>
          <p:cNvSpPr>
            <a:spLocks noGrp="1"/>
          </p:cNvSpPr>
          <p:nvPr>
            <p:ph type="body" idx="1"/>
          </p:nvPr>
        </p:nvSpPr>
        <p:spPr>
          <a:xfrm>
            <a:off x="663575" y="549275"/>
            <a:ext cx="8229600" cy="4525963"/>
          </a:xfrm>
        </p:spPr>
        <p:txBody>
          <a:bodyPr/>
          <a:lstStyle/>
          <a:p>
            <a:pPr marL="0" indent="276225">
              <a:buFont typeface="Arial" charset="0"/>
              <a:buNone/>
            </a:pPr>
            <a:r>
              <a:rPr lang="ru-RU"/>
              <a:t>Диаграммы UML и есть та основная накладываемая на модель структура, которая облегчает создание и использование модели.</a:t>
            </a:r>
            <a:endParaRPr lang="ru-RU" b="1" i="1"/>
          </a:p>
          <a:p>
            <a:pPr marL="0" indent="276225">
              <a:buFont typeface="Arial" charset="0"/>
              <a:buNone/>
            </a:pPr>
            <a:endParaRPr lang="ru-RU" b="1" i="1">
              <a:solidFill>
                <a:srgbClr val="008000"/>
              </a:solidFill>
            </a:endParaRPr>
          </a:p>
          <a:p>
            <a:pPr marL="0" indent="276225">
              <a:buFont typeface="Arial" charset="0"/>
              <a:buNone/>
            </a:pPr>
            <a:r>
              <a:rPr lang="ru-RU" b="1" i="1">
                <a:solidFill>
                  <a:srgbClr val="008000"/>
                </a:solidFill>
              </a:rPr>
              <a:t>Диаграмма</a:t>
            </a:r>
            <a:r>
              <a:rPr lang="ru-RU">
                <a:solidFill>
                  <a:srgbClr val="008000"/>
                </a:solidFill>
              </a:rPr>
              <a:t> (diagram) ‒ это графическое представление некоторой части графа модели. </a:t>
            </a:r>
          </a:p>
        </p:txBody>
      </p:sp>
      <p:sp>
        <p:nvSpPr>
          <p:cNvPr id="4" name="Номер слайда 3"/>
          <p:cNvSpPr txBox="1">
            <a:spLocks noGrp="1"/>
          </p:cNvSpPr>
          <p:nvPr/>
        </p:nvSpPr>
        <p:spPr>
          <a:xfrm>
            <a:off x="690245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C0ABE6CD-B518-4F77-B39C-AC318D2A222E}" type="slidenum">
              <a:rPr lang="ru-RU" sz="16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</a:t>
            </a:fld>
            <a:endParaRPr lang="ru-RU" sz="16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/>
          </p:cNvSpPr>
          <p:nvPr>
            <p:ph type="title"/>
          </p:nvPr>
        </p:nvSpPr>
        <p:spPr>
          <a:xfrm>
            <a:off x="590550" y="188913"/>
            <a:ext cx="8229600" cy="561975"/>
          </a:xfrm>
        </p:spPr>
        <p:txBody>
          <a:bodyPr/>
          <a:lstStyle/>
          <a:p>
            <a:r>
              <a:rPr lang="ru-RU" sz="4000" b="1"/>
              <a:t>Диаграмма коммуникации</a:t>
            </a:r>
          </a:p>
        </p:txBody>
      </p:sp>
      <p:sp>
        <p:nvSpPr>
          <p:cNvPr id="77827" name="Rectangle 3"/>
          <p:cNvSpPr>
            <a:spLocks noGrp="1"/>
          </p:cNvSpPr>
          <p:nvPr>
            <p:ph type="body" idx="1"/>
          </p:nvPr>
        </p:nvSpPr>
        <p:spPr>
          <a:xfrm>
            <a:off x="457200" y="1117600"/>
            <a:ext cx="8229600" cy="5203825"/>
          </a:xfrm>
          <a:noFill/>
        </p:spPr>
        <p:txBody>
          <a:bodyPr>
            <a:spAutoFit/>
          </a:bodyPr>
          <a:lstStyle/>
          <a:p>
            <a:pPr marL="0" indent="276225" algn="just">
              <a:lnSpc>
                <a:spcPct val="80000"/>
              </a:lnSpc>
              <a:buFont typeface="Arial" charset="0"/>
              <a:buNone/>
            </a:pPr>
            <a:r>
              <a:rPr lang="ru-RU" sz="2400" i="1">
                <a:solidFill>
                  <a:srgbClr val="008000"/>
                </a:solidFill>
              </a:rPr>
              <a:t>Диаграмма коммуникации</a:t>
            </a:r>
            <a:r>
              <a:rPr lang="ru-RU" sz="2400" b="1">
                <a:solidFill>
                  <a:srgbClr val="008000"/>
                </a:solidFill>
              </a:rPr>
              <a:t> (communication diagram) ‒ способ описания поведения, семантически эквивалентный диаграмме последовательности.</a:t>
            </a:r>
          </a:p>
          <a:p>
            <a:pPr marL="0" indent="276225" algn="just">
              <a:lnSpc>
                <a:spcPct val="80000"/>
              </a:lnSpc>
              <a:buFont typeface="Arial" charset="0"/>
              <a:buNone/>
            </a:pPr>
            <a:r>
              <a:rPr lang="ru-RU" sz="2400"/>
              <a:t>На Д. коммуникации также как и на Д. последовательности применяют один основной тип сущностей ‒ экземпляры взаимодействующих классификаторов (1) и один тип отношений ‒ связи (2). Однако здесь акцент делается не на времени, а на структуре связей между конкретными экземплярами.</a:t>
            </a:r>
          </a:p>
          <a:p>
            <a:pPr marL="0" indent="276225" algn="just">
              <a:lnSpc>
                <a:spcPct val="80000"/>
              </a:lnSpc>
              <a:buFont typeface="Arial" charset="0"/>
              <a:buNone/>
            </a:pPr>
            <a:r>
              <a:rPr lang="ru-RU" sz="2400" b="1">
                <a:solidFill>
                  <a:schemeClr val="tx2"/>
                </a:solidFill>
              </a:rPr>
              <a:t>Основные элементы нотации</a:t>
            </a:r>
            <a:r>
              <a:rPr lang="ru-RU" sz="2400"/>
              <a:t>: Для обозначения самих взаимодействующих объектов ‒ прямоугольник с именем экземпляра классификатора. Взаимное положение элементов на диаграмме кооперации не имеет значения ‒ важны только связи, вдоль которых передаются сообщения (3). Для отображения упорядоченности сообщений во времени применяется иерархическая десятичная нумерация.</a:t>
            </a:r>
          </a:p>
        </p:txBody>
      </p:sp>
      <p:sp>
        <p:nvSpPr>
          <p:cNvPr id="4" name="Номер слайда 3"/>
          <p:cNvSpPr txBox="1">
            <a:spLocks noGrp="1"/>
          </p:cNvSpPr>
          <p:nvPr/>
        </p:nvSpPr>
        <p:spPr>
          <a:xfrm>
            <a:off x="690245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103A1C42-BF63-4692-BC55-72FFEAEAAE2D}" type="slidenum">
              <a:rPr lang="ru-RU" sz="16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20</a:t>
            </a:fld>
            <a:endParaRPr lang="ru-RU" sz="16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 txBox="1">
            <a:spLocks noGrp="1"/>
          </p:cNvSpPr>
          <p:nvPr/>
        </p:nvSpPr>
        <p:spPr>
          <a:xfrm>
            <a:off x="690245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273A63EF-B125-4161-96FB-5E05D99D8FD4}" type="slidenum">
              <a:rPr lang="ru-RU" sz="16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21</a:t>
            </a:fld>
            <a:endParaRPr lang="ru-RU" sz="16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78851" name="Rectangle 3"/>
          <p:cNvSpPr>
            <a:spLocks noChangeArrowheads="1"/>
          </p:cNvSpPr>
          <p:nvPr/>
        </p:nvSpPr>
        <p:spPr bwMode="auto">
          <a:xfrm>
            <a:off x="2238375" y="2144713"/>
            <a:ext cx="6794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indent="450850"/>
            <a:r>
              <a:rPr lang="ru-RU" sz="1400">
                <a:latin typeface="Calibri" pitchFamily="34" charset="0"/>
                <a:cs typeface="Times New Roman" pitchFamily="18" charset="0"/>
              </a:rPr>
              <a:t>.</a:t>
            </a:r>
            <a:endParaRPr lang="ru-RU" sz="1200">
              <a:latin typeface="Calibri" pitchFamily="34" charset="0"/>
              <a:cs typeface="Times New Roman" pitchFamily="18" charset="0"/>
            </a:endParaRPr>
          </a:p>
          <a:p>
            <a:pPr indent="450850" eaLnBrk="0" hangingPunct="0"/>
            <a:endParaRPr lang="ru-RU" sz="1800">
              <a:latin typeface="Calibri" pitchFamily="34" charset="0"/>
            </a:endParaRPr>
          </a:p>
        </p:txBody>
      </p:sp>
      <p:sp>
        <p:nvSpPr>
          <p:cNvPr id="78853" name="Rectangle 5"/>
          <p:cNvSpPr>
            <a:spLocks noChangeArrowheads="1"/>
          </p:cNvSpPr>
          <p:nvPr/>
        </p:nvSpPr>
        <p:spPr bwMode="auto">
          <a:xfrm>
            <a:off x="2552700" y="6491288"/>
            <a:ext cx="4919663" cy="366712"/>
          </a:xfrm>
          <a:prstGeom prst="rect">
            <a:avLst/>
          </a:prstGeom>
          <a:solidFill>
            <a:srgbClr val="FAF4D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ru-RU" sz="1800"/>
              <a:t>Рис. 17 - Нотация диаграммы коммуникации</a:t>
            </a:r>
          </a:p>
        </p:txBody>
      </p:sp>
      <p:sp>
        <p:nvSpPr>
          <p:cNvPr id="7885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indent="450850"/>
            <a:endParaRPr lang="ru-RU" sz="1800">
              <a:latin typeface="Calibri" pitchFamily="34" charset="0"/>
            </a:endParaRPr>
          </a:p>
        </p:txBody>
      </p:sp>
      <p:pic>
        <p:nvPicPr>
          <p:cNvPr id="7885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795338"/>
            <a:ext cx="8845550" cy="472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/>
          </p:cNvSpPr>
          <p:nvPr>
            <p:ph type="title"/>
          </p:nvPr>
        </p:nvSpPr>
        <p:spPr>
          <a:xfrm>
            <a:off x="590550" y="188913"/>
            <a:ext cx="8229600" cy="561975"/>
          </a:xfrm>
        </p:spPr>
        <p:txBody>
          <a:bodyPr/>
          <a:lstStyle/>
          <a:p>
            <a:r>
              <a:rPr lang="ru-RU" sz="4000" b="1"/>
              <a:t>Диаграмма компонентов</a:t>
            </a:r>
          </a:p>
        </p:txBody>
      </p:sp>
      <p:sp>
        <p:nvSpPr>
          <p:cNvPr id="79875" name="Rectangle 3"/>
          <p:cNvSpPr>
            <a:spLocks noGrp="1"/>
          </p:cNvSpPr>
          <p:nvPr>
            <p:ph type="body" idx="1"/>
          </p:nvPr>
        </p:nvSpPr>
        <p:spPr>
          <a:xfrm>
            <a:off x="457200" y="1117600"/>
            <a:ext cx="8229600" cy="4108450"/>
          </a:xfrm>
          <a:noFill/>
        </p:spPr>
        <p:txBody>
          <a:bodyPr>
            <a:spAutoFit/>
          </a:bodyPr>
          <a:lstStyle/>
          <a:p>
            <a:pPr marL="0" indent="276225" algn="just">
              <a:lnSpc>
                <a:spcPct val="80000"/>
              </a:lnSpc>
              <a:buFont typeface="Arial" charset="0"/>
              <a:buNone/>
            </a:pPr>
            <a:r>
              <a:rPr lang="ru-RU" sz="2400" i="1">
                <a:solidFill>
                  <a:srgbClr val="008000"/>
                </a:solidFill>
              </a:rPr>
              <a:t>Диаграмма компонентов</a:t>
            </a:r>
            <a:r>
              <a:rPr lang="ru-RU" sz="2400" b="1">
                <a:solidFill>
                  <a:srgbClr val="008000"/>
                </a:solidFill>
              </a:rPr>
              <a:t> (component diagram) ‒ показывает взаимосвязи между модулями (логическими или физическими), из которых состоит моделируемая система.</a:t>
            </a:r>
          </a:p>
          <a:p>
            <a:pPr marL="0" indent="276225" algn="just">
              <a:lnSpc>
                <a:spcPct val="80000"/>
              </a:lnSpc>
              <a:buFont typeface="Arial" charset="0"/>
              <a:buNone/>
            </a:pPr>
            <a:r>
              <a:rPr lang="ru-RU" sz="2400"/>
              <a:t>Основной тип сущностей на диаграмме компонентов ‒ это сами компоненты (1), а также интерфейсы (2), посредством которых указывается взаимосвязь между компонентами. На диаграмме компонентов применяются следующие отношения:</a:t>
            </a:r>
          </a:p>
          <a:p>
            <a:pPr marL="0" indent="276225" algn="just">
              <a:lnSpc>
                <a:spcPct val="80000"/>
              </a:lnSpc>
              <a:buFont typeface="Arial" charset="0"/>
              <a:buNone/>
            </a:pPr>
            <a:r>
              <a:rPr lang="ru-RU" sz="2400"/>
              <a:t>- реализации между компонентами и интерфейсами (компонент реализует интерфейс);</a:t>
            </a:r>
          </a:p>
          <a:p>
            <a:pPr marL="0" indent="276225" algn="just">
              <a:lnSpc>
                <a:spcPct val="80000"/>
              </a:lnSpc>
              <a:buFont typeface="Arial" charset="0"/>
              <a:buNone/>
            </a:pPr>
            <a:r>
              <a:rPr lang="ru-RU" sz="2400"/>
              <a:t>- зависимости между компонентами и интерфейсами (компонент использует интерфейс) (3).</a:t>
            </a:r>
          </a:p>
        </p:txBody>
      </p:sp>
      <p:sp>
        <p:nvSpPr>
          <p:cNvPr id="4" name="Номер слайда 3"/>
          <p:cNvSpPr txBox="1">
            <a:spLocks noGrp="1"/>
          </p:cNvSpPr>
          <p:nvPr/>
        </p:nvSpPr>
        <p:spPr>
          <a:xfrm>
            <a:off x="690245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DC1A8695-EE15-49DF-BC24-936F795064A6}" type="slidenum">
              <a:rPr lang="ru-RU" sz="16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22</a:t>
            </a:fld>
            <a:endParaRPr lang="ru-RU" sz="16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 txBox="1">
            <a:spLocks noGrp="1"/>
          </p:cNvSpPr>
          <p:nvPr/>
        </p:nvSpPr>
        <p:spPr>
          <a:xfrm>
            <a:off x="690245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1B7D57C0-D57C-46E5-85DC-352581CEAFE2}" type="slidenum">
              <a:rPr lang="ru-RU" sz="16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23</a:t>
            </a:fld>
            <a:endParaRPr lang="ru-RU" sz="16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80899" name="Rectangle 3"/>
          <p:cNvSpPr>
            <a:spLocks noChangeArrowheads="1"/>
          </p:cNvSpPr>
          <p:nvPr/>
        </p:nvSpPr>
        <p:spPr bwMode="auto">
          <a:xfrm>
            <a:off x="2238375" y="2144713"/>
            <a:ext cx="6794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indent="450850"/>
            <a:r>
              <a:rPr lang="ru-RU" sz="1400">
                <a:latin typeface="Calibri" pitchFamily="34" charset="0"/>
                <a:cs typeface="Times New Roman" pitchFamily="18" charset="0"/>
              </a:rPr>
              <a:t>.</a:t>
            </a:r>
            <a:endParaRPr lang="ru-RU" sz="1200">
              <a:latin typeface="Calibri" pitchFamily="34" charset="0"/>
              <a:cs typeface="Times New Roman" pitchFamily="18" charset="0"/>
            </a:endParaRPr>
          </a:p>
          <a:p>
            <a:pPr indent="450850" eaLnBrk="0" hangingPunct="0"/>
            <a:endParaRPr lang="ru-RU" sz="1800">
              <a:latin typeface="Calibri" pitchFamily="34" charset="0"/>
            </a:endParaRPr>
          </a:p>
        </p:txBody>
      </p:sp>
      <p:sp>
        <p:nvSpPr>
          <p:cNvPr id="80900" name="Rectangle 4"/>
          <p:cNvSpPr>
            <a:spLocks noChangeArrowheads="1"/>
          </p:cNvSpPr>
          <p:nvPr/>
        </p:nvSpPr>
        <p:spPr bwMode="auto">
          <a:xfrm>
            <a:off x="2627313" y="6491288"/>
            <a:ext cx="4768850" cy="366712"/>
          </a:xfrm>
          <a:prstGeom prst="rect">
            <a:avLst/>
          </a:prstGeom>
          <a:solidFill>
            <a:srgbClr val="FAF4D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ru-RU" sz="1800"/>
              <a:t>Рис. 18 - Нотация диаграммы компонентов</a:t>
            </a:r>
          </a:p>
        </p:txBody>
      </p:sp>
      <p:sp>
        <p:nvSpPr>
          <p:cNvPr id="8090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indent="450850"/>
            <a:endParaRPr lang="ru-RU" sz="1800">
              <a:latin typeface="Calibri" pitchFamily="34" charset="0"/>
            </a:endParaRPr>
          </a:p>
        </p:txBody>
      </p:sp>
      <p:pic>
        <p:nvPicPr>
          <p:cNvPr id="80904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0"/>
            <a:ext cx="6273800" cy="6453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/>
          </p:cNvSpPr>
          <p:nvPr>
            <p:ph type="title"/>
          </p:nvPr>
        </p:nvSpPr>
        <p:spPr>
          <a:xfrm>
            <a:off x="590550" y="188913"/>
            <a:ext cx="8229600" cy="561975"/>
          </a:xfrm>
        </p:spPr>
        <p:txBody>
          <a:bodyPr/>
          <a:lstStyle/>
          <a:p>
            <a:r>
              <a:rPr lang="ru-RU" sz="4000" b="1"/>
              <a:t>Диаграмма размещения</a:t>
            </a:r>
          </a:p>
        </p:txBody>
      </p:sp>
      <p:sp>
        <p:nvSpPr>
          <p:cNvPr id="81923" name="Rectangle 3"/>
          <p:cNvSpPr>
            <a:spLocks noGrp="1"/>
          </p:cNvSpPr>
          <p:nvPr>
            <p:ph type="body" idx="1"/>
          </p:nvPr>
        </p:nvSpPr>
        <p:spPr>
          <a:xfrm>
            <a:off x="457200" y="1117600"/>
            <a:ext cx="8229600" cy="5330825"/>
          </a:xfrm>
          <a:noFill/>
        </p:spPr>
        <p:txBody>
          <a:bodyPr>
            <a:spAutoFit/>
          </a:bodyPr>
          <a:lstStyle/>
          <a:p>
            <a:pPr marL="0" indent="276225" algn="just">
              <a:lnSpc>
                <a:spcPct val="80000"/>
              </a:lnSpc>
              <a:buFont typeface="Arial" charset="0"/>
              <a:buNone/>
            </a:pPr>
            <a:r>
              <a:rPr lang="ru-RU" sz="2600" i="1">
                <a:solidFill>
                  <a:srgbClr val="008000"/>
                </a:solidFill>
              </a:rPr>
              <a:t>Диаграмма размещения</a:t>
            </a:r>
            <a:r>
              <a:rPr lang="ru-RU" sz="2600" b="1">
                <a:solidFill>
                  <a:srgbClr val="008000"/>
                </a:solidFill>
              </a:rPr>
              <a:t> (deployment diagram) наряду с отображением состава и связей элементов системы показывает, как они физически размещены на вычислительных ресурсах во время выполнения.</a:t>
            </a:r>
          </a:p>
          <a:p>
            <a:pPr marL="0" indent="276225" algn="just">
              <a:lnSpc>
                <a:spcPct val="80000"/>
              </a:lnSpc>
              <a:buFont typeface="Arial" charset="0"/>
              <a:buNone/>
            </a:pPr>
            <a:r>
              <a:rPr lang="ru-RU" sz="2600"/>
              <a:t>На диаграмме размещения, по сравнению с диаграммой компонентов, добавляется два типа сущностей: артефакт (1), который является реализацией компонента (2) и узел (3) (может быть как классификатор, описывающий тип узла, так и конкретный экземпляр), а также отношение ассоциации между узлами (4), показывающее, что узлы физически связаны во время выполнения.</a:t>
            </a:r>
          </a:p>
          <a:p>
            <a:pPr marL="0" indent="276225" algn="just">
              <a:lnSpc>
                <a:spcPct val="80000"/>
              </a:lnSpc>
              <a:buFont typeface="Arial" charset="0"/>
              <a:buNone/>
            </a:pPr>
            <a:r>
              <a:rPr lang="ru-RU" sz="2600"/>
              <a:t> Для того чтобы показать, что одна сущность является частью другой, применяется либо отношение зависимости «deploy» (5), либо фигура одной сущности помещается внутрь фигуры другой сущности (6). </a:t>
            </a:r>
          </a:p>
        </p:txBody>
      </p:sp>
      <p:sp>
        <p:nvSpPr>
          <p:cNvPr id="4" name="Номер слайда 3"/>
          <p:cNvSpPr txBox="1">
            <a:spLocks noGrp="1"/>
          </p:cNvSpPr>
          <p:nvPr/>
        </p:nvSpPr>
        <p:spPr>
          <a:xfrm>
            <a:off x="690245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30920A74-CDB6-4C6C-A7B0-DAD77EC44F56}" type="slidenum">
              <a:rPr lang="ru-RU" sz="16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24</a:t>
            </a:fld>
            <a:endParaRPr lang="ru-RU" sz="16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963" name="Picture 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450"/>
            <a:ext cx="7620000" cy="6600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Номер слайда 3"/>
          <p:cNvSpPr txBox="1">
            <a:spLocks noGrp="1"/>
          </p:cNvSpPr>
          <p:nvPr/>
        </p:nvSpPr>
        <p:spPr>
          <a:xfrm>
            <a:off x="690245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4A58ABA-3CD2-463E-AFF5-0111A750C9F3}" type="slidenum">
              <a:rPr lang="ru-RU" sz="16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25</a:t>
            </a:fld>
            <a:endParaRPr lang="ru-RU" sz="16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82947" name="Rectangle 3"/>
          <p:cNvSpPr>
            <a:spLocks noChangeArrowheads="1"/>
          </p:cNvSpPr>
          <p:nvPr/>
        </p:nvSpPr>
        <p:spPr bwMode="auto">
          <a:xfrm>
            <a:off x="2238375" y="2144713"/>
            <a:ext cx="6794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indent="450850"/>
            <a:r>
              <a:rPr lang="ru-RU" sz="1400">
                <a:latin typeface="Calibri" pitchFamily="34" charset="0"/>
                <a:cs typeface="Times New Roman" pitchFamily="18" charset="0"/>
              </a:rPr>
              <a:t>.</a:t>
            </a:r>
            <a:endParaRPr lang="ru-RU" sz="1200">
              <a:latin typeface="Calibri" pitchFamily="34" charset="0"/>
              <a:cs typeface="Times New Roman" pitchFamily="18" charset="0"/>
            </a:endParaRPr>
          </a:p>
          <a:p>
            <a:pPr indent="450850" eaLnBrk="0" hangingPunct="0"/>
            <a:endParaRPr lang="ru-RU" sz="1800">
              <a:latin typeface="Calibri" pitchFamily="34" charset="0"/>
            </a:endParaRPr>
          </a:p>
        </p:txBody>
      </p:sp>
      <p:sp>
        <p:nvSpPr>
          <p:cNvPr id="82948" name="Rectangle 4"/>
          <p:cNvSpPr>
            <a:spLocks noChangeArrowheads="1"/>
          </p:cNvSpPr>
          <p:nvPr/>
        </p:nvSpPr>
        <p:spPr bwMode="auto">
          <a:xfrm>
            <a:off x="2643188" y="6491288"/>
            <a:ext cx="4733925" cy="366712"/>
          </a:xfrm>
          <a:prstGeom prst="rect">
            <a:avLst/>
          </a:prstGeom>
          <a:solidFill>
            <a:srgbClr val="FAF4D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ru-RU" sz="1800"/>
              <a:t>Рис. 19 - Нотация диаграммы размещения</a:t>
            </a:r>
          </a:p>
        </p:txBody>
      </p:sp>
      <p:sp>
        <p:nvSpPr>
          <p:cNvPr id="8294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indent="450850"/>
            <a:endParaRPr lang="ru-RU" sz="180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ru-RU" b="1"/>
              <a:t>Специальные диаграммы</a:t>
            </a:r>
          </a:p>
        </p:txBody>
      </p:sp>
      <p:sp>
        <p:nvSpPr>
          <p:cNvPr id="8397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276225" algn="just">
              <a:buFont typeface="Arial" charset="0"/>
              <a:buNone/>
            </a:pPr>
            <a:r>
              <a:rPr lang="ru-RU"/>
              <a:t>Специальные диаграммы характеризуются тем, что чаще всего служат для дополнения какой-либо общей диаграммы, например, являются ее частным случаем или же просто играют вспомогательную роль, уточняя некоторые детали.</a:t>
            </a:r>
          </a:p>
        </p:txBody>
      </p:sp>
      <p:sp>
        <p:nvSpPr>
          <p:cNvPr id="4" name="Номер слайда 3"/>
          <p:cNvSpPr txBox="1">
            <a:spLocks noGrp="1"/>
          </p:cNvSpPr>
          <p:nvPr/>
        </p:nvSpPr>
        <p:spPr>
          <a:xfrm>
            <a:off x="690245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48A40089-52BF-4F72-B9AD-A9F16E43E2B5}" type="slidenum">
              <a:rPr lang="ru-RU" sz="16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26</a:t>
            </a:fld>
            <a:endParaRPr lang="ru-RU" sz="16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/>
          </p:cNvSpPr>
          <p:nvPr>
            <p:ph type="title"/>
          </p:nvPr>
        </p:nvSpPr>
        <p:spPr>
          <a:xfrm>
            <a:off x="590550" y="188913"/>
            <a:ext cx="8229600" cy="561975"/>
          </a:xfrm>
        </p:spPr>
        <p:txBody>
          <a:bodyPr/>
          <a:lstStyle/>
          <a:p>
            <a:r>
              <a:rPr lang="ru-RU" sz="4000" b="1"/>
              <a:t>Диаграмма объектов</a:t>
            </a:r>
          </a:p>
        </p:txBody>
      </p:sp>
      <p:sp>
        <p:nvSpPr>
          <p:cNvPr id="84995" name="Rectangle 3"/>
          <p:cNvSpPr>
            <a:spLocks noGrp="1"/>
          </p:cNvSpPr>
          <p:nvPr>
            <p:ph type="body" idx="1"/>
          </p:nvPr>
        </p:nvSpPr>
        <p:spPr>
          <a:xfrm>
            <a:off x="457200" y="1117600"/>
            <a:ext cx="8229600" cy="3743325"/>
          </a:xfrm>
          <a:noFill/>
        </p:spPr>
        <p:txBody>
          <a:bodyPr>
            <a:spAutoFit/>
          </a:bodyPr>
          <a:lstStyle/>
          <a:p>
            <a:pPr marL="0" indent="276225" algn="just">
              <a:lnSpc>
                <a:spcPct val="80000"/>
              </a:lnSpc>
              <a:buFont typeface="Arial" charset="0"/>
              <a:buNone/>
            </a:pPr>
            <a:r>
              <a:rPr lang="ru-RU" sz="2600" i="1">
                <a:solidFill>
                  <a:srgbClr val="008000"/>
                </a:solidFill>
              </a:rPr>
              <a:t>Диаграмма объектов</a:t>
            </a:r>
            <a:r>
              <a:rPr lang="ru-RU" sz="2600" b="1">
                <a:solidFill>
                  <a:srgbClr val="008000"/>
                </a:solidFill>
              </a:rPr>
              <a:t> (object diagram) ‒ является экземпляром диаграммы классов.</a:t>
            </a:r>
          </a:p>
          <a:p>
            <a:pPr marL="0" indent="276225" algn="just">
              <a:lnSpc>
                <a:spcPct val="80000"/>
              </a:lnSpc>
              <a:buFont typeface="Arial" charset="0"/>
              <a:buNone/>
            </a:pPr>
            <a:r>
              <a:rPr lang="ru-RU" sz="2600"/>
              <a:t>На диаграмме объектов применяют один основной тип сущностей: объекты (1) (экземпляры классов), между которыми указываются конкретные связи (2) (чаще всего экземпляры ассоциаций).</a:t>
            </a:r>
          </a:p>
          <a:p>
            <a:pPr marL="0" indent="276225" algn="just">
              <a:lnSpc>
                <a:spcPct val="80000"/>
              </a:lnSpc>
              <a:buFont typeface="Arial" charset="0"/>
              <a:buNone/>
            </a:pPr>
            <a:r>
              <a:rPr lang="ru-RU" sz="2600"/>
              <a:t>Диаграммы объектов имеют вспомогательный характер ‒ по сути это примеры (можно сказать, дампы памяти), показывающие, какие имеются объекты и связи между ними в некоторый конкретный момент функционирования системы.</a:t>
            </a:r>
          </a:p>
        </p:txBody>
      </p:sp>
      <p:sp>
        <p:nvSpPr>
          <p:cNvPr id="4" name="Номер слайда 3"/>
          <p:cNvSpPr txBox="1">
            <a:spLocks noGrp="1"/>
          </p:cNvSpPr>
          <p:nvPr/>
        </p:nvSpPr>
        <p:spPr>
          <a:xfrm>
            <a:off x="690245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14B3C675-DE22-4024-92A9-22D99B1F1616}" type="slidenum">
              <a:rPr lang="ru-RU" sz="16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27</a:t>
            </a:fld>
            <a:endParaRPr lang="ru-RU" sz="16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 txBox="1">
            <a:spLocks noGrp="1"/>
          </p:cNvSpPr>
          <p:nvPr/>
        </p:nvSpPr>
        <p:spPr>
          <a:xfrm>
            <a:off x="690245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D9958B70-D91E-49A1-8102-D919C8114BF4}" type="slidenum">
              <a:rPr lang="ru-RU" sz="16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28</a:t>
            </a:fld>
            <a:endParaRPr lang="ru-RU" sz="16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86020" name="Rectangle 4"/>
          <p:cNvSpPr>
            <a:spLocks noChangeArrowheads="1"/>
          </p:cNvSpPr>
          <p:nvPr/>
        </p:nvSpPr>
        <p:spPr bwMode="auto">
          <a:xfrm>
            <a:off x="2238375" y="2144713"/>
            <a:ext cx="6794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indent="450850"/>
            <a:r>
              <a:rPr lang="ru-RU" sz="1400">
                <a:latin typeface="Calibri" pitchFamily="34" charset="0"/>
                <a:cs typeface="Times New Roman" pitchFamily="18" charset="0"/>
              </a:rPr>
              <a:t>.</a:t>
            </a:r>
            <a:endParaRPr lang="ru-RU" sz="1200">
              <a:latin typeface="Calibri" pitchFamily="34" charset="0"/>
              <a:cs typeface="Times New Roman" pitchFamily="18" charset="0"/>
            </a:endParaRPr>
          </a:p>
          <a:p>
            <a:pPr indent="450850" eaLnBrk="0" hangingPunct="0"/>
            <a:endParaRPr lang="ru-RU" sz="1800">
              <a:latin typeface="Calibri" pitchFamily="34" charset="0"/>
            </a:endParaRPr>
          </a:p>
        </p:txBody>
      </p:sp>
      <p:sp>
        <p:nvSpPr>
          <p:cNvPr id="86021" name="Rectangle 5"/>
          <p:cNvSpPr>
            <a:spLocks noChangeArrowheads="1"/>
          </p:cNvSpPr>
          <p:nvPr/>
        </p:nvSpPr>
        <p:spPr bwMode="auto">
          <a:xfrm>
            <a:off x="2819400" y="6491288"/>
            <a:ext cx="4379913" cy="366712"/>
          </a:xfrm>
          <a:prstGeom prst="rect">
            <a:avLst/>
          </a:prstGeom>
          <a:solidFill>
            <a:srgbClr val="FAF4D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ru-RU" sz="1800"/>
              <a:t>Рис. 20 - Нотация диаграммы объектов</a:t>
            </a:r>
          </a:p>
        </p:txBody>
      </p:sp>
      <p:sp>
        <p:nvSpPr>
          <p:cNvPr id="8602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indent="450850"/>
            <a:endParaRPr lang="ru-RU" sz="1800">
              <a:latin typeface="Calibri" pitchFamily="34" charset="0"/>
            </a:endParaRPr>
          </a:p>
        </p:txBody>
      </p:sp>
      <p:pic>
        <p:nvPicPr>
          <p:cNvPr id="86023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388938"/>
            <a:ext cx="8748713" cy="4984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/>
          </p:cNvSpPr>
          <p:nvPr>
            <p:ph type="title"/>
          </p:nvPr>
        </p:nvSpPr>
        <p:spPr>
          <a:xfrm>
            <a:off x="590550" y="188913"/>
            <a:ext cx="8229600" cy="561975"/>
          </a:xfrm>
        </p:spPr>
        <p:txBody>
          <a:bodyPr/>
          <a:lstStyle/>
          <a:p>
            <a:r>
              <a:rPr lang="ru-RU" sz="4000" b="1"/>
              <a:t>Диаграмма синхронизации</a:t>
            </a:r>
          </a:p>
        </p:txBody>
      </p:sp>
      <p:sp>
        <p:nvSpPr>
          <p:cNvPr id="87043" name="Rectangle 3"/>
          <p:cNvSpPr>
            <a:spLocks noGrp="1"/>
          </p:cNvSpPr>
          <p:nvPr>
            <p:ph type="body" idx="1"/>
          </p:nvPr>
        </p:nvSpPr>
        <p:spPr>
          <a:xfrm>
            <a:off x="457200" y="908050"/>
            <a:ext cx="8229600" cy="1552575"/>
          </a:xfrm>
          <a:noFill/>
        </p:spPr>
        <p:txBody>
          <a:bodyPr>
            <a:spAutoFit/>
          </a:bodyPr>
          <a:lstStyle/>
          <a:p>
            <a:pPr marL="0" indent="276225" algn="just">
              <a:lnSpc>
                <a:spcPct val="80000"/>
              </a:lnSpc>
              <a:buFont typeface="Arial" charset="0"/>
              <a:buNone/>
            </a:pPr>
            <a:r>
              <a:rPr lang="ru-RU" sz="2400" i="1">
                <a:solidFill>
                  <a:srgbClr val="008000"/>
                </a:solidFill>
              </a:rPr>
              <a:t>Диаграмма синхронизации</a:t>
            </a:r>
            <a:r>
              <a:rPr lang="ru-RU" sz="2400">
                <a:solidFill>
                  <a:srgbClr val="008000"/>
                </a:solidFill>
              </a:rPr>
              <a:t> (timing diagram) представляет собой особую форму диаграммы последовательности, на которой особое внимание уделяется изменению состояний (</a:t>
            </a:r>
            <a:r>
              <a:rPr lang="ru-RU" sz="2400" b="1">
                <a:solidFill>
                  <a:srgbClr val="008000"/>
                </a:solidFill>
              </a:rPr>
              <a:t>1)</a:t>
            </a:r>
            <a:r>
              <a:rPr lang="ru-RU" sz="2400">
                <a:solidFill>
                  <a:srgbClr val="008000"/>
                </a:solidFill>
              </a:rPr>
              <a:t> различных экземпляров классификаторов и их временной синхронизации (</a:t>
            </a:r>
            <a:r>
              <a:rPr lang="ru-RU" sz="2400" b="1">
                <a:solidFill>
                  <a:srgbClr val="008000"/>
                </a:solidFill>
              </a:rPr>
              <a:t>2)</a:t>
            </a:r>
            <a:r>
              <a:rPr lang="ru-RU" sz="2400">
                <a:solidFill>
                  <a:srgbClr val="008000"/>
                </a:solidFill>
              </a:rPr>
              <a:t>. </a:t>
            </a:r>
          </a:p>
        </p:txBody>
      </p:sp>
      <p:sp>
        <p:nvSpPr>
          <p:cNvPr id="4" name="Номер слайда 3"/>
          <p:cNvSpPr txBox="1">
            <a:spLocks noGrp="1"/>
          </p:cNvSpPr>
          <p:nvPr/>
        </p:nvSpPr>
        <p:spPr>
          <a:xfrm>
            <a:off x="690245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FB653AF9-451C-4989-B293-4B046097707F}" type="slidenum">
              <a:rPr lang="ru-RU" sz="16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29</a:t>
            </a:fld>
            <a:endParaRPr lang="ru-RU" sz="16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pic>
        <p:nvPicPr>
          <p:cNvPr id="8704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65400"/>
            <a:ext cx="9144000" cy="401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 txBox="1">
            <a:spLocks noGrp="1"/>
          </p:cNvSpPr>
          <p:nvPr/>
        </p:nvSpPr>
        <p:spPr>
          <a:xfrm>
            <a:off x="690245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D6F570F4-6446-4818-AFDF-F6E9AB67F5A5}" type="slidenum">
              <a:rPr lang="ru-RU" sz="16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</a:t>
            </a:fld>
            <a:endParaRPr lang="ru-RU" sz="16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63493" name="Заголовок 1"/>
          <p:cNvSpPr>
            <a:spLocks/>
          </p:cNvSpPr>
          <p:nvPr/>
        </p:nvSpPr>
        <p:spPr bwMode="auto">
          <a:xfrm>
            <a:off x="0" y="0"/>
            <a:ext cx="9144000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ru-RU" sz="4400" b="1">
                <a:latin typeface="Calibri" pitchFamily="34" charset="0"/>
              </a:rPr>
              <a:t>Классификация диаграмм</a:t>
            </a:r>
          </a:p>
        </p:txBody>
      </p:sp>
      <p:sp>
        <p:nvSpPr>
          <p:cNvPr id="63494" name="Text Box 6"/>
          <p:cNvSpPr txBox="1">
            <a:spLocks noChangeArrowheads="1"/>
          </p:cNvSpPr>
          <p:nvPr/>
        </p:nvSpPr>
        <p:spPr bwMode="auto">
          <a:xfrm>
            <a:off x="519113" y="904875"/>
            <a:ext cx="8374062" cy="447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36195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541338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>
              <a:defRPr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/>
            <a:r>
              <a:rPr lang="ru-RU" i="1">
                <a:latin typeface="Arial" charset="0"/>
              </a:rPr>
              <a:t>В UML 1 всего определено 9 канонических типов диаграмм. </a:t>
            </a:r>
          </a:p>
          <a:p>
            <a:pPr algn="just"/>
            <a:endParaRPr lang="ru-RU" i="1">
              <a:latin typeface="Arial" charset="0"/>
            </a:endParaRPr>
          </a:p>
          <a:p>
            <a:pPr>
              <a:buFontTx/>
              <a:buChar char="•"/>
            </a:pPr>
            <a:r>
              <a:rPr lang="ru-RU" i="1">
                <a:latin typeface="Arial" charset="0"/>
              </a:rPr>
              <a:t>Диаграмма использования  (Use Case diagram)</a:t>
            </a:r>
          </a:p>
          <a:p>
            <a:pPr>
              <a:buFontTx/>
              <a:buChar char="•"/>
            </a:pPr>
            <a:r>
              <a:rPr lang="ru-RU" i="1">
                <a:latin typeface="Arial" charset="0"/>
              </a:rPr>
              <a:t>Диаграмма классов (Class diagram)</a:t>
            </a:r>
          </a:p>
          <a:p>
            <a:pPr>
              <a:buFontTx/>
              <a:buChar char="•"/>
            </a:pPr>
            <a:r>
              <a:rPr lang="ru-RU" i="1">
                <a:latin typeface="Arial" charset="0"/>
              </a:rPr>
              <a:t>Диаграмма объектов (Object diagram)</a:t>
            </a:r>
          </a:p>
          <a:p>
            <a:pPr>
              <a:buFontTx/>
              <a:buChar char="•"/>
            </a:pPr>
            <a:r>
              <a:rPr lang="ru-RU" i="1">
                <a:latin typeface="Arial" charset="0"/>
              </a:rPr>
              <a:t>Диаграмма состояний (State chart diagram)</a:t>
            </a:r>
          </a:p>
          <a:p>
            <a:pPr>
              <a:buFontTx/>
              <a:buChar char="•"/>
            </a:pPr>
            <a:r>
              <a:rPr lang="ru-RU" i="1">
                <a:latin typeface="Arial" charset="0"/>
              </a:rPr>
              <a:t>Диаграмма деятельности (Activity diagram)</a:t>
            </a:r>
          </a:p>
          <a:p>
            <a:pPr>
              <a:buFontTx/>
              <a:buChar char="•"/>
            </a:pPr>
            <a:r>
              <a:rPr lang="ru-RU" i="1">
                <a:latin typeface="Arial" charset="0"/>
              </a:rPr>
              <a:t>Диаграмма последовательности (Sequence diagram)</a:t>
            </a:r>
          </a:p>
          <a:p>
            <a:pPr>
              <a:buFontTx/>
              <a:buChar char="•"/>
            </a:pPr>
            <a:r>
              <a:rPr lang="ru-RU" i="1">
                <a:latin typeface="Arial" charset="0"/>
              </a:rPr>
              <a:t>Диаграмма кооперации (Collaboration diagram)</a:t>
            </a:r>
          </a:p>
          <a:p>
            <a:pPr>
              <a:buFontTx/>
              <a:buChar char="•"/>
            </a:pPr>
            <a:r>
              <a:rPr lang="ru-RU" i="1">
                <a:latin typeface="Arial" charset="0"/>
              </a:rPr>
              <a:t>Диаграмма компонентов (Component diagram)</a:t>
            </a:r>
          </a:p>
          <a:p>
            <a:pPr>
              <a:buFontTx/>
              <a:buChar char="•"/>
            </a:pPr>
            <a:r>
              <a:rPr lang="ru-RU" i="1">
                <a:latin typeface="Arial" charset="0"/>
              </a:rPr>
              <a:t>Диаграмма размещения  (Deployment diagram)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/>
          </p:cNvSpPr>
          <p:nvPr>
            <p:ph type="title"/>
          </p:nvPr>
        </p:nvSpPr>
        <p:spPr>
          <a:xfrm>
            <a:off x="590550" y="188913"/>
            <a:ext cx="8229600" cy="561975"/>
          </a:xfrm>
        </p:spPr>
        <p:txBody>
          <a:bodyPr/>
          <a:lstStyle/>
          <a:p>
            <a:r>
              <a:rPr lang="ru-RU" sz="4000" b="1"/>
              <a:t>Диаграмма пакетов</a:t>
            </a:r>
          </a:p>
        </p:txBody>
      </p:sp>
      <p:sp>
        <p:nvSpPr>
          <p:cNvPr id="89091" name="Rectangle 3"/>
          <p:cNvSpPr>
            <a:spLocks noGrp="1"/>
          </p:cNvSpPr>
          <p:nvPr>
            <p:ph type="body" idx="1"/>
          </p:nvPr>
        </p:nvSpPr>
        <p:spPr>
          <a:xfrm>
            <a:off x="457200" y="765175"/>
            <a:ext cx="8229600" cy="2209800"/>
          </a:xfrm>
          <a:noFill/>
        </p:spPr>
        <p:txBody>
          <a:bodyPr>
            <a:spAutoFit/>
          </a:bodyPr>
          <a:lstStyle/>
          <a:p>
            <a:pPr marL="0" indent="276225" algn="just">
              <a:lnSpc>
                <a:spcPct val="80000"/>
              </a:lnSpc>
              <a:buFont typeface="Arial" charset="0"/>
              <a:buNone/>
            </a:pPr>
            <a:r>
              <a:rPr lang="ru-RU" sz="2400" i="1">
                <a:solidFill>
                  <a:srgbClr val="008000"/>
                </a:solidFill>
              </a:rPr>
              <a:t>Диаграмма пакетов</a:t>
            </a:r>
            <a:r>
              <a:rPr lang="ru-RU" sz="2400" b="1">
                <a:solidFill>
                  <a:srgbClr val="008000"/>
                </a:solidFill>
              </a:rPr>
              <a:t> (package diagram) ‒ средство группирования элементов модели.</a:t>
            </a:r>
          </a:p>
          <a:p>
            <a:pPr marL="0" indent="276225" algn="just">
              <a:lnSpc>
                <a:spcPct val="80000"/>
              </a:lnSpc>
              <a:buFont typeface="Arial" charset="0"/>
              <a:buNone/>
            </a:pPr>
            <a:r>
              <a:rPr lang="ru-RU" sz="2400"/>
              <a:t>Диаграмма пакетов ‒ единственное средство, позволяющее управлять сложностью самой модели. Основные элементы нотации ‒ пакеты 1 и зависимости с различными стереотипами 2, применяемые на диаграмме, показаны на следующем рисунке.</a:t>
            </a:r>
          </a:p>
        </p:txBody>
      </p:sp>
      <p:sp>
        <p:nvSpPr>
          <p:cNvPr id="4" name="Номер слайда 3"/>
          <p:cNvSpPr txBox="1">
            <a:spLocks noGrp="1"/>
          </p:cNvSpPr>
          <p:nvPr/>
        </p:nvSpPr>
        <p:spPr>
          <a:xfrm>
            <a:off x="690245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24DE895F-7A29-4156-8D80-864A6E74DC40}" type="slidenum">
              <a:rPr lang="ru-RU" sz="16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30</a:t>
            </a:fld>
            <a:endParaRPr lang="ru-RU" sz="16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pic>
        <p:nvPicPr>
          <p:cNvPr id="8909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941638"/>
            <a:ext cx="7056437" cy="3943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4613"/>
            <a:ext cx="9144000" cy="6378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2217738" y="6446838"/>
            <a:ext cx="5018087" cy="366712"/>
          </a:xfrm>
          <a:prstGeom prst="rect">
            <a:avLst/>
          </a:prstGeom>
          <a:solidFill>
            <a:srgbClr val="FAF4D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ru-RU" sz="1800"/>
              <a:t>Рис. </a:t>
            </a:r>
            <a:r>
              <a:rPr lang="ru-RU" sz="1800" b="1"/>
              <a:t>Иерархия типов диаграмм для UML 1</a:t>
            </a:r>
            <a:r>
              <a:rPr lang="ru-RU" sz="1800"/>
              <a:t> </a:t>
            </a:r>
          </a:p>
        </p:txBody>
      </p:sp>
      <p:sp>
        <p:nvSpPr>
          <p:cNvPr id="4" name="Номер слайда 3"/>
          <p:cNvSpPr txBox="1">
            <a:spLocks noGrp="1"/>
          </p:cNvSpPr>
          <p:nvPr/>
        </p:nvSpPr>
        <p:spPr>
          <a:xfrm>
            <a:off x="690245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99AD4573-3069-4BB6-BE22-ACB2708D317D}" type="slidenum">
              <a:rPr lang="ru-RU" sz="16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4</a:t>
            </a:fld>
            <a:endParaRPr lang="ru-RU" sz="16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 txBox="1">
            <a:spLocks noGrp="1"/>
          </p:cNvSpPr>
          <p:nvPr/>
        </p:nvSpPr>
        <p:spPr>
          <a:xfrm>
            <a:off x="690245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DBBD8D8D-CC04-4B40-BFEF-25E194768BEE}" type="slidenum">
              <a:rPr lang="ru-RU" sz="16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5</a:t>
            </a:fld>
            <a:endParaRPr lang="ru-RU" sz="16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64517" name="Text Box 5"/>
          <p:cNvSpPr txBox="1">
            <a:spLocks noChangeArrowheads="1"/>
          </p:cNvSpPr>
          <p:nvPr/>
        </p:nvSpPr>
        <p:spPr bwMode="auto">
          <a:xfrm>
            <a:off x="519113" y="188913"/>
            <a:ext cx="8301037" cy="612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36195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541338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>
              <a:defRPr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/>
            <a:r>
              <a:rPr lang="ru-RU" sz="2200">
                <a:latin typeface="Arial" charset="0"/>
              </a:rPr>
              <a:t>В UML 2 внесены значительные коррективы как в список канонических диаграмм, а именно их число увеличилось до 13, так и в список доступных конструкций языка, что значительно расширило область его применения. Кроме этого две диаграммы были переименованы: диаграмма кооперации была переименована в диаграмму коммуникации, а диаграмма состояний в диаграмму автомата.</a:t>
            </a:r>
          </a:p>
          <a:p>
            <a:pPr algn="just"/>
            <a:endParaRPr lang="ru-RU" sz="2200">
              <a:latin typeface="Arial" charset="0"/>
            </a:endParaRPr>
          </a:p>
          <a:p>
            <a:r>
              <a:rPr lang="ru-RU" sz="2200">
                <a:latin typeface="Arial" charset="0"/>
              </a:rPr>
              <a:t>Список новых диаграмм и их названий:</a:t>
            </a:r>
          </a:p>
          <a:p>
            <a:pPr>
              <a:buFontTx/>
              <a:buChar char="•"/>
            </a:pPr>
            <a:r>
              <a:rPr lang="ru-RU" sz="2200">
                <a:latin typeface="Arial" charset="0"/>
              </a:rPr>
              <a:t>Диаграмма внутренней структуры (Composite Structure diagram)</a:t>
            </a:r>
          </a:p>
          <a:p>
            <a:pPr>
              <a:buFontTx/>
              <a:buChar char="•"/>
            </a:pPr>
            <a:r>
              <a:rPr lang="ru-RU" sz="2200">
                <a:latin typeface="Arial" charset="0"/>
              </a:rPr>
              <a:t>Диаграмма пакетов (Package diagram)</a:t>
            </a:r>
          </a:p>
          <a:p>
            <a:pPr>
              <a:buFontTx/>
              <a:buChar char="•"/>
            </a:pPr>
            <a:r>
              <a:rPr lang="ru-RU" sz="2200">
                <a:latin typeface="Arial" charset="0"/>
              </a:rPr>
              <a:t>Диаграмма</a:t>
            </a:r>
            <a:r>
              <a:rPr lang="en-US" sz="2200">
                <a:latin typeface="Arial" charset="0"/>
              </a:rPr>
              <a:t> </a:t>
            </a:r>
            <a:r>
              <a:rPr lang="ru-RU" sz="2200">
                <a:latin typeface="Arial" charset="0"/>
              </a:rPr>
              <a:t>автомата</a:t>
            </a:r>
            <a:r>
              <a:rPr lang="en-US" sz="2200">
                <a:latin typeface="Arial" charset="0"/>
              </a:rPr>
              <a:t> (State machine diagram)</a:t>
            </a:r>
            <a:endParaRPr lang="ru-RU" sz="2200">
              <a:latin typeface="Arial" charset="0"/>
            </a:endParaRPr>
          </a:p>
          <a:p>
            <a:pPr>
              <a:buFontTx/>
              <a:buChar char="•"/>
            </a:pPr>
            <a:r>
              <a:rPr lang="ru-RU" sz="2200">
                <a:latin typeface="Arial" charset="0"/>
              </a:rPr>
              <a:t>Диаграмма коммуникации (Communication diagram)</a:t>
            </a:r>
          </a:p>
          <a:p>
            <a:pPr>
              <a:buFontTx/>
              <a:buChar char="•"/>
            </a:pPr>
            <a:r>
              <a:rPr lang="ru-RU" sz="2200">
                <a:latin typeface="Arial" charset="0"/>
              </a:rPr>
              <a:t>Обзорная диаграмма взаимодействия (Interaction Overview diagram)</a:t>
            </a:r>
          </a:p>
          <a:p>
            <a:pPr>
              <a:buFontTx/>
              <a:buChar char="•"/>
            </a:pPr>
            <a:r>
              <a:rPr lang="ru-RU" sz="2200">
                <a:latin typeface="Arial" charset="0"/>
              </a:rPr>
              <a:t>Диаграмма синхронизации (Timing diagram)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Rectangle 4"/>
          <p:cNvSpPr>
            <a:spLocks noChangeArrowheads="1"/>
          </p:cNvSpPr>
          <p:nvPr/>
        </p:nvSpPr>
        <p:spPr bwMode="auto">
          <a:xfrm>
            <a:off x="1814513" y="6491288"/>
            <a:ext cx="6396037" cy="366712"/>
          </a:xfrm>
          <a:prstGeom prst="rect">
            <a:avLst/>
          </a:prstGeom>
          <a:solidFill>
            <a:srgbClr val="FAF4D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ru-RU" sz="1800"/>
              <a:t>Рис. </a:t>
            </a:r>
            <a:r>
              <a:rPr lang="en-US" sz="1800"/>
              <a:t>9 - </a:t>
            </a:r>
            <a:r>
              <a:rPr lang="ru-RU" sz="1800" b="1"/>
              <a:t>Иерархия типов диаграмм для UML 2 (часть 1)</a:t>
            </a:r>
            <a:r>
              <a:rPr lang="ru-RU" sz="1800"/>
              <a:t> </a:t>
            </a:r>
          </a:p>
        </p:txBody>
      </p:sp>
      <p:pic>
        <p:nvPicPr>
          <p:cNvPr id="4915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0"/>
            <a:ext cx="8351838" cy="6496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Номер слайда 3"/>
          <p:cNvSpPr txBox="1">
            <a:spLocks noGrp="1"/>
          </p:cNvSpPr>
          <p:nvPr/>
        </p:nvSpPr>
        <p:spPr>
          <a:xfrm>
            <a:off x="690245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4B1EC986-C7B2-4BFE-9EBF-6051E806A17B}" type="slidenum">
              <a:rPr lang="ru-RU" sz="16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6</a:t>
            </a:fld>
            <a:endParaRPr lang="ru-RU" sz="16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1751013" y="6491288"/>
            <a:ext cx="6523037" cy="366712"/>
          </a:xfrm>
          <a:prstGeom prst="rect">
            <a:avLst/>
          </a:prstGeom>
          <a:solidFill>
            <a:srgbClr val="FAF4D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ru-RU" sz="1800"/>
              <a:t>Рис. </a:t>
            </a:r>
            <a:r>
              <a:rPr lang="en-US" sz="1800"/>
              <a:t>10 - </a:t>
            </a:r>
            <a:r>
              <a:rPr lang="ru-RU" sz="1800" b="1"/>
              <a:t>Иерархия типов диаграмм для UML 2 (часть 2)</a:t>
            </a:r>
            <a:r>
              <a:rPr lang="ru-RU" sz="1800"/>
              <a:t> </a:t>
            </a:r>
          </a:p>
        </p:txBody>
      </p:sp>
      <p:pic>
        <p:nvPicPr>
          <p:cNvPr id="6553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3688" cy="640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Номер слайда 3"/>
          <p:cNvSpPr txBox="1">
            <a:spLocks noGrp="1"/>
          </p:cNvSpPr>
          <p:nvPr/>
        </p:nvSpPr>
        <p:spPr>
          <a:xfrm>
            <a:off x="690245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73EC8907-12DC-462F-BE36-1C1DD13915AD}" type="slidenum">
              <a:rPr lang="ru-RU" sz="16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7</a:t>
            </a:fld>
            <a:endParaRPr lang="ru-RU" sz="16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ru-RU" b="1"/>
              <a:t>Общие диаграммы</a:t>
            </a:r>
          </a:p>
        </p:txBody>
      </p:sp>
      <p:sp>
        <p:nvSpPr>
          <p:cNvPr id="6656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276225" algn="just">
              <a:buFont typeface="Arial" charset="0"/>
              <a:buNone/>
            </a:pPr>
            <a:r>
              <a:rPr lang="ru-RU"/>
              <a:t>Все диаграммы UML можно условно разбить на две группы, первая из которых ‒ общие диаграммы. Общие диаграммы практически не зависят от предмета моделирования и могут применяться в любом программном проекте без оглядки на предметную область, область решений и т.д.</a:t>
            </a:r>
          </a:p>
        </p:txBody>
      </p:sp>
      <p:sp>
        <p:nvSpPr>
          <p:cNvPr id="4" name="Номер слайда 3"/>
          <p:cNvSpPr txBox="1">
            <a:spLocks noGrp="1"/>
          </p:cNvSpPr>
          <p:nvPr/>
        </p:nvSpPr>
        <p:spPr>
          <a:xfrm>
            <a:off x="690245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ADD8749B-B885-4884-92AB-EE2B0E70CC42}" type="slidenum">
              <a:rPr lang="ru-RU" sz="16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8</a:t>
            </a:fld>
            <a:endParaRPr lang="ru-RU" sz="16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/>
          </p:cNvSpPr>
          <p:nvPr>
            <p:ph type="title"/>
          </p:nvPr>
        </p:nvSpPr>
        <p:spPr>
          <a:xfrm>
            <a:off x="590550" y="188913"/>
            <a:ext cx="8229600" cy="561975"/>
          </a:xfrm>
        </p:spPr>
        <p:txBody>
          <a:bodyPr/>
          <a:lstStyle/>
          <a:p>
            <a:r>
              <a:rPr lang="ru-RU" sz="4000" b="1"/>
              <a:t>Диаграмма использования</a:t>
            </a:r>
          </a:p>
        </p:txBody>
      </p:sp>
      <p:sp>
        <p:nvSpPr>
          <p:cNvPr id="67587" name="Rectangle 3"/>
          <p:cNvSpPr>
            <a:spLocks noGrp="1"/>
          </p:cNvSpPr>
          <p:nvPr>
            <p:ph type="body" idx="1"/>
          </p:nvPr>
        </p:nvSpPr>
        <p:spPr>
          <a:xfrm>
            <a:off x="457200" y="765175"/>
            <a:ext cx="8229600" cy="5861050"/>
          </a:xfrm>
          <a:noFill/>
        </p:spPr>
        <p:txBody>
          <a:bodyPr>
            <a:spAutoFit/>
          </a:bodyPr>
          <a:lstStyle/>
          <a:p>
            <a:pPr marL="0" indent="276225" algn="just">
              <a:lnSpc>
                <a:spcPct val="80000"/>
              </a:lnSpc>
              <a:buFont typeface="Arial" charset="0"/>
              <a:buNone/>
            </a:pPr>
            <a:r>
              <a:rPr lang="ru-RU" sz="2400" i="1">
                <a:solidFill>
                  <a:srgbClr val="008000"/>
                </a:solidFill>
              </a:rPr>
              <a:t>Диаграмма использования</a:t>
            </a:r>
            <a:r>
              <a:rPr lang="ru-RU" sz="2400" b="1">
                <a:solidFill>
                  <a:srgbClr val="008000"/>
                </a:solidFill>
              </a:rPr>
              <a:t> (use case diagram) ‒ это наиболее общее представление функционального назначения системы.</a:t>
            </a:r>
          </a:p>
          <a:p>
            <a:pPr marL="0" indent="276225" algn="just">
              <a:lnSpc>
                <a:spcPct val="80000"/>
              </a:lnSpc>
              <a:buFont typeface="Arial" charset="0"/>
              <a:buNone/>
            </a:pPr>
            <a:r>
              <a:rPr lang="ru-RU" sz="2400" b="1">
                <a:solidFill>
                  <a:srgbClr val="008000"/>
                </a:solidFill>
              </a:rPr>
              <a:t> </a:t>
            </a:r>
            <a:r>
              <a:rPr lang="ru-RU" sz="2400"/>
              <a:t>Диаграмма использования отвечает на главный вопрос моделирования: что делает система во внешнем мире?</a:t>
            </a:r>
          </a:p>
          <a:p>
            <a:pPr marL="0" indent="276225" algn="just">
              <a:lnSpc>
                <a:spcPct val="80000"/>
              </a:lnSpc>
              <a:buFont typeface="Arial" charset="0"/>
              <a:buNone/>
            </a:pPr>
            <a:r>
              <a:rPr lang="ru-RU" sz="2400"/>
              <a:t>На ДИ два типа основных сущностей: варианты использования (1) и действующие лица (2), между которыми устанавливаются следующие основные типы отношений:</a:t>
            </a:r>
          </a:p>
          <a:p>
            <a:pPr marL="0" indent="276225">
              <a:lnSpc>
                <a:spcPct val="80000"/>
              </a:lnSpc>
              <a:buFont typeface="Arial" charset="0"/>
              <a:buNone/>
            </a:pPr>
            <a:r>
              <a:rPr lang="ru-RU" sz="2400"/>
              <a:t>- ассоциация между действующим лицом и вариантом использования (3);</a:t>
            </a:r>
          </a:p>
          <a:p>
            <a:pPr marL="0" indent="276225">
              <a:lnSpc>
                <a:spcPct val="80000"/>
              </a:lnSpc>
              <a:buFont typeface="Arial" charset="0"/>
              <a:buNone/>
            </a:pPr>
            <a:r>
              <a:rPr lang="ru-RU" sz="2400"/>
              <a:t>- обобщение между действующими лицами (4);</a:t>
            </a:r>
          </a:p>
          <a:p>
            <a:pPr marL="0" indent="276225">
              <a:lnSpc>
                <a:spcPct val="80000"/>
              </a:lnSpc>
              <a:buFont typeface="Arial" charset="0"/>
              <a:buNone/>
            </a:pPr>
            <a:r>
              <a:rPr lang="ru-RU" sz="2400"/>
              <a:t>- обобщение между вариантами использования (5);</a:t>
            </a:r>
          </a:p>
          <a:p>
            <a:pPr marL="0" indent="276225">
              <a:lnSpc>
                <a:spcPct val="80000"/>
              </a:lnSpc>
              <a:buFont typeface="Arial" charset="0"/>
              <a:buNone/>
            </a:pPr>
            <a:r>
              <a:rPr lang="ru-RU" sz="2400"/>
              <a:t>- зависимости (различных типов) между вариантами использования (6).</a:t>
            </a:r>
          </a:p>
          <a:p>
            <a:pPr marL="0" indent="276225" algn="just">
              <a:lnSpc>
                <a:spcPct val="80000"/>
              </a:lnSpc>
              <a:buFont typeface="Arial" charset="0"/>
              <a:buNone/>
            </a:pPr>
            <a:r>
              <a:rPr lang="ru-RU" sz="2400"/>
              <a:t>На диаграмме использования, как и на любой другой, могут присутствовать комментарии (7). Более того, это настоятельно рекомендуется делать для улучшения читаемости диаграмм.</a:t>
            </a:r>
          </a:p>
        </p:txBody>
      </p:sp>
      <p:sp>
        <p:nvSpPr>
          <p:cNvPr id="4" name="Номер слайда 3"/>
          <p:cNvSpPr txBox="1">
            <a:spLocks noGrp="1"/>
          </p:cNvSpPr>
          <p:nvPr/>
        </p:nvSpPr>
        <p:spPr>
          <a:xfrm>
            <a:off x="690245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A7241920-8597-45D2-8432-BA03EAE53621}" type="slidenum">
              <a:rPr lang="ru-RU" sz="16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9</a:t>
            </a:fld>
            <a:endParaRPr lang="ru-RU" sz="16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1947</TotalTime>
  <Words>270</Words>
  <Application>Microsoft Office PowerPoint</Application>
  <PresentationFormat>Экран (4:3)</PresentationFormat>
  <Paragraphs>132</Paragraphs>
  <Slides>30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3" baseType="lpstr">
      <vt:lpstr>Arial</vt:lpstr>
      <vt:lpstr>Calibri</vt:lpstr>
      <vt:lpstr>Тема Office</vt:lpstr>
      <vt:lpstr>Моделирование на UML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Общие диаграммы</vt:lpstr>
      <vt:lpstr>Диаграмма использования</vt:lpstr>
      <vt:lpstr>Презентация PowerPoint</vt:lpstr>
      <vt:lpstr>Диаграмма классов</vt:lpstr>
      <vt:lpstr>Презентация PowerPoint</vt:lpstr>
      <vt:lpstr>Диаграмма автомата</vt:lpstr>
      <vt:lpstr>Презентация PowerPoint</vt:lpstr>
      <vt:lpstr>Диаграмма деятельности</vt:lpstr>
      <vt:lpstr>Презентация PowerPoint</vt:lpstr>
      <vt:lpstr>Диаграмма последовательности</vt:lpstr>
      <vt:lpstr>Презентация PowerPoint</vt:lpstr>
      <vt:lpstr>Презентация PowerPoint</vt:lpstr>
      <vt:lpstr>Диаграмма коммуникации</vt:lpstr>
      <vt:lpstr>Презентация PowerPoint</vt:lpstr>
      <vt:lpstr>Диаграмма компонентов</vt:lpstr>
      <vt:lpstr>Презентация PowerPoint</vt:lpstr>
      <vt:lpstr>Диаграмма размещения</vt:lpstr>
      <vt:lpstr>Презентация PowerPoint</vt:lpstr>
      <vt:lpstr>Специальные диаграммы</vt:lpstr>
      <vt:lpstr>Диаграмма объектов</vt:lpstr>
      <vt:lpstr>Презентация PowerPoint</vt:lpstr>
      <vt:lpstr>Диаграмма синхронизации</vt:lpstr>
      <vt:lpstr>Диаграмма пакетов</vt:lpstr>
    </vt:vector>
  </TitlesOfParts>
  <Company>Comp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Моделирование на UML</dc:title>
  <dc:creator>Общая</dc:creator>
  <cp:lastModifiedBy>Владислав Карюкин</cp:lastModifiedBy>
  <cp:revision>51</cp:revision>
  <dcterms:created xsi:type="dcterms:W3CDTF">2017-01-20T11:05:24Z</dcterms:created>
  <dcterms:modified xsi:type="dcterms:W3CDTF">2021-09-20T05:22:33Z</dcterms:modified>
</cp:coreProperties>
</file>