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3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64601D-02C1-4EFF-8101-2D07A658B1CF}" type="datetimeFigureOut">
              <a:rPr lang="ru-RU" smtClean="0"/>
              <a:t>27.04.2021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3038657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64601D-02C1-4EFF-8101-2D07A658B1CF}" type="datetimeFigureOut">
              <a:rPr lang="ru-RU" smtClean="0"/>
              <a:t>27.04.2021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706316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64601D-02C1-4EFF-8101-2D07A658B1CF}" type="datetimeFigureOut">
              <a:rPr lang="ru-RU" smtClean="0"/>
              <a:t>27.04.2021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2260487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64601D-02C1-4EFF-8101-2D07A658B1CF}" type="datetimeFigureOut">
              <a:rPr lang="ru-RU" smtClean="0"/>
              <a:t>27.04.2021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2027665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64601D-02C1-4EFF-8101-2D07A658B1CF}" type="datetimeFigureOut">
              <a:rPr lang="ru-RU" smtClean="0"/>
              <a:t>27.04.2021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2746286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64601D-02C1-4EFF-8101-2D07A658B1CF}" type="datetimeFigureOut">
              <a:rPr lang="ru-RU" smtClean="0"/>
              <a:t>27.04.2021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121143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64601D-02C1-4EFF-8101-2D07A658B1CF}" type="datetimeFigureOut">
              <a:rPr lang="ru-RU" smtClean="0"/>
              <a:t>27.04.2021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716351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64601D-02C1-4EFF-8101-2D07A658B1CF}" type="datetimeFigureOut">
              <a:rPr lang="ru-RU" smtClean="0"/>
              <a:t>27.04.2021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457548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64601D-02C1-4EFF-8101-2D07A658B1CF}" type="datetimeFigureOut">
              <a:rPr lang="ru-RU" smtClean="0"/>
              <a:t>27.04.2021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3584448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64601D-02C1-4EFF-8101-2D07A658B1CF}" type="datetimeFigureOut">
              <a:rPr lang="ru-RU" smtClean="0"/>
              <a:t>27.04.2021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410538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64601D-02C1-4EFF-8101-2D07A658B1CF}" type="datetimeFigureOut">
              <a:rPr lang="ru-RU" smtClean="0"/>
              <a:t>27.04.2021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5F28FC3-5AF5-413E-92EE-9A4055427566}" type="slidenum">
              <a:rPr lang="ru-RU" smtClean="0"/>
              <a:t>‹#›</a:t>
            </a:fld>
            <a:endParaRPr lang="ru-RU"/>
          </a:p>
        </p:txBody>
      </p:sp>
    </p:spTree>
    <p:extLst>
      <p:ext uri="{BB962C8B-B14F-4D97-AF65-F5344CB8AC3E}">
        <p14:creationId xmlns:p14="http://schemas.microsoft.com/office/powerpoint/2010/main" val="2705871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4601D-02C1-4EFF-8101-2D07A658B1CF}" type="datetimeFigureOut">
              <a:rPr lang="ru-RU" smtClean="0"/>
              <a:t>27.04.2021</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F28FC3-5AF5-413E-92EE-9A4055427566}" type="slidenum">
              <a:rPr lang="ru-RU" smtClean="0"/>
              <a:t>‹#›</a:t>
            </a:fld>
            <a:endParaRPr lang="ru-RU"/>
          </a:p>
        </p:txBody>
      </p:sp>
    </p:spTree>
    <p:extLst>
      <p:ext uri="{BB962C8B-B14F-4D97-AF65-F5344CB8AC3E}">
        <p14:creationId xmlns:p14="http://schemas.microsoft.com/office/powerpoint/2010/main" val="3068898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oncobrain.ru/brain_tumors/kinds_of_tumors.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08069" y="2468880"/>
            <a:ext cx="4650377" cy="1384995"/>
          </a:xfrm>
          <a:prstGeom prst="rect">
            <a:avLst/>
          </a:prstGeom>
        </p:spPr>
        <p:txBody>
          <a:bodyPr wrap="square">
            <a:spAutoFit/>
          </a:bodyPr>
          <a:lstStyle/>
          <a:p>
            <a:pPr algn="ctr">
              <a:spcAft>
                <a:spcPts val="0"/>
              </a:spcAft>
            </a:pPr>
            <a:r>
              <a:rPr lang="ru-RU" sz="2800" b="1" dirty="0">
                <a:latin typeface="Times New Roman" panose="02020603050405020304" pitchFamily="18" charset="0"/>
                <a:ea typeface="Times New Roman" panose="02020603050405020304" pitchFamily="18" charset="0"/>
              </a:rPr>
              <a:t>Лекция </a:t>
            </a:r>
            <a:r>
              <a:rPr lang="kk-KZ" sz="2800" b="1" dirty="0">
                <a:latin typeface="Times New Roman" panose="02020603050405020304" pitchFamily="18" charset="0"/>
                <a:ea typeface="Times New Roman" panose="02020603050405020304" pitchFamily="18" charset="0"/>
              </a:rPr>
              <a:t>14</a:t>
            </a:r>
            <a:r>
              <a:rPr lang="ru-RU" sz="2800" dirty="0">
                <a:latin typeface="Times New Roman" panose="02020603050405020304" pitchFamily="18" charset="0"/>
                <a:ea typeface="Times New Roman" panose="02020603050405020304" pitchFamily="18" charset="0"/>
              </a:rPr>
              <a:t>.  </a:t>
            </a:r>
          </a:p>
          <a:p>
            <a:pPr algn="ctr"/>
            <a:r>
              <a:rPr lang="ru-RU" sz="2800" b="1" dirty="0">
                <a:latin typeface="Times New Roman" panose="02020603050405020304" pitchFamily="18" charset="0"/>
                <a:ea typeface="Times New Roman" panose="02020603050405020304" pitchFamily="18" charset="0"/>
              </a:rPr>
              <a:t>Тема: «</a:t>
            </a:r>
            <a:r>
              <a:rPr lang="en-US" sz="2800" b="1" dirty="0" err="1">
                <a:latin typeface="Times New Roman" panose="02020603050405020304" pitchFamily="18" charset="0"/>
                <a:ea typeface="Times New Roman" panose="02020603050405020304" pitchFamily="18" charset="0"/>
              </a:rPr>
              <a:t>Доброкачественные</a:t>
            </a:r>
            <a:r>
              <a:rPr lang="en-US" sz="2800" b="1" dirty="0">
                <a:latin typeface="Times New Roman" panose="02020603050405020304" pitchFamily="18" charset="0"/>
                <a:ea typeface="Times New Roman" panose="02020603050405020304" pitchFamily="18" charset="0"/>
              </a:rPr>
              <a:t> о</a:t>
            </a:r>
            <a:r>
              <a:rPr lang="ru-RU" sz="2800" b="1" dirty="0" err="1">
                <a:latin typeface="Times New Roman" panose="02020603050405020304" pitchFamily="18" charset="0"/>
                <a:ea typeface="Times New Roman" panose="02020603050405020304" pitchFamily="18" charset="0"/>
              </a:rPr>
              <a:t>пухоли</a:t>
            </a:r>
            <a:r>
              <a:rPr lang="ru-RU" sz="2800" b="1" dirty="0">
                <a:latin typeface="Times New Roman" panose="02020603050405020304" pitchFamily="18" charset="0"/>
                <a:ea typeface="Times New Roman" panose="02020603050405020304" pitchFamily="18" charset="0"/>
              </a:rPr>
              <a:t>»</a:t>
            </a:r>
            <a:endParaRPr lang="ru-RU" sz="2800" dirty="0"/>
          </a:p>
        </p:txBody>
      </p:sp>
    </p:spTree>
    <p:extLst>
      <p:ext uri="{BB962C8B-B14F-4D97-AF65-F5344CB8AC3E}">
        <p14:creationId xmlns:p14="http://schemas.microsoft.com/office/powerpoint/2010/main" val="3465687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3326" y="122839"/>
            <a:ext cx="8138160" cy="3648691"/>
          </a:xfrm>
          <a:prstGeom prst="rect">
            <a:avLst/>
          </a:prstGeom>
        </p:spPr>
        <p:txBody>
          <a:bodyPr wrap="square">
            <a:spAutoFit/>
          </a:bodyPr>
          <a:lstStyle/>
          <a:p>
            <a:pPr>
              <a:lnSpc>
                <a:spcPct val="107000"/>
              </a:lnSpc>
              <a:spcAft>
                <a:spcPts val="800"/>
              </a:spcAft>
            </a:pPr>
            <a:r>
              <a:rPr lang="ru-RU" b="1" i="1" dirty="0" err="1">
                <a:latin typeface="Times New Roman" panose="02020603050405020304" pitchFamily="18" charset="0"/>
                <a:ea typeface="Times New Roman" panose="02020603050405020304" pitchFamily="18" charset="0"/>
                <a:cs typeface="Times New Roman" panose="02020603050405020304" pitchFamily="18" charset="0"/>
              </a:rPr>
              <a:t>Лимфангиома</a:t>
            </a:r>
            <a:r>
              <a:rPr lang="ru-RU" dirty="0">
                <a:latin typeface="Times New Roman" panose="02020603050405020304" pitchFamily="18" charset="0"/>
                <a:ea typeface="Times New Roman" panose="02020603050405020304" pitchFamily="18" charset="0"/>
                <a:cs typeface="Times New Roman" panose="02020603050405020304" pitchFamily="18" charset="0"/>
              </a:rPr>
              <a:t> - опухоль, построенная по типу лимфатических сосудов. Встречается чаще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гемангиом</a:t>
            </a:r>
            <a:r>
              <a:rPr lang="ru-RU" dirty="0">
                <a:latin typeface="Times New Roman" panose="02020603050405020304" pitchFamily="18" charset="0"/>
                <a:ea typeface="Times New Roman" panose="02020603050405020304" pitchFamily="18" charset="0"/>
                <a:cs typeface="Times New Roman" panose="02020603050405020304" pitchFamily="18" charset="0"/>
              </a:rPr>
              <a:t>. Пороки развития лимфатической системы не всегда легко отличить от истинных бластом. Эту опухоль находят у лошадей, собак, мулов, крупного рогатого скота. Бывают единичные и множественные опухоли. Чаще ее обнаруживают подкожно, но может быть в перикарде, костальной плевре, грудной поверхности диафрагмы. Эти опухоли обычно инкапсулированные и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многодольчатые</a:t>
            </a:r>
            <a:r>
              <a:rPr lang="ru-RU" dirty="0">
                <a:latin typeface="Times New Roman" panose="02020603050405020304" pitchFamily="18" charset="0"/>
                <a:ea typeface="Times New Roman" panose="02020603050405020304" pitchFamily="18" charset="0"/>
                <a:cs typeface="Times New Roman" panose="02020603050405020304" pitchFamily="18" charset="0"/>
              </a:rPr>
              <a:t>. Могут быть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рязмягчены</a:t>
            </a:r>
            <a:r>
              <a:rPr lang="ru-RU" dirty="0">
                <a:latin typeface="Times New Roman" panose="02020603050405020304" pitchFamily="18" charset="0"/>
                <a:ea typeface="Times New Roman" panose="02020603050405020304" pitchFamily="18" charset="0"/>
                <a:cs typeface="Times New Roman" panose="02020603050405020304" pitchFamily="18" charset="0"/>
              </a:rPr>
              <a:t> и содержать кисты.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Гистологически</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лимфангиомы</a:t>
            </a:r>
            <a:r>
              <a:rPr lang="ru-RU" dirty="0">
                <a:latin typeface="Times New Roman" panose="02020603050405020304" pitchFamily="18" charset="0"/>
                <a:ea typeface="Times New Roman" panose="02020603050405020304" pitchFamily="18" charset="0"/>
                <a:cs typeface="Times New Roman" panose="02020603050405020304" pitchFamily="18" charset="0"/>
              </a:rPr>
              <a:t> во многом сходны с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гемангиомами</a:t>
            </a:r>
            <a:r>
              <a:rPr lang="ru-RU" dirty="0">
                <a:latin typeface="Times New Roman" panose="02020603050405020304" pitchFamily="18" charset="0"/>
                <a:ea typeface="Times New Roman" panose="02020603050405020304" pitchFamily="18" charset="0"/>
                <a:cs typeface="Times New Roman" panose="02020603050405020304" pitchFamily="18" charset="0"/>
              </a:rPr>
              <a:t>. Полости опухоли также выстланы эндотелием. Перегородки между полостями выполнены фиброзной тканью. Часто в перегородках отмечают скопление лимфоидной ткани с образованием лимфатических фолликулов, что является характерным признаком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лимфангиомы</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Лимфангиома передней поверхности шеи🔹 Операция : Удаление лимфангиомы—————————————#лимфангиома #дети #дркб #члх #махачкала #каспийск #кизляр #хасавюрт #дагогни #дербент #избербаш #челюстнолицеваяхирургия #хирургия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1071154" y="3709159"/>
            <a:ext cx="2677886" cy="2677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7041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7645" y="444137"/>
            <a:ext cx="7916091" cy="2759602"/>
          </a:xfrm>
          <a:prstGeom prst="rect">
            <a:avLst/>
          </a:prstGeom>
        </p:spPr>
        <p:txBody>
          <a:bodyPr wrap="square">
            <a:spAutoFit/>
          </a:bodyPr>
          <a:lstStyle/>
          <a:p>
            <a:pPr>
              <a:lnSpc>
                <a:spcPct val="107000"/>
              </a:lnSpc>
              <a:spcAft>
                <a:spcPts val="800"/>
              </a:spcAft>
            </a:pPr>
            <a:r>
              <a:rPr lang="ru-RU" b="1" i="1" dirty="0">
                <a:latin typeface="Times New Roman" panose="02020603050405020304" pitchFamily="18" charset="0"/>
                <a:ea typeface="Times New Roman" panose="02020603050405020304" pitchFamily="18" charset="0"/>
                <a:cs typeface="Times New Roman" panose="02020603050405020304" pitchFamily="18" charset="0"/>
              </a:rPr>
              <a:t>Хондрома</a:t>
            </a:r>
            <a:r>
              <a:rPr lang="ru-RU" dirty="0">
                <a:latin typeface="Times New Roman" panose="02020603050405020304" pitchFamily="18" charset="0"/>
                <a:ea typeface="Times New Roman" panose="02020603050405020304" pitchFamily="18" charset="0"/>
                <a:cs typeface="Times New Roman" panose="02020603050405020304" pitchFamily="18" charset="0"/>
              </a:rPr>
              <a:t> - зрелая опухоль, состоящая из отдельных островков хрящевой ткани, среди которой обильна волокнистая соединительная ткань, содержащая много кровеносных сосудов. Опухоль обычно возникает из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хондробластов</a:t>
            </a:r>
            <a:r>
              <a:rPr lang="ru-RU" dirty="0">
                <a:latin typeface="Times New Roman" panose="02020603050405020304" pitchFamily="18" charset="0"/>
                <a:ea typeface="Times New Roman" panose="02020603050405020304" pitchFamily="18" charset="0"/>
                <a:cs typeface="Times New Roman" panose="02020603050405020304" pitchFamily="18" charset="0"/>
              </a:rPr>
              <a:t> - предшественников хряща или из ткани, не имеющей хряща, путем множественной метаплазии волокнистой соединительной ткани. Чаще регистрируется у собак и овец, но ее находят также у крупного рогатого скота, лошадей, кошек и птиц. Места локализации разнообразны: на ребрах, грудной кости, лопатке, тазе, наружном ухе, отростках костей, позвонках, хрящах дыхательной системы.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Рисунок 2" descr="http://www.kgau.ru/distance/vet_03/patanatomia/img/ris91.gif"/>
          <p:cNvPicPr/>
          <p:nvPr/>
        </p:nvPicPr>
        <p:blipFill>
          <a:blip r:embed="rId2">
            <a:extLst>
              <a:ext uri="{28A0092B-C50C-407E-A947-70E740481C1C}">
                <a14:useLocalDpi xmlns:a14="http://schemas.microsoft.com/office/drawing/2010/main" val="0"/>
              </a:ext>
            </a:extLst>
          </a:blip>
          <a:srcRect/>
          <a:stretch>
            <a:fillRect/>
          </a:stretch>
        </p:blipFill>
        <p:spPr bwMode="auto">
          <a:xfrm>
            <a:off x="1554481" y="3487782"/>
            <a:ext cx="2913016" cy="2939143"/>
          </a:xfrm>
          <a:prstGeom prst="rect">
            <a:avLst/>
          </a:prstGeom>
          <a:noFill/>
          <a:ln>
            <a:noFill/>
          </a:ln>
        </p:spPr>
      </p:pic>
      <p:sp>
        <p:nvSpPr>
          <p:cNvPr id="4" name="Прямоугольник 3"/>
          <p:cNvSpPr/>
          <p:nvPr/>
        </p:nvSpPr>
        <p:spPr>
          <a:xfrm rot="10800000" flipV="1">
            <a:off x="5434148" y="3771530"/>
            <a:ext cx="1423851" cy="981423"/>
          </a:xfrm>
          <a:prstGeom prst="rect">
            <a:avLst/>
          </a:prstGeom>
        </p:spPr>
        <p:txBody>
          <a:bodyPr wrap="square">
            <a:spAutoFit/>
          </a:bodyPr>
          <a:lstStyle/>
          <a:p>
            <a:pPr algn="ctr">
              <a:lnSpc>
                <a:spcPct val="107000"/>
              </a:lnSpc>
              <a:spcAft>
                <a:spcPts val="0"/>
              </a:spcAft>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Рис.3. </a:t>
            </a:r>
            <a:r>
              <a:rPr lang="ru-RU" dirty="0">
                <a:latin typeface="Times New Roman" panose="02020603050405020304" pitchFamily="18" charset="0"/>
                <a:ea typeface="Times New Roman" panose="02020603050405020304" pitchFamily="18" charset="0"/>
                <a:cs typeface="Times New Roman" panose="02020603050405020304" pitchFamily="18" charset="0"/>
              </a:rPr>
              <a:t>Хондрома.</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4648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6651" y="767956"/>
            <a:ext cx="7380515" cy="5447773"/>
          </a:xfrm>
          <a:prstGeom prst="rect">
            <a:avLst/>
          </a:prstGeom>
        </p:spPr>
        <p:txBody>
          <a:bodyPr wrap="square">
            <a:spAutoFit/>
          </a:bodyPr>
          <a:lstStyle/>
          <a:p>
            <a:pPr algn="just">
              <a:lnSpc>
                <a:spcPct val="107000"/>
              </a:lnSpc>
              <a:spcAft>
                <a:spcPts val="800"/>
              </a:spcAft>
            </a:pP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Макроскопически</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хондромы чаще выглядят в виде единичных или множественных узлов, обычно с резко очерченными границами, очень плотной консистенции, от мелкой горошины до 15 см в диаметре. Могут быть мутными, тусклыми, непрозрачными, молочно-белого или голубовато-серого цвета. Могут подвергаться слизистой дистрофии.</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Микроскопически напоминает обычный гиалиновый хрящ с большим количеством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хондробластов</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по периферии</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Опухолевые клетки круглой, овальной или неоднородной формы. </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Иногда они Могут принимать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веретенчатую</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или звездчатую форму. </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От нормального гиалинового хряща паренхима опухоли отличается тем, что Капсулы хрящевых клеток неодинаковой величины, скучены или неравномерно рассеяны по основному веществу, да и сами клетки в капсуле тоже разных размеров. В зависимости от характера различают гиалиновую, сетчатую и волокнистую хондромы.</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0497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2411" y="718457"/>
            <a:ext cx="6988629" cy="4373505"/>
          </a:xfrm>
          <a:prstGeom prst="rect">
            <a:avLst/>
          </a:prstGeom>
        </p:spPr>
        <p:txBody>
          <a:bodyPr wrap="square">
            <a:spAutoFit/>
          </a:bodyPr>
          <a:lstStyle/>
          <a:p>
            <a:pPr>
              <a:lnSpc>
                <a:spcPct val="107000"/>
              </a:lnSpc>
              <a:spcAft>
                <a:spcPts val="800"/>
              </a:spcAft>
            </a:pPr>
            <a:r>
              <a:rPr lang="ru-RU" sz="2000" b="1" i="1" dirty="0">
                <a:latin typeface="Times New Roman" panose="02020603050405020304" pitchFamily="18" charset="0"/>
                <a:ea typeface="Times New Roman" panose="02020603050405020304" pitchFamily="18" charset="0"/>
                <a:cs typeface="Times New Roman" panose="02020603050405020304" pitchFamily="18" charset="0"/>
              </a:rPr>
              <a:t>Остеома</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зрелая опухоль, построенная по типу костной ткани. Начальные ее клетки - остеобласты. Остеома может развиться во всех участках тела, где есть костная ткань. Кроме этого, она описана в сердце, печени, молочной железе, серозных оболочках брюшной полости, семенниках, простате, в которых образуется в результате метаплазии волокнистой соединительной ткани. Остеомы находят у домашних животных, в том числе у всех видов птиц. Различают два вида остеом: твердые (компактные) и губчатые (медуллярные). Твердые остеомы обычно мелкие,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круглоузловатые</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очень твердые, возвышающиеся над поверхностью. Губчатые остеомы могут весить несколько килограммов. Поверхность разреза опухолей дольчатая</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2633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01783" y="548640"/>
            <a:ext cx="6792686" cy="2381293"/>
          </a:xfrm>
          <a:prstGeom prst="rect">
            <a:avLst/>
          </a:prstGeom>
        </p:spPr>
        <p:txBody>
          <a:bodyPr wrap="square">
            <a:spAutoFit/>
          </a:bodyPr>
          <a:lstStyle/>
          <a:p>
            <a:pPr>
              <a:lnSpc>
                <a:spcPct val="107000"/>
              </a:lnSpc>
              <a:spcAft>
                <a:spcPts val="800"/>
              </a:spcAft>
            </a:pPr>
            <a:r>
              <a:rPr lang="ru-RU" sz="2000" b="1" i="1" dirty="0">
                <a:latin typeface="Times New Roman" panose="02020603050405020304" pitchFamily="18" charset="0"/>
                <a:ea typeface="Times New Roman" panose="02020603050405020304" pitchFamily="18" charset="0"/>
                <a:cs typeface="Times New Roman" panose="02020603050405020304" pitchFamily="18" charset="0"/>
              </a:rPr>
              <a:t>Одонтома</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 опухоль, происходящая из зубной ткани. Является результатом гиперпластических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разростов</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зубной пульпы в период развития зуба и построена из эмали, дентина и цемента. У лошадей и крупного рогатого скота представлена мелкими, очень плотными узловатыми образованиями, превращающими зуб в бесформенную костную массу.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https://static.stomatologclub.ru/uploads/51/bc/90b292cffe3c395c1d4ff7d5691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9147" y="3105559"/>
            <a:ext cx="5257958" cy="3256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6039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88273" y="509452"/>
            <a:ext cx="7654835" cy="5019964"/>
          </a:xfrm>
          <a:prstGeom prst="rect">
            <a:avLst/>
          </a:prstGeom>
        </p:spPr>
        <p:txBody>
          <a:bodyPr wrap="square">
            <a:spAutoFit/>
          </a:bodyPr>
          <a:lstStyle/>
          <a:p>
            <a:pPr>
              <a:lnSpc>
                <a:spcPct val="107000"/>
              </a:lnSpc>
              <a:spcAft>
                <a:spcPts val="800"/>
              </a:spcAft>
            </a:pPr>
            <a:r>
              <a:rPr lang="ru-RU" sz="2000" b="1" dirty="0" smtClean="0">
                <a:latin typeface="Times New Roman" panose="02020603050405020304" pitchFamily="18" charset="0"/>
                <a:ea typeface="Times New Roman" panose="02020603050405020304" pitchFamily="18" charset="0"/>
                <a:cs typeface="Times New Roman" panose="02020603050405020304" pitchFamily="18" charset="0"/>
              </a:rPr>
              <a:t>Эпителиальные </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опухоли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Эпителиальная ткань широко представлена в организме высших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животных и человека. </a:t>
            </a:r>
            <a:r>
              <a:rPr lang="ru-RU" dirty="0">
                <a:latin typeface="Times New Roman" panose="02020603050405020304" pitchFamily="18" charset="0"/>
                <a:ea typeface="Times New Roman" panose="02020603050405020304" pitchFamily="18" charset="0"/>
                <a:cs typeface="Times New Roman" panose="02020603050405020304" pitchFamily="18" charset="0"/>
              </a:rPr>
              <a:t>В своем развитии она тесно связана с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мезенхимальной</a:t>
            </a:r>
            <a:r>
              <a:rPr lang="ru-RU" dirty="0">
                <a:latin typeface="Times New Roman" panose="02020603050405020304" pitchFamily="18" charset="0"/>
                <a:ea typeface="Times New Roman" panose="02020603050405020304" pitchFamily="18" charset="0"/>
                <a:cs typeface="Times New Roman" panose="02020603050405020304" pitchFamily="18" charset="0"/>
              </a:rPr>
              <a:t> тканью (с волокнистыми структурами последней). При различных новообразованиях взаимосвязь между эпителиальной и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мезенхимальной</a:t>
            </a:r>
            <a:r>
              <a:rPr lang="ru-RU" dirty="0">
                <a:latin typeface="Times New Roman" panose="02020603050405020304" pitchFamily="18" charset="0"/>
                <a:ea typeface="Times New Roman" panose="02020603050405020304" pitchFamily="18" charset="0"/>
                <a:cs typeface="Times New Roman" panose="02020603050405020304" pitchFamily="18" charset="0"/>
              </a:rPr>
              <a:t> тканями может быть сильно нарушена. Различают доброкачественные и злокачественные эпителиальные опухоли.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b="1" dirty="0">
                <a:latin typeface="Times New Roman" panose="02020603050405020304" pitchFamily="18" charset="0"/>
                <a:ea typeface="Times New Roman" panose="02020603050405020304" pitchFamily="18" charset="0"/>
                <a:cs typeface="Times New Roman" panose="02020603050405020304" pitchFamily="18" charset="0"/>
              </a:rPr>
              <a:t>Доброкачественные </a:t>
            </a:r>
            <a:r>
              <a:rPr lang="ru-RU" b="1" dirty="0" smtClean="0">
                <a:latin typeface="Times New Roman" panose="02020603050405020304" pitchFamily="18" charset="0"/>
                <a:ea typeface="Times New Roman" panose="02020603050405020304" pitchFamily="18" charset="0"/>
                <a:cs typeface="Times New Roman" panose="02020603050405020304" pitchFamily="18" charset="0"/>
              </a:rPr>
              <a:t>эпителиальные опухоли</a:t>
            </a:r>
            <a:r>
              <a:rPr lang="ru-RU" b="1"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r>
              <a:rPr lang="ru-RU" b="1" i="1" dirty="0">
                <a:latin typeface="Times New Roman" panose="02020603050405020304" pitchFamily="18" charset="0"/>
                <a:ea typeface="Times New Roman" panose="02020603050405020304" pitchFamily="18" charset="0"/>
              </a:rPr>
              <a:t>Папиллома</a:t>
            </a:r>
            <a:r>
              <a:rPr lang="ru-RU" dirty="0">
                <a:latin typeface="Times New Roman" panose="02020603050405020304" pitchFamily="18" charset="0"/>
                <a:ea typeface="Times New Roman" panose="02020603050405020304" pitchFamily="18" charset="0"/>
              </a:rPr>
              <a:t> - доброкачественная опухоль кожи и слизистых </a:t>
            </a:r>
            <a:r>
              <a:rPr lang="ru-RU" dirty="0" smtClean="0">
                <a:latin typeface="Times New Roman" panose="02020603050405020304" pitchFamily="18" charset="0"/>
                <a:ea typeface="Times New Roman" panose="02020603050405020304" pitchFamily="18" charset="0"/>
              </a:rPr>
              <a:t>оболочек</a:t>
            </a:r>
            <a:r>
              <a:rPr lang="ru-RU" dirty="0">
                <a:latin typeface="Times New Roman" panose="02020603050405020304" pitchFamily="18" charset="0"/>
                <a:ea typeface="Times New Roman" panose="02020603050405020304" pitchFamily="18" charset="0"/>
                <a:cs typeface="Times New Roman" panose="02020603050405020304" pitchFamily="18" charset="0"/>
              </a:rPr>
              <a:t> Атипичный рост папилломы идет со стороны сосочков кожи и слизистых оболочек, образуя своеобразные сосочки, откуда и получила свое название - </a:t>
            </a:r>
            <a:r>
              <a:rPr lang="ru-RU" b="1" i="1" dirty="0">
                <a:latin typeface="Times New Roman" panose="02020603050405020304" pitchFamily="18" charset="0"/>
                <a:ea typeface="Times New Roman" panose="02020603050405020304" pitchFamily="18" charset="0"/>
                <a:cs typeface="Times New Roman" panose="02020603050405020304" pitchFamily="18" charset="0"/>
              </a:rPr>
              <a:t>сосочковая опухоль.</a:t>
            </a:r>
            <a:r>
              <a:rPr lang="ru-RU" dirty="0">
                <a:latin typeface="Times New Roman" panose="02020603050405020304" pitchFamily="18" charset="0"/>
                <a:ea typeface="Times New Roman" panose="02020603050405020304" pitchFamily="18" charset="0"/>
                <a:cs typeface="Times New Roman" panose="02020603050405020304" pitchFamily="18" charset="0"/>
              </a:rPr>
              <a:t> Папилломы очень широко распространены у животных и человека. Часто имеют вирусную природу. Встречаются у крупного рогатого скота, лошадей, овец и коз, собак и кошек, кроликов, птиц, человека. У человека их чаще обнаруживают в области головы, шеи, спины; в  нижней части живота, молочной железы, конечностей. </a:t>
            </a:r>
            <a:endParaRPr lang="ru-RU" dirty="0"/>
          </a:p>
        </p:txBody>
      </p:sp>
    </p:spTree>
    <p:extLst>
      <p:ext uri="{BB962C8B-B14F-4D97-AF65-F5344CB8AC3E}">
        <p14:creationId xmlns:p14="http://schemas.microsoft.com/office/powerpoint/2010/main" val="3445534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6469" y="469823"/>
            <a:ext cx="7720149" cy="3056221"/>
          </a:xfrm>
          <a:prstGeom prst="rect">
            <a:avLst/>
          </a:prstGeom>
        </p:spPr>
        <p:txBody>
          <a:bodyPr wrap="square">
            <a:spAutoFit/>
          </a:bodyPr>
          <a:lstStyle/>
          <a:p>
            <a:pPr algn="just">
              <a:lnSpc>
                <a:spcPct val="107000"/>
              </a:lnSpc>
              <a:spcAft>
                <a:spcPts val="800"/>
              </a:spcAft>
            </a:pPr>
            <a:r>
              <a:rPr lang="ru-RU" sz="2000" dirty="0" err="1" smtClean="0">
                <a:latin typeface="Times New Roman" panose="02020603050405020304" pitchFamily="18" charset="0"/>
                <a:ea typeface="Times New Roman" panose="02020603050405020304" pitchFamily="18" charset="0"/>
                <a:cs typeface="Times New Roman" panose="02020603050405020304" pitchFamily="18" charset="0"/>
              </a:rPr>
              <a:t>Макроскопически</a:t>
            </a:r>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ea typeface="Times New Roman" panose="02020603050405020304" pitchFamily="18" charset="0"/>
                <a:cs typeface="Times New Roman" panose="02020603050405020304" pitchFamily="18" charset="0"/>
              </a:rPr>
              <a:t>папилломы </a:t>
            </a:r>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чаще </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похожи на цветную капусту. Поверхность опухоли содержит много щелей. Папиллома может иметь тонкую ножку или, наоборот, широкое основание. Под микроскопом обычно находят утолщенный слой эпителия на слое разросшейся соединительной ткани. Кожные сосочки неодинаковой длины, они утолщаются. Эпителий претерпевает разную степень гиперкератоза. Клетки базального слоя (росткового) дают картину частых митозов, а клетки верхнего слоя претерпевают разные дистрофические процессы.</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Рисунок 2" descr="http://www.kgau.ru/distance/vet_03/patanatomia/img/ris94.gif"/>
          <p:cNvPicPr/>
          <p:nvPr/>
        </p:nvPicPr>
        <p:blipFill>
          <a:blip r:embed="rId2">
            <a:extLst>
              <a:ext uri="{28A0092B-C50C-407E-A947-70E740481C1C}">
                <a14:useLocalDpi xmlns:a14="http://schemas.microsoft.com/office/drawing/2010/main" val="0"/>
              </a:ext>
            </a:extLst>
          </a:blip>
          <a:srcRect/>
          <a:stretch>
            <a:fillRect/>
          </a:stretch>
        </p:blipFill>
        <p:spPr bwMode="auto">
          <a:xfrm>
            <a:off x="1724296" y="3526044"/>
            <a:ext cx="2926081" cy="3018447"/>
          </a:xfrm>
          <a:prstGeom prst="rect">
            <a:avLst/>
          </a:prstGeom>
          <a:noFill/>
          <a:ln>
            <a:noFill/>
          </a:ln>
        </p:spPr>
      </p:pic>
      <p:sp>
        <p:nvSpPr>
          <p:cNvPr id="4" name="Прямоугольник 3"/>
          <p:cNvSpPr/>
          <p:nvPr/>
        </p:nvSpPr>
        <p:spPr>
          <a:xfrm rot="10800000" flipV="1">
            <a:off x="4885509" y="4381176"/>
            <a:ext cx="2351314" cy="388696"/>
          </a:xfrm>
          <a:prstGeom prst="rect">
            <a:avLst/>
          </a:prstGeom>
        </p:spPr>
        <p:txBody>
          <a:bodyPr wrap="square">
            <a:spAutoFit/>
          </a:bodyPr>
          <a:lstStyle/>
          <a:p>
            <a:pPr algn="ctr">
              <a:lnSpc>
                <a:spcPct val="107000"/>
              </a:lnSpc>
              <a:spcAft>
                <a:spcPts val="0"/>
              </a:spcAft>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Рис.5. Папиллома.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486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6469" y="535577"/>
            <a:ext cx="7053942" cy="5361468"/>
          </a:xfrm>
          <a:prstGeom prst="rect">
            <a:avLst/>
          </a:prstGeom>
        </p:spPr>
        <p:txBody>
          <a:bodyPr wrap="square">
            <a:spAutoFit/>
          </a:bodyPr>
          <a:lstStyle/>
          <a:p>
            <a:pPr algn="just">
              <a:lnSpc>
                <a:spcPct val="107000"/>
              </a:lnSpc>
              <a:spcAft>
                <a:spcPts val="800"/>
              </a:spcAft>
            </a:pPr>
            <a:r>
              <a:rPr lang="ru-RU" sz="2000" b="1" i="1" dirty="0">
                <a:latin typeface="Times New Roman" panose="02020603050405020304" pitchFamily="18" charset="0"/>
                <a:ea typeface="Times New Roman" panose="02020603050405020304" pitchFamily="18" charset="0"/>
                <a:cs typeface="Times New Roman" panose="02020603050405020304" pitchFamily="18" charset="0"/>
              </a:rPr>
              <a:t>Аденома</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 опухоль из железистого эпителия. Как и нормальная железистая ткань, она может быть построена по типу трубчатой, альвеолярной,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гроздьевидной</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фолликулярной или дольчатой железы. Аденомы развиваются из предшествующей железы. Растут экстенсивно. Сначала растет эпителий, а за ним тянется соединительная ткань (строма опухоли). Обычно аденомы лишены выводных протоков. Эпителий по строению крайне напоминает материнскую ткань. В связи с отсутствием выводных протоков в замкнутых полостях скапливается секрет, образуются кисты, отсюда и название -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кистоаденомы</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Другие, наоборот, вырастают в виде сосочков — папиллярная аденома. В литературе описаны альвеолярная, тубулярная,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трабекулярная</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и другие аденомы. У домашних животных аденомы нередки. Локализация их разнообразная: легкие, кожа, печень, селезенка, простата, щитовидная железа, яичник, молочная железа.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2752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3326" y="1398385"/>
            <a:ext cx="8177348" cy="3902030"/>
          </a:xfrm>
          <a:prstGeom prst="rect">
            <a:avLst/>
          </a:prstGeom>
        </p:spPr>
        <p:txBody>
          <a:bodyPr wrap="square">
            <a:spAutoFit/>
          </a:bodyPr>
          <a:lstStyle/>
          <a:p>
            <a:pPr algn="ctr">
              <a:lnSpc>
                <a:spcPct val="107000"/>
              </a:lnSpc>
              <a:spcAft>
                <a:spcPts val="800"/>
              </a:spcAft>
            </a:pPr>
            <a:r>
              <a:rPr lang="ru-RU" b="1" dirty="0">
                <a:latin typeface="Times New Roman" panose="02020603050405020304" pitchFamily="18" charset="0"/>
                <a:ea typeface="Calibri" panose="020F0502020204030204" pitchFamily="34" charset="0"/>
                <a:cs typeface="Times New Roman" panose="02020603050405020304" pitchFamily="18" charset="0"/>
              </a:rPr>
              <a:t>Рекомендуемая литература</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Общая патология: учебное пособие  для мед. вузов//под ред. </a:t>
            </a:r>
            <a:r>
              <a:rPr lang="ru-RU" dirty="0" err="1">
                <a:latin typeface="Times New Roman" panose="02020603050405020304" pitchFamily="18" charset="0"/>
                <a:ea typeface="Calibri" panose="020F0502020204030204" pitchFamily="34" charset="0"/>
                <a:cs typeface="Times New Roman" panose="02020603050405020304" pitchFamily="18" charset="0"/>
              </a:rPr>
              <a:t>Н.П.Чесноковой</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М.:Академия</a:t>
            </a:r>
            <a:r>
              <a:rPr lang="ru-RU" dirty="0">
                <a:latin typeface="Times New Roman" panose="02020603050405020304" pitchFamily="18" charset="0"/>
                <a:ea typeface="Calibri" panose="020F0502020204030204" pitchFamily="34" charset="0"/>
                <a:cs typeface="Times New Roman" panose="02020603050405020304" pitchFamily="18" charset="0"/>
              </a:rPr>
              <a:t>, 2006.-336 с.</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Струков А.И., Серов В.В. Патологическая анатомия. Учебник 6-е издание, под ред. </a:t>
            </a:r>
            <a:r>
              <a:rPr lang="ru-RU" dirty="0" err="1">
                <a:latin typeface="Times New Roman" panose="02020603050405020304" pitchFamily="18" charset="0"/>
                <a:ea typeface="Calibri" panose="020F0502020204030204" pitchFamily="34" charset="0"/>
                <a:cs typeface="Times New Roman" panose="02020603050405020304" pitchFamily="18" charset="0"/>
              </a:rPr>
              <a:t>Паукова</a:t>
            </a:r>
            <a:r>
              <a:rPr lang="ru-RU" dirty="0">
                <a:latin typeface="Times New Roman" panose="02020603050405020304" pitchFamily="18" charset="0"/>
                <a:ea typeface="Calibri" panose="020F0502020204030204" pitchFamily="34" charset="0"/>
                <a:cs typeface="Times New Roman" panose="02020603050405020304" pitchFamily="18" charset="0"/>
              </a:rPr>
              <a:t> В.С..- Москва, Изд. «ГЭОТАР –Медиа» , 2019. 860 с.</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ru-RU" dirty="0">
                <a:latin typeface="Calibri" panose="020F0502020204030204" pitchFamily="34" charset="0"/>
                <a:ea typeface="Calibri" panose="020F0502020204030204" pitchFamily="34" charset="0"/>
                <a:cs typeface="Times New Roman" panose="02020603050405020304" pitchFamily="18" charset="0"/>
              </a:rPr>
              <a:t>В. А. </a:t>
            </a:r>
            <a:r>
              <a:rPr lang="ru-RU" dirty="0" err="1">
                <a:latin typeface="Calibri" panose="020F0502020204030204" pitchFamily="34" charset="0"/>
                <a:ea typeface="Calibri" panose="020F0502020204030204" pitchFamily="34" charset="0"/>
                <a:cs typeface="Times New Roman" panose="02020603050405020304" pitchFamily="18" charset="0"/>
              </a:rPr>
              <a:t>Черешнев</a:t>
            </a:r>
            <a:r>
              <a:rPr lang="ru-RU" dirty="0">
                <a:latin typeface="Calibri" panose="020F0502020204030204" pitchFamily="34" charset="0"/>
                <a:ea typeface="Calibri" panose="020F0502020204030204" pitchFamily="34" charset="0"/>
                <a:cs typeface="Times New Roman" panose="02020603050405020304" pitchFamily="18" charset="0"/>
              </a:rPr>
              <a:t> Б. Г. Юшков. Патофизиология. –</a:t>
            </a:r>
            <a:r>
              <a:rPr lang="ru-RU" dirty="0" err="1">
                <a:latin typeface="Calibri" panose="020F0502020204030204" pitchFamily="34" charset="0"/>
                <a:ea typeface="Calibri" panose="020F0502020204030204" pitchFamily="34" charset="0"/>
                <a:cs typeface="Times New Roman" panose="02020603050405020304" pitchFamily="18" charset="0"/>
              </a:rPr>
              <a:t>М.:Академия</a:t>
            </a:r>
            <a:r>
              <a:rPr lang="ru-RU" dirty="0">
                <a:latin typeface="Calibri" panose="020F0502020204030204" pitchFamily="34" charset="0"/>
                <a:ea typeface="Calibri" panose="020F0502020204030204" pitchFamily="34" charset="0"/>
                <a:cs typeface="Times New Roman" panose="02020603050405020304" pitchFamily="18" charset="0"/>
              </a:rPr>
              <a:t>, 2001</a:t>
            </a:r>
            <a:r>
              <a:rPr lang="ru-RU" dirty="0">
                <a:latin typeface="Times New Roman" panose="02020603050405020304" pitchFamily="18" charset="0"/>
                <a:ea typeface="Calibri" panose="020F0502020204030204" pitchFamily="34" charset="0"/>
                <a:cs typeface="Times New Roman" panose="02020603050405020304" pitchFamily="18" charset="0"/>
              </a:rPr>
              <a:t>- 314 с.</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Пальцев М.А. Руководство к практическим занятиям по патологической анатомии.- М.: Медицина, 2002.- 896с.</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Источник: Информационный портал об опухолях мозга </a:t>
            </a:r>
            <a:r>
              <a:rPr lang="ru-RU" dirty="0">
                <a:solidFill>
                  <a:srgbClr val="009966"/>
                </a:solidFill>
                <a:latin typeface="Times New Roman" panose="02020603050405020304" pitchFamily="18" charset="0"/>
                <a:ea typeface="Times New Roman" panose="02020603050405020304" pitchFamily="18" charset="0"/>
                <a:cs typeface="Times New Roman" panose="02020603050405020304" pitchFamily="18" charset="0"/>
                <a:hlinkClick r:id="rId2"/>
              </a:rPr>
              <a:t>https://oncobrain.ru/brain_tumors/kinds_of_tumors.html</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400" dirty="0">
                <a:latin typeface="Calibri" panose="020F0502020204030204" pitchFamily="34"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9837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49531" y="122839"/>
            <a:ext cx="7289075" cy="6372001"/>
          </a:xfrm>
          <a:prstGeom prst="rect">
            <a:avLst/>
          </a:prstGeom>
        </p:spPr>
        <p:txBody>
          <a:bodyPr wrap="square">
            <a:spAutoFit/>
          </a:bodyPr>
          <a:lstStyle/>
          <a:p>
            <a:pPr algn="ctr">
              <a:lnSpc>
                <a:spcPct val="107000"/>
              </a:lnSpc>
              <a:spcAft>
                <a:spcPts val="800"/>
              </a:spcAft>
            </a:pPr>
            <a:r>
              <a:rPr lang="ru-RU" sz="20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Доброкачественные опухоли.</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Как </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показывает само название, такие опухоли при развитии, как правило, пагубно не влияют на организм животного. Они построены из хорошо дифференцированных клеточных элементов. По их строению можно определить, из какой ткани они развились. В их структуре можно видеть только признаки </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тканевого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атипизма</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в то время как </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клеточный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атипизм</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почти не выступает. </a:t>
            </a:r>
            <a:endParaRPr lang="ru-RU" sz="20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Растут </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такие опухоли медленно, характеризуются центральным ростом, при росте сдавливают окружающие ткани, при этом не нарушают ткань, в которой растут. Окружающая ткань при их росте обычно атрофируется. </a:t>
            </a:r>
            <a:endParaRPr lang="ru-RU" sz="20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Такие </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опухоли после хирургического удаления не возникают повторно. В зависимости от локализации доброкачественные опухоли могут стать опасными. К таким относятся опухоли головного и спинного мозга. Сильно влияет на организм и размер опухоли</a:t>
            </a:r>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ru-RU" sz="2000" b="1" dirty="0" smtClean="0">
                <a:latin typeface="Times New Roman" panose="02020603050405020304" pitchFamily="18" charset="0"/>
                <a:ea typeface="Times New Roman" panose="02020603050405020304" pitchFamily="18" charset="0"/>
                <a:cs typeface="Times New Roman" panose="02020603050405020304" pitchFamily="18" charset="0"/>
              </a:rPr>
              <a:t>На нижеприведенных слайдах мы рассмотрим отдельные доброкачественные опухоли, обнаруженные у животных и человека.</a:t>
            </a:r>
            <a:endParaRPr lang="ru-RU" sz="20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9830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0709" y="444137"/>
            <a:ext cx="7916091" cy="2463238"/>
          </a:xfrm>
          <a:prstGeom prst="rect">
            <a:avLst/>
          </a:prstGeom>
        </p:spPr>
        <p:txBody>
          <a:bodyPr wrap="square">
            <a:spAutoFit/>
          </a:bodyPr>
          <a:lstStyle/>
          <a:p>
            <a:pPr>
              <a:lnSpc>
                <a:spcPct val="107000"/>
              </a:lnSpc>
              <a:spcAft>
                <a:spcPts val="800"/>
              </a:spcAft>
            </a:pPr>
            <a:r>
              <a:rPr lang="ru-RU" b="1" i="1" dirty="0">
                <a:latin typeface="Times New Roman" panose="02020603050405020304" pitchFamily="18" charset="0"/>
                <a:ea typeface="Times New Roman" panose="02020603050405020304" pitchFamily="18" charset="0"/>
                <a:cs typeface="Times New Roman" panose="02020603050405020304" pitchFamily="18" charset="0"/>
              </a:rPr>
              <a:t>Фиброма</a:t>
            </a:r>
            <a:r>
              <a:rPr lang="ru-RU" dirty="0">
                <a:latin typeface="Times New Roman" panose="02020603050405020304" pitchFamily="18" charset="0"/>
                <a:ea typeface="Times New Roman" panose="02020603050405020304" pitchFamily="18" charset="0"/>
                <a:cs typeface="Times New Roman" panose="02020603050405020304" pitchFamily="18" charset="0"/>
              </a:rPr>
              <a:t> - зрелая опухоль из волокнистой соединительной ткани. Встречается у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млекопитающих, в том числе, у человека, а также  у </a:t>
            </a:r>
            <a:r>
              <a:rPr lang="ru-RU" dirty="0">
                <a:latin typeface="Times New Roman" panose="02020603050405020304" pitchFamily="18" charset="0"/>
                <a:ea typeface="Times New Roman" panose="02020603050405020304" pitchFamily="18" charset="0"/>
                <a:cs typeface="Times New Roman" panose="02020603050405020304" pitchFamily="18" charset="0"/>
              </a:rPr>
              <a:t>птиц всех видов. </a:t>
            </a:r>
            <a:r>
              <a:rPr lang="ru-RU" b="1" dirty="0">
                <a:latin typeface="Times New Roman" panose="02020603050405020304" pitchFamily="18" charset="0"/>
                <a:ea typeface="Times New Roman" panose="02020603050405020304" pitchFamily="18" charset="0"/>
                <a:cs typeface="Times New Roman" panose="02020603050405020304" pitchFamily="18" charset="0"/>
              </a:rPr>
              <a:t>Локализуется в дерме, подкожной клетчатке, слизистых оболочках, желудочно-кишечном тракте и в других местах, имеющих соединительную ткань</a:t>
            </a:r>
            <a:r>
              <a:rPr lang="ru-RU" dirty="0">
                <a:latin typeface="Times New Roman" panose="02020603050405020304" pitchFamily="18" charset="0"/>
                <a:ea typeface="Times New Roman" panose="02020603050405020304" pitchFamily="18" charset="0"/>
                <a:cs typeface="Times New Roman" panose="02020603050405020304" pitchFamily="18" charset="0"/>
              </a:rPr>
              <a:t>. Можно встретить ее в яичнике, матке, семенном канатике, молочной железе, селезенке и в лимфатических узлах. В зависимости от локализации фиброма может иметь свои анатомические особенности.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Рисунок 2" descr="http://www.kgau.ru/distance/vet_03/patanatomia/img/ris89.gif"/>
          <p:cNvPicPr/>
          <p:nvPr/>
        </p:nvPicPr>
        <p:blipFill>
          <a:blip r:embed="rId2">
            <a:extLst>
              <a:ext uri="{28A0092B-C50C-407E-A947-70E740481C1C}">
                <a14:useLocalDpi xmlns:a14="http://schemas.microsoft.com/office/drawing/2010/main" val="0"/>
              </a:ext>
            </a:extLst>
          </a:blip>
          <a:srcRect/>
          <a:stretch>
            <a:fillRect/>
          </a:stretch>
        </p:blipFill>
        <p:spPr bwMode="auto">
          <a:xfrm>
            <a:off x="1149531" y="2913015"/>
            <a:ext cx="3866605" cy="3435533"/>
          </a:xfrm>
          <a:prstGeom prst="rect">
            <a:avLst/>
          </a:prstGeom>
          <a:noFill/>
          <a:ln>
            <a:noFill/>
          </a:ln>
        </p:spPr>
      </p:pic>
      <p:sp>
        <p:nvSpPr>
          <p:cNvPr id="4" name="Прямоугольник 3"/>
          <p:cNvSpPr/>
          <p:nvPr/>
        </p:nvSpPr>
        <p:spPr>
          <a:xfrm rot="10800000" flipH="1" flipV="1">
            <a:off x="5853216" y="3623348"/>
            <a:ext cx="1266041" cy="981423"/>
          </a:xfrm>
          <a:prstGeom prst="rect">
            <a:avLst/>
          </a:prstGeom>
        </p:spPr>
        <p:txBody>
          <a:bodyPr wrap="square">
            <a:spAutoFit/>
          </a:bodyPr>
          <a:lstStyle/>
          <a:p>
            <a:pPr algn="ctr">
              <a:lnSpc>
                <a:spcPct val="107000"/>
              </a:lnSpc>
              <a:spcAft>
                <a:spcPts val="0"/>
              </a:spcAft>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Рис.1 </a:t>
            </a:r>
            <a:r>
              <a:rPr lang="ru-RU" dirty="0">
                <a:latin typeface="Times New Roman" panose="02020603050405020304" pitchFamily="18" charset="0"/>
                <a:ea typeface="Times New Roman" panose="02020603050405020304" pitchFamily="18" charset="0"/>
                <a:cs typeface="Times New Roman" panose="02020603050405020304" pitchFamily="18" charset="0"/>
              </a:rPr>
              <a:t>Фиброма кожи.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5491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36023" y="444137"/>
            <a:ext cx="7537268" cy="5652958"/>
          </a:xfrm>
          <a:prstGeom prst="rect">
            <a:avLst/>
          </a:prstGeom>
        </p:spPr>
        <p:txBody>
          <a:bodyPr wrap="square">
            <a:spAutoFit/>
          </a:bodyPr>
          <a:lstStyle/>
          <a:p>
            <a:pPr>
              <a:lnSpc>
                <a:spcPct val="107000"/>
              </a:lnSpc>
              <a:spcAft>
                <a:spcPts val="800"/>
              </a:spcAft>
            </a:pPr>
            <a:r>
              <a:rPr lang="ru-RU"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Выделяют плотные и мягкие фибромы.</a:t>
            </a:r>
            <a:endParaRPr lang="ru-RU"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000" b="1" dirty="0" smtClean="0">
                <a:latin typeface="Times New Roman" panose="02020603050405020304" pitchFamily="18" charset="0"/>
                <a:ea typeface="Times New Roman" panose="02020603050405020304" pitchFamily="18" charset="0"/>
                <a:cs typeface="Times New Roman" panose="02020603050405020304" pitchFamily="18" charset="0"/>
              </a:rPr>
              <a:t>Плотная </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фиброма</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построена по типу плотной волокнистой соединительной ткани. Растет в виде узлов плотной консистенции, на разрезе видны переплетающиеся между собой пучки ткани, имеет белесоватый перламутровый цвет, режется с трудом.</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Разновидностью плотной считается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десмоидная</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фиброма </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очень плотная опухоль, нередко отграниченная от окружающей ткани. Развивается чаще на месте травмы, рубца, напоминает апоневроз. Может подвергаться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ослизнению</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Мягкая фиброма</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эластичная, построена по типу рыхлой соединительной ткани, имеет вид отечной ткани, без слоистого пучкового строения. Обычно шаровидной, узловато-бугристой, грибовидной или полиморфной формы. Размер и количество узлов у одного животного могут значительно варьировать - от размера горошины до метра в диаметре, составляя порой половину массы животного</a:t>
            </a:r>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5290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92777" y="326571"/>
            <a:ext cx="7328263" cy="5862952"/>
          </a:xfrm>
          <a:prstGeom prst="rect">
            <a:avLst/>
          </a:prstGeom>
        </p:spPr>
        <p:txBody>
          <a:bodyPr wrap="square">
            <a:spAutoFit/>
          </a:bodyPr>
          <a:lstStyle/>
          <a:p>
            <a:pPr algn="just">
              <a:lnSpc>
                <a:spcPct val="107000"/>
              </a:lnSpc>
              <a:spcAft>
                <a:spcPts val="800"/>
              </a:spcAft>
            </a:pPr>
            <a:r>
              <a:rPr lang="ru-RU" sz="2000" b="1" i="1" dirty="0" err="1">
                <a:latin typeface="Times New Roman" panose="02020603050405020304" pitchFamily="18" charset="0"/>
                <a:ea typeface="Times New Roman" panose="02020603050405020304" pitchFamily="18" charset="0"/>
                <a:cs typeface="Times New Roman" panose="02020603050405020304" pitchFamily="18" charset="0"/>
              </a:rPr>
              <a:t>Миксома</a:t>
            </a:r>
            <a:r>
              <a:rPr lang="ru-RU" sz="2000" b="1" i="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ea typeface="Times New Roman" panose="02020603050405020304" pitchFamily="18" charset="0"/>
                <a:cs typeface="Times New Roman" panose="02020603050405020304" pitchFamily="18" charset="0"/>
              </a:rPr>
              <a:t>фибромиксома</a:t>
            </a:r>
            <a:r>
              <a:rPr lang="ru-RU" sz="2000" b="1" i="1" dirty="0">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развивается из остатков слизистой ткани эмбрионов. Опухоль состоит из вытянутых и звездчатых клеток, которые по строению близки к эмбриональным фибробластам. Клетки способны секретировать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мукополисахариды</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гиалуроновую</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кислоту), что придает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миксомам</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особый вид. В таких опухолях небольшое количество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аргирофильных</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и коллагеновых волокон, все структурные элементы располагаются в гомогенной межуточной субстанции</a:t>
            </a:r>
            <a:r>
              <a:rPr lang="ru-RU" sz="20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ru-RU" sz="2000" b="1" i="1" dirty="0">
                <a:latin typeface="Times New Roman" panose="02020603050405020304" pitchFamily="18" charset="0"/>
                <a:cs typeface="Times New Roman" panose="02020603050405020304" pitchFamily="18" charset="0"/>
              </a:rPr>
              <a:t>Липома</a:t>
            </a:r>
            <a:r>
              <a:rPr lang="ru-RU" sz="2000" dirty="0">
                <a:latin typeface="Times New Roman" panose="02020603050405020304" pitchFamily="18" charset="0"/>
                <a:cs typeface="Times New Roman" panose="02020603050405020304" pitchFamily="18" charset="0"/>
              </a:rPr>
              <a:t> - зрелая опухоль, построена по типу жировой ткани. Локализуется чаще в подслизистых и серозных оболочках, в подкожной клетчатке, по ходу желудочно-кишечного тракта. </a:t>
            </a:r>
            <a:r>
              <a:rPr lang="ru-RU" sz="2000" dirty="0" err="1">
                <a:latin typeface="Times New Roman" panose="02020603050405020304" pitchFamily="18" charset="0"/>
                <a:cs typeface="Times New Roman" panose="02020603050405020304" pitchFamily="18" charset="0"/>
              </a:rPr>
              <a:t>Макроскопически</a:t>
            </a:r>
            <a:r>
              <a:rPr lang="ru-RU" sz="2000" dirty="0">
                <a:latin typeface="Times New Roman" panose="02020603050405020304" pitchFamily="18" charset="0"/>
                <a:cs typeface="Times New Roman" panose="02020603050405020304" pitchFamily="18" charset="0"/>
              </a:rPr>
              <a:t> липомы характеризуются узловатой формой. Могут иметь толстое основание или, наоборот, висят на тонкой ножке. Из-за </a:t>
            </a:r>
            <a:r>
              <a:rPr lang="ru-RU" sz="2000" dirty="0" err="1">
                <a:latin typeface="Times New Roman" panose="02020603050405020304" pitchFamily="18" charset="0"/>
                <a:cs typeface="Times New Roman" panose="02020603050405020304" pitchFamily="18" charset="0"/>
              </a:rPr>
              <a:t>разроста</a:t>
            </a:r>
            <a:r>
              <a:rPr lang="ru-RU" sz="2000" dirty="0">
                <a:latin typeface="Times New Roman" panose="02020603050405020304" pitchFamily="18" charset="0"/>
                <a:cs typeface="Times New Roman" panose="02020603050405020304" pitchFamily="18" charset="0"/>
              </a:rPr>
              <a:t> соединительной ткани липомы часто имеют дольчатую структуру. Широко распространены. Их можно встретить у </a:t>
            </a:r>
            <a:r>
              <a:rPr lang="ru-RU" sz="2000" dirty="0" smtClean="0">
                <a:latin typeface="Times New Roman" panose="02020603050405020304" pitchFamily="18" charset="0"/>
                <a:cs typeface="Times New Roman" panose="02020603050405020304" pitchFamily="18" charset="0"/>
              </a:rPr>
              <a:t>всех животных и </a:t>
            </a:r>
            <a:r>
              <a:rPr lang="ru-RU" sz="2000" smtClean="0">
                <a:latin typeface="Times New Roman" panose="02020603050405020304" pitchFamily="18" charset="0"/>
                <a:cs typeface="Times New Roman" panose="02020603050405020304" pitchFamily="18" charset="0"/>
              </a:rPr>
              <a:t>человека. Размер </a:t>
            </a:r>
            <a:r>
              <a:rPr lang="ru-RU" sz="2000" dirty="0">
                <a:latin typeface="Times New Roman" panose="02020603050405020304" pitchFamily="18" charset="0"/>
                <a:cs typeface="Times New Roman" panose="02020603050405020304" pitchFamily="18" charset="0"/>
              </a:rPr>
              <a:t>их колеблется: то очень малы, то крупные.</a:t>
            </a:r>
          </a:p>
          <a:p>
            <a:pPr>
              <a:lnSpc>
                <a:spcPct val="107000"/>
              </a:lnSpc>
              <a:spcAft>
                <a:spcPts val="800"/>
              </a:spcAft>
            </a:pP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2187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7017" y="404949"/>
            <a:ext cx="7889966" cy="2862322"/>
          </a:xfrm>
          <a:prstGeom prst="rect">
            <a:avLst/>
          </a:prstGeom>
        </p:spPr>
        <p:txBody>
          <a:bodyPr wrap="square">
            <a:spAutoFit/>
          </a:bodyPr>
          <a:lstStyle/>
          <a:p>
            <a:r>
              <a:rPr lang="ru-RU" b="1" i="1" dirty="0" err="1"/>
              <a:t>Лейомиома</a:t>
            </a:r>
            <a:r>
              <a:rPr lang="ru-RU" dirty="0"/>
              <a:t> - зрелая доброкачественная опухоль, состоит из гладких мышечных волокон. Часто обнаруживается у собак, крупного рогатого скота, птиц, встречается у овец, лошадей, кошек и </a:t>
            </a:r>
            <a:r>
              <a:rPr lang="ru-RU" dirty="0" smtClean="0"/>
              <a:t>свиней, человека. </a:t>
            </a:r>
            <a:r>
              <a:rPr lang="ru-RU" dirty="0"/>
              <a:t>У птиц опухоль чаще регистрируется в яйцеводе. Старые животные </a:t>
            </a:r>
            <a:r>
              <a:rPr lang="ru-RU" dirty="0" smtClean="0"/>
              <a:t>и пожилые люди поражаются </a:t>
            </a:r>
            <a:r>
              <a:rPr lang="ru-RU" dirty="0"/>
              <a:t>чаще. </a:t>
            </a:r>
            <a:r>
              <a:rPr lang="ru-RU" dirty="0" err="1"/>
              <a:t>Лейомиомы</a:t>
            </a:r>
            <a:r>
              <a:rPr lang="ru-RU" dirty="0"/>
              <a:t> обычно одиночные, но могут быть и множественные, особенно в матке. Поскольку гладкие мышцы имеются почти во всех органах, </a:t>
            </a:r>
            <a:r>
              <a:rPr lang="ru-RU" dirty="0" err="1"/>
              <a:t>лейомиомы</a:t>
            </a:r>
            <a:r>
              <a:rPr lang="ru-RU" dirty="0"/>
              <a:t> обнаруживаются всюду. Наиболее частые места локализации у всех животных </a:t>
            </a:r>
            <a:r>
              <a:rPr lang="ru-RU" dirty="0" smtClean="0"/>
              <a:t>и человека - </a:t>
            </a:r>
            <a:r>
              <a:rPr lang="ru-RU" dirty="0"/>
              <a:t>тело, </a:t>
            </a:r>
            <a:r>
              <a:rPr lang="ru-RU" dirty="0" smtClean="0"/>
              <a:t> </a:t>
            </a:r>
            <a:r>
              <a:rPr lang="ru-RU" dirty="0"/>
              <a:t>шейка матки, влагалище, толстый и тонкий кишечники, мочевыводящие пути. Их находят также в селезенке, легких и в других органах.</a:t>
            </a:r>
          </a:p>
        </p:txBody>
      </p:sp>
      <p:pic>
        <p:nvPicPr>
          <p:cNvPr id="3" name="Рисунок 2" descr="http://www.kgau.ru/distance/vet_03/patanatomia/img/ris90.gif"/>
          <p:cNvPicPr/>
          <p:nvPr/>
        </p:nvPicPr>
        <p:blipFill>
          <a:blip r:embed="rId2">
            <a:extLst>
              <a:ext uri="{28A0092B-C50C-407E-A947-70E740481C1C}">
                <a14:useLocalDpi xmlns:a14="http://schemas.microsoft.com/office/drawing/2010/main" val="0"/>
              </a:ext>
            </a:extLst>
          </a:blip>
          <a:srcRect/>
          <a:stretch>
            <a:fillRect/>
          </a:stretch>
        </p:blipFill>
        <p:spPr bwMode="auto">
          <a:xfrm>
            <a:off x="953590" y="3526970"/>
            <a:ext cx="3683724" cy="2926081"/>
          </a:xfrm>
          <a:prstGeom prst="rect">
            <a:avLst/>
          </a:prstGeom>
          <a:noFill/>
          <a:ln>
            <a:noFill/>
          </a:ln>
        </p:spPr>
      </p:pic>
      <p:sp>
        <p:nvSpPr>
          <p:cNvPr id="4" name="Прямоугольник 3"/>
          <p:cNvSpPr/>
          <p:nvPr/>
        </p:nvSpPr>
        <p:spPr>
          <a:xfrm rot="10800000" flipV="1">
            <a:off x="5721529" y="3921529"/>
            <a:ext cx="1711236" cy="981423"/>
          </a:xfrm>
          <a:prstGeom prst="rect">
            <a:avLst/>
          </a:prstGeom>
        </p:spPr>
        <p:txBody>
          <a:bodyPr wrap="square">
            <a:spAutoFit/>
          </a:bodyPr>
          <a:lstStyle/>
          <a:p>
            <a:pPr algn="ctr">
              <a:lnSpc>
                <a:spcPct val="107000"/>
              </a:lnSpc>
              <a:spcAft>
                <a:spcPts val="0"/>
              </a:spcAft>
            </a:pPr>
            <a:r>
              <a:rPr lang="ru-RU" smtClean="0">
                <a:latin typeface="Times New Roman" panose="02020603050405020304" pitchFamily="18" charset="0"/>
                <a:ea typeface="Times New Roman" panose="02020603050405020304" pitchFamily="18" charset="0"/>
                <a:cs typeface="Times New Roman" panose="02020603050405020304" pitchFamily="18" charset="0"/>
              </a:rPr>
              <a:t>Рис.2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Лейомиома</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6345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44583" y="470264"/>
            <a:ext cx="7798526" cy="2146934"/>
          </a:xfrm>
          <a:prstGeom prst="rect">
            <a:avLst/>
          </a:prstGeom>
        </p:spPr>
        <p:txBody>
          <a:bodyPr wrap="square">
            <a:spAutoFit/>
          </a:bodyPr>
          <a:lstStyle/>
          <a:p>
            <a:pPr>
              <a:lnSpc>
                <a:spcPct val="107000"/>
              </a:lnSpc>
              <a:spcAft>
                <a:spcPts val="800"/>
              </a:spcAft>
            </a:pPr>
            <a:r>
              <a:rPr lang="ru-RU" b="1" i="1" dirty="0" err="1">
                <a:latin typeface="Times New Roman" panose="02020603050405020304" pitchFamily="18" charset="0"/>
                <a:ea typeface="Times New Roman" panose="02020603050405020304" pitchFamily="18" charset="0"/>
                <a:cs typeface="Times New Roman" panose="02020603050405020304" pitchFamily="18" charset="0"/>
              </a:rPr>
              <a:t>Рабдомиома</a:t>
            </a:r>
            <a:r>
              <a:rPr lang="ru-RU" dirty="0">
                <a:latin typeface="Times New Roman" panose="02020603050405020304" pitchFamily="18" charset="0"/>
                <a:ea typeface="Times New Roman" panose="02020603050405020304" pitchFamily="18" charset="0"/>
                <a:cs typeface="Times New Roman" panose="02020603050405020304" pitchFamily="18" charset="0"/>
              </a:rPr>
              <a:t> - опухоль из клеток поперечнополосатых мышц. У животных встречается редко</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Редкая зрелая доброкачественная опухоль, имеет в своей основе поперечно полосатую мышечную ткань. Поражает сердце и мягкие ткани. Представляет собой умеренно плотный узел с четкими границами, инкапсулированная. Метастазов </a:t>
            </a:r>
            <a:r>
              <a:rPr lang="ru-RU" dirty="0" err="1">
                <a:latin typeface="Times New Roman" panose="02020603050405020304" pitchFamily="18" charset="0"/>
                <a:cs typeface="Times New Roman" panose="02020603050405020304" pitchFamily="18" charset="0"/>
              </a:rPr>
              <a:t>рабдомиомы</a:t>
            </a:r>
            <a:r>
              <a:rPr lang="ru-RU" dirty="0">
                <a:latin typeface="Times New Roman" panose="02020603050405020304" pitchFamily="18" charset="0"/>
                <a:cs typeface="Times New Roman" panose="02020603050405020304" pitchFamily="18" charset="0"/>
              </a:rPr>
              <a:t> не описано. Рецидивы крайне редки. Микроскопически различают 3 </a:t>
            </a:r>
            <a:r>
              <a:rPr lang="ru-RU" dirty="0" err="1">
                <a:latin typeface="Times New Roman" panose="02020603050405020304" pitchFamily="18" charset="0"/>
                <a:cs typeface="Times New Roman" panose="02020603050405020304" pitchFamily="18" charset="0"/>
              </a:rPr>
              <a:t>субтипа</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миксоидный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феталный</a:t>
            </a:r>
            <a:r>
              <a:rPr lang="ru-RU" dirty="0">
                <a:latin typeface="Times New Roman" panose="02020603050405020304" pitchFamily="18" charset="0"/>
                <a:cs typeface="Times New Roman" panose="02020603050405020304" pitchFamily="18" charset="0"/>
              </a:rPr>
              <a:t> клеточный и взрослый. Выделяют также </a:t>
            </a:r>
            <a:r>
              <a:rPr lang="ru-RU" dirty="0" err="1">
                <a:latin typeface="Times New Roman" panose="02020603050405020304" pitchFamily="18" charset="0"/>
                <a:cs typeface="Times New Roman" panose="02020603050405020304" pitchFamily="18" charset="0"/>
              </a:rPr>
              <a:t>рабдомиому</a:t>
            </a:r>
            <a:r>
              <a:rPr lang="ru-RU" dirty="0">
                <a:latin typeface="Times New Roman" panose="02020603050405020304" pitchFamily="18" charset="0"/>
                <a:cs typeface="Times New Roman" panose="02020603050405020304" pitchFamily="18" charset="0"/>
              </a:rPr>
              <a:t> женских гениталий. </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098" name="Picture 2" descr="Рабдомиома: симптомы у новорождённых и плода, последствия для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0339" y="3040380"/>
            <a:ext cx="4101412" cy="298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3297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7828" y="248569"/>
            <a:ext cx="7759338" cy="5759975"/>
          </a:xfrm>
          <a:prstGeom prst="rect">
            <a:avLst/>
          </a:prstGeom>
        </p:spPr>
        <p:txBody>
          <a:bodyPr wrap="square">
            <a:spAutoFit/>
          </a:bodyPr>
          <a:lstStyle/>
          <a:p>
            <a:pPr algn="just"/>
            <a:r>
              <a:rPr lang="ru-RU" b="1" i="1" dirty="0" err="1">
                <a:latin typeface="Times New Roman" panose="02020603050405020304" pitchFamily="18" charset="0"/>
                <a:ea typeface="Times New Roman" panose="02020603050405020304" pitchFamily="18" charset="0"/>
                <a:cs typeface="Times New Roman" panose="02020603050405020304" pitchFamily="18" charset="0"/>
              </a:rPr>
              <a:t>Гемангиома</a:t>
            </a:r>
            <a:r>
              <a:rPr lang="ru-RU" dirty="0">
                <a:latin typeface="Times New Roman" panose="02020603050405020304" pitchFamily="18" charset="0"/>
                <a:ea typeface="Times New Roman" panose="02020603050405020304" pitchFamily="18" charset="0"/>
                <a:cs typeface="Times New Roman" panose="02020603050405020304" pitchFamily="18" charset="0"/>
              </a:rPr>
              <a:t> - собирательное название для опухолей, построенных по типу кровеносных сосудов. </a:t>
            </a:r>
            <a:r>
              <a:rPr lang="ru-RU" dirty="0" smtClean="0">
                <a:latin typeface="Times New Roman" panose="02020603050405020304" pitchFamily="18" charset="0"/>
                <a:cs typeface="Times New Roman" panose="02020603050405020304" pitchFamily="18" charset="0"/>
              </a:rPr>
              <a:t>Зрелая </a:t>
            </a:r>
            <a:r>
              <a:rPr lang="ru-RU" dirty="0">
                <a:latin typeface="Times New Roman" panose="02020603050405020304" pitchFamily="18" charset="0"/>
                <a:cs typeface="Times New Roman" panose="02020603050405020304" pitchFamily="18" charset="0"/>
              </a:rPr>
              <a:t>доброкачественная опухоль сосудистого происхождения, встречается часто. Поражает чаще людей среднего возраста, локализуется на слизистой оболочке носа, губы, на коже лица, конечностей, в молочной железе. Представляет собой четко отграниченный узел серовато-розового цвета 2—3 см. Опухоль нередко может </a:t>
            </a:r>
            <a:r>
              <a:rPr lang="ru-RU" dirty="0" err="1">
                <a:latin typeface="Times New Roman" panose="02020603050405020304" pitchFamily="18" charset="0"/>
                <a:cs typeface="Times New Roman" panose="02020603050405020304" pitchFamily="18" charset="0"/>
              </a:rPr>
              <a:t>озлокачествляться</a:t>
            </a:r>
            <a:r>
              <a:rPr lang="ru-RU" dirty="0">
                <a:latin typeface="Times New Roman" panose="02020603050405020304" pitchFamily="18" charset="0"/>
                <a:cs typeface="Times New Roman" panose="02020603050405020304" pitchFamily="18" charset="0"/>
              </a:rPr>
              <a:t> и перейти в </a:t>
            </a:r>
            <a:r>
              <a:rPr lang="ru-RU" dirty="0" err="1">
                <a:latin typeface="Times New Roman" panose="02020603050405020304" pitchFamily="18" charset="0"/>
                <a:cs typeface="Times New Roman" panose="02020603050405020304" pitchFamily="18" charset="0"/>
              </a:rPr>
              <a:t>ангиосаркому</a:t>
            </a:r>
            <a:r>
              <a:rPr lang="ru-RU" dirty="0">
                <a:latin typeface="Times New Roman" panose="02020603050405020304" pitchFamily="18" charset="0"/>
                <a:cs typeface="Times New Roman" panose="02020603050405020304" pitchFamily="18" charset="0"/>
              </a:rPr>
              <a:t>.</a:t>
            </a:r>
          </a:p>
          <a:p>
            <a:pPr algn="just">
              <a:lnSpc>
                <a:spcPct val="107000"/>
              </a:lnSpc>
              <a:spcAft>
                <a:spcPts val="800"/>
              </a:spcAft>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По </a:t>
            </a:r>
            <a:r>
              <a:rPr lang="ru-RU" dirty="0">
                <a:latin typeface="Times New Roman" panose="02020603050405020304" pitchFamily="18" charset="0"/>
                <a:ea typeface="Times New Roman" panose="02020603050405020304" pitchFamily="18" charset="0"/>
                <a:cs typeface="Times New Roman" panose="02020603050405020304" pitchFamily="18" charset="0"/>
              </a:rPr>
              <a:t>размеру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гемангиомы</a:t>
            </a:r>
            <a:r>
              <a:rPr lang="ru-RU" dirty="0">
                <a:latin typeface="Times New Roman" panose="02020603050405020304" pitchFamily="18" charset="0"/>
                <a:ea typeface="Times New Roman" panose="02020603050405020304" pitchFamily="18" charset="0"/>
                <a:cs typeface="Times New Roman" panose="02020603050405020304" pitchFamily="18" charset="0"/>
              </a:rPr>
              <a:t> могут быть маленькие и крупные. Они сферической или овальной формы, в коже иногда бывают на ножке. Обычно хорошо отграничены от окружающих тканей</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07000"/>
              </a:lnSpc>
              <a:spcAft>
                <a:spcPts val="800"/>
              </a:spcAft>
            </a:pPr>
            <a:r>
              <a:rPr lang="ru-RU" b="1" dirty="0">
                <a:latin typeface="Times New Roman" panose="02020603050405020304" pitchFamily="18" charset="0"/>
                <a:cs typeface="Times New Roman" panose="02020603050405020304" pitchFamily="18" charset="0"/>
              </a:rPr>
              <a:t>Различают два вида </a:t>
            </a:r>
            <a:r>
              <a:rPr lang="ru-RU" b="1" dirty="0" err="1">
                <a:latin typeface="Times New Roman" panose="02020603050405020304" pitchFamily="18" charset="0"/>
                <a:cs typeface="Times New Roman" panose="02020603050405020304" pitchFamily="18" charset="0"/>
              </a:rPr>
              <a:t>гемангиом</a:t>
            </a:r>
            <a:r>
              <a:rPr lang="ru-RU" b="1" dirty="0">
                <a:latin typeface="Times New Roman" panose="02020603050405020304" pitchFamily="18" charset="0"/>
                <a:cs typeface="Times New Roman" panose="02020603050405020304" pitchFamily="18" charset="0"/>
              </a:rPr>
              <a:t>: капиллярную и кавернозную.</a:t>
            </a:r>
            <a:r>
              <a:rPr lang="ru-RU" dirty="0">
                <a:latin typeface="Times New Roman" panose="02020603050405020304" pitchFamily="18" charset="0"/>
                <a:cs typeface="Times New Roman" panose="02020603050405020304" pitchFamily="18" charset="0"/>
              </a:rPr>
              <a:t> Капиллярная </a:t>
            </a:r>
            <a:r>
              <a:rPr lang="ru-RU" dirty="0" err="1" smtClean="0">
                <a:latin typeface="Times New Roman" panose="02020603050405020304" pitchFamily="18" charset="0"/>
                <a:cs typeface="Times New Roman" panose="02020603050405020304" pitchFamily="18" charset="0"/>
              </a:rPr>
              <a:t>гемангиома</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построена из мелких сосудов капиллярного типа, которые располагаются в клеточной или фиброзной </a:t>
            </a:r>
            <a:r>
              <a:rPr lang="ru-RU" err="1">
                <a:latin typeface="Times New Roman" panose="02020603050405020304" pitchFamily="18" charset="0"/>
                <a:cs typeface="Times New Roman" panose="02020603050405020304" pitchFamily="18" charset="0"/>
              </a:rPr>
              <a:t>строме</a:t>
            </a:r>
            <a:r>
              <a:rPr lang="ru-RU" smtClean="0">
                <a:latin typeface="Times New Roman" panose="02020603050405020304" pitchFamily="18" charset="0"/>
                <a:cs typeface="Times New Roman" panose="02020603050405020304" pitchFamily="18" charset="0"/>
              </a:rPr>
              <a:t>. Вся </a:t>
            </a:r>
            <a:r>
              <a:rPr lang="ru-RU" dirty="0">
                <a:latin typeface="Times New Roman" panose="02020603050405020304" pitchFamily="18" charset="0"/>
                <a:cs typeface="Times New Roman" panose="02020603050405020304" pitchFamily="18" charset="0"/>
              </a:rPr>
              <a:t>опухоль состоит как бы из эндотелиальных трубочек, идущих в разных направлениях - поперечном, косом и продольном. Кавернозная </a:t>
            </a:r>
            <a:r>
              <a:rPr lang="ru-RU" dirty="0" err="1">
                <a:latin typeface="Times New Roman" panose="02020603050405020304" pitchFamily="18" charset="0"/>
                <a:cs typeface="Times New Roman" panose="02020603050405020304" pitchFamily="18" charset="0"/>
              </a:rPr>
              <a:t>гемангиома</a:t>
            </a:r>
            <a:r>
              <a:rPr lang="ru-RU" dirty="0">
                <a:latin typeface="Times New Roman" panose="02020603050405020304" pitchFamily="18" charset="0"/>
                <a:cs typeface="Times New Roman" panose="02020603050405020304" pitchFamily="18" charset="0"/>
              </a:rPr>
              <a:t> состоит из сосудистых полостей (синусов) различной величины и формы, выстланы они эндотелием и частично заполнены кровью. Эндотелиальные клетки разделены разной толщины прослойками соединительной ткани.</a:t>
            </a:r>
          </a:p>
          <a:p>
            <a:pPr>
              <a:lnSpc>
                <a:spcPct val="107000"/>
              </a:lnSpc>
              <a:spcAft>
                <a:spcPts val="80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7161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3771" y="509452"/>
            <a:ext cx="7458892" cy="2744982"/>
          </a:xfrm>
          <a:prstGeom prst="rect">
            <a:avLst/>
          </a:prstGeom>
        </p:spPr>
        <p:txBody>
          <a:bodyPr wrap="square">
            <a:spAutoFit/>
          </a:bodyPr>
          <a:lstStyle/>
          <a:p>
            <a:pPr>
              <a:lnSpc>
                <a:spcPct val="107000"/>
              </a:lnSpc>
              <a:spcAft>
                <a:spcPts val="800"/>
              </a:spcAft>
            </a:pPr>
            <a:r>
              <a:rPr lang="ru-RU" b="1" i="1" dirty="0" err="1">
                <a:latin typeface="Times New Roman" panose="02020603050405020304" pitchFamily="18" charset="0"/>
                <a:ea typeface="Times New Roman" panose="02020603050405020304" pitchFamily="18" charset="0"/>
                <a:cs typeface="Times New Roman" panose="02020603050405020304" pitchFamily="18" charset="0"/>
              </a:rPr>
              <a:t>Гемангиоперицитома</a:t>
            </a:r>
            <a:r>
              <a:rPr lang="ru-RU" dirty="0">
                <a:latin typeface="Times New Roman" panose="02020603050405020304" pitchFamily="18" charset="0"/>
                <a:ea typeface="Times New Roman" panose="02020603050405020304" pitchFamily="18" charset="0"/>
                <a:cs typeface="Times New Roman" panose="02020603050405020304" pitchFamily="18" charset="0"/>
              </a:rPr>
              <a:t> впервые описана у собак в 1949 г. Представляет собой производное клеток, формирующих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периваскулярные</a:t>
            </a:r>
            <a:r>
              <a:rPr lang="ru-RU" dirty="0">
                <a:latin typeface="Times New Roman" panose="02020603050405020304" pitchFamily="18" charset="0"/>
                <a:ea typeface="Times New Roman" panose="02020603050405020304" pitchFamily="18" charset="0"/>
                <a:cs typeface="Times New Roman" panose="02020603050405020304" pitchFamily="18" charset="0"/>
              </a:rPr>
              <a:t> структуры. Функция перицитов пока не определена. Она обычно тесно связана с гладкими мышечными волокнами капилляров и мелких сосудов</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Располагается в дерме, подкожно в области туловища и конечностей, иногда в области головы и шеи. Варьирует в размерах и по форме, часто дольчатая. Бывают инкапсулированные формы, сидят глубоко в ткани. Консистенция плотная, цвет темный или темно-белый, серый, иногда с красными прожилками.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076" name="Picture 4" descr="ГМ. Гемангиоперицитома. + | Портал радиолого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2832" y="3500845"/>
            <a:ext cx="4080000" cy="30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0141322"/>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TotalTime>
  <Words>1938</Words>
  <Application>Microsoft Office PowerPoint</Application>
  <PresentationFormat>Экран (4:3)</PresentationFormat>
  <Paragraphs>45</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36</cp:revision>
  <dcterms:created xsi:type="dcterms:W3CDTF">2020-04-16T08:17:45Z</dcterms:created>
  <dcterms:modified xsi:type="dcterms:W3CDTF">2021-04-27T04:01:55Z</dcterms:modified>
</cp:coreProperties>
</file>