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1" r:id="rId3"/>
    <p:sldId id="283" r:id="rId4"/>
    <p:sldId id="284" r:id="rId5"/>
    <p:sldId id="285" r:id="rId6"/>
    <p:sldId id="274" r:id="rId7"/>
    <p:sldId id="275" r:id="rId8"/>
    <p:sldId id="276" r:id="rId9"/>
    <p:sldId id="277" r:id="rId10"/>
    <p:sldId id="278" r:id="rId11"/>
    <p:sldId id="279" r:id="rId12"/>
    <p:sldId id="280" r:id="rId13"/>
    <p:sldId id="286" r:id="rId14"/>
    <p:sldId id="287" r:id="rId15"/>
    <p:sldId id="288" r:id="rId16"/>
    <p:sldId id="257" r:id="rId17"/>
    <p:sldId id="258" r:id="rId18"/>
    <p:sldId id="272" r:id="rId19"/>
    <p:sldId id="273" r:id="rId20"/>
    <p:sldId id="268" r:id="rId21"/>
    <p:sldId id="269" r:id="rId22"/>
    <p:sldId id="271" r:id="rId23"/>
    <p:sldId id="289" r:id="rId24"/>
    <p:sldId id="270" r:id="rId2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69" autoAdjust="0"/>
    <p:restoredTop sz="94660"/>
  </p:normalViewPr>
  <p:slideViewPr>
    <p:cSldViewPr>
      <p:cViewPr varScale="1">
        <p:scale>
          <a:sx n="104" d="100"/>
          <a:sy n="104" d="100"/>
        </p:scale>
        <p:origin x="-16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1CB558E-CAA6-42C8-81F8-50AFBA3E8694}" type="datetimeFigureOut">
              <a:rPr lang="ru-RU" smtClean="0"/>
              <a:t>14.04.2021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2A1F63D-3D53-46F8-BAB0-9E7910FE5D37}"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1CB558E-CAA6-42C8-81F8-50AFBA3E8694}" type="datetimeFigureOut">
              <a:rPr lang="ru-RU" smtClean="0"/>
              <a:t>14.04.2021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2A1F63D-3D53-46F8-BAB0-9E7910FE5D37}"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1CB558E-CAA6-42C8-81F8-50AFBA3E8694}" type="datetimeFigureOut">
              <a:rPr lang="ru-RU" smtClean="0"/>
              <a:t>14.04.2021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2A1F63D-3D53-46F8-BAB0-9E7910FE5D37}"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1CB558E-CAA6-42C8-81F8-50AFBA3E8694}" type="datetimeFigureOut">
              <a:rPr lang="ru-RU" smtClean="0"/>
              <a:t>14.04.2021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2A1F63D-3D53-46F8-BAB0-9E7910FE5D37}"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1CB558E-CAA6-42C8-81F8-50AFBA3E8694}" type="datetimeFigureOut">
              <a:rPr lang="ru-RU" smtClean="0"/>
              <a:t>14.04.2021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2A1F63D-3D53-46F8-BAB0-9E7910FE5D37}"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1CB558E-CAA6-42C8-81F8-50AFBA3E8694}" type="datetimeFigureOut">
              <a:rPr lang="ru-RU" smtClean="0"/>
              <a:t>14.04.2021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2A1F63D-3D53-46F8-BAB0-9E7910FE5D37}"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1CB558E-CAA6-42C8-81F8-50AFBA3E8694}" type="datetimeFigureOut">
              <a:rPr lang="ru-RU" smtClean="0"/>
              <a:t>14.04.2021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2A1F63D-3D53-46F8-BAB0-9E7910FE5D37}"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1CB558E-CAA6-42C8-81F8-50AFBA3E8694}" type="datetimeFigureOut">
              <a:rPr lang="ru-RU" smtClean="0"/>
              <a:t>14.04.2021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2A1F63D-3D53-46F8-BAB0-9E7910FE5D37}"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1CB558E-CAA6-42C8-81F8-50AFBA3E8694}" type="datetimeFigureOut">
              <a:rPr lang="ru-RU" smtClean="0"/>
              <a:t>14.04.2021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2A1F63D-3D53-46F8-BAB0-9E7910FE5D37}"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1CB558E-CAA6-42C8-81F8-50AFBA3E8694}" type="datetimeFigureOut">
              <a:rPr lang="ru-RU" smtClean="0"/>
              <a:t>14.04.2021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2A1F63D-3D53-46F8-BAB0-9E7910FE5D37}"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1CB558E-CAA6-42C8-81F8-50AFBA3E8694}" type="datetimeFigureOut">
              <a:rPr lang="ru-RU" smtClean="0"/>
              <a:t>14.04.2021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2A1F63D-3D53-46F8-BAB0-9E7910FE5D37}"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CB558E-CAA6-42C8-81F8-50AFBA3E8694}" type="datetimeFigureOut">
              <a:rPr lang="ru-RU" smtClean="0"/>
              <a:t>14.04.2021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A1F63D-3D53-46F8-BAB0-9E7910FE5D37}"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kk.wikipedia.org/w/index.php?title=%D0%96%D1%8B%D0%BB%D0%B6%D1%8B%D0%BC%D0%B0%D0%BB%D1%8B_%D2%9B%D2%B1%D0%BC&amp;action=edit&amp;redlink=1" TargetMode="External"/><Relationship Id="rId3" Type="http://schemas.openxmlformats.org/officeDocument/2006/relationships/hyperlink" Target="https://kk.wikipedia.org/wiki/%D0%A2%D0%BE%D0%BF%D1%8B%D1%80%D0%B0%D2%9B" TargetMode="External"/><Relationship Id="rId7" Type="http://schemas.openxmlformats.org/officeDocument/2006/relationships/hyperlink" Target="https://kk.wikipedia.org/w/index.php?title=%D2%9A%D2%B1%D0%BC%D0%B4%D1%8B_%D0%B0%D0%BB%D2%9B%D0%B0%D0%BF&amp;action=edit&amp;redlink=1" TargetMode="External"/><Relationship Id="rId2" Type="http://schemas.openxmlformats.org/officeDocument/2006/relationships/hyperlink" Target="https://kk.wikipedia.org/wiki/%D0%9B%D0%B0%D1%82%D1%8B%D0%BD_%D1%82%D1%96%D0%BB%D1%96" TargetMode="External"/><Relationship Id="rId1" Type="http://schemas.openxmlformats.org/officeDocument/2006/relationships/slideLayout" Target="../slideLayouts/slideLayout2.xml"/><Relationship Id="rId6" Type="http://schemas.openxmlformats.org/officeDocument/2006/relationships/hyperlink" Target="https://kk.wikipedia.org/wiki/%D0%A8%D3%A9%D0%BB" TargetMode="External"/><Relationship Id="rId5" Type="http://schemas.openxmlformats.org/officeDocument/2006/relationships/hyperlink" Target="https://kk.wikipedia.org/wiki/%D0%96%D0%B5%D0%BB_%D1%8D%D1%80%D0%BE%D0%B7%D0%B8%D1%8F%D1%81%D1%8B" TargetMode="External"/><Relationship Id="rId4" Type="http://schemas.openxmlformats.org/officeDocument/2006/relationships/hyperlink" Target="https://kk.wikipedia.org/wiki/%D0%96%D0%B5%D0%BB"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kk.wikipedia.org/w/index.php?title=%D0%98%D1%80%D1%80%D0%B8%D0%B3%D0%B0%D1%86%D0%B8%D1%8F%D0%BB%D1%8B%D2%9B_%D1%8D%D1%80%D0%BE%D0%B7%D0%B8%D1%8F&amp;action=edit&amp;redlink=1" TargetMode="External"/><Relationship Id="rId2" Type="http://schemas.openxmlformats.org/officeDocument/2006/relationships/hyperlink" Target="https://kk.wikipedia.org/w/index.php?title=%D0%A1%D1%83_%D1%8D%D1%80%D0%BE%D0%B7%D0%B8%D1%8F%D1%81%D1%8B&amp;action=edit&amp;redlink=1"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kk.wikipedia.org/wiki/%D0%A2%D0%BE%D0%BF%D1%8B%D1%80%D0%B0%D2%9B_%D1%8D%D1%80%D0%BE%D0%B7%D0%B8%D1%8F%D1%81%D1%8B" TargetMode="External"/><Relationship Id="rId2" Type="http://schemas.openxmlformats.org/officeDocument/2006/relationships/hyperlink" Target="https://kk.wikipedia.org/wiki/%D0%A2%D0%BE%D0%BF%D1%8B%D1%80%D0%B0%D2%9B" TargetMode="External"/><Relationship Id="rId1" Type="http://schemas.openxmlformats.org/officeDocument/2006/relationships/slideLayout" Target="../slideLayouts/slideLayout2.xml"/><Relationship Id="rId4" Type="http://schemas.openxmlformats.org/officeDocument/2006/relationships/hyperlink" Target="https://www.vaderstad.com/ru/know-how/osnovy-zemledeliya/struktura-pochvy/kharakteristiki-razlichnykh-pochv/"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kk-KZ" dirty="0"/>
              <a:t>12 Дәріс. Топырақ эрозясы.</a:t>
            </a:r>
            <a:r>
              <a:rPr lang="kk-KZ" b="1" dirty="0"/>
              <a:t> </a:t>
            </a:r>
            <a:r>
              <a:rPr lang="kk-KZ" dirty="0"/>
              <a:t>Топырақтың құнарлығын арттыру мәселелері. </a:t>
            </a: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smtClean="0"/>
              <a:t/>
            </a:r>
            <a:br>
              <a:rPr lang="kk-KZ" dirty="0" smtClean="0"/>
            </a:br>
            <a:r>
              <a:rPr lang="kk-KZ" dirty="0" smtClean="0"/>
              <a:t>3. Саз балшықтары бар сазды топырақтар - 10-25%</a:t>
            </a:r>
            <a:r>
              <a:rPr lang="ru-RU" dirty="0" smtClean="0"/>
              <a:t/>
            </a:r>
            <a:br>
              <a:rPr lang="ru-RU" dirty="0" smtClean="0"/>
            </a:br>
            <a:endParaRPr lang="ru-RU" dirty="0"/>
          </a:p>
        </p:txBody>
      </p:sp>
      <p:sp>
        <p:nvSpPr>
          <p:cNvPr id="3" name="Содержимое 2"/>
          <p:cNvSpPr>
            <a:spLocks noGrp="1"/>
          </p:cNvSpPr>
          <p:nvPr>
            <p:ph idx="1"/>
          </p:nvPr>
        </p:nvSpPr>
        <p:spPr/>
        <p:txBody>
          <a:bodyPr>
            <a:normAutofit/>
          </a:bodyPr>
          <a:lstStyle/>
          <a:p>
            <a:r>
              <a:rPr lang="kk-KZ" dirty="0" smtClean="0"/>
              <a:t>Жоғарыда </a:t>
            </a:r>
            <a:r>
              <a:rPr lang="kk-KZ" dirty="0"/>
              <a:t>сипатталған сазды топырақтардың айырмашылығы жер қыртысының түзілуі өте қарқынды болуы мүмкін. Жер қыртысының жиі қатты болғаны соншалық, оны бұзуға тура келеді. Құрамында саз бен органикалық заттар аз болғандықтан, құрылым көп нәрсені қалайды.</a:t>
            </a:r>
            <a:endParaRPr lang="ru-RU" dirty="0"/>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smtClean="0"/>
              <a:t/>
            </a:r>
            <a:br>
              <a:rPr lang="kk-KZ" dirty="0" smtClean="0"/>
            </a:br>
            <a:r>
              <a:rPr lang="kk-KZ" dirty="0" smtClean="0"/>
              <a:t>4. Балшық құрамы 25-40% болатын сазды топырақтар</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85000" lnSpcReduction="20000"/>
          </a:bodyPr>
          <a:lstStyle/>
          <a:p>
            <a:r>
              <a:rPr lang="kk-KZ" dirty="0" smtClean="0"/>
              <a:t>Бұл </a:t>
            </a:r>
            <a:r>
              <a:rPr lang="kk-KZ" dirty="0"/>
              <a:t>топырақтарда капилляр әдісімен терең қабаттардан суды көтеруге жақсы мүмкіндік бар, бірақ процестің жылдамдығы өте баяу, сондықтан өсімдіктер суға деген қажеттілікті капиллярлық ылғалмен қанағаттандырмайды. Топырақтың бұл түрлері қараңғы түске ие, құрылымы жұмсақ. Бұл жинақтау жер қыртысының пайда болу қаупін азайтады. Оңтайлы өсіру үшін мұндай жерлерді топырақтағы судың қолайлы деңгейінде өсіру керек. Бұл құрғақ ауа-райында бітеліп қалу немесе өте ылғалды болған кезде бұлыңғыр болу қаупі. Сипатталған топырақты климаттың, тамырлардың және т.б. әсерінен жақсартуға болады.</a:t>
            </a:r>
            <a:endParaRPr lang="ru-RU" dirty="0"/>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smtClean="0"/>
              <a:t/>
            </a:r>
            <a:br>
              <a:rPr lang="kk-KZ" dirty="0" smtClean="0"/>
            </a:br>
            <a:r>
              <a:rPr lang="kk-KZ" dirty="0" smtClean="0"/>
              <a:t>5. Балшық құрамы бар сазды топырақтар&gt; 40%</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70000" lnSpcReduction="20000"/>
          </a:bodyPr>
          <a:lstStyle/>
          <a:p>
            <a:r>
              <a:rPr lang="kk-KZ" dirty="0" smtClean="0"/>
              <a:t>Ауыр </a:t>
            </a:r>
            <a:r>
              <a:rPr lang="kk-KZ" dirty="0"/>
              <a:t>саздардың су өткізгіштік қабілеті жоғары, бірақ судың көп бөлігі өсімдіктерге жабысып, қол жетімді емес. Әдетте гумустың құрамы басқа минералды топырақтарға қарағанда жоғары. Олар кептірілген кезде қабық түзбейді. Топырақтың осы түрінің құрылымын, мысалы, мұздату / еру және кептіру / ылғалдандыру арқылы жақсартуға болады. Суық қыста саз балшықтарды қатырады және жоғарғы қабатта өте қолайлы композицияны құрайды. Егер саз қатып қалмаса, ол өте тығыз және өңделуі қиын болуы мүмкін.</a:t>
            </a:r>
            <a:endParaRPr lang="ru-RU" dirty="0"/>
          </a:p>
          <a:p>
            <a:r>
              <a:rPr lang="kk-KZ" dirty="0"/>
              <a:t>Ылғалданған кезде бұл топырақтар жабысқақ болуы мүмкін және суға ену қиын. Балшық мөлшері жоғары болғандықтан, қоректік заттардың деңгейі өте жақсы. Ауыр саздар құрғақ болған кезде тұқымның айналасында қатты тығыздалуды қажет етеді, бірақ ылғалды және пластикалық күйде емес. Оларды қаныққан күйде емдеу қауіптілігі - топырақтың ықтимал тығыздалуы.</a:t>
            </a:r>
            <a:endParaRPr lang="ru-RU" dirty="0"/>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b="1" dirty="0" smtClean="0"/>
              <a:t/>
            </a:r>
            <a:br>
              <a:rPr lang="kk-KZ" b="1" dirty="0" smtClean="0"/>
            </a:br>
            <a:r>
              <a:rPr lang="kk-KZ" b="1" dirty="0" smtClean="0"/>
              <a:t>Топырақтың физико-механикалық қасиеттері</a:t>
            </a:r>
            <a:r>
              <a:rPr lang="ru-RU" dirty="0" smtClean="0"/>
              <a:t/>
            </a:r>
            <a:br>
              <a:rPr lang="ru-RU" dirty="0" smtClean="0"/>
            </a:br>
            <a:endParaRPr lang="ru-RU" dirty="0"/>
          </a:p>
        </p:txBody>
      </p:sp>
      <p:sp>
        <p:nvSpPr>
          <p:cNvPr id="3" name="Содержимое 2"/>
          <p:cNvSpPr>
            <a:spLocks noGrp="1"/>
          </p:cNvSpPr>
          <p:nvPr>
            <p:ph idx="1"/>
          </p:nvPr>
        </p:nvSpPr>
        <p:spPr>
          <a:xfrm>
            <a:off x="457200" y="1600200"/>
            <a:ext cx="8363272" cy="4853136"/>
          </a:xfrm>
        </p:spPr>
        <p:txBody>
          <a:bodyPr>
            <a:normAutofit fontScale="47500" lnSpcReduction="20000"/>
          </a:bodyPr>
          <a:lstStyle/>
          <a:p>
            <a:r>
              <a:rPr lang="kk-KZ" dirty="0" smtClean="0"/>
              <a:t>Топырақ </a:t>
            </a:r>
            <a:r>
              <a:rPr lang="kk-KZ" dirty="0"/>
              <a:t>келесі физико-механикалық қасиеттерге ие: біртектілік, гранулометриялық құрам, ылғалдылық, қуыстылық, тығыздық. Топырақтың технологиялық қасиеттеріне: гигроскопиялығы, фрикциялық қасиеттері, әртүрлі типтің деформацияға тойтарыс беруі, қаттылығы, жабысқыштығы, орамдылығы, серпімділігі, созылмалдылығы, түрлі қасиеттері жатады. </a:t>
            </a:r>
            <a:endParaRPr lang="ru-RU" dirty="0"/>
          </a:p>
          <a:p>
            <a:r>
              <a:rPr lang="kk-KZ" dirty="0"/>
              <a:t>Топырақ ылғалдылығы</a:t>
            </a:r>
            <a:r>
              <a:rPr lang="kk-KZ" b="1" dirty="0"/>
              <a:t> </a:t>
            </a:r>
            <a:r>
              <a:rPr lang="kk-KZ" dirty="0"/>
              <a:t>құрамындағы судың мөлшерімен анықталынады. Ылғалдылық топырақ құнарлылығының негізгі факторы болып табылады. Бір топырақ ылғалдылығына қарай қатты және жұмсақ болуы мүмкін. Топырақтың қатты фазасының байланыстарының беріктігі оның ылғалдылығына байланысты. Топырақтағы ылғалдылық сумен немесе құрамындағы әртүрлі заттардың ерітінділерімен көрсетіледі.  </a:t>
            </a:r>
            <a:endParaRPr lang="ru-RU" dirty="0"/>
          </a:p>
          <a:p>
            <a:r>
              <a:rPr lang="kk-KZ" dirty="0" smtClean="0"/>
              <a:t>Химиялық </a:t>
            </a:r>
            <a:r>
              <a:rPr lang="kk-KZ" dirty="0"/>
              <a:t>байланысқан су топырақтың қатты фазасын құрайтын (Са(ОН)</a:t>
            </a:r>
            <a:r>
              <a:rPr lang="kk-KZ" baseline="-25000" dirty="0"/>
              <a:t>2</a:t>
            </a:r>
            <a:r>
              <a:rPr lang="kk-KZ" dirty="0"/>
              <a:t>, А1(ОН)з т.б.) гидратталған заттардың негізгі бөлігін құрайды. Минералдар қатарының негізгі бөлігін, мысалы гипс (CSO</a:t>
            </a:r>
            <a:r>
              <a:rPr lang="kk-KZ" baseline="-25000" dirty="0"/>
              <a:t>4</a:t>
            </a:r>
            <a:r>
              <a:rPr lang="kk-KZ" b="1" baseline="30000" dirty="0"/>
              <a:t>.</a:t>
            </a:r>
            <a:r>
              <a:rPr lang="kk-KZ" dirty="0"/>
              <a:t> 2Н</a:t>
            </a:r>
            <a:r>
              <a:rPr lang="kk-KZ" baseline="-25000" dirty="0"/>
              <a:t>2</a:t>
            </a:r>
            <a:r>
              <a:rPr lang="kk-KZ" dirty="0"/>
              <a:t>О) және мирабилит (Na</a:t>
            </a:r>
            <a:r>
              <a:rPr lang="kk-KZ" baseline="-25000" dirty="0"/>
              <a:t>2</a:t>
            </a:r>
            <a:r>
              <a:rPr lang="kk-KZ" dirty="0"/>
              <a:t>SO</a:t>
            </a:r>
            <a:r>
              <a:rPr lang="kk-KZ" baseline="-25000" dirty="0"/>
              <a:t>4 </a:t>
            </a:r>
            <a:r>
              <a:rPr lang="kk-KZ" b="1" baseline="30000" dirty="0"/>
              <a:t>.</a:t>
            </a:r>
            <a:r>
              <a:rPr lang="kk-KZ" dirty="0"/>
              <a:t>10H</a:t>
            </a:r>
            <a:r>
              <a:rPr lang="kk-KZ" baseline="-25000" dirty="0"/>
              <a:t>2</a:t>
            </a:r>
            <a:r>
              <a:rPr lang="kk-KZ" dirty="0"/>
              <a:t>O), кристалданған су құрайды. Қатты бөлшектер бетінде адсорбциялық тартылыс күштер әсерімен ұсталынып тұратын ылғалдылық сорбциялық деп аталады. Ылғалдылықтың адсорбцияланған берік байланысқан (гигроскопиялық) және бос байланысқан (қабыршақтық) түрлерін бөліп қарастырады. Адсорбцияланған берік байланысқан ылғалдылық топырақ бөлшектерінің айналасында жұқа қабыршақ түзіп, жоғары беріктілікпен бекініп тұрады. Ал әлсіз байланысқан су жұқа су қабаттарын түзіп,  топырақ бөлшектерінің молекулярлы тартылыс күштерімен бекініп тұрады. Әлсіз бекінген су адсорбциянғанға қарағанда қалың қабыршақты бөлшектерден жұқа қабыршықты бөлшектерге ауыса алады. </a:t>
            </a:r>
            <a:endParaRPr lang="ru-RU" dirty="0"/>
          </a:p>
          <a:p>
            <a:r>
              <a:rPr lang="kk-KZ" dirty="0" smtClean="0"/>
              <a:t>Бу </a:t>
            </a:r>
            <a:r>
              <a:rPr lang="kk-KZ" dirty="0"/>
              <a:t>тәріздес су – бұл топырақ кеуектеріне ауа атмосферасымен бірге енетін немесе топырақ ылғалының булануы кезінде түзілетін ылғалдылықтың ұсақ тамшылары. </a:t>
            </a:r>
            <a:endParaRPr lang="ru-RU" dirty="0"/>
          </a:p>
          <a:p>
            <a:r>
              <a:rPr lang="kk-KZ" dirty="0"/>
              <a:t>Бос су капиллярлық және гравитациялық деп екіге бөлінеді. Капиллярлы су топырақтағы ұсақ кеуектерді толтырып, миниск күші бойынша жылжып отырады. Бұл су барлық өсімдіктерге жетімді және топырақ ылғалдылығының негізгі қорын құрайды.</a:t>
            </a:r>
            <a:endParaRPr lang="ru-RU" dirty="0"/>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b="1" dirty="0"/>
              <a:t>Топырақтық коллоидтар</a:t>
            </a:r>
            <a:r>
              <a:rPr lang="ru-RU" dirty="0"/>
              <a:t/>
            </a:r>
            <a:br>
              <a:rPr lang="ru-RU" dirty="0"/>
            </a:br>
            <a:endParaRPr lang="ru-RU" dirty="0"/>
          </a:p>
        </p:txBody>
      </p:sp>
      <p:sp>
        <p:nvSpPr>
          <p:cNvPr id="3" name="Содержимое 2"/>
          <p:cNvSpPr>
            <a:spLocks noGrp="1"/>
          </p:cNvSpPr>
          <p:nvPr>
            <p:ph idx="1"/>
          </p:nvPr>
        </p:nvSpPr>
        <p:spPr>
          <a:xfrm>
            <a:off x="457200" y="1196752"/>
            <a:ext cx="8229600" cy="4929411"/>
          </a:xfrm>
        </p:spPr>
        <p:txBody>
          <a:bodyPr>
            <a:normAutofit fontScale="92500" lnSpcReduction="10000"/>
          </a:bodyPr>
          <a:lstStyle/>
          <a:p>
            <a:r>
              <a:rPr lang="kk-KZ" dirty="0"/>
              <a:t>Топырақтағы коллоидтар мөлшері әртүрлі және 1-2%-дан 30-40%-ға дейін болады. Топырақтық коллоидтар топырақ түзілу және гумус түзілу процессінде поликонденсациямен ірі бөлшектерді желдету кезінде түзіледі.</a:t>
            </a:r>
            <a:endParaRPr lang="ru-RU" dirty="0"/>
          </a:p>
          <a:p>
            <a:r>
              <a:rPr lang="kk-KZ" dirty="0"/>
              <a:t>Коллоидтар екі фазалы жүйелер сияқты дисперсті фазадан (коллоидтық бөлшектер) және дисперсті ортадан (топырақтық ерітінді) тұрады.  Топырақтық коллоидтардың қасиеттері олардың өлшемдеріне, құрамына, құрылымына </a:t>
            </a:r>
            <a:r>
              <a:rPr lang="kk-KZ" dirty="0" smtClean="0"/>
              <a:t>негізделген. </a:t>
            </a:r>
            <a:endParaRPr lang="ru-RU" dirty="0"/>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0000" lnSpcReduction="20000"/>
          </a:bodyPr>
          <a:lstStyle/>
          <a:p>
            <a:r>
              <a:rPr lang="kk-KZ" dirty="0"/>
              <a:t>Меншікті бет өлшемінен су, газ және басқа зат молекулаларының сорбциялары байланыс беттік энергиясының мөлшерімен тәуелді. Дисперсті денелердің беттік энергиясымен жылулық эффект – сулану кезіндегі жылудың бөлінуімен тікелей байланысты. Коллоидтық топырақтар минералды, органикалық және органо-минералдық қосылыстардан тұрады. </a:t>
            </a:r>
            <a:endParaRPr lang="ru-RU" dirty="0"/>
          </a:p>
          <a:p>
            <a:r>
              <a:rPr lang="kk-KZ" dirty="0"/>
              <a:t>Минералды коллоидтарға балшықты минералдар, кремнеземнің коллоидтық формалары, темір және алюминий оксидтері жатады. Органикалық коллоидтар негізінен гумустық және ақуыздық табиғатты қосылыстар болып табылады.  Коллоидты-</a:t>
            </a:r>
            <a:r>
              <a:rPr lang="ru-RU" dirty="0" err="1"/>
              <a:t>дисперсті</a:t>
            </a:r>
            <a:r>
              <a:rPr lang="ru-RU" dirty="0"/>
              <a:t> </a:t>
            </a:r>
            <a:r>
              <a:rPr lang="ru-RU" dirty="0" err="1"/>
              <a:t>күйде полисахаридтер</a:t>
            </a:r>
            <a:r>
              <a:rPr lang="ru-RU" dirty="0"/>
              <a:t> мен </a:t>
            </a:r>
            <a:r>
              <a:rPr lang="ru-RU" dirty="0" err="1"/>
              <a:t>басқа </a:t>
            </a:r>
            <a:r>
              <a:rPr lang="ru-RU" dirty="0"/>
              <a:t>да </a:t>
            </a:r>
            <a:r>
              <a:rPr lang="ru-RU" dirty="0" err="1"/>
              <a:t>органикалық қосылыстар </a:t>
            </a:r>
            <a:r>
              <a:rPr lang="ru-RU" dirty="0"/>
              <a:t>бола </a:t>
            </a:r>
            <a:r>
              <a:rPr lang="ru-RU" dirty="0" err="1"/>
              <a:t>алады</a:t>
            </a:r>
            <a:r>
              <a:rPr lang="ru-RU" dirty="0"/>
              <a:t>. </a:t>
            </a:r>
            <a:r>
              <a:rPr lang="ru-RU" dirty="0" err="1"/>
              <a:t>Органо-минералды</a:t>
            </a:r>
            <a:r>
              <a:rPr lang="ru-RU" dirty="0"/>
              <a:t> </a:t>
            </a:r>
            <a:r>
              <a:rPr lang="ru-RU" dirty="0" err="1"/>
              <a:t>коллоидтар</a:t>
            </a:r>
            <a:r>
              <a:rPr lang="ru-RU" dirty="0"/>
              <a:t> </a:t>
            </a:r>
            <a:r>
              <a:rPr lang="ru-RU" dirty="0" err="1"/>
              <a:t>гумустық балшықты минералдар</a:t>
            </a:r>
            <a:r>
              <a:rPr lang="ru-RU" dirty="0"/>
              <a:t> мен </a:t>
            </a:r>
            <a:r>
              <a:rPr lang="ru-RU" dirty="0" err="1"/>
              <a:t>темір</a:t>
            </a:r>
            <a:r>
              <a:rPr lang="ru-RU" dirty="0"/>
              <a:t> </a:t>
            </a:r>
            <a:r>
              <a:rPr lang="ru-RU" dirty="0" err="1"/>
              <a:t>және </a:t>
            </a:r>
            <a:r>
              <a:rPr lang="ru-RU" dirty="0"/>
              <a:t>алюминий</a:t>
            </a:r>
            <a:r>
              <a:rPr lang="kk-KZ" dirty="0"/>
              <a:t> оксидтерінен тұрады.</a:t>
            </a:r>
            <a:endParaRPr lang="ru-RU" dirty="0"/>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t>Топырақ</a:t>
            </a:r>
            <a:r>
              <a:rPr lang="en-US" dirty="0" smtClean="0"/>
              <a:t> </a:t>
            </a:r>
            <a:r>
              <a:rPr lang="en-US" dirty="0" err="1" smtClean="0"/>
              <a:t>эрозиясы</a:t>
            </a:r>
            <a:endParaRPr lang="ru-RU" dirty="0"/>
          </a:p>
        </p:txBody>
      </p:sp>
      <p:sp>
        <p:nvSpPr>
          <p:cNvPr id="3" name="Содержимое 2"/>
          <p:cNvSpPr>
            <a:spLocks noGrp="1"/>
          </p:cNvSpPr>
          <p:nvPr>
            <p:ph idx="1"/>
          </p:nvPr>
        </p:nvSpPr>
        <p:spPr>
          <a:xfrm>
            <a:off x="457200" y="1340768"/>
            <a:ext cx="8229600" cy="4785395"/>
          </a:xfrm>
        </p:spPr>
        <p:txBody>
          <a:bodyPr>
            <a:normAutofit fontScale="55000" lnSpcReduction="20000"/>
          </a:bodyPr>
          <a:lstStyle/>
          <a:p>
            <a:r>
              <a:rPr lang="en-US" dirty="0" err="1"/>
              <a:t>Топырақ</a:t>
            </a:r>
            <a:r>
              <a:rPr lang="en-US" dirty="0"/>
              <a:t> </a:t>
            </a:r>
            <a:r>
              <a:rPr lang="en-US" dirty="0" err="1"/>
              <a:t>эрозиясы</a:t>
            </a:r>
            <a:r>
              <a:rPr lang="en-US" dirty="0"/>
              <a:t> (</a:t>
            </a:r>
            <a:r>
              <a:rPr lang="en-US" dirty="0" err="1">
                <a:hlinkClick r:id="rId2" tooltip="Латын тілі"/>
              </a:rPr>
              <a:t>латынша</a:t>
            </a:r>
            <a:r>
              <a:rPr lang="en-US" dirty="0"/>
              <a:t> </a:t>
            </a:r>
            <a:r>
              <a:rPr lang="en-US" dirty="0" err="1"/>
              <a:t>erosіo</a:t>
            </a:r>
            <a:r>
              <a:rPr lang="en-US" dirty="0"/>
              <a:t> – </a:t>
            </a:r>
            <a:r>
              <a:rPr lang="en-US" dirty="0" err="1"/>
              <a:t>желіну</a:t>
            </a:r>
            <a:r>
              <a:rPr lang="en-US" dirty="0"/>
              <a:t>) – </a:t>
            </a:r>
            <a:r>
              <a:rPr lang="en-US" dirty="0" err="1">
                <a:hlinkClick r:id="rId3" tooltip="Топырақ"/>
              </a:rPr>
              <a:t>топырақтың</a:t>
            </a:r>
            <a:r>
              <a:rPr lang="en-US" dirty="0"/>
              <a:t> </a:t>
            </a:r>
            <a:r>
              <a:rPr lang="en-US" dirty="0" err="1"/>
              <a:t>беткі</a:t>
            </a:r>
            <a:r>
              <a:rPr lang="en-US" dirty="0"/>
              <a:t> </a:t>
            </a:r>
            <a:r>
              <a:rPr lang="en-US" dirty="0" err="1"/>
              <a:t>ұнтақталған</a:t>
            </a:r>
            <a:r>
              <a:rPr lang="en-US" dirty="0"/>
              <a:t> </a:t>
            </a:r>
            <a:r>
              <a:rPr lang="en-US" dirty="0" err="1"/>
              <a:t>құнарлы</a:t>
            </a:r>
            <a:r>
              <a:rPr lang="en-US" dirty="0"/>
              <a:t> </a:t>
            </a:r>
            <a:r>
              <a:rPr lang="en-US" dirty="0" err="1"/>
              <a:t>қабатының</a:t>
            </a:r>
            <a:r>
              <a:rPr lang="en-US" dirty="0"/>
              <a:t> </a:t>
            </a:r>
            <a:r>
              <a:rPr lang="en-US" dirty="0" err="1">
                <a:hlinkClick r:id="rId4" tooltip="Жел"/>
              </a:rPr>
              <a:t>жел</a:t>
            </a:r>
            <a:r>
              <a:rPr lang="en-US" dirty="0"/>
              <a:t> </a:t>
            </a:r>
            <a:r>
              <a:rPr lang="en-US" dirty="0" err="1"/>
              <a:t>күшімен</a:t>
            </a:r>
            <a:r>
              <a:rPr lang="en-US" dirty="0"/>
              <a:t> </a:t>
            </a:r>
            <a:r>
              <a:rPr lang="en-US" dirty="0" err="1"/>
              <a:t>немесе</a:t>
            </a:r>
            <a:r>
              <a:rPr lang="en-US" dirty="0"/>
              <a:t> </a:t>
            </a:r>
            <a:r>
              <a:rPr lang="en-US" dirty="0" err="1"/>
              <a:t>су</a:t>
            </a:r>
            <a:r>
              <a:rPr lang="en-US" dirty="0"/>
              <a:t> </a:t>
            </a:r>
            <a:r>
              <a:rPr lang="en-US" dirty="0" err="1"/>
              <a:t>ағынының</a:t>
            </a:r>
            <a:r>
              <a:rPr lang="en-US" dirty="0"/>
              <a:t> </a:t>
            </a:r>
            <a:r>
              <a:rPr lang="en-US" dirty="0" err="1"/>
              <a:t>шаюы</a:t>
            </a:r>
            <a:r>
              <a:rPr lang="en-US" dirty="0"/>
              <a:t> </a:t>
            </a:r>
            <a:r>
              <a:rPr lang="en-US" dirty="0" err="1"/>
              <a:t>салдарынан</a:t>
            </a:r>
            <a:r>
              <a:rPr lang="en-US" dirty="0"/>
              <a:t> </a:t>
            </a:r>
            <a:r>
              <a:rPr lang="en-US" dirty="0" err="1"/>
              <a:t>құнарының</a:t>
            </a:r>
            <a:r>
              <a:rPr lang="en-US" dirty="0"/>
              <a:t> </a:t>
            </a:r>
            <a:r>
              <a:rPr lang="en-US" dirty="0" err="1"/>
              <a:t>азаюы</a:t>
            </a:r>
            <a:r>
              <a:rPr lang="en-US" dirty="0"/>
              <a:t>. </a:t>
            </a:r>
            <a:r>
              <a:rPr lang="en-US" dirty="0" err="1">
                <a:hlinkClick r:id="rId5" tooltip="Жел эрозиясы"/>
              </a:rPr>
              <a:t>Жел</a:t>
            </a:r>
            <a:r>
              <a:rPr lang="en-US" dirty="0">
                <a:hlinkClick r:id="rId5" tooltip="Жел эрозиясы"/>
              </a:rPr>
              <a:t> </a:t>
            </a:r>
            <a:r>
              <a:rPr lang="en-US" dirty="0" err="1">
                <a:hlinkClick r:id="rId5" tooltip="Жел эрозиясы"/>
              </a:rPr>
              <a:t>эрозиясы</a:t>
            </a:r>
            <a:r>
              <a:rPr lang="en-US" dirty="0"/>
              <a:t> </a:t>
            </a:r>
            <a:r>
              <a:rPr lang="en-US" dirty="0" err="1"/>
              <a:t>кез</a:t>
            </a:r>
            <a:r>
              <a:rPr lang="en-US" dirty="0"/>
              <a:t> </a:t>
            </a:r>
            <a:r>
              <a:rPr lang="en-US" dirty="0" err="1"/>
              <a:t>келген</a:t>
            </a:r>
            <a:r>
              <a:rPr lang="en-US" dirty="0"/>
              <a:t> </a:t>
            </a:r>
            <a:r>
              <a:rPr lang="en-US" dirty="0" err="1"/>
              <a:t>топырақ</a:t>
            </a:r>
            <a:r>
              <a:rPr lang="en-US" dirty="0"/>
              <a:t> </a:t>
            </a:r>
            <a:r>
              <a:rPr lang="en-US" dirty="0" err="1"/>
              <a:t>типінде</a:t>
            </a:r>
            <a:r>
              <a:rPr lang="en-US" dirty="0"/>
              <a:t> </a:t>
            </a:r>
            <a:r>
              <a:rPr lang="en-US" dirty="0" err="1"/>
              <a:t>кездесіп</a:t>
            </a:r>
            <a:r>
              <a:rPr lang="en-US" dirty="0"/>
              <a:t>, </a:t>
            </a:r>
            <a:r>
              <a:rPr lang="en-US" dirty="0" err="1"/>
              <a:t>жел</a:t>
            </a:r>
            <a:r>
              <a:rPr lang="en-US" dirty="0"/>
              <a:t> </a:t>
            </a:r>
            <a:r>
              <a:rPr lang="en-US" dirty="0" err="1"/>
              <a:t>күшімен</a:t>
            </a:r>
            <a:r>
              <a:rPr lang="en-US" dirty="0"/>
              <a:t> </a:t>
            </a:r>
            <a:r>
              <a:rPr lang="en-US" dirty="0" err="1"/>
              <a:t>топырақтың</a:t>
            </a:r>
            <a:r>
              <a:rPr lang="en-US" dirty="0"/>
              <a:t> </a:t>
            </a:r>
            <a:r>
              <a:rPr lang="en-US" dirty="0" err="1"/>
              <a:t>беткі</a:t>
            </a:r>
            <a:r>
              <a:rPr lang="en-US" dirty="0"/>
              <a:t> </a:t>
            </a:r>
            <a:r>
              <a:rPr lang="en-US" dirty="0" err="1"/>
              <a:t>қабатын</a:t>
            </a:r>
            <a:r>
              <a:rPr lang="en-US" dirty="0"/>
              <a:t>, </a:t>
            </a:r>
            <a:r>
              <a:rPr lang="en-US" dirty="0" err="1"/>
              <a:t>кейде</a:t>
            </a:r>
            <a:r>
              <a:rPr lang="en-US" dirty="0"/>
              <a:t> </a:t>
            </a:r>
            <a:r>
              <a:rPr lang="en-US" dirty="0" err="1"/>
              <a:t>өсіп</a:t>
            </a:r>
            <a:r>
              <a:rPr lang="en-US" dirty="0"/>
              <a:t> </a:t>
            </a:r>
            <a:r>
              <a:rPr lang="en-US" dirty="0" err="1"/>
              <a:t>тұрған</a:t>
            </a:r>
            <a:r>
              <a:rPr lang="en-US" dirty="0"/>
              <a:t> </a:t>
            </a:r>
            <a:r>
              <a:rPr lang="en-US" dirty="0" err="1"/>
              <a:t>өсімдігімен</a:t>
            </a:r>
            <a:r>
              <a:rPr lang="en-US" dirty="0"/>
              <a:t> </a:t>
            </a:r>
            <a:r>
              <a:rPr lang="en-US" dirty="0" err="1"/>
              <a:t>бірге</a:t>
            </a:r>
            <a:r>
              <a:rPr lang="en-US" dirty="0"/>
              <a:t> </a:t>
            </a:r>
            <a:r>
              <a:rPr lang="en-US" dirty="0" err="1"/>
              <a:t>басқа</a:t>
            </a:r>
            <a:r>
              <a:rPr lang="en-US" dirty="0"/>
              <a:t> </a:t>
            </a:r>
            <a:r>
              <a:rPr lang="en-US" dirty="0" err="1"/>
              <a:t>жаққа</a:t>
            </a:r>
            <a:r>
              <a:rPr lang="en-US" dirty="0"/>
              <a:t> </a:t>
            </a:r>
            <a:r>
              <a:rPr lang="en-US" dirty="0" err="1"/>
              <a:t>ұшырып</a:t>
            </a:r>
            <a:r>
              <a:rPr lang="en-US" dirty="0"/>
              <a:t> </a:t>
            </a:r>
            <a:r>
              <a:rPr lang="en-US" dirty="0" err="1"/>
              <a:t>әкетеді</a:t>
            </a:r>
            <a:r>
              <a:rPr lang="en-US" dirty="0"/>
              <a:t>. </a:t>
            </a:r>
            <a:r>
              <a:rPr lang="en-US" dirty="0" err="1"/>
              <a:t>Әдетте</a:t>
            </a:r>
            <a:r>
              <a:rPr lang="en-US" dirty="0"/>
              <a:t> </a:t>
            </a:r>
            <a:r>
              <a:rPr lang="en-US" dirty="0" err="1"/>
              <a:t>жел</a:t>
            </a:r>
            <a:r>
              <a:rPr lang="en-US" dirty="0"/>
              <a:t> </a:t>
            </a:r>
            <a:r>
              <a:rPr lang="en-US" dirty="0" err="1"/>
              <a:t>эрозиясы</a:t>
            </a:r>
            <a:r>
              <a:rPr lang="en-US" dirty="0"/>
              <a:t> </a:t>
            </a:r>
            <a:r>
              <a:rPr lang="en-US" dirty="0" err="1"/>
              <a:t>жер</a:t>
            </a:r>
            <a:r>
              <a:rPr lang="en-US" dirty="0"/>
              <a:t> </a:t>
            </a:r>
            <a:r>
              <a:rPr lang="en-US" dirty="0" err="1"/>
              <a:t>бедері</a:t>
            </a:r>
            <a:r>
              <a:rPr lang="en-US" dirty="0"/>
              <a:t> </a:t>
            </a:r>
            <a:r>
              <a:rPr lang="en-US" dirty="0" err="1"/>
              <a:t>жазық</a:t>
            </a:r>
            <a:r>
              <a:rPr lang="en-US" dirty="0"/>
              <a:t>, </a:t>
            </a:r>
            <a:r>
              <a:rPr lang="en-US" dirty="0" err="1"/>
              <a:t>құрғақ</a:t>
            </a:r>
            <a:r>
              <a:rPr lang="en-US" dirty="0"/>
              <a:t>, </a:t>
            </a:r>
            <a:r>
              <a:rPr lang="en-US" dirty="0" err="1"/>
              <a:t>ормансыз</a:t>
            </a:r>
            <a:r>
              <a:rPr lang="en-US" dirty="0"/>
              <a:t> </a:t>
            </a:r>
            <a:r>
              <a:rPr lang="en-US" dirty="0" err="1"/>
              <a:t>шөл</a:t>
            </a:r>
            <a:r>
              <a:rPr lang="en-US" dirty="0"/>
              <a:t> </a:t>
            </a:r>
            <a:r>
              <a:rPr lang="en-US" dirty="0" err="1"/>
              <a:t>аймақтарында</a:t>
            </a:r>
            <a:r>
              <a:rPr lang="en-US" dirty="0"/>
              <a:t> </a:t>
            </a:r>
            <a:r>
              <a:rPr lang="en-US" dirty="0" err="1"/>
              <a:t>жиі</a:t>
            </a:r>
            <a:r>
              <a:rPr lang="en-US" dirty="0"/>
              <a:t> </a:t>
            </a:r>
            <a:r>
              <a:rPr lang="en-US" dirty="0" err="1"/>
              <a:t>болады</a:t>
            </a:r>
            <a:r>
              <a:rPr lang="en-US" dirty="0"/>
              <a:t>. </a:t>
            </a:r>
            <a:r>
              <a:rPr lang="en-US" dirty="0" err="1"/>
              <a:t>Тіпті</a:t>
            </a:r>
            <a:r>
              <a:rPr lang="en-US" dirty="0"/>
              <a:t> </a:t>
            </a:r>
            <a:r>
              <a:rPr lang="en-US" dirty="0" err="1">
                <a:hlinkClick r:id="rId6" tooltip="Шөл"/>
              </a:rPr>
              <a:t>шөл</a:t>
            </a:r>
            <a:r>
              <a:rPr lang="en-US" dirty="0"/>
              <a:t> </a:t>
            </a:r>
            <a:r>
              <a:rPr lang="en-US" dirty="0" err="1"/>
              <a:t>аймақтарындағы</a:t>
            </a:r>
            <a:r>
              <a:rPr lang="en-US" dirty="0"/>
              <a:t> </a:t>
            </a:r>
            <a:r>
              <a:rPr lang="en-US" dirty="0" err="1">
                <a:hlinkClick r:id="rId7" tooltip="Құмды алқап (мұндай бет жоқ)"/>
              </a:rPr>
              <a:t>құмды</a:t>
            </a:r>
            <a:r>
              <a:rPr lang="en-US" dirty="0">
                <a:hlinkClick r:id="rId7" tooltip="Құмды алқап (мұндай бет жоқ)"/>
              </a:rPr>
              <a:t> </a:t>
            </a:r>
            <a:r>
              <a:rPr lang="en-US" dirty="0" err="1">
                <a:hlinkClick r:id="rId7" tooltip="Құмды алқап (мұндай бет жоқ)"/>
              </a:rPr>
              <a:t>алқаптардың</a:t>
            </a:r>
            <a:r>
              <a:rPr lang="en-US" dirty="0"/>
              <a:t> </a:t>
            </a:r>
            <a:r>
              <a:rPr lang="en-US" dirty="0" err="1"/>
              <a:t>шөп</a:t>
            </a:r>
            <a:r>
              <a:rPr lang="en-US" dirty="0"/>
              <a:t> </a:t>
            </a:r>
            <a:r>
              <a:rPr lang="en-US" dirty="0" err="1"/>
              <a:t>өспейтін</a:t>
            </a:r>
            <a:r>
              <a:rPr lang="en-US" dirty="0"/>
              <a:t> </a:t>
            </a:r>
            <a:r>
              <a:rPr lang="en-US" dirty="0" err="1"/>
              <a:t>бөліктері</a:t>
            </a:r>
            <a:r>
              <a:rPr lang="en-US" dirty="0"/>
              <a:t> </a:t>
            </a:r>
            <a:r>
              <a:rPr lang="en-US" dirty="0" err="1"/>
              <a:t>жел</a:t>
            </a:r>
            <a:r>
              <a:rPr lang="en-US" dirty="0"/>
              <a:t> </a:t>
            </a:r>
            <a:r>
              <a:rPr lang="en-US" dirty="0" err="1"/>
              <a:t>әсерінен</a:t>
            </a:r>
            <a:r>
              <a:rPr lang="en-US" dirty="0"/>
              <a:t> </a:t>
            </a:r>
            <a:r>
              <a:rPr lang="en-US" dirty="0" err="1"/>
              <a:t>бір</a:t>
            </a:r>
            <a:r>
              <a:rPr lang="en-US" dirty="0"/>
              <a:t> </a:t>
            </a:r>
            <a:r>
              <a:rPr lang="en-US" dirty="0" err="1"/>
              <a:t>орыннан</a:t>
            </a:r>
            <a:r>
              <a:rPr lang="en-US" dirty="0"/>
              <a:t> </a:t>
            </a:r>
            <a:r>
              <a:rPr lang="en-US" dirty="0" err="1"/>
              <a:t>екінші</a:t>
            </a:r>
            <a:r>
              <a:rPr lang="en-US" dirty="0"/>
              <a:t> </a:t>
            </a:r>
            <a:r>
              <a:rPr lang="en-US" dirty="0" err="1"/>
              <a:t>орынға</a:t>
            </a:r>
            <a:r>
              <a:rPr lang="en-US" dirty="0"/>
              <a:t> </a:t>
            </a:r>
            <a:r>
              <a:rPr lang="en-US" dirty="0" err="1"/>
              <a:t>жиі</a:t>
            </a:r>
            <a:r>
              <a:rPr lang="en-US" dirty="0"/>
              <a:t> </a:t>
            </a:r>
            <a:r>
              <a:rPr lang="en-US" dirty="0" err="1"/>
              <a:t>жылжып</a:t>
            </a:r>
            <a:r>
              <a:rPr lang="en-US" dirty="0"/>
              <a:t> </a:t>
            </a:r>
            <a:r>
              <a:rPr lang="en-US" dirty="0" err="1"/>
              <a:t>отырады</a:t>
            </a:r>
            <a:r>
              <a:rPr lang="en-US" dirty="0"/>
              <a:t>. </a:t>
            </a:r>
            <a:endParaRPr lang="kk-KZ" dirty="0" smtClean="0"/>
          </a:p>
          <a:p>
            <a:r>
              <a:rPr lang="en-US" dirty="0" err="1" smtClean="0"/>
              <a:t>Оларды</a:t>
            </a:r>
            <a:r>
              <a:rPr lang="en-US" dirty="0"/>
              <a:t> </a:t>
            </a:r>
            <a:r>
              <a:rPr lang="en-US" dirty="0" err="1">
                <a:hlinkClick r:id="rId8" tooltip="Жылжымалы құм (мұндай бет жоқ)"/>
              </a:rPr>
              <a:t>жылжымалы</a:t>
            </a:r>
            <a:r>
              <a:rPr lang="en-US" dirty="0">
                <a:hlinkClick r:id="rId8" tooltip="Жылжымалы құм (мұндай бет жоқ)"/>
              </a:rPr>
              <a:t> </a:t>
            </a:r>
            <a:r>
              <a:rPr lang="en-US" dirty="0" err="1">
                <a:hlinkClick r:id="rId8" tooltip="Жылжымалы құм (мұндай бет жоқ)"/>
              </a:rPr>
              <a:t>құмдар</a:t>
            </a:r>
            <a:r>
              <a:rPr lang="en-US" dirty="0"/>
              <a:t> </a:t>
            </a:r>
            <a:r>
              <a:rPr lang="en-US" dirty="0" err="1"/>
              <a:t>деп</a:t>
            </a:r>
            <a:r>
              <a:rPr lang="en-US" dirty="0"/>
              <a:t> </a:t>
            </a:r>
            <a:r>
              <a:rPr lang="en-US" dirty="0" err="1"/>
              <a:t>атайды</a:t>
            </a:r>
            <a:r>
              <a:rPr lang="en-US" dirty="0"/>
              <a:t>. </a:t>
            </a:r>
            <a:r>
              <a:rPr lang="en-US" dirty="0" err="1"/>
              <a:t>Топырақ</a:t>
            </a:r>
            <a:r>
              <a:rPr lang="en-US" dirty="0"/>
              <a:t> </a:t>
            </a:r>
            <a:r>
              <a:rPr lang="en-US" dirty="0" err="1"/>
              <a:t>бетінде</a:t>
            </a:r>
            <a:r>
              <a:rPr lang="en-US" dirty="0"/>
              <a:t> </a:t>
            </a:r>
            <a:r>
              <a:rPr lang="en-US" dirty="0" err="1"/>
              <a:t>өсімдік</a:t>
            </a:r>
            <a:r>
              <a:rPr lang="en-US" dirty="0"/>
              <a:t> </a:t>
            </a:r>
            <a:r>
              <a:rPr lang="en-US" dirty="0" err="1"/>
              <a:t>жақсы</a:t>
            </a:r>
            <a:r>
              <a:rPr lang="en-US" dirty="0"/>
              <a:t> </a:t>
            </a:r>
            <a:r>
              <a:rPr lang="en-US" dirty="0" err="1"/>
              <a:t>өскен</a:t>
            </a:r>
            <a:r>
              <a:rPr lang="en-US" dirty="0"/>
              <a:t> </a:t>
            </a:r>
            <a:r>
              <a:rPr lang="en-US" dirty="0" err="1"/>
              <a:t>алқаптар</a:t>
            </a:r>
            <a:r>
              <a:rPr lang="en-US" dirty="0"/>
              <a:t> </a:t>
            </a:r>
            <a:r>
              <a:rPr lang="en-US" dirty="0" err="1"/>
              <a:t>жел</a:t>
            </a:r>
            <a:r>
              <a:rPr lang="en-US" dirty="0"/>
              <a:t> </a:t>
            </a:r>
            <a:r>
              <a:rPr lang="en-US" dirty="0" err="1"/>
              <a:t>эрозиясына</a:t>
            </a:r>
            <a:r>
              <a:rPr lang="en-US" dirty="0"/>
              <a:t> </a:t>
            </a:r>
            <a:r>
              <a:rPr lang="en-US" dirty="0" err="1"/>
              <a:t>ұшырай</a:t>
            </a:r>
            <a:r>
              <a:rPr lang="en-US" dirty="0"/>
              <a:t> </a:t>
            </a:r>
            <a:r>
              <a:rPr lang="en-US" dirty="0" err="1"/>
              <a:t>бермейді</a:t>
            </a:r>
            <a:r>
              <a:rPr lang="en-US" dirty="0"/>
              <a:t>. </a:t>
            </a:r>
            <a:r>
              <a:rPr lang="en-US" dirty="0" err="1"/>
              <a:t>Өсімдік</a:t>
            </a:r>
            <a:r>
              <a:rPr lang="en-US" dirty="0"/>
              <a:t> </a:t>
            </a:r>
            <a:r>
              <a:rPr lang="en-US" dirty="0" err="1"/>
              <a:t>тамырлары</a:t>
            </a:r>
            <a:r>
              <a:rPr lang="en-US" dirty="0"/>
              <a:t> </a:t>
            </a:r>
            <a:r>
              <a:rPr lang="en-US" dirty="0" err="1"/>
              <a:t>топырақтың</a:t>
            </a:r>
            <a:r>
              <a:rPr lang="en-US" dirty="0"/>
              <a:t> </a:t>
            </a:r>
            <a:r>
              <a:rPr lang="en-US" dirty="0" err="1"/>
              <a:t>беткі</a:t>
            </a:r>
            <a:r>
              <a:rPr lang="en-US" dirty="0"/>
              <a:t> </a:t>
            </a:r>
            <a:r>
              <a:rPr lang="en-US" dirty="0" err="1"/>
              <a:t>қабатын</a:t>
            </a:r>
            <a:r>
              <a:rPr lang="en-US" dirty="0"/>
              <a:t> </a:t>
            </a:r>
            <a:r>
              <a:rPr lang="en-US" dirty="0" err="1"/>
              <a:t>бекітіп</a:t>
            </a:r>
            <a:r>
              <a:rPr lang="en-US" dirty="0"/>
              <a:t> </a:t>
            </a:r>
            <a:r>
              <a:rPr lang="en-US" dirty="0" err="1"/>
              <a:t>ұстап</a:t>
            </a:r>
            <a:r>
              <a:rPr lang="en-US" dirty="0"/>
              <a:t> </a:t>
            </a:r>
            <a:r>
              <a:rPr lang="en-US" dirty="0" err="1"/>
              <a:t>тұрады</a:t>
            </a:r>
            <a:r>
              <a:rPr lang="en-US" dirty="0"/>
              <a:t>, </a:t>
            </a:r>
            <a:r>
              <a:rPr lang="en-US" dirty="0" err="1"/>
              <a:t>өскіндері</a:t>
            </a:r>
            <a:r>
              <a:rPr lang="en-US" dirty="0"/>
              <a:t> </a:t>
            </a:r>
            <a:r>
              <a:rPr lang="en-US" dirty="0" err="1"/>
              <a:t>жауын</a:t>
            </a:r>
            <a:r>
              <a:rPr lang="en-US" dirty="0"/>
              <a:t> </a:t>
            </a:r>
            <a:r>
              <a:rPr lang="en-US" dirty="0" err="1"/>
              <a:t>суының</a:t>
            </a:r>
            <a:r>
              <a:rPr lang="en-US" dirty="0"/>
              <a:t> </a:t>
            </a:r>
            <a:r>
              <a:rPr lang="en-US" dirty="0" err="1"/>
              <a:t>біразын</a:t>
            </a:r>
            <a:r>
              <a:rPr lang="en-US" dirty="0"/>
              <a:t> </a:t>
            </a:r>
            <a:r>
              <a:rPr lang="en-US" dirty="0" err="1"/>
              <a:t>өздеріне</a:t>
            </a:r>
            <a:r>
              <a:rPr lang="en-US" dirty="0"/>
              <a:t> </a:t>
            </a:r>
            <a:r>
              <a:rPr lang="en-US" dirty="0" err="1"/>
              <a:t>сіңіріп</a:t>
            </a:r>
            <a:r>
              <a:rPr lang="en-US" dirty="0"/>
              <a:t>, </a:t>
            </a:r>
            <a:r>
              <a:rPr lang="en-US" dirty="0" err="1"/>
              <a:t>қалғанын</a:t>
            </a:r>
            <a:r>
              <a:rPr lang="en-US" dirty="0"/>
              <a:t> </a:t>
            </a:r>
            <a:r>
              <a:rPr lang="en-US" dirty="0" err="1"/>
              <a:t>жер</a:t>
            </a:r>
            <a:r>
              <a:rPr lang="en-US" dirty="0"/>
              <a:t> </a:t>
            </a:r>
            <a:r>
              <a:rPr lang="en-US" dirty="0" err="1"/>
              <a:t>астына</a:t>
            </a:r>
            <a:r>
              <a:rPr lang="en-US" dirty="0"/>
              <a:t> </a:t>
            </a:r>
            <a:r>
              <a:rPr lang="en-US" dirty="0" err="1"/>
              <a:t>өткізеді</a:t>
            </a:r>
            <a:r>
              <a:rPr lang="en-US" dirty="0"/>
              <a:t>, </a:t>
            </a:r>
            <a:r>
              <a:rPr lang="en-US" dirty="0" err="1"/>
              <a:t>ал</a:t>
            </a:r>
            <a:r>
              <a:rPr lang="en-US" dirty="0"/>
              <a:t> </a:t>
            </a:r>
            <a:r>
              <a:rPr lang="en-US" dirty="0" err="1"/>
              <a:t>екпе</a:t>
            </a:r>
            <a:r>
              <a:rPr lang="en-US" dirty="0"/>
              <a:t> </a:t>
            </a:r>
            <a:r>
              <a:rPr lang="en-US" dirty="0" err="1"/>
              <a:t>ағаштар</a:t>
            </a:r>
            <a:r>
              <a:rPr lang="en-US" dirty="0"/>
              <a:t> </a:t>
            </a:r>
            <a:r>
              <a:rPr lang="en-US" dirty="0" err="1"/>
              <a:t>қар</a:t>
            </a:r>
            <a:r>
              <a:rPr lang="en-US" dirty="0"/>
              <a:t> </a:t>
            </a:r>
            <a:r>
              <a:rPr lang="en-US" dirty="0" err="1"/>
              <a:t>тоқтатуға</a:t>
            </a:r>
            <a:r>
              <a:rPr lang="en-US" dirty="0"/>
              <a:t> </a:t>
            </a:r>
            <a:r>
              <a:rPr lang="en-US" dirty="0" err="1"/>
              <a:t>және</a:t>
            </a:r>
            <a:r>
              <a:rPr lang="en-US" dirty="0"/>
              <a:t> </a:t>
            </a:r>
            <a:r>
              <a:rPr lang="en-US" dirty="0" err="1"/>
              <a:t>олардың</a:t>
            </a:r>
            <a:r>
              <a:rPr lang="en-US" dirty="0"/>
              <a:t> </a:t>
            </a:r>
            <a:r>
              <a:rPr lang="en-US" dirty="0" err="1"/>
              <a:t>топырақ</a:t>
            </a:r>
            <a:r>
              <a:rPr lang="en-US" dirty="0"/>
              <a:t> </a:t>
            </a:r>
            <a:r>
              <a:rPr lang="en-US" dirty="0" err="1"/>
              <a:t>бетінде</a:t>
            </a:r>
            <a:r>
              <a:rPr lang="en-US" dirty="0"/>
              <a:t> </a:t>
            </a:r>
            <a:r>
              <a:rPr lang="en-US" dirty="0" err="1"/>
              <a:t>біркелкі</a:t>
            </a:r>
            <a:r>
              <a:rPr lang="en-US" dirty="0"/>
              <a:t> </a:t>
            </a:r>
            <a:r>
              <a:rPr lang="en-US" dirty="0" err="1"/>
              <a:t>таралуына</a:t>
            </a:r>
            <a:r>
              <a:rPr lang="en-US" dirty="0"/>
              <a:t> </a:t>
            </a:r>
            <a:r>
              <a:rPr lang="en-US" dirty="0" err="1"/>
              <a:t>септігін</a:t>
            </a:r>
            <a:r>
              <a:rPr lang="en-US" dirty="0"/>
              <a:t> </a:t>
            </a:r>
            <a:r>
              <a:rPr lang="en-US" dirty="0" err="1"/>
              <a:t>тигізеді</a:t>
            </a:r>
            <a:r>
              <a:rPr lang="en-US" dirty="0"/>
              <a:t>, </a:t>
            </a:r>
            <a:r>
              <a:rPr lang="en-US" dirty="0" err="1"/>
              <a:t>желдің</a:t>
            </a:r>
            <a:r>
              <a:rPr lang="en-US" dirty="0"/>
              <a:t> </a:t>
            </a:r>
            <a:r>
              <a:rPr lang="en-US" dirty="0" err="1"/>
              <a:t>күшін</a:t>
            </a:r>
            <a:r>
              <a:rPr lang="en-US" dirty="0"/>
              <a:t> </a:t>
            </a:r>
            <a:r>
              <a:rPr lang="en-US" dirty="0" err="1"/>
              <a:t>азайтады</a:t>
            </a:r>
            <a:r>
              <a:rPr lang="en-US" dirty="0"/>
              <a:t>, </a:t>
            </a:r>
            <a:r>
              <a:rPr lang="en-US" dirty="0" err="1"/>
              <a:t>т.б</a:t>
            </a:r>
            <a:r>
              <a:rPr lang="en-US" dirty="0"/>
              <a:t>. </a:t>
            </a:r>
            <a:r>
              <a:rPr lang="en-US" dirty="0" err="1"/>
              <a:t>Ал</a:t>
            </a:r>
            <a:r>
              <a:rPr lang="en-US" dirty="0"/>
              <a:t> </a:t>
            </a:r>
            <a:r>
              <a:rPr lang="en-US" dirty="0" err="1"/>
              <a:t>бұл</a:t>
            </a:r>
            <a:r>
              <a:rPr lang="en-US" dirty="0"/>
              <a:t> </a:t>
            </a:r>
            <a:r>
              <a:rPr lang="en-US" dirty="0" err="1"/>
              <a:t>жерлерді</a:t>
            </a:r>
            <a:r>
              <a:rPr lang="en-US" dirty="0"/>
              <a:t> </a:t>
            </a:r>
            <a:r>
              <a:rPr lang="en-US" dirty="0" err="1"/>
              <a:t>кәдімгі</a:t>
            </a:r>
            <a:r>
              <a:rPr lang="en-US" dirty="0"/>
              <a:t> </a:t>
            </a:r>
            <a:r>
              <a:rPr lang="en-US" dirty="0" err="1"/>
              <a:t>қайырмалы</a:t>
            </a:r>
            <a:r>
              <a:rPr lang="en-US" dirty="0"/>
              <a:t> </a:t>
            </a:r>
            <a:r>
              <a:rPr lang="en-US" dirty="0" err="1"/>
              <a:t>соқамен</a:t>
            </a:r>
            <a:r>
              <a:rPr lang="en-US" dirty="0"/>
              <a:t> </a:t>
            </a:r>
            <a:r>
              <a:rPr lang="en-US" dirty="0" err="1"/>
              <a:t>жыртып</a:t>
            </a:r>
            <a:r>
              <a:rPr lang="en-US" dirty="0"/>
              <a:t>, </a:t>
            </a:r>
            <a:r>
              <a:rPr lang="en-US" dirty="0" err="1"/>
              <a:t>топырақтың</a:t>
            </a:r>
            <a:r>
              <a:rPr lang="en-US" dirty="0"/>
              <a:t> </a:t>
            </a:r>
            <a:r>
              <a:rPr lang="en-US" dirty="0" err="1"/>
              <a:t>майда</a:t>
            </a:r>
            <a:r>
              <a:rPr lang="en-US" dirty="0"/>
              <a:t> </a:t>
            </a:r>
            <a:r>
              <a:rPr lang="en-US" dirty="0" err="1"/>
              <a:t>ұнтақталған</a:t>
            </a:r>
            <a:r>
              <a:rPr lang="en-US" dirty="0"/>
              <a:t> </a:t>
            </a:r>
            <a:r>
              <a:rPr lang="en-US" dirty="0" err="1"/>
              <a:t>бос</a:t>
            </a:r>
            <a:r>
              <a:rPr lang="en-US" dirty="0"/>
              <a:t> </a:t>
            </a:r>
            <a:r>
              <a:rPr lang="en-US" dirty="0" err="1"/>
              <a:t>қабаты</a:t>
            </a:r>
            <a:r>
              <a:rPr lang="en-US" dirty="0"/>
              <a:t> </a:t>
            </a:r>
            <a:r>
              <a:rPr lang="en-US" dirty="0" err="1"/>
              <a:t>жер</a:t>
            </a:r>
            <a:r>
              <a:rPr lang="en-US" dirty="0"/>
              <a:t> </a:t>
            </a:r>
            <a:r>
              <a:rPr lang="en-US" dirty="0" err="1"/>
              <a:t>бетіне</a:t>
            </a:r>
            <a:r>
              <a:rPr lang="en-US" dirty="0"/>
              <a:t> </a:t>
            </a:r>
            <a:r>
              <a:rPr lang="en-US" dirty="0" err="1"/>
              <a:t>шыққан</a:t>
            </a:r>
            <a:r>
              <a:rPr lang="en-US" dirty="0"/>
              <a:t> </a:t>
            </a:r>
            <a:r>
              <a:rPr lang="en-US" dirty="0" err="1"/>
              <a:t>кезде</a:t>
            </a:r>
            <a:r>
              <a:rPr lang="en-US" dirty="0"/>
              <a:t> </a:t>
            </a:r>
            <a:r>
              <a:rPr lang="en-US" dirty="0" err="1"/>
              <a:t>олар</a:t>
            </a:r>
            <a:r>
              <a:rPr lang="en-US" dirty="0"/>
              <a:t> </a:t>
            </a:r>
            <a:r>
              <a:rPr lang="en-US" dirty="0" err="1"/>
              <a:t>желдің</a:t>
            </a:r>
            <a:r>
              <a:rPr lang="en-US" dirty="0"/>
              <a:t> </a:t>
            </a:r>
            <a:r>
              <a:rPr lang="en-US" dirty="0" err="1"/>
              <a:t>еркіне</a:t>
            </a:r>
            <a:r>
              <a:rPr lang="en-US" dirty="0"/>
              <a:t> </a:t>
            </a:r>
            <a:r>
              <a:rPr lang="en-US" dirty="0" err="1"/>
              <a:t>беріліп</a:t>
            </a:r>
            <a:r>
              <a:rPr lang="en-US" dirty="0"/>
              <a:t> </a:t>
            </a:r>
            <a:r>
              <a:rPr lang="en-US" dirty="0" err="1"/>
              <a:t>ұшады</a:t>
            </a:r>
            <a:r>
              <a:rPr lang="en-US" dirty="0"/>
              <a:t>. </a:t>
            </a:r>
            <a:r>
              <a:rPr lang="en-US" dirty="0" err="1"/>
              <a:t>Осындай</a:t>
            </a:r>
            <a:r>
              <a:rPr lang="en-US" dirty="0"/>
              <a:t> </a:t>
            </a:r>
            <a:r>
              <a:rPr lang="en-US" dirty="0" err="1"/>
              <a:t>жағдай</a:t>
            </a:r>
            <a:r>
              <a:rPr lang="en-US" dirty="0"/>
              <a:t> </a:t>
            </a:r>
            <a:r>
              <a:rPr lang="en-US" dirty="0" err="1"/>
              <a:t>тың</a:t>
            </a:r>
            <a:r>
              <a:rPr lang="en-US" dirty="0"/>
              <a:t> </a:t>
            </a:r>
            <a:r>
              <a:rPr lang="en-US" dirty="0" err="1"/>
              <a:t>игеру</a:t>
            </a:r>
            <a:r>
              <a:rPr lang="en-US" dirty="0"/>
              <a:t> </a:t>
            </a:r>
            <a:r>
              <a:rPr lang="en-US" dirty="0" err="1"/>
              <a:t>кезінде</a:t>
            </a:r>
            <a:r>
              <a:rPr lang="en-US" dirty="0"/>
              <a:t> </a:t>
            </a:r>
            <a:r>
              <a:rPr lang="en-US" dirty="0" err="1"/>
              <a:t>Қазақстанның</a:t>
            </a:r>
            <a:r>
              <a:rPr lang="en-US" dirty="0"/>
              <a:t> </a:t>
            </a:r>
            <a:r>
              <a:rPr lang="en-US" dirty="0" err="1" smtClean="0"/>
              <a:t>солт</a:t>
            </a:r>
            <a:r>
              <a:rPr lang="kk-KZ" dirty="0" smtClean="0"/>
              <a:t>үстік</a:t>
            </a:r>
            <a:r>
              <a:rPr lang="en-US" dirty="0" smtClean="0"/>
              <a:t> </a:t>
            </a:r>
            <a:r>
              <a:rPr lang="en-US" dirty="0" err="1"/>
              <a:t>аймақтарында</a:t>
            </a:r>
            <a:r>
              <a:rPr lang="en-US" dirty="0"/>
              <a:t> </a:t>
            </a:r>
            <a:r>
              <a:rPr lang="en-US" dirty="0" err="1"/>
              <a:t>кең</a:t>
            </a:r>
            <a:r>
              <a:rPr lang="en-US" dirty="0"/>
              <a:t> </a:t>
            </a:r>
            <a:r>
              <a:rPr lang="en-US" dirty="0" err="1"/>
              <a:t>өріс</a:t>
            </a:r>
            <a:r>
              <a:rPr lang="en-US" dirty="0"/>
              <a:t> </a:t>
            </a:r>
            <a:r>
              <a:rPr lang="en-US" dirty="0" err="1"/>
              <a:t>алған</a:t>
            </a:r>
            <a:r>
              <a:rPr lang="en-US" dirty="0"/>
              <a:t>. </a:t>
            </a:r>
            <a:endParaRPr lang="kk-KZ" dirty="0" smtClean="0"/>
          </a:p>
          <a:p>
            <a:r>
              <a:rPr lang="en-US" dirty="0" err="1" smtClean="0"/>
              <a:t>Табиғаттың</a:t>
            </a:r>
            <a:r>
              <a:rPr lang="en-US" dirty="0" smtClean="0"/>
              <a:t> </a:t>
            </a:r>
            <a:r>
              <a:rPr lang="en-US" dirty="0" err="1" smtClean="0"/>
              <a:t>бұл</a:t>
            </a:r>
            <a:r>
              <a:rPr lang="en-US" dirty="0" smtClean="0"/>
              <a:t> </a:t>
            </a:r>
            <a:r>
              <a:rPr lang="en-US" dirty="0" err="1" smtClean="0"/>
              <a:t>апатымен</a:t>
            </a:r>
            <a:r>
              <a:rPr lang="en-US" dirty="0" smtClean="0"/>
              <a:t> </a:t>
            </a:r>
            <a:r>
              <a:rPr lang="en-US" dirty="0" err="1" smtClean="0"/>
              <a:t>күресуде</a:t>
            </a:r>
            <a:r>
              <a:rPr lang="en-US" dirty="0" smtClean="0"/>
              <a:t> </a:t>
            </a:r>
            <a:r>
              <a:rPr lang="en-US" dirty="0" err="1" smtClean="0"/>
              <a:t>акад</a:t>
            </a:r>
            <a:r>
              <a:rPr lang="en-US" dirty="0" smtClean="0"/>
              <a:t>. А.И. </a:t>
            </a:r>
            <a:r>
              <a:rPr lang="en-US" dirty="0" err="1" smtClean="0"/>
              <a:t>Бараев</a:t>
            </a:r>
            <a:r>
              <a:rPr lang="en-US" dirty="0" smtClean="0"/>
              <a:t> </a:t>
            </a:r>
            <a:r>
              <a:rPr lang="en-US" dirty="0" err="1" smtClean="0"/>
              <a:t>басшылық</a:t>
            </a:r>
            <a:r>
              <a:rPr lang="en-US" dirty="0" smtClean="0"/>
              <a:t> </a:t>
            </a:r>
            <a:r>
              <a:rPr lang="en-US" dirty="0" err="1" smtClean="0"/>
              <a:t>еткен</a:t>
            </a:r>
            <a:r>
              <a:rPr lang="en-US" dirty="0" smtClean="0"/>
              <a:t> </a:t>
            </a:r>
            <a:r>
              <a:rPr lang="en-US" dirty="0" err="1" smtClean="0"/>
              <a:t>Қазақ</a:t>
            </a:r>
            <a:r>
              <a:rPr lang="en-US" dirty="0" smtClean="0"/>
              <a:t> </a:t>
            </a:r>
            <a:r>
              <a:rPr lang="en-US" dirty="0" err="1" smtClean="0"/>
              <a:t>астық</a:t>
            </a:r>
            <a:r>
              <a:rPr lang="en-US" dirty="0" smtClean="0"/>
              <a:t> </a:t>
            </a:r>
            <a:r>
              <a:rPr lang="en-US" dirty="0" err="1" smtClean="0"/>
              <a:t>шаруашылығы</a:t>
            </a:r>
            <a:r>
              <a:rPr lang="en-US" dirty="0" smtClean="0"/>
              <a:t> </a:t>
            </a:r>
            <a:r>
              <a:rPr lang="en-US" dirty="0" err="1" smtClean="0"/>
              <a:t>ғылыми-зерттеу</a:t>
            </a:r>
            <a:r>
              <a:rPr lang="en-US" dirty="0" smtClean="0"/>
              <a:t> </a:t>
            </a:r>
            <a:r>
              <a:rPr lang="en-US" dirty="0" err="1" smtClean="0"/>
              <a:t>институты</a:t>
            </a:r>
            <a:r>
              <a:rPr lang="en-US" dirty="0" smtClean="0"/>
              <a:t> </a:t>
            </a:r>
            <a:r>
              <a:rPr lang="en-US" dirty="0" err="1" smtClean="0"/>
              <a:t>жақсы</a:t>
            </a:r>
            <a:r>
              <a:rPr lang="en-US" dirty="0" smtClean="0"/>
              <a:t> </a:t>
            </a:r>
            <a:r>
              <a:rPr lang="en-US" dirty="0" err="1" smtClean="0"/>
              <a:t>нәтижелерге</a:t>
            </a:r>
            <a:r>
              <a:rPr lang="en-US" dirty="0" smtClean="0"/>
              <a:t> </a:t>
            </a:r>
            <a:r>
              <a:rPr lang="en-US" dirty="0" err="1" smtClean="0"/>
              <a:t>қол</a:t>
            </a:r>
            <a:r>
              <a:rPr lang="en-US" dirty="0" smtClean="0"/>
              <a:t> </a:t>
            </a:r>
            <a:r>
              <a:rPr lang="en-US" dirty="0" err="1" smtClean="0"/>
              <a:t>жеткізді</a:t>
            </a:r>
            <a:r>
              <a:rPr lang="en-US" dirty="0" smtClean="0"/>
              <a:t>. </a:t>
            </a: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err="1" smtClean="0"/>
              <a:t>Жел</a:t>
            </a:r>
            <a:r>
              <a:rPr lang="en-US" b="1" dirty="0" smtClean="0"/>
              <a:t> </a:t>
            </a:r>
            <a:r>
              <a:rPr lang="en-US" b="1" dirty="0" err="1" smtClean="0"/>
              <a:t>эрозиясы</a:t>
            </a:r>
            <a:endParaRPr lang="ru-RU" dirty="0"/>
          </a:p>
        </p:txBody>
      </p:sp>
      <p:sp>
        <p:nvSpPr>
          <p:cNvPr id="3" name="Содержимое 2"/>
          <p:cNvSpPr>
            <a:spLocks noGrp="1"/>
          </p:cNvSpPr>
          <p:nvPr>
            <p:ph idx="1"/>
          </p:nvPr>
        </p:nvSpPr>
        <p:spPr/>
        <p:txBody>
          <a:bodyPr>
            <a:normAutofit fontScale="70000" lnSpcReduction="20000"/>
          </a:bodyPr>
          <a:lstStyle/>
          <a:p>
            <a:r>
              <a:rPr lang="en-US" dirty="0" err="1" smtClean="0"/>
              <a:t>Топырақты</a:t>
            </a:r>
            <a:r>
              <a:rPr lang="en-US" dirty="0" smtClean="0"/>
              <a:t> </a:t>
            </a:r>
            <a:r>
              <a:rPr lang="en-US" dirty="0" err="1"/>
              <a:t>жел</a:t>
            </a:r>
            <a:r>
              <a:rPr lang="en-US" dirty="0"/>
              <a:t> </a:t>
            </a:r>
            <a:r>
              <a:rPr lang="en-US" dirty="0" err="1"/>
              <a:t>эрозиясынан</a:t>
            </a:r>
            <a:r>
              <a:rPr lang="en-US" dirty="0"/>
              <a:t> </a:t>
            </a:r>
            <a:r>
              <a:rPr lang="en-US" dirty="0" err="1"/>
              <a:t>қорғау</a:t>
            </a:r>
            <a:r>
              <a:rPr lang="en-US" dirty="0"/>
              <a:t> </a:t>
            </a:r>
            <a:r>
              <a:rPr lang="en-US" dirty="0" err="1"/>
              <a:t>үшін</a:t>
            </a:r>
            <a:r>
              <a:rPr lang="en-US" dirty="0"/>
              <a:t> </a:t>
            </a:r>
            <a:r>
              <a:rPr lang="en-US" dirty="0" err="1"/>
              <a:t>жасалған</a:t>
            </a:r>
            <a:r>
              <a:rPr lang="en-US" dirty="0"/>
              <a:t> </a:t>
            </a:r>
            <a:r>
              <a:rPr lang="en-US" dirty="0" err="1"/>
              <a:t>жүйенің</a:t>
            </a:r>
            <a:r>
              <a:rPr lang="en-US" dirty="0"/>
              <a:t> </a:t>
            </a:r>
            <a:r>
              <a:rPr lang="en-US" dirty="0" err="1"/>
              <a:t>негізінде</a:t>
            </a:r>
            <a:r>
              <a:rPr lang="en-US" dirty="0"/>
              <a:t> </a:t>
            </a:r>
            <a:r>
              <a:rPr lang="en-US" dirty="0" err="1"/>
              <a:t>топырақты</a:t>
            </a:r>
            <a:r>
              <a:rPr lang="en-US" dirty="0"/>
              <a:t> </a:t>
            </a:r>
            <a:r>
              <a:rPr lang="en-US" dirty="0" err="1"/>
              <a:t>бұрынғыдай</a:t>
            </a:r>
            <a:r>
              <a:rPr lang="en-US" dirty="0"/>
              <a:t> </a:t>
            </a:r>
            <a:r>
              <a:rPr lang="en-US" dirty="0" err="1"/>
              <a:t>қайырмалы</a:t>
            </a:r>
            <a:r>
              <a:rPr lang="en-US" dirty="0"/>
              <a:t> </a:t>
            </a:r>
            <a:r>
              <a:rPr lang="en-US" dirty="0" err="1"/>
              <a:t>соқамен</a:t>
            </a:r>
            <a:r>
              <a:rPr lang="en-US" dirty="0"/>
              <a:t> </a:t>
            </a:r>
            <a:r>
              <a:rPr lang="en-US" dirty="0" err="1"/>
              <a:t>жыртудың</a:t>
            </a:r>
            <a:r>
              <a:rPr lang="en-US" dirty="0"/>
              <a:t> </a:t>
            </a:r>
            <a:r>
              <a:rPr lang="en-US" dirty="0" err="1"/>
              <a:t>орнына</a:t>
            </a:r>
            <a:r>
              <a:rPr lang="en-US" dirty="0"/>
              <a:t> </a:t>
            </a:r>
            <a:r>
              <a:rPr lang="en-US" dirty="0" err="1"/>
              <a:t>қайырмасыз</a:t>
            </a:r>
            <a:r>
              <a:rPr lang="en-US" dirty="0"/>
              <a:t> </a:t>
            </a:r>
            <a:r>
              <a:rPr lang="en-US" dirty="0" err="1"/>
              <a:t>етіп</a:t>
            </a:r>
            <a:r>
              <a:rPr lang="en-US" dirty="0"/>
              <a:t> </a:t>
            </a:r>
            <a:r>
              <a:rPr lang="en-US" dirty="0" err="1"/>
              <a:t>жыртып</a:t>
            </a:r>
            <a:r>
              <a:rPr lang="en-US" dirty="0"/>
              <a:t>, </a:t>
            </a:r>
            <a:r>
              <a:rPr lang="en-US" dirty="0" err="1"/>
              <a:t>терең</a:t>
            </a:r>
            <a:r>
              <a:rPr lang="en-US" dirty="0"/>
              <a:t> </a:t>
            </a:r>
            <a:r>
              <a:rPr lang="en-US" dirty="0" err="1"/>
              <a:t>қопсыту</a:t>
            </a:r>
            <a:r>
              <a:rPr lang="en-US" dirty="0"/>
              <a:t> </a:t>
            </a:r>
            <a:r>
              <a:rPr lang="en-US" dirty="0" err="1"/>
              <a:t>ұсынылған</a:t>
            </a:r>
            <a:r>
              <a:rPr lang="en-US" dirty="0"/>
              <a:t>. </a:t>
            </a:r>
            <a:r>
              <a:rPr lang="en-US" dirty="0" err="1"/>
              <a:t>Сонда</a:t>
            </a:r>
            <a:r>
              <a:rPr lang="en-US" dirty="0"/>
              <a:t> </a:t>
            </a:r>
            <a:r>
              <a:rPr lang="en-US" dirty="0" err="1"/>
              <a:t>топырақта</a:t>
            </a:r>
            <a:r>
              <a:rPr lang="en-US" dirty="0"/>
              <a:t> </a:t>
            </a:r>
            <a:r>
              <a:rPr lang="en-US" dirty="0" err="1"/>
              <a:t>өскен</a:t>
            </a:r>
            <a:r>
              <a:rPr lang="en-US" dirty="0"/>
              <a:t> </a:t>
            </a:r>
            <a:r>
              <a:rPr lang="en-US" dirty="0" err="1"/>
              <a:t>дақыл</a:t>
            </a:r>
            <a:r>
              <a:rPr lang="en-US" dirty="0"/>
              <a:t> </a:t>
            </a:r>
            <a:r>
              <a:rPr lang="en-US" dirty="0" err="1"/>
              <a:t>сабақтары</a:t>
            </a:r>
            <a:r>
              <a:rPr lang="en-US" dirty="0"/>
              <a:t> </a:t>
            </a:r>
            <a:r>
              <a:rPr lang="en-US" dirty="0" err="1"/>
              <a:t>топырақ</a:t>
            </a:r>
            <a:r>
              <a:rPr lang="en-US" dirty="0"/>
              <a:t> </a:t>
            </a:r>
            <a:r>
              <a:rPr lang="en-US" dirty="0" err="1"/>
              <a:t>бетінде</a:t>
            </a:r>
            <a:r>
              <a:rPr lang="en-US" dirty="0"/>
              <a:t> </a:t>
            </a:r>
            <a:r>
              <a:rPr lang="en-US" dirty="0" err="1"/>
              <a:t>қалып</a:t>
            </a:r>
            <a:r>
              <a:rPr lang="en-US" dirty="0"/>
              <a:t>, </a:t>
            </a:r>
            <a:r>
              <a:rPr lang="en-US" dirty="0" err="1"/>
              <a:t>қыста</a:t>
            </a:r>
            <a:r>
              <a:rPr lang="en-US" dirty="0"/>
              <a:t> </a:t>
            </a:r>
            <a:r>
              <a:rPr lang="en-US" dirty="0" err="1"/>
              <a:t>қар</a:t>
            </a:r>
            <a:r>
              <a:rPr lang="en-US" dirty="0"/>
              <a:t> </a:t>
            </a:r>
            <a:r>
              <a:rPr lang="en-US" dirty="0" err="1"/>
              <a:t>тоқтатуға</a:t>
            </a:r>
            <a:r>
              <a:rPr lang="en-US" dirty="0"/>
              <a:t>, </a:t>
            </a:r>
            <a:r>
              <a:rPr lang="en-US" dirty="0" err="1"/>
              <a:t>желдің</a:t>
            </a:r>
            <a:r>
              <a:rPr lang="en-US" dirty="0"/>
              <a:t> </a:t>
            </a:r>
            <a:r>
              <a:rPr lang="en-US" dirty="0" err="1"/>
              <a:t>күшін</a:t>
            </a:r>
            <a:r>
              <a:rPr lang="en-US" dirty="0"/>
              <a:t> </a:t>
            </a:r>
            <a:r>
              <a:rPr lang="en-US" dirty="0" err="1"/>
              <a:t>төмендетуге</a:t>
            </a:r>
            <a:r>
              <a:rPr lang="en-US" dirty="0"/>
              <a:t> </a:t>
            </a:r>
            <a:r>
              <a:rPr lang="en-US" dirty="0" err="1"/>
              <a:t>септігін</a:t>
            </a:r>
            <a:r>
              <a:rPr lang="en-US" dirty="0"/>
              <a:t> </a:t>
            </a:r>
            <a:r>
              <a:rPr lang="en-US" dirty="0" err="1"/>
              <a:t>тигізеді</a:t>
            </a:r>
            <a:r>
              <a:rPr lang="en-US" dirty="0"/>
              <a:t>. </a:t>
            </a:r>
            <a:r>
              <a:rPr lang="en-US" dirty="0" err="1"/>
              <a:t>Ең</a:t>
            </a:r>
            <a:r>
              <a:rPr lang="en-US" dirty="0"/>
              <a:t> </a:t>
            </a:r>
            <a:r>
              <a:rPr lang="en-US" dirty="0" err="1"/>
              <a:t>бастысы</a:t>
            </a:r>
            <a:r>
              <a:rPr lang="en-US" dirty="0"/>
              <a:t> </a:t>
            </a:r>
            <a:r>
              <a:rPr lang="en-US" dirty="0" err="1"/>
              <a:t>бос</a:t>
            </a:r>
            <a:r>
              <a:rPr lang="en-US" dirty="0"/>
              <a:t> </a:t>
            </a:r>
            <a:r>
              <a:rPr lang="en-US" dirty="0" err="1"/>
              <a:t>топырақ</a:t>
            </a:r>
            <a:r>
              <a:rPr lang="en-US" dirty="0"/>
              <a:t> </a:t>
            </a:r>
            <a:r>
              <a:rPr lang="en-US" dirty="0" err="1"/>
              <a:t>жер</a:t>
            </a:r>
            <a:r>
              <a:rPr lang="en-US" dirty="0"/>
              <a:t> </a:t>
            </a:r>
            <a:r>
              <a:rPr lang="en-US" dirty="0" err="1"/>
              <a:t>бетіне</a:t>
            </a:r>
            <a:r>
              <a:rPr lang="en-US" dirty="0"/>
              <a:t> </a:t>
            </a:r>
            <a:r>
              <a:rPr lang="en-US" dirty="0" err="1"/>
              <a:t>шықпай</a:t>
            </a:r>
            <a:r>
              <a:rPr lang="en-US" dirty="0"/>
              <a:t>, </a:t>
            </a:r>
            <a:r>
              <a:rPr lang="en-US" dirty="0" err="1"/>
              <a:t>біршама</a:t>
            </a:r>
            <a:r>
              <a:rPr lang="en-US" dirty="0"/>
              <a:t> </a:t>
            </a:r>
            <a:r>
              <a:rPr lang="en-US" dirty="0" err="1"/>
              <a:t>тереңдікте</a:t>
            </a:r>
            <a:r>
              <a:rPr lang="en-US" dirty="0"/>
              <a:t> </a:t>
            </a:r>
            <a:r>
              <a:rPr lang="en-US" dirty="0" err="1"/>
              <a:t>жатады</a:t>
            </a:r>
            <a:r>
              <a:rPr lang="en-US" dirty="0"/>
              <a:t>. </a:t>
            </a:r>
            <a:r>
              <a:rPr lang="en-US" dirty="0" err="1"/>
              <a:t>Жел</a:t>
            </a:r>
            <a:r>
              <a:rPr lang="en-US" dirty="0"/>
              <a:t> </a:t>
            </a:r>
            <a:r>
              <a:rPr lang="en-US" dirty="0" err="1"/>
              <a:t>эрозиясына</a:t>
            </a:r>
            <a:r>
              <a:rPr lang="en-US" dirty="0"/>
              <a:t> </a:t>
            </a:r>
            <a:r>
              <a:rPr lang="en-US" dirty="0" err="1"/>
              <a:t>жиірек</a:t>
            </a:r>
            <a:r>
              <a:rPr lang="en-US" dirty="0"/>
              <a:t> </a:t>
            </a:r>
            <a:r>
              <a:rPr lang="en-US" dirty="0" err="1"/>
              <a:t>ұшырайтын</a:t>
            </a:r>
            <a:r>
              <a:rPr lang="en-US" dirty="0"/>
              <a:t> </a:t>
            </a:r>
            <a:r>
              <a:rPr lang="en-US" dirty="0" err="1"/>
              <a:t>алқаптар</a:t>
            </a:r>
            <a:r>
              <a:rPr lang="en-US" dirty="0"/>
              <a:t> </a:t>
            </a:r>
            <a:r>
              <a:rPr lang="en-US" dirty="0" err="1"/>
              <a:t>жайылымдық</a:t>
            </a:r>
            <a:r>
              <a:rPr lang="en-US" dirty="0"/>
              <a:t> </a:t>
            </a:r>
            <a:r>
              <a:rPr lang="en-US" dirty="0" err="1"/>
              <a:t>жерлерде</a:t>
            </a:r>
            <a:r>
              <a:rPr lang="en-US" dirty="0"/>
              <a:t>, </a:t>
            </a:r>
            <a:r>
              <a:rPr lang="en-US" dirty="0" err="1"/>
              <a:t>топырағы</a:t>
            </a:r>
            <a:r>
              <a:rPr lang="en-US" dirty="0"/>
              <a:t> </a:t>
            </a:r>
            <a:r>
              <a:rPr lang="en-US" dirty="0" err="1"/>
              <a:t>жұқа</a:t>
            </a:r>
            <a:r>
              <a:rPr lang="en-US" dirty="0"/>
              <a:t> </a:t>
            </a:r>
            <a:r>
              <a:rPr lang="en-US" dirty="0" err="1"/>
              <a:t>шөл</a:t>
            </a:r>
            <a:r>
              <a:rPr lang="en-US" dirty="0"/>
              <a:t> </a:t>
            </a:r>
            <a:r>
              <a:rPr lang="en-US" dirty="0" err="1"/>
              <a:t>белдемдерінде</a:t>
            </a:r>
            <a:r>
              <a:rPr lang="en-US" dirty="0"/>
              <a:t> </a:t>
            </a:r>
            <a:r>
              <a:rPr lang="en-US" dirty="0" err="1"/>
              <a:t>кездеседі</a:t>
            </a:r>
            <a:r>
              <a:rPr lang="en-US" dirty="0"/>
              <a:t>. </a:t>
            </a:r>
            <a:r>
              <a:rPr lang="en-US" dirty="0" err="1"/>
              <a:t>Себебі</a:t>
            </a:r>
            <a:r>
              <a:rPr lang="en-US" dirty="0"/>
              <a:t> </a:t>
            </a:r>
            <a:r>
              <a:rPr lang="en-US" dirty="0" err="1"/>
              <a:t>шөл</a:t>
            </a:r>
            <a:r>
              <a:rPr lang="en-US" dirty="0"/>
              <a:t> </a:t>
            </a:r>
            <a:r>
              <a:rPr lang="en-US" dirty="0" err="1"/>
              <a:t>белдемдерінде</a:t>
            </a:r>
            <a:r>
              <a:rPr lang="en-US" dirty="0"/>
              <a:t> </a:t>
            </a:r>
            <a:r>
              <a:rPr lang="en-US" dirty="0" err="1"/>
              <a:t>өсімдіктер</a:t>
            </a:r>
            <a:r>
              <a:rPr lang="en-US" dirty="0"/>
              <a:t> </a:t>
            </a:r>
            <a:r>
              <a:rPr lang="en-US" dirty="0" err="1"/>
              <a:t>сирек</a:t>
            </a:r>
            <a:r>
              <a:rPr lang="en-US" dirty="0"/>
              <a:t> </a:t>
            </a:r>
            <a:r>
              <a:rPr lang="en-US" dirty="0" err="1"/>
              <a:t>өседі</a:t>
            </a:r>
            <a:r>
              <a:rPr lang="en-US" dirty="0"/>
              <a:t> </a:t>
            </a:r>
            <a:r>
              <a:rPr lang="en-US" dirty="0" err="1"/>
              <a:t>әрі</a:t>
            </a:r>
            <a:r>
              <a:rPr lang="en-US" dirty="0"/>
              <a:t> </a:t>
            </a:r>
            <a:r>
              <a:rPr lang="en-US" dirty="0" err="1"/>
              <a:t>жақсы</a:t>
            </a:r>
            <a:r>
              <a:rPr lang="en-US" dirty="0"/>
              <a:t> </a:t>
            </a:r>
            <a:r>
              <a:rPr lang="en-US" dirty="0" err="1"/>
              <a:t>дамымаған</a:t>
            </a:r>
            <a:r>
              <a:rPr lang="en-US" dirty="0"/>
              <a:t>, </a:t>
            </a:r>
            <a:r>
              <a:rPr lang="en-US" dirty="0" err="1"/>
              <a:t>сондықтан</a:t>
            </a:r>
            <a:r>
              <a:rPr lang="en-US" dirty="0"/>
              <a:t> </a:t>
            </a:r>
            <a:r>
              <a:rPr lang="en-US" dirty="0" err="1"/>
              <a:t>бұзылуға</a:t>
            </a:r>
            <a:r>
              <a:rPr lang="en-US" dirty="0"/>
              <a:t> </a:t>
            </a:r>
            <a:r>
              <a:rPr lang="en-US" dirty="0" err="1"/>
              <a:t>өте</a:t>
            </a:r>
            <a:r>
              <a:rPr lang="en-US" dirty="0"/>
              <a:t> </a:t>
            </a:r>
            <a:r>
              <a:rPr lang="en-US" dirty="0" err="1"/>
              <a:t>бейім</a:t>
            </a:r>
            <a:r>
              <a:rPr lang="en-US" dirty="0"/>
              <a:t> </a:t>
            </a:r>
            <a:r>
              <a:rPr lang="en-US" dirty="0" err="1"/>
              <a:t>топырақ</a:t>
            </a:r>
            <a:r>
              <a:rPr lang="en-US" dirty="0"/>
              <a:t> </a:t>
            </a:r>
            <a:r>
              <a:rPr lang="en-US" dirty="0" err="1"/>
              <a:t>түзіледі</a:t>
            </a:r>
            <a:r>
              <a:rPr lang="en-US" dirty="0"/>
              <a:t>. </a:t>
            </a:r>
            <a:r>
              <a:rPr lang="en-US" dirty="0" err="1"/>
              <a:t>Мал</a:t>
            </a:r>
            <a:r>
              <a:rPr lang="en-US" dirty="0"/>
              <a:t> </a:t>
            </a:r>
            <a:r>
              <a:rPr lang="en-US" dirty="0" err="1"/>
              <a:t>жиі</a:t>
            </a:r>
            <a:r>
              <a:rPr lang="en-US" dirty="0"/>
              <a:t> </a:t>
            </a:r>
            <a:r>
              <a:rPr lang="en-US" dirty="0" err="1"/>
              <a:t>жайылатын</a:t>
            </a:r>
            <a:r>
              <a:rPr lang="en-US" dirty="0"/>
              <a:t> </a:t>
            </a:r>
            <a:r>
              <a:rPr lang="en-US" dirty="0" err="1"/>
              <a:t>елді</a:t>
            </a:r>
            <a:r>
              <a:rPr lang="en-US" dirty="0"/>
              <a:t> </a:t>
            </a:r>
            <a:r>
              <a:rPr lang="en-US" dirty="0" err="1"/>
              <a:t>мекендер</a:t>
            </a:r>
            <a:r>
              <a:rPr lang="en-US" dirty="0"/>
              <a:t> </a:t>
            </a:r>
            <a:r>
              <a:rPr lang="en-US" dirty="0" err="1"/>
              <a:t>немесе</a:t>
            </a:r>
            <a:r>
              <a:rPr lang="en-US" dirty="0"/>
              <a:t> </a:t>
            </a:r>
            <a:r>
              <a:rPr lang="en-US" dirty="0" err="1"/>
              <a:t>мал</a:t>
            </a:r>
            <a:r>
              <a:rPr lang="en-US" dirty="0"/>
              <a:t> </a:t>
            </a:r>
            <a:r>
              <a:rPr lang="en-US" dirty="0" err="1"/>
              <a:t>суаратын</a:t>
            </a:r>
            <a:r>
              <a:rPr lang="en-US" dirty="0"/>
              <a:t> </a:t>
            </a:r>
            <a:r>
              <a:rPr lang="en-US" dirty="0" err="1"/>
              <a:t>пункттердің</a:t>
            </a:r>
            <a:r>
              <a:rPr lang="en-US" dirty="0"/>
              <a:t> </a:t>
            </a:r>
            <a:r>
              <a:rPr lang="en-US" dirty="0" err="1"/>
              <a:t>төңірегіндегі</a:t>
            </a:r>
            <a:r>
              <a:rPr lang="en-US" dirty="0"/>
              <a:t> </a:t>
            </a:r>
            <a:r>
              <a:rPr lang="en-US" dirty="0" err="1"/>
              <a:t>топырақ</a:t>
            </a:r>
            <a:r>
              <a:rPr lang="en-US" dirty="0"/>
              <a:t> </a:t>
            </a:r>
            <a:r>
              <a:rPr lang="en-US" dirty="0" err="1"/>
              <a:t>та</a:t>
            </a:r>
            <a:r>
              <a:rPr lang="en-US" dirty="0"/>
              <a:t> </a:t>
            </a:r>
            <a:r>
              <a:rPr lang="en-US" dirty="0" err="1"/>
              <a:t>жиі</a:t>
            </a:r>
            <a:r>
              <a:rPr lang="en-US" dirty="0"/>
              <a:t> </a:t>
            </a:r>
            <a:r>
              <a:rPr lang="en-US" dirty="0" err="1"/>
              <a:t>бұзылып</a:t>
            </a:r>
            <a:r>
              <a:rPr lang="en-US" dirty="0"/>
              <a:t>, </a:t>
            </a:r>
            <a:r>
              <a:rPr lang="en-US" dirty="0" err="1"/>
              <a:t>шаңы</a:t>
            </a:r>
            <a:r>
              <a:rPr lang="en-US" dirty="0"/>
              <a:t> </a:t>
            </a:r>
            <a:r>
              <a:rPr lang="en-US" dirty="0" err="1"/>
              <a:t>шығып</a:t>
            </a:r>
            <a:r>
              <a:rPr lang="en-US" dirty="0"/>
              <a:t>, </a:t>
            </a:r>
            <a:r>
              <a:rPr lang="en-US" dirty="0" err="1"/>
              <a:t>желге</a:t>
            </a:r>
            <a:r>
              <a:rPr lang="en-US" dirty="0"/>
              <a:t> </a:t>
            </a:r>
            <a:r>
              <a:rPr lang="en-US" dirty="0" err="1"/>
              <a:t>ұшады</a:t>
            </a:r>
            <a:r>
              <a:rPr lang="en-US" dirty="0"/>
              <a:t>. </a:t>
            </a:r>
            <a:r>
              <a:rPr lang="en-US" dirty="0" err="1"/>
              <a:t>Ондай</a:t>
            </a:r>
            <a:r>
              <a:rPr lang="en-US" dirty="0"/>
              <a:t> </a:t>
            </a:r>
            <a:r>
              <a:rPr lang="en-US" dirty="0" err="1"/>
              <a:t>жағдайларды</a:t>
            </a:r>
            <a:r>
              <a:rPr lang="en-US" dirty="0"/>
              <a:t> </a:t>
            </a:r>
            <a:r>
              <a:rPr lang="en-US" dirty="0" err="1"/>
              <a:t>болдырмау</a:t>
            </a:r>
            <a:r>
              <a:rPr lang="en-US" dirty="0"/>
              <a:t> </a:t>
            </a:r>
            <a:r>
              <a:rPr lang="en-US" dirty="0" err="1"/>
              <a:t>үшін</a:t>
            </a:r>
            <a:r>
              <a:rPr lang="en-US" dirty="0"/>
              <a:t> </a:t>
            </a:r>
            <a:r>
              <a:rPr lang="en-US" dirty="0" err="1"/>
              <a:t>ауыспалы</a:t>
            </a:r>
            <a:r>
              <a:rPr lang="en-US" dirty="0"/>
              <a:t> </a:t>
            </a:r>
            <a:r>
              <a:rPr lang="en-US" dirty="0" err="1"/>
              <a:t>жайылымдық</a:t>
            </a:r>
            <a:r>
              <a:rPr lang="en-US" dirty="0"/>
              <a:t> </a:t>
            </a:r>
            <a:r>
              <a:rPr lang="en-US" dirty="0" err="1"/>
              <a:t>жүйеге</a:t>
            </a:r>
            <a:r>
              <a:rPr lang="en-US" dirty="0"/>
              <a:t> </a:t>
            </a:r>
            <a:r>
              <a:rPr lang="en-US" dirty="0" err="1"/>
              <a:t>көшу</a:t>
            </a:r>
            <a:r>
              <a:rPr lang="en-US" dirty="0"/>
              <a:t> </a:t>
            </a:r>
            <a:r>
              <a:rPr lang="en-US" dirty="0" err="1"/>
              <a:t>қажет</a:t>
            </a:r>
            <a:r>
              <a:rPr lang="en-US" dirty="0"/>
              <a:t>.</a:t>
            </a:r>
            <a:endParaRPr lang="ru-RU" dirty="0"/>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hlinkClick r:id="rId2" tooltip="Су эрозиясы (мұндай бет жоқ)"/>
              </a:rPr>
              <a:t>Су </a:t>
            </a:r>
            <a:r>
              <a:rPr lang="ru-RU" dirty="0" err="1" smtClean="0">
                <a:hlinkClick r:id="rId2" tooltip="Су эрозиясы (мұндай бет жоқ)"/>
              </a:rPr>
              <a:t>эрозиясы</a:t>
            </a:r>
            <a:endParaRPr lang="ru-RU" dirty="0"/>
          </a:p>
        </p:txBody>
      </p:sp>
      <p:sp>
        <p:nvSpPr>
          <p:cNvPr id="3" name="Содержимое 2"/>
          <p:cNvSpPr>
            <a:spLocks noGrp="1"/>
          </p:cNvSpPr>
          <p:nvPr>
            <p:ph idx="1"/>
          </p:nvPr>
        </p:nvSpPr>
        <p:spPr/>
        <p:txBody>
          <a:bodyPr>
            <a:normAutofit fontScale="55000" lnSpcReduction="20000"/>
          </a:bodyPr>
          <a:lstStyle/>
          <a:p>
            <a:r>
              <a:rPr lang="ru-RU" dirty="0">
                <a:hlinkClick r:id="rId2" tooltip="Су эрозиясы (мұндай бет жоқ)"/>
              </a:rPr>
              <a:t>Су </a:t>
            </a:r>
            <a:r>
              <a:rPr lang="ru-RU" dirty="0" err="1">
                <a:hlinkClick r:id="rId2" tooltip="Су эрозиясы (мұндай бет жоқ)"/>
              </a:rPr>
              <a:t>эрозиясы</a:t>
            </a:r>
            <a:r>
              <a:rPr lang="ru-RU" dirty="0"/>
              <a:t> </a:t>
            </a:r>
            <a:r>
              <a:rPr lang="ru-RU" dirty="0" err="1"/>
              <a:t>қатты нөсерлеп жауған жаңбырдан немесе</a:t>
            </a:r>
            <a:r>
              <a:rPr lang="ru-RU" dirty="0"/>
              <a:t> </a:t>
            </a:r>
            <a:r>
              <a:rPr lang="ru-RU" dirty="0" err="1"/>
              <a:t>қыста </a:t>
            </a:r>
            <a:r>
              <a:rPr lang="ru-RU" dirty="0"/>
              <a:t>мол </a:t>
            </a:r>
            <a:r>
              <a:rPr lang="ru-RU" dirty="0" err="1"/>
              <a:t>жиналған қардың </a:t>
            </a:r>
            <a:r>
              <a:rPr lang="ru-RU" dirty="0"/>
              <a:t>тез </a:t>
            </a:r>
            <a:r>
              <a:rPr lang="ru-RU" dirty="0" err="1"/>
              <a:t>еруі</a:t>
            </a:r>
            <a:r>
              <a:rPr lang="ru-RU" dirty="0"/>
              <a:t> </a:t>
            </a:r>
            <a:r>
              <a:rPr lang="ru-RU" dirty="0" err="1"/>
              <a:t>нәтижесінде пайда</a:t>
            </a:r>
            <a:r>
              <a:rPr lang="ru-RU" dirty="0"/>
              <a:t> </a:t>
            </a:r>
            <a:r>
              <a:rPr lang="ru-RU" dirty="0" err="1"/>
              <a:t>болады</a:t>
            </a:r>
            <a:r>
              <a:rPr lang="ru-RU" dirty="0"/>
              <a:t>. </a:t>
            </a:r>
            <a:r>
              <a:rPr lang="ru-RU" dirty="0" err="1"/>
              <a:t>Мұндай жағдайлар еңіс жері</a:t>
            </a:r>
            <a:r>
              <a:rPr lang="ru-RU" dirty="0"/>
              <a:t> мол </a:t>
            </a:r>
            <a:r>
              <a:rPr lang="ru-RU" dirty="0" err="1"/>
              <a:t>таулы</a:t>
            </a:r>
            <a:r>
              <a:rPr lang="ru-RU" dirty="0"/>
              <a:t> </a:t>
            </a:r>
            <a:r>
              <a:rPr lang="ru-RU" dirty="0" err="1"/>
              <a:t>беткейлерде</a:t>
            </a:r>
            <a:r>
              <a:rPr lang="ru-RU" dirty="0"/>
              <a:t> </a:t>
            </a:r>
            <a:r>
              <a:rPr lang="ru-RU" dirty="0" err="1"/>
              <a:t>жиі</a:t>
            </a:r>
            <a:r>
              <a:rPr lang="ru-RU" dirty="0"/>
              <a:t> </a:t>
            </a:r>
            <a:r>
              <a:rPr lang="ru-RU" dirty="0" err="1"/>
              <a:t>кездеседі</a:t>
            </a:r>
            <a:r>
              <a:rPr lang="ru-RU" dirty="0"/>
              <a:t>. </a:t>
            </a:r>
            <a:r>
              <a:rPr lang="ru-RU" dirty="0" err="1"/>
              <a:t>Бұл </a:t>
            </a:r>
            <a:r>
              <a:rPr lang="ru-RU" dirty="0"/>
              <a:t>су </a:t>
            </a:r>
            <a:r>
              <a:rPr lang="ru-RU" dirty="0" err="1"/>
              <a:t>ағындары тік</a:t>
            </a:r>
            <a:r>
              <a:rPr lang="ru-RU" dirty="0"/>
              <a:t> </a:t>
            </a:r>
            <a:r>
              <a:rPr lang="ru-RU" dirty="0" err="1"/>
              <a:t>беткейдегі</a:t>
            </a:r>
            <a:r>
              <a:rPr lang="ru-RU" dirty="0"/>
              <a:t> </a:t>
            </a:r>
            <a:r>
              <a:rPr lang="ru-RU" dirty="0" err="1"/>
              <a:t>топырақ бетін</a:t>
            </a:r>
            <a:r>
              <a:rPr lang="ru-RU" dirty="0"/>
              <a:t> </a:t>
            </a:r>
            <a:r>
              <a:rPr lang="ru-RU" dirty="0" err="1"/>
              <a:t>ғана шайып</a:t>
            </a:r>
            <a:r>
              <a:rPr lang="ru-RU" dirty="0"/>
              <a:t> </a:t>
            </a:r>
            <a:r>
              <a:rPr lang="ru-RU" dirty="0" err="1"/>
              <a:t>қоймай</a:t>
            </a:r>
            <a:r>
              <a:rPr lang="ru-RU" dirty="0"/>
              <a:t>, </a:t>
            </a:r>
            <a:r>
              <a:rPr lang="ru-RU" dirty="0" err="1"/>
              <a:t>көп жағдайларда сай</a:t>
            </a:r>
            <a:r>
              <a:rPr lang="ru-RU" dirty="0"/>
              <a:t>, </a:t>
            </a:r>
            <a:r>
              <a:rPr lang="ru-RU" dirty="0" err="1"/>
              <a:t>жыралардың пайда</a:t>
            </a:r>
            <a:r>
              <a:rPr lang="ru-RU" dirty="0"/>
              <a:t> </a:t>
            </a:r>
            <a:r>
              <a:rPr lang="ru-RU" dirty="0" err="1"/>
              <a:t>болуына</a:t>
            </a:r>
            <a:r>
              <a:rPr lang="ru-RU" dirty="0"/>
              <a:t> </a:t>
            </a:r>
            <a:r>
              <a:rPr lang="ru-RU" dirty="0" err="1"/>
              <a:t>әкеп соғады</a:t>
            </a:r>
            <a:r>
              <a:rPr lang="ru-RU" dirty="0"/>
              <a:t>. </a:t>
            </a:r>
            <a:r>
              <a:rPr lang="ru-RU" dirty="0" err="1"/>
              <a:t>Тау</a:t>
            </a:r>
            <a:r>
              <a:rPr lang="ru-RU" dirty="0"/>
              <a:t> </a:t>
            </a:r>
            <a:r>
              <a:rPr lang="ru-RU" dirty="0" err="1"/>
              <a:t>етегіндегі</a:t>
            </a:r>
            <a:r>
              <a:rPr lang="ru-RU" dirty="0"/>
              <a:t> </a:t>
            </a:r>
            <a:r>
              <a:rPr lang="ru-RU" dirty="0" err="1"/>
              <a:t>беткей</a:t>
            </a:r>
            <a:r>
              <a:rPr lang="ru-RU" dirty="0"/>
              <a:t> </a:t>
            </a:r>
            <a:r>
              <a:rPr lang="ru-RU" dirty="0" err="1"/>
              <a:t>алаптарын</a:t>
            </a:r>
            <a:r>
              <a:rPr lang="ru-RU" dirty="0"/>
              <a:t> су </a:t>
            </a:r>
            <a:r>
              <a:rPr lang="ru-RU" dirty="0" err="1"/>
              <a:t>эрозиясынан</a:t>
            </a:r>
            <a:r>
              <a:rPr lang="ru-RU" dirty="0"/>
              <a:t> </a:t>
            </a:r>
            <a:r>
              <a:rPr lang="ru-RU" dirty="0" err="1"/>
              <a:t>қорғау үшін бұл жерлерге</a:t>
            </a:r>
            <a:r>
              <a:rPr lang="ru-RU" dirty="0"/>
              <a:t> а. </a:t>
            </a:r>
            <a:r>
              <a:rPr lang="ru-RU" dirty="0" err="1"/>
              <a:t>ш</a:t>
            </a:r>
            <a:r>
              <a:rPr lang="ru-RU" dirty="0"/>
              <a:t>. </a:t>
            </a:r>
            <a:r>
              <a:rPr lang="ru-RU" dirty="0" err="1"/>
              <a:t>дақылдарын, жеміс</a:t>
            </a:r>
            <a:r>
              <a:rPr lang="ru-RU" dirty="0"/>
              <a:t> </a:t>
            </a:r>
            <a:r>
              <a:rPr lang="ru-RU" dirty="0" err="1"/>
              <a:t>ағаштарын отырғызып, қолдан ыңғайлы жер</a:t>
            </a:r>
            <a:r>
              <a:rPr lang="ru-RU" dirty="0"/>
              <a:t> </a:t>
            </a:r>
            <a:r>
              <a:rPr lang="ru-RU" dirty="0" err="1"/>
              <a:t>бедерлерін</a:t>
            </a:r>
            <a:r>
              <a:rPr lang="ru-RU" dirty="0"/>
              <a:t> </a:t>
            </a:r>
            <a:r>
              <a:rPr lang="ru-RU" dirty="0" err="1"/>
              <a:t>сатылап</a:t>
            </a:r>
            <a:r>
              <a:rPr lang="ru-RU" dirty="0"/>
              <a:t> </a:t>
            </a:r>
            <a:r>
              <a:rPr lang="ru-RU" dirty="0" err="1"/>
              <a:t>жасау</a:t>
            </a:r>
            <a:r>
              <a:rPr lang="ru-RU" dirty="0"/>
              <a:t> (</a:t>
            </a:r>
            <a:r>
              <a:rPr lang="ru-RU" dirty="0" err="1"/>
              <a:t>террасалау</a:t>
            </a:r>
            <a:r>
              <a:rPr lang="ru-RU" dirty="0"/>
              <a:t>) </a:t>
            </a:r>
            <a:r>
              <a:rPr lang="ru-RU" dirty="0" err="1"/>
              <a:t>әдісі </a:t>
            </a:r>
            <a:r>
              <a:rPr lang="ru-RU" dirty="0"/>
              <a:t>де </a:t>
            </a:r>
            <a:r>
              <a:rPr lang="ru-RU" dirty="0" err="1"/>
              <a:t>қолданылады</a:t>
            </a:r>
            <a:r>
              <a:rPr lang="ru-RU" dirty="0"/>
              <a:t>. </a:t>
            </a:r>
            <a:r>
              <a:rPr lang="ru-RU" dirty="0" err="1"/>
              <a:t>Топырақтың </a:t>
            </a:r>
            <a:r>
              <a:rPr lang="ru-RU" dirty="0"/>
              <a:t>су </a:t>
            </a:r>
            <a:r>
              <a:rPr lang="ru-RU" dirty="0" err="1"/>
              <a:t>эрозиясының бір</a:t>
            </a:r>
            <a:r>
              <a:rPr lang="ru-RU" dirty="0"/>
              <a:t> </a:t>
            </a:r>
            <a:r>
              <a:rPr lang="ru-RU" dirty="0" err="1"/>
              <a:t>түрі</a:t>
            </a:r>
            <a:r>
              <a:rPr lang="ru-RU" dirty="0"/>
              <a:t> </a:t>
            </a:r>
            <a:r>
              <a:rPr lang="ru-RU" dirty="0" err="1">
                <a:hlinkClick r:id="rId3" tooltip="Ирригациялық эрозия (мұндай бет жоқ)"/>
              </a:rPr>
              <a:t>ирригациялық </a:t>
            </a:r>
            <a:r>
              <a:rPr lang="ru-RU" dirty="0">
                <a:hlinkClick r:id="rId3" tooltip="Ирригациялық эрозия (мұндай бет жоқ)"/>
              </a:rPr>
              <a:t>эрозия</a:t>
            </a:r>
            <a:r>
              <a:rPr lang="ru-RU" dirty="0"/>
              <a:t>, </a:t>
            </a:r>
            <a:r>
              <a:rPr lang="ru-RU" dirty="0" err="1"/>
              <a:t>ол</a:t>
            </a:r>
            <a:r>
              <a:rPr lang="ru-RU" dirty="0"/>
              <a:t> </a:t>
            </a:r>
            <a:r>
              <a:rPr lang="ru-RU" dirty="0" err="1"/>
              <a:t>адам</a:t>
            </a:r>
            <a:r>
              <a:rPr lang="ru-RU" dirty="0"/>
              <a:t> </a:t>
            </a:r>
            <a:r>
              <a:rPr lang="ru-RU" dirty="0" err="1"/>
              <a:t>қолдан суаратын</a:t>
            </a:r>
            <a:r>
              <a:rPr lang="ru-RU" dirty="0"/>
              <a:t> </a:t>
            </a:r>
            <a:r>
              <a:rPr lang="ru-RU" dirty="0" err="1"/>
              <a:t>жерлерде</a:t>
            </a:r>
            <a:r>
              <a:rPr lang="ru-RU" dirty="0"/>
              <a:t> </a:t>
            </a:r>
            <a:r>
              <a:rPr lang="ru-RU" dirty="0" err="1"/>
              <a:t>болады</a:t>
            </a:r>
            <a:r>
              <a:rPr lang="ru-RU" dirty="0"/>
              <a:t>. </a:t>
            </a:r>
            <a:r>
              <a:rPr lang="ru-RU" dirty="0" err="1"/>
              <a:t>Суармалы</a:t>
            </a:r>
            <a:r>
              <a:rPr lang="ru-RU" dirty="0"/>
              <a:t> </a:t>
            </a:r>
            <a:r>
              <a:rPr lang="ru-RU" dirty="0" err="1"/>
              <a:t>жерлерде</a:t>
            </a:r>
            <a:r>
              <a:rPr lang="ru-RU" dirty="0"/>
              <a:t> </a:t>
            </a:r>
            <a:r>
              <a:rPr lang="ru-RU" dirty="0" err="1"/>
              <a:t>судың өз ағысымен ағуы үшін оның бір</a:t>
            </a:r>
            <a:r>
              <a:rPr lang="ru-RU" dirty="0"/>
              <a:t> </a:t>
            </a:r>
            <a:r>
              <a:rPr lang="ru-RU" dirty="0" err="1"/>
              <a:t>бағытта еңісі </a:t>
            </a:r>
            <a:r>
              <a:rPr lang="ru-RU" dirty="0"/>
              <a:t>бар </a:t>
            </a:r>
            <a:r>
              <a:rPr lang="ru-RU" dirty="0" err="1"/>
              <a:t>жер</a:t>
            </a:r>
            <a:r>
              <a:rPr lang="ru-RU" dirty="0"/>
              <a:t> </a:t>
            </a:r>
            <a:r>
              <a:rPr lang="ru-RU" dirty="0" err="1"/>
              <a:t>бедері</a:t>
            </a:r>
            <a:r>
              <a:rPr lang="ru-RU" dirty="0"/>
              <a:t> </a:t>
            </a:r>
            <a:r>
              <a:rPr lang="ru-RU" dirty="0" err="1"/>
              <a:t>таңдалынып алынады</a:t>
            </a:r>
            <a:r>
              <a:rPr lang="ru-RU" dirty="0"/>
              <a:t>. </a:t>
            </a:r>
            <a:r>
              <a:rPr lang="ru-RU" dirty="0" err="1"/>
              <a:t>Сол</a:t>
            </a:r>
            <a:r>
              <a:rPr lang="ru-RU" dirty="0"/>
              <a:t> </a:t>
            </a:r>
            <a:r>
              <a:rPr lang="ru-RU" dirty="0" err="1"/>
              <a:t>бағытқа қарай майда</a:t>
            </a:r>
            <a:r>
              <a:rPr lang="ru-RU" dirty="0"/>
              <a:t> </a:t>
            </a:r>
            <a:r>
              <a:rPr lang="ru-RU" dirty="0" err="1"/>
              <a:t>суару</a:t>
            </a:r>
            <a:r>
              <a:rPr lang="ru-RU" dirty="0"/>
              <a:t> </a:t>
            </a:r>
            <a:r>
              <a:rPr lang="ru-RU" dirty="0" err="1"/>
              <a:t>арықшалары жүргізіледі, бірақ еңіс жерлерге</a:t>
            </a:r>
            <a:r>
              <a:rPr lang="ru-RU" dirty="0"/>
              <a:t> </a:t>
            </a:r>
            <a:r>
              <a:rPr lang="ru-RU" dirty="0" err="1"/>
              <a:t>қарай </a:t>
            </a:r>
            <a:r>
              <a:rPr lang="ru-RU" dirty="0"/>
              <a:t>суды </a:t>
            </a:r>
            <a:r>
              <a:rPr lang="ru-RU" dirty="0" err="1"/>
              <a:t>мөлшерлеп қана жіберу</a:t>
            </a:r>
            <a:r>
              <a:rPr lang="ru-RU" dirty="0"/>
              <a:t> </a:t>
            </a:r>
            <a:r>
              <a:rPr lang="ru-RU" dirty="0" err="1"/>
              <a:t>қажет</a:t>
            </a:r>
            <a:r>
              <a:rPr lang="ru-RU" dirty="0"/>
              <a:t>. </a:t>
            </a:r>
            <a:r>
              <a:rPr lang="ru-RU" dirty="0" err="1"/>
              <a:t>Олай</a:t>
            </a:r>
            <a:r>
              <a:rPr lang="ru-RU" dirty="0"/>
              <a:t> </a:t>
            </a:r>
            <a:r>
              <a:rPr lang="ru-RU" dirty="0" err="1"/>
              <a:t>болмаған жағдайларда, әсіресе, еңісі тіктеу</a:t>
            </a:r>
            <a:r>
              <a:rPr lang="ru-RU" dirty="0"/>
              <a:t> </a:t>
            </a:r>
            <a:r>
              <a:rPr lang="ru-RU" dirty="0" err="1"/>
              <a:t>суарылмалы</a:t>
            </a:r>
            <a:r>
              <a:rPr lang="ru-RU" dirty="0"/>
              <a:t> </a:t>
            </a:r>
            <a:r>
              <a:rPr lang="ru-RU" dirty="0" err="1"/>
              <a:t>беткейлерде</a:t>
            </a:r>
            <a:r>
              <a:rPr lang="ru-RU" dirty="0"/>
              <a:t> </a:t>
            </a:r>
            <a:r>
              <a:rPr lang="ru-RU" dirty="0" err="1"/>
              <a:t>топырақтың ирригац</a:t>
            </a:r>
            <a:r>
              <a:rPr lang="ru-RU" dirty="0"/>
              <a:t>. </a:t>
            </a:r>
            <a:r>
              <a:rPr lang="ru-RU" dirty="0" err="1"/>
              <a:t>эрозиясы</a:t>
            </a:r>
            <a:r>
              <a:rPr lang="ru-RU" dirty="0"/>
              <a:t> </a:t>
            </a:r>
            <a:r>
              <a:rPr lang="ru-RU" dirty="0" err="1"/>
              <a:t>өріс алады</a:t>
            </a:r>
            <a:r>
              <a:rPr lang="ru-RU" dirty="0"/>
              <a:t>. </a:t>
            </a:r>
            <a:r>
              <a:rPr lang="ru-RU" dirty="0" err="1"/>
              <a:t>Эрозияның бұл түрі </a:t>
            </a:r>
            <a:r>
              <a:rPr lang="ru-RU" dirty="0"/>
              <a:t>тек </a:t>
            </a:r>
            <a:r>
              <a:rPr lang="ru-RU" dirty="0" err="1"/>
              <a:t>суармалы</a:t>
            </a:r>
            <a:r>
              <a:rPr lang="ru-RU" dirty="0"/>
              <a:t> </a:t>
            </a:r>
            <a:r>
              <a:rPr lang="ru-RU" dirty="0" err="1"/>
              <a:t>алқаптарда ғана емес</a:t>
            </a:r>
            <a:r>
              <a:rPr lang="ru-RU" dirty="0"/>
              <a:t>, </a:t>
            </a:r>
            <a:r>
              <a:rPr lang="ru-RU" dirty="0" err="1"/>
              <a:t>сол</a:t>
            </a:r>
            <a:r>
              <a:rPr lang="ru-RU" dirty="0"/>
              <a:t> </a:t>
            </a:r>
            <a:r>
              <a:rPr lang="ru-RU" dirty="0" err="1"/>
              <a:t>суармалы</a:t>
            </a:r>
            <a:r>
              <a:rPr lang="ru-RU" dirty="0"/>
              <a:t> </a:t>
            </a:r>
            <a:r>
              <a:rPr lang="ru-RU" dirty="0" err="1"/>
              <a:t>алқаптарға </a:t>
            </a:r>
            <a:r>
              <a:rPr lang="ru-RU" dirty="0"/>
              <a:t>су </a:t>
            </a:r>
            <a:r>
              <a:rPr lang="ru-RU" dirty="0" err="1"/>
              <a:t>әкелетін арықтар </a:t>
            </a:r>
            <a:r>
              <a:rPr lang="ru-RU" dirty="0"/>
              <a:t>мен канал </a:t>
            </a:r>
            <a:r>
              <a:rPr lang="ru-RU" dirty="0" err="1"/>
              <a:t>бойларында</a:t>
            </a:r>
            <a:r>
              <a:rPr lang="ru-RU" dirty="0"/>
              <a:t>, </a:t>
            </a:r>
            <a:r>
              <a:rPr lang="ru-RU" dirty="0" err="1"/>
              <a:t>өзен жағалауларында </a:t>
            </a:r>
            <a:r>
              <a:rPr lang="ru-RU" dirty="0"/>
              <a:t>(</a:t>
            </a:r>
            <a:r>
              <a:rPr lang="ru-RU" dirty="0" err="1"/>
              <a:t>жағалаулар </a:t>
            </a:r>
            <a:r>
              <a:rPr lang="ru-RU" dirty="0"/>
              <a:t>су </a:t>
            </a:r>
            <a:r>
              <a:rPr lang="ru-RU" dirty="0" err="1"/>
              <a:t>әрекетінен бұзылып</a:t>
            </a:r>
            <a:r>
              <a:rPr lang="ru-RU" dirty="0"/>
              <a:t>, </a:t>
            </a:r>
            <a:r>
              <a:rPr lang="ru-RU" dirty="0" err="1"/>
              <a:t>шайылады</a:t>
            </a:r>
            <a:r>
              <a:rPr lang="ru-RU" dirty="0"/>
              <a:t>) да </a:t>
            </a:r>
            <a:r>
              <a:rPr lang="ru-RU" dirty="0" err="1"/>
              <a:t>кездеседі</a:t>
            </a:r>
            <a:r>
              <a:rPr lang="ru-RU" dirty="0"/>
              <a:t>. </a:t>
            </a:r>
            <a:r>
              <a:rPr lang="ru-RU" dirty="0" err="1"/>
              <a:t>Көктемгі нөсер жаңбырлар жауғанда немесе</a:t>
            </a:r>
            <a:r>
              <a:rPr lang="ru-RU" dirty="0"/>
              <a:t> </a:t>
            </a:r>
            <a:r>
              <a:rPr lang="ru-RU" dirty="0" err="1"/>
              <a:t>қар еріп</a:t>
            </a:r>
            <a:r>
              <a:rPr lang="ru-RU" dirty="0"/>
              <a:t>, </a:t>
            </a:r>
            <a:r>
              <a:rPr lang="ru-RU" dirty="0" err="1"/>
              <a:t>оның суы</a:t>
            </a:r>
            <a:r>
              <a:rPr lang="ru-RU" dirty="0"/>
              <a:t> </a:t>
            </a:r>
            <a:r>
              <a:rPr lang="ru-RU" dirty="0" err="1"/>
              <a:t>өзендерге қосылғанда, </a:t>
            </a:r>
            <a:r>
              <a:rPr lang="ru-RU" dirty="0"/>
              <a:t>су </a:t>
            </a:r>
            <a:r>
              <a:rPr lang="ru-RU" dirty="0" err="1"/>
              <a:t>деңгейі көп көтеріліп</a:t>
            </a:r>
            <a:r>
              <a:rPr lang="ru-RU" dirty="0"/>
              <a:t>, </a:t>
            </a:r>
            <a:r>
              <a:rPr lang="ru-RU" dirty="0" err="1"/>
              <a:t>жағалау беткейлерін</a:t>
            </a:r>
            <a:r>
              <a:rPr lang="ru-RU" dirty="0"/>
              <a:t> </a:t>
            </a:r>
            <a:r>
              <a:rPr lang="ru-RU" dirty="0" err="1"/>
              <a:t>жуып-шайып</a:t>
            </a:r>
            <a:r>
              <a:rPr lang="ru-RU" dirty="0"/>
              <a:t>, </a:t>
            </a:r>
            <a:r>
              <a:rPr lang="ru-RU" dirty="0" err="1"/>
              <a:t>тіпті</a:t>
            </a:r>
            <a:r>
              <a:rPr lang="ru-RU" dirty="0"/>
              <a:t> </a:t>
            </a:r>
            <a:r>
              <a:rPr lang="ru-RU" dirty="0" err="1"/>
              <a:t>кей</a:t>
            </a:r>
            <a:r>
              <a:rPr lang="ru-RU" dirty="0"/>
              <a:t> </a:t>
            </a:r>
            <a:r>
              <a:rPr lang="ru-RU" dirty="0" err="1"/>
              <a:t>жағдайларда арналарын</a:t>
            </a:r>
            <a:r>
              <a:rPr lang="ru-RU" dirty="0"/>
              <a:t> </a:t>
            </a:r>
            <a:r>
              <a:rPr lang="ru-RU" dirty="0" err="1"/>
              <a:t>бұзып</a:t>
            </a:r>
            <a:r>
              <a:rPr lang="ru-RU" dirty="0"/>
              <a:t>, </a:t>
            </a:r>
            <a:r>
              <a:rPr lang="ru-RU" dirty="0" err="1"/>
              <a:t>жаңа арнамен</a:t>
            </a:r>
            <a:r>
              <a:rPr lang="ru-RU" dirty="0"/>
              <a:t> </a:t>
            </a:r>
            <a:r>
              <a:rPr lang="ru-RU" dirty="0" err="1"/>
              <a:t>ағатын болады</a:t>
            </a:r>
            <a:r>
              <a:rPr lang="ru-RU" dirty="0"/>
              <a:t>. </a:t>
            </a:r>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55000" lnSpcReduction="20000"/>
          </a:bodyPr>
          <a:lstStyle/>
          <a:p>
            <a:r>
              <a:rPr lang="ru-RU" dirty="0" smtClean="0"/>
              <a:t>Су </a:t>
            </a:r>
            <a:r>
              <a:rPr lang="ru-RU" dirty="0" err="1" smtClean="0"/>
              <a:t>эрозиясының бұл түрімен күресу үшін арнайы</a:t>
            </a:r>
            <a:r>
              <a:rPr lang="ru-RU" dirty="0" smtClean="0"/>
              <a:t> </a:t>
            </a:r>
            <a:r>
              <a:rPr lang="ru-RU" dirty="0" err="1" smtClean="0"/>
              <a:t>инж</a:t>
            </a:r>
            <a:r>
              <a:rPr lang="ru-RU" dirty="0" smtClean="0"/>
              <a:t>. </a:t>
            </a:r>
            <a:r>
              <a:rPr lang="ru-RU" dirty="0" err="1" smtClean="0"/>
              <a:t>құрылыстар </a:t>
            </a:r>
            <a:r>
              <a:rPr lang="ru-RU" dirty="0" smtClean="0"/>
              <a:t>салу, </a:t>
            </a:r>
            <a:r>
              <a:rPr lang="ru-RU" dirty="0" err="1" smtClean="0"/>
              <a:t>өзен бойларына</a:t>
            </a:r>
            <a:r>
              <a:rPr lang="ru-RU" dirty="0" smtClean="0"/>
              <a:t> </a:t>
            </a:r>
            <a:r>
              <a:rPr lang="ru-RU" dirty="0" err="1" smtClean="0"/>
              <a:t>ағаштар отырғызу, </a:t>
            </a:r>
            <a:r>
              <a:rPr lang="ru-RU" dirty="0" smtClean="0"/>
              <a:t>т.б. </a:t>
            </a:r>
            <a:r>
              <a:rPr lang="ru-RU" dirty="0" err="1" smtClean="0"/>
              <a:t>шаралар</a:t>
            </a:r>
            <a:r>
              <a:rPr lang="ru-RU" dirty="0" smtClean="0"/>
              <a:t> </a:t>
            </a:r>
            <a:r>
              <a:rPr lang="ru-RU" dirty="0" err="1" smtClean="0"/>
              <a:t>жүргізу қажет.</a:t>
            </a:r>
            <a:r>
              <a:rPr lang="ru-RU" dirty="0" smtClean="0"/>
              <a:t> </a:t>
            </a:r>
            <a:r>
              <a:rPr lang="ru-RU" dirty="0" err="1" smtClean="0"/>
              <a:t>Арықтар </a:t>
            </a:r>
            <a:r>
              <a:rPr lang="ru-RU" dirty="0" smtClean="0"/>
              <a:t>мен </a:t>
            </a:r>
            <a:r>
              <a:rPr lang="ru-RU" dirty="0" err="1" smtClean="0"/>
              <a:t>каналдар</a:t>
            </a:r>
            <a:r>
              <a:rPr lang="ru-RU" dirty="0" smtClean="0"/>
              <a:t> тез </a:t>
            </a:r>
            <a:r>
              <a:rPr lang="ru-RU" dirty="0" err="1" smtClean="0"/>
              <a:t>бұзылып кетпеуі</a:t>
            </a:r>
            <a:r>
              <a:rPr lang="ru-RU" dirty="0" smtClean="0"/>
              <a:t> </a:t>
            </a:r>
            <a:r>
              <a:rPr lang="ru-RU" dirty="0" err="1" smtClean="0"/>
              <a:t>үшін олардың жағаларына ағаш</a:t>
            </a:r>
            <a:r>
              <a:rPr lang="ru-RU" dirty="0" smtClean="0"/>
              <a:t>, </a:t>
            </a:r>
            <a:r>
              <a:rPr lang="ru-RU" dirty="0" err="1" smtClean="0"/>
              <a:t>бұталар отырғызу керек</a:t>
            </a:r>
            <a:r>
              <a:rPr lang="ru-RU" dirty="0" smtClean="0"/>
              <a:t>. </a:t>
            </a:r>
            <a:r>
              <a:rPr lang="ru-RU" dirty="0" err="1" smtClean="0"/>
              <a:t>Сонымен</a:t>
            </a:r>
            <a:r>
              <a:rPr lang="ru-RU" dirty="0" smtClean="0"/>
              <a:t> </a:t>
            </a:r>
            <a:r>
              <a:rPr lang="ru-RU" dirty="0" err="1" smtClean="0"/>
              <a:t>қатар артық суларды</a:t>
            </a:r>
            <a:r>
              <a:rPr lang="ru-RU" dirty="0" smtClean="0"/>
              <a:t> </a:t>
            </a:r>
            <a:r>
              <a:rPr lang="ru-RU" dirty="0" err="1" smtClean="0"/>
              <a:t>уақытша </a:t>
            </a:r>
            <a:r>
              <a:rPr lang="ru-RU" dirty="0" smtClean="0"/>
              <a:t>су </a:t>
            </a:r>
            <a:r>
              <a:rPr lang="ru-RU" dirty="0" err="1" smtClean="0"/>
              <a:t>қоймаларында жинап</a:t>
            </a:r>
            <a:r>
              <a:rPr lang="ru-RU" dirty="0" smtClean="0"/>
              <a:t>, </a:t>
            </a:r>
            <a:r>
              <a:rPr lang="ru-RU" dirty="0" err="1" smtClean="0"/>
              <a:t>қажет кездерінде</a:t>
            </a:r>
            <a:r>
              <a:rPr lang="ru-RU" dirty="0" smtClean="0"/>
              <a:t> </a:t>
            </a:r>
            <a:r>
              <a:rPr lang="ru-RU" dirty="0" err="1" smtClean="0"/>
              <a:t>пайдаланған орынды</a:t>
            </a:r>
            <a:r>
              <a:rPr lang="ru-RU" dirty="0" smtClean="0"/>
              <a:t>. </a:t>
            </a:r>
            <a:r>
              <a:rPr lang="ru-RU" dirty="0" err="1" smtClean="0"/>
              <a:t>Топырақ эрозияның қарқындылығы жер</a:t>
            </a:r>
            <a:r>
              <a:rPr lang="ru-RU" dirty="0" smtClean="0"/>
              <a:t> </a:t>
            </a:r>
            <a:r>
              <a:rPr lang="ru-RU" dirty="0" err="1" smtClean="0"/>
              <a:t>бедеріне</a:t>
            </a:r>
            <a:r>
              <a:rPr lang="ru-RU" dirty="0" smtClean="0"/>
              <a:t>, </a:t>
            </a:r>
            <a:r>
              <a:rPr lang="ru-RU" dirty="0" err="1" smtClean="0"/>
              <a:t>беткейлердің тік</a:t>
            </a:r>
            <a:r>
              <a:rPr lang="ru-RU" dirty="0" smtClean="0"/>
              <a:t> </a:t>
            </a:r>
            <a:r>
              <a:rPr lang="ru-RU" dirty="0" err="1" smtClean="0"/>
              <a:t>болуына</a:t>
            </a:r>
            <a:r>
              <a:rPr lang="ru-RU" dirty="0" smtClean="0"/>
              <a:t>, </a:t>
            </a:r>
            <a:r>
              <a:rPr lang="ru-RU" dirty="0" err="1" smtClean="0"/>
              <a:t>жауын-шашынның түсу мөлшеріне, топырақтың түйіршікті құрамына, </a:t>
            </a:r>
            <a:r>
              <a:rPr lang="ru-RU" dirty="0" smtClean="0"/>
              <a:t>су </a:t>
            </a:r>
            <a:r>
              <a:rPr lang="ru-RU" dirty="0" err="1" smtClean="0"/>
              <a:t>сіңіргіштік қабілетіне</a:t>
            </a:r>
            <a:r>
              <a:rPr lang="ru-RU" dirty="0" smtClean="0"/>
              <a:t>, </a:t>
            </a:r>
            <a:r>
              <a:rPr lang="ru-RU" dirty="0" err="1" smtClean="0"/>
              <a:t>өскен өсімдіктеріне</a:t>
            </a:r>
            <a:r>
              <a:rPr lang="ru-RU" dirty="0" smtClean="0"/>
              <a:t>, т.б. </a:t>
            </a:r>
            <a:r>
              <a:rPr lang="ru-RU" dirty="0" err="1" smtClean="0"/>
              <a:t>байланысты</a:t>
            </a:r>
            <a:r>
              <a:rPr lang="ru-RU" dirty="0" smtClean="0"/>
              <a:t>. </a:t>
            </a:r>
            <a:r>
              <a:rPr lang="ru-RU" dirty="0" err="1" smtClean="0"/>
              <a:t>Эрозияға ұшырау мөлшері беткейлер</a:t>
            </a:r>
            <a:r>
              <a:rPr lang="ru-RU" dirty="0" smtClean="0"/>
              <a:t> мен </a:t>
            </a:r>
            <a:r>
              <a:rPr lang="ru-RU" dirty="0" err="1" smtClean="0"/>
              <a:t>шатқалдардың тіп-тігіне</a:t>
            </a:r>
            <a:r>
              <a:rPr lang="ru-RU" dirty="0" smtClean="0"/>
              <a:t> </a:t>
            </a:r>
            <a:r>
              <a:rPr lang="ru-RU" dirty="0" err="1" smtClean="0"/>
              <a:t>және </a:t>
            </a:r>
            <a:r>
              <a:rPr lang="ru-RU" dirty="0" smtClean="0"/>
              <a:t>су </a:t>
            </a:r>
            <a:r>
              <a:rPr lang="ru-RU" dirty="0" err="1" smtClean="0"/>
              <a:t>жиналатын</a:t>
            </a:r>
            <a:r>
              <a:rPr lang="ru-RU" dirty="0" smtClean="0"/>
              <a:t> </a:t>
            </a:r>
            <a:r>
              <a:rPr lang="ru-RU" dirty="0" err="1" smtClean="0"/>
              <a:t>алқаптың аум-на</a:t>
            </a:r>
            <a:r>
              <a:rPr lang="ru-RU" dirty="0" smtClean="0"/>
              <a:t> </a:t>
            </a:r>
            <a:r>
              <a:rPr lang="ru-RU" dirty="0" err="1" smtClean="0"/>
              <a:t>қарай әр түрлі болады</a:t>
            </a:r>
            <a:r>
              <a:rPr lang="ru-RU" dirty="0" smtClean="0"/>
              <a:t>. </a:t>
            </a:r>
            <a:r>
              <a:rPr lang="ru-RU" dirty="0" err="1" smtClean="0"/>
              <a:t>Топырақ </a:t>
            </a:r>
            <a:r>
              <a:rPr lang="ru-RU" dirty="0" smtClean="0"/>
              <a:t>эрозия </a:t>
            </a:r>
            <a:r>
              <a:rPr lang="ru-RU" dirty="0" err="1" smtClean="0"/>
              <a:t>көбіне ұсақ түйіршікті топырақтарда</a:t>
            </a:r>
            <a:r>
              <a:rPr lang="ru-RU" dirty="0" smtClean="0"/>
              <a:t>, </a:t>
            </a:r>
            <a:r>
              <a:rPr lang="ru-RU" dirty="0" err="1" smtClean="0"/>
              <a:t>жауын-шашын</a:t>
            </a:r>
            <a:r>
              <a:rPr lang="ru-RU" dirty="0" smtClean="0"/>
              <a:t> </a:t>
            </a:r>
            <a:r>
              <a:rPr lang="ru-RU" dirty="0" err="1" smtClean="0"/>
              <a:t>көп түсетін және күшті жел</a:t>
            </a:r>
            <a:r>
              <a:rPr lang="ru-RU" dirty="0" smtClean="0"/>
              <a:t> </a:t>
            </a:r>
            <a:r>
              <a:rPr lang="ru-RU" dirty="0" err="1" smtClean="0"/>
              <a:t>тұратын аймақтарда кездеседі</a:t>
            </a:r>
            <a:r>
              <a:rPr lang="ru-RU" dirty="0" smtClean="0"/>
              <a:t>. </a:t>
            </a:r>
            <a:r>
              <a:rPr lang="ru-RU" dirty="0" err="1" smtClean="0"/>
              <a:t>Топырақ </a:t>
            </a:r>
            <a:r>
              <a:rPr lang="ru-RU" dirty="0" smtClean="0"/>
              <a:t>эрозия </a:t>
            </a:r>
            <a:r>
              <a:rPr lang="ru-RU" dirty="0" err="1" smtClean="0"/>
              <a:t>күштірек болғанда топырақ құнарлылығын азайтып</a:t>
            </a:r>
            <a:r>
              <a:rPr lang="ru-RU" dirty="0" smtClean="0"/>
              <a:t>, </a:t>
            </a:r>
            <a:r>
              <a:rPr lang="ru-RU" dirty="0" err="1" smtClean="0"/>
              <a:t>себілген</a:t>
            </a:r>
            <a:r>
              <a:rPr lang="ru-RU" dirty="0" smtClean="0"/>
              <a:t> </a:t>
            </a:r>
            <a:r>
              <a:rPr lang="ru-RU" dirty="0" err="1" smtClean="0"/>
              <a:t>тұқым зиян</a:t>
            </a:r>
            <a:r>
              <a:rPr lang="ru-RU" dirty="0" smtClean="0"/>
              <a:t> </a:t>
            </a:r>
            <a:r>
              <a:rPr lang="ru-RU" dirty="0" err="1" smtClean="0"/>
              <a:t>шегеді</a:t>
            </a:r>
            <a:r>
              <a:rPr lang="ru-RU" dirty="0" smtClean="0"/>
              <a:t>, </a:t>
            </a:r>
            <a:r>
              <a:rPr lang="ru-RU" dirty="0" err="1" smtClean="0"/>
              <a:t>жайылымдық жерлер</a:t>
            </a:r>
            <a:r>
              <a:rPr lang="ru-RU" dirty="0" smtClean="0"/>
              <a:t> </a:t>
            </a:r>
            <a:r>
              <a:rPr lang="ru-RU" dirty="0" err="1" smtClean="0"/>
              <a:t>нашарлатады</a:t>
            </a:r>
            <a:r>
              <a:rPr lang="ru-RU" dirty="0" smtClean="0"/>
              <a:t>. </a:t>
            </a:r>
            <a:r>
              <a:rPr lang="ru-RU" dirty="0" err="1" smtClean="0"/>
              <a:t>Осының барлығы ауыл</a:t>
            </a:r>
            <a:r>
              <a:rPr lang="ru-RU" dirty="0" smtClean="0"/>
              <a:t> </a:t>
            </a:r>
            <a:r>
              <a:rPr lang="ru-RU" dirty="0" err="1" smtClean="0"/>
              <a:t>шаруашылығына орасан</a:t>
            </a:r>
            <a:r>
              <a:rPr lang="ru-RU" dirty="0" smtClean="0"/>
              <a:t> </a:t>
            </a:r>
            <a:r>
              <a:rPr lang="ru-RU" dirty="0" err="1" smtClean="0"/>
              <a:t>зиян</a:t>
            </a:r>
            <a:r>
              <a:rPr lang="ru-RU" dirty="0" smtClean="0"/>
              <a:t> </a:t>
            </a:r>
            <a:r>
              <a:rPr lang="ru-RU" dirty="0" err="1" smtClean="0"/>
              <a:t>келтіреді</a:t>
            </a:r>
            <a:r>
              <a:rPr lang="ru-RU" dirty="0" smtClean="0"/>
              <a:t>. </a:t>
            </a:r>
            <a:r>
              <a:rPr lang="ru-RU" dirty="0" err="1" smtClean="0"/>
              <a:t>Топырақ эрозияның алдын</a:t>
            </a:r>
            <a:r>
              <a:rPr lang="ru-RU" dirty="0" smtClean="0"/>
              <a:t> </a:t>
            </a:r>
            <a:r>
              <a:rPr lang="ru-RU" dirty="0" err="1" smtClean="0"/>
              <a:t>алу</a:t>
            </a:r>
            <a:r>
              <a:rPr lang="ru-RU" dirty="0" smtClean="0"/>
              <a:t> </a:t>
            </a:r>
            <a:r>
              <a:rPr lang="ru-RU" dirty="0" err="1" smtClean="0"/>
              <a:t>үшін қорғаныш орман</a:t>
            </a:r>
            <a:r>
              <a:rPr lang="ru-RU" dirty="0" smtClean="0"/>
              <a:t> </a:t>
            </a:r>
            <a:r>
              <a:rPr lang="ru-RU" dirty="0" err="1" smtClean="0"/>
              <a:t>алқаптары, егістіктерді</a:t>
            </a:r>
            <a:r>
              <a:rPr lang="ru-RU" dirty="0" smtClean="0"/>
              <a:t> </a:t>
            </a:r>
            <a:r>
              <a:rPr lang="ru-RU" dirty="0" err="1" smtClean="0"/>
              <a:t>қорғайтын орман</a:t>
            </a:r>
            <a:r>
              <a:rPr lang="ru-RU" dirty="0" smtClean="0"/>
              <a:t> </a:t>
            </a:r>
            <a:r>
              <a:rPr lang="ru-RU" dirty="0" err="1" smtClean="0"/>
              <a:t>шаршылары</a:t>
            </a:r>
            <a:r>
              <a:rPr lang="ru-RU" dirty="0" smtClean="0"/>
              <a:t> </a:t>
            </a:r>
            <a:r>
              <a:rPr lang="ru-RU" dirty="0" err="1" smtClean="0"/>
              <a:t>отырғызылады, жайылымдық жерлер</a:t>
            </a:r>
            <a:r>
              <a:rPr lang="ru-RU" dirty="0" smtClean="0"/>
              <a:t> мен </a:t>
            </a:r>
            <a:r>
              <a:rPr lang="ru-RU" dirty="0" err="1" smtClean="0"/>
              <a:t>құмды жерлерге</a:t>
            </a:r>
            <a:r>
              <a:rPr lang="ru-RU" dirty="0" smtClean="0"/>
              <a:t> </a:t>
            </a:r>
            <a:r>
              <a:rPr lang="ru-RU" dirty="0" err="1" smtClean="0"/>
              <a:t>ағаштар отырғызу</a:t>
            </a:r>
            <a:r>
              <a:rPr lang="ru-RU" dirty="0" smtClean="0"/>
              <a:t>, </a:t>
            </a:r>
            <a:r>
              <a:rPr lang="ru-RU" dirty="0" err="1" smtClean="0"/>
              <a:t>топырақты қорғау үшін ауыспалы</a:t>
            </a:r>
            <a:r>
              <a:rPr lang="ru-RU" dirty="0" smtClean="0"/>
              <a:t> </a:t>
            </a:r>
            <a:r>
              <a:rPr lang="ru-RU" dirty="0" err="1" smtClean="0"/>
              <a:t>егіс</a:t>
            </a:r>
            <a:r>
              <a:rPr lang="ru-RU" dirty="0" smtClean="0"/>
              <a:t> </a:t>
            </a:r>
            <a:r>
              <a:rPr lang="ru-RU" dirty="0" err="1" smtClean="0"/>
              <a:t>жүйесін енгізу</a:t>
            </a:r>
            <a:r>
              <a:rPr lang="ru-RU" dirty="0" smtClean="0"/>
              <a:t>, </a:t>
            </a:r>
            <a:r>
              <a:rPr lang="ru-RU" dirty="0" err="1" smtClean="0"/>
              <a:t>топырақты аудармай</a:t>
            </a:r>
            <a:r>
              <a:rPr lang="ru-RU" dirty="0" smtClean="0"/>
              <a:t> </a:t>
            </a:r>
            <a:r>
              <a:rPr lang="ru-RU" dirty="0" err="1" smtClean="0"/>
              <a:t>өңдеу</a:t>
            </a:r>
            <a:r>
              <a:rPr lang="ru-RU" dirty="0" smtClean="0"/>
              <a:t>, </a:t>
            </a:r>
            <a:r>
              <a:rPr lang="ru-RU" dirty="0" err="1" smtClean="0"/>
              <a:t>тұқымды қатарлап себу</a:t>
            </a:r>
            <a:r>
              <a:rPr lang="ru-RU" dirty="0" smtClean="0"/>
              <a:t> </a:t>
            </a:r>
            <a:r>
              <a:rPr lang="ru-RU" dirty="0" err="1" smtClean="0"/>
              <a:t>әдісі</a:t>
            </a:r>
            <a:r>
              <a:rPr lang="ru-RU" dirty="0" smtClean="0"/>
              <a:t>, </a:t>
            </a:r>
            <a:r>
              <a:rPr lang="ru-RU" dirty="0" err="1" smtClean="0"/>
              <a:t>шатқалдарды сатыларға бөлу</a:t>
            </a:r>
            <a:r>
              <a:rPr lang="ru-RU" dirty="0" smtClean="0"/>
              <a:t>, су </a:t>
            </a:r>
            <a:r>
              <a:rPr lang="ru-RU" dirty="0" err="1" smtClean="0"/>
              <a:t>тоқтатын каналдар</a:t>
            </a:r>
            <a:r>
              <a:rPr lang="ru-RU" dirty="0" smtClean="0"/>
              <a:t> салу, т.б. </a:t>
            </a:r>
            <a:r>
              <a:rPr lang="ru-RU" dirty="0" err="1" smtClean="0"/>
              <a:t>шаралар</a:t>
            </a:r>
            <a:r>
              <a:rPr lang="ru-RU" dirty="0" smtClean="0"/>
              <a:t> </a:t>
            </a:r>
            <a:r>
              <a:rPr lang="ru-RU" dirty="0" err="1" smtClean="0"/>
              <a:t>жүргізіледі.</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i="1" dirty="0" err="1" smtClean="0"/>
              <a:t>Топырақтану</a:t>
            </a:r>
            <a:r>
              <a:rPr lang="en-US" dirty="0" smtClean="0"/>
              <a:t> </a:t>
            </a:r>
            <a:r>
              <a:rPr lang="en-US" dirty="0" err="1" smtClean="0"/>
              <a:t>ғылымы</a:t>
            </a:r>
            <a:endParaRPr lang="ru-RU" dirty="0"/>
          </a:p>
        </p:txBody>
      </p:sp>
      <p:sp>
        <p:nvSpPr>
          <p:cNvPr id="3" name="Содержимое 2"/>
          <p:cNvSpPr>
            <a:spLocks noGrp="1"/>
          </p:cNvSpPr>
          <p:nvPr>
            <p:ph idx="1"/>
          </p:nvPr>
        </p:nvSpPr>
        <p:spPr/>
        <p:txBody>
          <a:bodyPr>
            <a:normAutofit fontScale="62500" lnSpcReduction="20000"/>
          </a:bodyPr>
          <a:lstStyle/>
          <a:p>
            <a:r>
              <a:rPr lang="kk-KZ" dirty="0"/>
              <a:t>Адам жер иеленуді игере бастаған сәттен топырақ жайындағы көріністі өзінің күнделікті дағдысына айналдырды. Топырақ негізгі еңбек нысаны ретінде алпыс ғасырдан астам уақыт пайдаланылып келіп, әлі де қолданылуда. Осы көрініске сүйенсек, топырақ жер бетіндегі өсімдіктер орнығатын құнарлы қабаттан тұрады. </a:t>
            </a:r>
            <a:endParaRPr lang="ru-RU" dirty="0"/>
          </a:p>
          <a:p>
            <a:r>
              <a:rPr lang="kk-KZ" dirty="0"/>
              <a:t>Топырақтың мұндай анықтамасы адамзатты бірнеше мыңжылдықтар бойы қанағаттандырды. Ашаршылық, жер тапшылығы, апаттық эрозия, құнарлылығының төмендеуі, мелиорациялау қажеттіліктері салдарынан соңғы жүз жылдықтарда  топырақты өңдеу қарқынды түрде дами бастады. Осындай мәселелерді шешу қажеттілігі ХХ ғасырдың басында жаңа «топырақтану» ғылымының пайда болуына себеп болды. Топырақтану ғылым ретінде тек сипаттама күйінде емес, сонымен қатар дамып келе жатқан егін шаруашылығының көптеген практикалық сұраныстарына жауап бере алатын болды. Жаңа ғылымның пайда болуымен, топыраққа ғылыми анықтама беру қажет </a:t>
            </a:r>
            <a:r>
              <a:rPr lang="kk-KZ" dirty="0" smtClean="0"/>
              <a:t>болды.</a:t>
            </a: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b="1" dirty="0" smtClean="0"/>
              <a:t>Эрозияның пайда</a:t>
            </a:r>
            <a:r>
              <a:rPr lang="kk-KZ" dirty="0" smtClean="0"/>
              <a:t> </a:t>
            </a:r>
            <a:r>
              <a:rPr lang="kk-KZ" b="1" dirty="0" smtClean="0"/>
              <a:t>болу факторлары</a:t>
            </a:r>
            <a:r>
              <a:rPr lang="kk-KZ" dirty="0" smtClean="0"/>
              <a:t> </a:t>
            </a:r>
            <a:endParaRPr lang="ru-RU" dirty="0"/>
          </a:p>
        </p:txBody>
      </p:sp>
      <p:sp>
        <p:nvSpPr>
          <p:cNvPr id="3" name="Содержимое 2"/>
          <p:cNvSpPr>
            <a:spLocks noGrp="1"/>
          </p:cNvSpPr>
          <p:nvPr>
            <p:ph idx="1"/>
          </p:nvPr>
        </p:nvSpPr>
        <p:spPr/>
        <p:txBody>
          <a:bodyPr>
            <a:normAutofit fontScale="70000" lnSpcReduction="20000"/>
          </a:bodyPr>
          <a:lstStyle/>
          <a:p>
            <a:r>
              <a:rPr lang="kk-KZ" dirty="0" smtClean="0"/>
              <a:t>Топырақ </a:t>
            </a:r>
            <a:r>
              <a:rPr lang="kk-KZ" dirty="0"/>
              <a:t>эрозиясы негізінен екі топ фактордың әсерінен пайда болады, атап айтқанда: а)  табиғи факторлар; б)  адамдардың шаруашылық іс-әрекеті (антропогендік фактор).</a:t>
            </a:r>
            <a:endParaRPr lang="ru-RU" dirty="0"/>
          </a:p>
          <a:p>
            <a:r>
              <a:rPr lang="kk-KZ" dirty="0"/>
              <a:t>Табиғи факторларға климат, жер бедері, топырақ жағдайы және өсімдіктер жамылғысы жатады. Климаттан топырақ эрозиясын тудыратын ең басты фактор — жел. Оның әсерінен негізінен жел эрозиясы пайда болады. Ол, әсіресе, қуаңшылық, желі күшті соғатын және өсімдік жамылғысы нашар немесе аңыздар мен өсімдік қалдықтары топыраққа сіңірілген жерлерде пайда болады. Жел эрозиясының пайда болуы, өсіресе, желдің шапшаңдығына тығыз байланысты. П.С.Захаровтың деректері бойынша, егер жердің беткі қабатынан 10 см биіктіктегі желдің жылдамдығы секундына 8-12 м болғанда эрозия пайда бола бастайды, ал ол жылдамдық 12-15 м/сек. болса, эрозия процесі күшейіп, желдің жылдамдығы 16-25 м/сек.-қа жеткенде күшті эрозияға әкеп соқтырады.</a:t>
            </a:r>
            <a:endParaRPr lang="ru-RU" dirty="0"/>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0000" lnSpcReduction="20000"/>
          </a:bodyPr>
          <a:lstStyle/>
          <a:p>
            <a:r>
              <a:rPr lang="kk-KZ" dirty="0"/>
              <a:t>Келесі фактор — топырақ жағдайы, әсіресе, оның түйіршіктерінің молшері. Егер топырақ түйіршіктерінің мөлшері 0,05-0,15 мм аралығында болса, эрозия жер бетінен 15 см биіктікте желдің жылдамдығы 3,5-4 м/сек. болғанда пайда бола бастайды, топырақ түйіршігінің мөлшері 1 мм болса, онда эрозия тудыру үшін желдің әлгі биіктіктегі шапшаңдығы 9,6 м/сек, ал 1,5 мм болғанда -11,1 м/сек. болуы керек. Эрозияның пайда болуы тек қана топырақ түйіршіктерінің молшерімен шектелмейді, ол топырақтың гранулометриялық құрамына тікелей байланысты. Мысалы, құмды топырақтарда жел эрозиясы пайда болу үшін жер бетінен 15 см биіктіктегі желдің күші қара-қызыл қоңыр топырақтарда 3-4 м/сек., ал жеңіл саздақ топырақтарда 5,0 м/сек. болуы керек.</a:t>
            </a:r>
            <a:endParaRPr lang="ru-RU" dirty="0"/>
          </a:p>
          <a:p>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3100" b="1" dirty="0" smtClean="0"/>
              <a:t/>
            </a:r>
            <a:br>
              <a:rPr lang="kk-KZ" sz="3100" b="1" dirty="0" smtClean="0"/>
            </a:br>
            <a:r>
              <a:rPr lang="kk-KZ" sz="3100" b="1" dirty="0" smtClean="0"/>
              <a:t>Топырақты </a:t>
            </a:r>
            <a:r>
              <a:rPr lang="kk-KZ" sz="3100" b="1" dirty="0"/>
              <a:t>құрылымдауға</a:t>
            </a:r>
            <a:r>
              <a:rPr lang="kk-KZ" sz="3100" dirty="0"/>
              <a:t> </a:t>
            </a:r>
            <a:r>
              <a:rPr lang="kk-KZ" sz="3100" b="1" dirty="0"/>
              <a:t>cуда ерігіш полимерлер мен беттік-активті заттарды қолдану жолдары</a:t>
            </a:r>
            <a:r>
              <a:rPr lang="ru-RU" dirty="0"/>
              <a:t/>
            </a:r>
            <a:br>
              <a:rPr lang="ru-RU" dirty="0"/>
            </a:br>
            <a:endParaRPr lang="ru-RU" dirty="0"/>
          </a:p>
        </p:txBody>
      </p:sp>
      <p:sp>
        <p:nvSpPr>
          <p:cNvPr id="3" name="Содержимое 2"/>
          <p:cNvSpPr>
            <a:spLocks noGrp="1"/>
          </p:cNvSpPr>
          <p:nvPr>
            <p:ph idx="1"/>
          </p:nvPr>
        </p:nvSpPr>
        <p:spPr>
          <a:xfrm>
            <a:off x="457200" y="1412776"/>
            <a:ext cx="8229600" cy="5040560"/>
          </a:xfrm>
        </p:spPr>
        <p:txBody>
          <a:bodyPr>
            <a:normAutofit fontScale="62500" lnSpcReduction="20000"/>
          </a:bodyPr>
          <a:lstStyle/>
          <a:p>
            <a:r>
              <a:rPr lang="kk-KZ" dirty="0"/>
              <a:t>ХХ ғасырдан бастап зерттеушілер </a:t>
            </a:r>
            <a:r>
              <a:rPr lang="kk-KZ" dirty="0" smtClean="0"/>
              <a:t>топырақтың </a:t>
            </a:r>
            <a:r>
              <a:rPr lang="kk-KZ" dirty="0"/>
              <a:t>физикалық қасиеттерін және өсімдіктердің қоректену жағдайларын жақсартудың химиялық әдістерін іздестірді. Олар белгіленген қасиеттерге жоғарымолекулалы беттік активті қосылыстар ие екендігін көрсетті. Табиғи, жартылай синтетикалық және синтетикалық полимерлердің түр-түрі зерттелінген. Бірақ олардың көпшілігі экономика жағынан тиімсіз, яғни ұсынылған нормаларының бағасы жоғары, ал нәтижелері тұрақсыз болды. Синтетикалық полимерлер химиясының соңғы жетістіктері оларды экономикалық тиімді және эффективті етті. Жаңа синтетикалық полимерлердің – полиакриламидтердің – топырақтың физикалық қасиеттеріне әсер етіп, оның эрозиялануын төмендететінің көрсетті.  Сонымен қатар R.E. Sojka және</a:t>
            </a:r>
            <a:r>
              <a:rPr lang="kk-KZ" b="1" dirty="0"/>
              <a:t> </a:t>
            </a:r>
            <a:r>
              <a:rPr lang="kk-KZ" dirty="0"/>
              <a:t>R.D. Lentz (1994, 2000) полимерлік материалдарды қолданудың жаңа бағытын – аз мөлшерде суармалы суды қосуды ұсынды. Бұл полиакриламидтерді ауыл шаруашылығында қолдануға мүмкіндік берді. Бұл стратегия қоршаған ортаны қорғауда қауіпсіз (суарылатын дала барлық ауылшаруашылық жерлердің 17% құрайды), топырақ құрылымын жақсартты, суарылатын жазықтықтарда балшықтардың шығынын азайтты, суару эффективтілігін арттырды.</a:t>
            </a:r>
            <a:endParaRPr lang="ru-RU" dirty="0"/>
          </a:p>
          <a:p>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48680"/>
            <a:ext cx="8229600" cy="5577483"/>
          </a:xfrm>
        </p:spPr>
        <p:txBody>
          <a:bodyPr>
            <a:normAutofit fontScale="70000" lnSpcReduction="20000"/>
          </a:bodyPr>
          <a:lstStyle/>
          <a:p>
            <a:r>
              <a:rPr lang="kk-KZ" dirty="0"/>
              <a:t>Судаерігіш полиэлектролиттер мен БАЗ-дың әсері полимерлік тізбектің активті орталықтарының балшық бөлшектерімен, күрделі эфирлік немесе сутектік байланыстар түзе отырып, адсорбциялық байланысуына әсерін тигізеді. Бұл бөлшектердің топырақтағы борпылдақ орамдарына байланысты оның суды сақтау қабілеттілігі, аэрация, борпылдақтығы мен эрозияға және беттік қабыршақтың түзілуіне төтеп бере алу қасиеттері жақсарады.  Беттік қабатқа макроагрегатты құрылымды беру, барлық теріс қасиеттерін жойып, қымбат полимерлерді қолданғанда да шығынды көбейтпейді. Себебі олардың аудан бірлігіне шығындалу нормасы болмашы. Топырақтың сулы-физикалық қасиеттерін жақсарту үшін қолданылатын материалдарының ішінде топырақ бөлшектерінің беттік гидрофобтануын тудыратын реагенттерді қолдану тиімді. Байланыстырғыш материалдар ретінде, жеке БАЗ бен полиэлектролиттерден бөлек, олардың полиэлектролитті (ПЭК) және интерполимерлік комплекстері (ИПК) қолданылады. Топырақты құрылымдауға ПЭК-ті қолдану, бос аудандар бетін және егін учаскелерін  нығайтады, эрозияларының алдын алады. </a:t>
            </a:r>
            <a:endParaRPr lang="ru-RU" dirty="0"/>
          </a:p>
          <a:p>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85000" lnSpcReduction="10000"/>
          </a:bodyPr>
          <a:lstStyle/>
          <a:p>
            <a:pPr lvl="1"/>
            <a:r>
              <a:rPr lang="kk-KZ" u="sng" dirty="0">
                <a:hlinkClick r:id="rId2"/>
              </a:rPr>
              <a:t>https://kk.wikipedia.org/wiki/%D0%A2%D0%BE%D0%BF%D1%8B%D1%80%D0%B0%D2%9B</a:t>
            </a:r>
            <a:endParaRPr lang="ru-RU" dirty="0"/>
          </a:p>
          <a:p>
            <a:pPr lvl="1"/>
            <a:r>
              <a:rPr lang="kk-KZ" u="sng" dirty="0">
                <a:hlinkClick r:id="rId3"/>
              </a:rPr>
              <a:t>https://kk.wikipedia.org/wiki/%D0%A2%D0%BE%D0%BF%D1%8B%D1%80%D0%B0%D2%9B_%D1%8D%D1%80%D0%BE%D0%B7%D0%B8%D1%8F%D1%81%D1%8B</a:t>
            </a:r>
            <a:endParaRPr lang="ru-RU" dirty="0"/>
          </a:p>
          <a:p>
            <a:pPr lvl="1"/>
            <a:r>
              <a:rPr lang="kk-KZ" u="sng" dirty="0">
                <a:hlinkClick r:id="rId4"/>
              </a:rPr>
              <a:t>https://www.vaderstad.com/ru/know-how/osnovy-zemledeliya/struktura-pochvy/kharakteristiki-razlichnykh-pochv/</a:t>
            </a:r>
            <a:endParaRPr lang="ru-RU" dirty="0"/>
          </a:p>
          <a:p>
            <a:pPr lvl="1"/>
            <a:r>
              <a:rPr lang="kk-KZ" dirty="0"/>
              <a:t>https://youtu.be/oHKP2h9UndI</a:t>
            </a:r>
            <a:endParaRPr lang="ru-RU" sz="2000" dirty="0"/>
          </a:p>
          <a:p>
            <a:r>
              <a:rPr lang="en-US" smtClean="0"/>
              <a:t>https://www.coursera.org/learn/global-environmental-management/lecture/4KHlZ/soil-management-stefan-trapp</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smtClean="0"/>
              <a:t>Топырақ</a:t>
            </a:r>
            <a:endParaRPr lang="ru-RU" dirty="0"/>
          </a:p>
        </p:txBody>
      </p:sp>
      <p:sp>
        <p:nvSpPr>
          <p:cNvPr id="3" name="Содержимое 2"/>
          <p:cNvSpPr>
            <a:spLocks noGrp="1"/>
          </p:cNvSpPr>
          <p:nvPr>
            <p:ph idx="1"/>
          </p:nvPr>
        </p:nvSpPr>
        <p:spPr>
          <a:xfrm>
            <a:off x="457200" y="1412776"/>
            <a:ext cx="8229600" cy="4713387"/>
          </a:xfrm>
        </p:spPr>
        <p:txBody>
          <a:bodyPr>
            <a:normAutofit fontScale="55000" lnSpcReduction="20000"/>
          </a:bodyPr>
          <a:lstStyle/>
          <a:p>
            <a:r>
              <a:rPr lang="kk-KZ" b="1" dirty="0" smtClean="0"/>
              <a:t>Топырақ – </a:t>
            </a:r>
            <a:r>
              <a:rPr lang="kk-KZ" dirty="0" smtClean="0"/>
              <a:t>жер қыртысының өнімді беттік қабаты. Ол бір-бірімен араласқан қатты, сұйық және газтәріздес бөлшектерден тұратын үшфазалы дисперсті жүйе болып табылады. Топырақ құрамында өсімдік қалдықтары мен тірі ағзалардың қалдықтары болады.</a:t>
            </a:r>
            <a:endParaRPr lang="ru-RU" dirty="0" smtClean="0"/>
          </a:p>
          <a:p>
            <a:r>
              <a:rPr lang="kk-KZ" b="1" dirty="0" smtClean="0"/>
              <a:t>Топырақтың қатты фазасы</a:t>
            </a:r>
            <a:r>
              <a:rPr lang="kk-KZ" dirty="0" smtClean="0"/>
              <a:t> – бұл өсімдік және тірі ағзалардан туындаған органикалық заттардан, біріншілік және екіншілік минералдардан, олардың әрекеттесу өнімдерінен тұратын полидисперсті органоминералды жүйе болып табылады. Мұндай фаза басқа фазалар үшін каркас түзіп, нақты морфологиялық белгілермен гранулометриялық, минералдық және химиялық құрамымен сипатталады.</a:t>
            </a:r>
            <a:endParaRPr lang="ru-RU" dirty="0" smtClean="0"/>
          </a:p>
          <a:p>
            <a:r>
              <a:rPr lang="kk-KZ" b="1" dirty="0" smtClean="0"/>
              <a:t>Топырақтың сұйық фазасы</a:t>
            </a:r>
            <a:r>
              <a:rPr lang="kk-KZ" dirty="0" smtClean="0"/>
              <a:t> – кеңістіктің негізгі бөлігін алатын су болып табылады. Ол еріген органикалық және минералды қосылыстардан тұратын топырақ сулары мен атмосфералық қалдықтардан жиналады. Сондықтан оны топырақ ерітіндісі деп атайды. Топырақ ерітіндісі нақты химиялық құрамымен, қышқылды-сілтілі және тотықтырғыш-тотықсыздандырғыштық параметрлерімен және т.б. көрсеткіштерімен сипатталады. Заттардың бүйір және вертикальді алмасуы кезінде жүретін химиялық, биологиялық, биохимиялық және т.б. процесстердегі негізгі рөлді топырақ атқарады. Ол өсімдіктердің негізгі қоректік көзі болып табылады. Сұйық орта өсіңкілік, оның өнімдері тәулік бойында жаңарып отырады.</a:t>
            </a:r>
            <a:endParaRPr lang="ru-RU" dirty="0" smtClean="0"/>
          </a:p>
          <a:p>
            <a:endParaRPr lang="ru-RU" dirty="0" smtClean="0"/>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20688"/>
            <a:ext cx="8229600" cy="5505475"/>
          </a:xfrm>
        </p:spPr>
        <p:txBody>
          <a:bodyPr>
            <a:normAutofit fontScale="85000" lnSpcReduction="10000"/>
          </a:bodyPr>
          <a:lstStyle/>
          <a:p>
            <a:r>
              <a:rPr lang="kk-KZ" b="1" dirty="0" smtClean="0"/>
              <a:t>Топырақтың газ фазасы – </a:t>
            </a:r>
            <a:r>
              <a:rPr lang="kk-KZ" dirty="0" smtClean="0"/>
              <a:t>бұл</a:t>
            </a:r>
            <a:r>
              <a:rPr lang="kk-KZ" b="1" dirty="0" smtClean="0"/>
              <a:t> </a:t>
            </a:r>
            <a:r>
              <a:rPr lang="kk-KZ" dirty="0" smtClean="0"/>
              <a:t>судан бос кеуектік кеңістікті толтыратын</a:t>
            </a:r>
            <a:r>
              <a:rPr lang="kk-KZ" b="1" dirty="0" smtClean="0"/>
              <a:t> </a:t>
            </a:r>
            <a:r>
              <a:rPr lang="kk-KZ" dirty="0" smtClean="0"/>
              <a:t>топырақ ауасы. Атмосфералық ауа секілді топырақ ауасы негізінен азоттан, оттегіден және көмірқышқыл газынан тұрады. Бірақ атмосфералық ауаға қарағанда оның құрамындағы оттегі мен көмірқышқыл газының мөлшері кеңістік және уақыт бойынша өзгеріп отырады. Газ фазасы өнімдерінің жаңару жылдамдығы сұйық фазаның жаңару жылдамдығымен дәлме-дәл келеді. </a:t>
            </a:r>
            <a:endParaRPr lang="ru-RU" dirty="0" smtClean="0"/>
          </a:p>
          <a:p>
            <a:r>
              <a:rPr lang="kk-KZ" dirty="0" smtClean="0"/>
              <a:t>Заманауи көзқарастарға қарасақ топырақ көпсатылы құрылымды күрделі жүйе болып табылады. Топырақ құрамының құрылымы 1-суретте келтірілген. </a:t>
            </a:r>
            <a:endParaRPr lang="ru-RU" dirty="0" smtClean="0"/>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p:cNvPicPr>
            <a:picLocks noGrp="1"/>
          </p:cNvPicPr>
          <p:nvPr>
            <p:ph idx="1"/>
          </p:nvPr>
        </p:nvPicPr>
        <p:blipFill>
          <a:blip r:embed="rId2" cstate="print"/>
          <a:srcRect/>
          <a:stretch>
            <a:fillRect/>
          </a:stretch>
        </p:blipFill>
        <p:spPr bwMode="auto">
          <a:xfrm>
            <a:off x="1187624" y="404664"/>
            <a:ext cx="6768752" cy="5976664"/>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b="1" dirty="0" smtClean="0"/>
              <a:t/>
            </a:r>
            <a:br>
              <a:rPr lang="kk-KZ" b="1" dirty="0" smtClean="0"/>
            </a:br>
            <a:r>
              <a:rPr lang="kk-KZ" dirty="0" smtClean="0"/>
              <a:t>Топырақтың құрылымдық түзілуі</a:t>
            </a:r>
            <a:r>
              <a:rPr lang="ru-RU" dirty="0" smtClean="0"/>
              <a:t/>
            </a:r>
            <a:br>
              <a:rPr lang="ru-RU" dirty="0" smtClean="0"/>
            </a:br>
            <a:endParaRPr lang="ru-RU" dirty="0"/>
          </a:p>
        </p:txBody>
      </p:sp>
      <p:sp>
        <p:nvSpPr>
          <p:cNvPr id="3" name="Содержимое 2"/>
          <p:cNvSpPr>
            <a:spLocks noGrp="1"/>
          </p:cNvSpPr>
          <p:nvPr>
            <p:ph idx="1"/>
          </p:nvPr>
        </p:nvSpPr>
        <p:spPr>
          <a:xfrm>
            <a:off x="457200" y="1600200"/>
            <a:ext cx="8229600" cy="4925144"/>
          </a:xfrm>
        </p:spPr>
        <p:txBody>
          <a:bodyPr>
            <a:normAutofit fontScale="77500" lnSpcReduction="20000"/>
          </a:bodyPr>
          <a:lstStyle/>
          <a:p>
            <a:r>
              <a:rPr lang="kk-KZ" dirty="0" smtClean="0"/>
              <a:t>Жүйелік көзқарастың негізінде топырақтың құрылымдық түзілуінің иерархиялық сатылары анықталынды (Б.Г.Розанов, 1988). Ең төменгі сатысы болып атомаралық (радиоактивті изотоптар, табиғи және жасанды радиоактивтілік) табылады. </a:t>
            </a:r>
          </a:p>
          <a:p>
            <a:r>
              <a:rPr lang="kk-KZ" dirty="0" smtClean="0"/>
              <a:t>Келесі сатысы – кристалломолекулярлық немесе молекулярлы-ионды (топырақтың қатты, сұйық және газ фазасының молекулалары). Топырақтың құрылымдануының үшінші сатысы – қарапайым топырақ бөлшектерінің сатысы. Бұл гранулометриялық сараптау кезінде бөлінетін әртүрлі өлшемді фракциялар (ірі, орта, ұсақ құм, шаң, балшық). Мұндай бөлшектер тек өлшемімен емес, сонымен қатар құрамы және қасиеттерімен ерекшеленеді.</a:t>
            </a:r>
            <a:endParaRPr lang="ru-RU" dirty="0" smtClean="0"/>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92696"/>
            <a:ext cx="8229600" cy="5433467"/>
          </a:xfrm>
        </p:spPr>
        <p:txBody>
          <a:bodyPr>
            <a:normAutofit fontScale="62500" lnSpcReduction="20000"/>
          </a:bodyPr>
          <a:lstStyle/>
          <a:p>
            <a:r>
              <a:rPr lang="kk-KZ" dirty="0" smtClean="0"/>
              <a:t>Төртінші </a:t>
            </a:r>
            <a:r>
              <a:rPr lang="kk-KZ" dirty="0"/>
              <a:t>сатысы – топырақтың  микро- және макроагрегаттары немесе құрылымды бөлшектер. Олардың құрамына агрегатталған қарапайым топырақ бөлшектерінен бөлек жаңа түзілімдер (конкрециялар, тартпалар, қабыршақтар т.б.) кіреді. Агрегаттардағы байланыстырғыш зат рөлін жаңадан түзілген гумустық заттар, кальций, темір т.б. қосылыстары атқарады. </a:t>
            </a:r>
            <a:endParaRPr lang="kk-KZ" dirty="0" smtClean="0"/>
          </a:p>
          <a:p>
            <a:r>
              <a:rPr lang="kk-KZ" dirty="0" smtClean="0"/>
              <a:t>Түзілімнің </a:t>
            </a:r>
            <a:r>
              <a:rPr lang="kk-KZ" dirty="0"/>
              <a:t>бесінші сатысы – топырақты қабат. Генетикалық қабаттардың морфологиялық сипаттамалары, құрамы, құрылымы және қасиеттері топырақтағыпроцесстер мен топырақ айырмашылықтарын сараптауға мүмкіндік береді.</a:t>
            </a:r>
            <a:endParaRPr lang="ru-RU" dirty="0"/>
          </a:p>
          <a:p>
            <a:r>
              <a:rPr lang="kk-KZ" dirty="0"/>
              <a:t>Құрылымды түзілудің алтыншы сатысы – бұл топырақтық көрініс (топырақтық индивидуум). Ол топырақты генетикалық қабаттардың үйлесімді құрамынан тұратын ерекше табиғи дене ретінде сипаттайды.</a:t>
            </a:r>
            <a:endParaRPr lang="ru-RU" dirty="0"/>
          </a:p>
          <a:p>
            <a:r>
              <a:rPr lang="kk-KZ" dirty="0"/>
              <a:t>Жетінші және келесі сатылары топырақ жамылғылары болып табылады: бір қарапайым топырақтың таралу аймағы, топырақ қиыстырулары, екі немесе бірнеше топырақтың аймақтарынан тұратын құрылымдар (үйлесімдер, түрлендірулер, комплекстер т.б.). Соңғы сатыға топырақ жамылғысын немесе толық педосфераны </a:t>
            </a:r>
            <a:r>
              <a:rPr lang="kk-KZ" dirty="0" smtClean="0"/>
              <a:t>жатқызады</a:t>
            </a:r>
            <a:r>
              <a:rPr lang="kk-KZ" dirty="0"/>
              <a:t>. </a:t>
            </a:r>
            <a:endParaRPr lang="ru-RU" dirty="0"/>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b="1" dirty="0"/>
              <a:t>Топырақтың негізгі </a:t>
            </a:r>
            <a:r>
              <a:rPr lang="kk-KZ" b="1" dirty="0" smtClean="0"/>
              <a:t>типтері</a:t>
            </a:r>
            <a:br>
              <a:rPr lang="kk-KZ" b="1" dirty="0" smtClean="0"/>
            </a:br>
            <a:r>
              <a:rPr lang="kk-KZ" dirty="0" smtClean="0"/>
              <a:t>1. Құмды топырақ</a:t>
            </a:r>
            <a:endParaRPr lang="ru-RU" dirty="0"/>
          </a:p>
        </p:txBody>
      </p:sp>
      <p:sp>
        <p:nvSpPr>
          <p:cNvPr id="3" name="Содержимое 2"/>
          <p:cNvSpPr>
            <a:spLocks noGrp="1"/>
          </p:cNvSpPr>
          <p:nvPr>
            <p:ph idx="1"/>
          </p:nvPr>
        </p:nvSpPr>
        <p:spPr/>
        <p:txBody>
          <a:bodyPr>
            <a:normAutofit fontScale="92500" lnSpcReduction="20000"/>
          </a:bodyPr>
          <a:lstStyle/>
          <a:p>
            <a:r>
              <a:rPr lang="ru-RU" dirty="0"/>
              <a:t> </a:t>
            </a:r>
            <a:r>
              <a:rPr lang="kk-KZ" dirty="0" smtClean="0"/>
              <a:t>Құмды </a:t>
            </a:r>
            <a:r>
              <a:rPr lang="kk-KZ" dirty="0"/>
              <a:t>топырақтар өте құрғақ, қоректік заттар жетіспейді және олар арқылы су оңай ағып кетеді. Олардың ішінде су капиллярлық тасымалдауды пайдаланып терең қабаттардан әрең көтеріледі немесе мүлдем мүмкін емес. Сондықтан тұқым төсегіндегі ылғалды ұстап тұру үшін көктемде топырақтың осындай түрлерінің ауылшаруашылық белсенділігі барынша азайтылуы керек. Организм мен судың сақталуын органикалық материалды қосу арқылы жақсартуға болады.</a:t>
            </a:r>
            <a:endParaRPr lang="ru-RU" dirty="0"/>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smtClean="0"/>
              <a:t/>
            </a:r>
            <a:br>
              <a:rPr lang="kk-KZ" dirty="0" smtClean="0"/>
            </a:br>
            <a:r>
              <a:rPr lang="kk-KZ" dirty="0" smtClean="0"/>
              <a:t>2. Балшық құрамы 0-10% болатын жібек топырақ</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92500" lnSpcReduction="20000"/>
          </a:bodyPr>
          <a:lstStyle/>
          <a:p>
            <a:r>
              <a:rPr lang="kk-KZ" dirty="0" smtClean="0"/>
              <a:t>Бұл </a:t>
            </a:r>
            <a:r>
              <a:rPr lang="kk-KZ" dirty="0"/>
              <a:t>топырақ құмды топырақтан жер қыртысына көбірек бейімділігімен ерекшеленеді, бұл көбінесе өте қиын. Егер олар жырылып жатса, олар біріктірілуі мүмкін және бұл ылғалды кезеңде судың өздері арқылы өту мүмкіндігін төмендетеді. Құрғақ кезеңдерде мұндай топырақты өсіру қиынға соғуы мүмкін. Алайда, олар оңай өңделеді және едәуір суды үнемдеуге мүмкіндік береді. Шлам топырақтары жақсы тығыздалуды қажет етеді, бірақ ылғалды жағдайда топырақты өңдеуден аулақ болу керек.</a:t>
            </a:r>
            <a:endParaRPr lang="ru-RU" dirty="0"/>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TotalTime>
  <Words>2122</Words>
  <Application>Microsoft Office PowerPoint</Application>
  <PresentationFormat>Экран (4:3)</PresentationFormat>
  <Paragraphs>60</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Тема Office</vt:lpstr>
      <vt:lpstr>12 Дәріс. Топырақ эрозясы. Топырақтың құнарлығын арттыру мәселелері. </vt:lpstr>
      <vt:lpstr>Топырақтану ғылымы</vt:lpstr>
      <vt:lpstr>Топырақ</vt:lpstr>
      <vt:lpstr>Слайд 4</vt:lpstr>
      <vt:lpstr>Слайд 5</vt:lpstr>
      <vt:lpstr> Топырақтың құрылымдық түзілуі </vt:lpstr>
      <vt:lpstr>Слайд 7</vt:lpstr>
      <vt:lpstr>Топырақтың негізгі типтері 1. Құмды топырақ</vt:lpstr>
      <vt:lpstr> 2. Балшық құрамы 0-10% болатын жібек топырақ </vt:lpstr>
      <vt:lpstr> 3. Саз балшықтары бар сазды топырақтар - 10-25% </vt:lpstr>
      <vt:lpstr> 4. Балшық құрамы 25-40% болатын сазды топырақтар </vt:lpstr>
      <vt:lpstr> 5. Балшық құрамы бар сазды топырақтар&gt; 40% </vt:lpstr>
      <vt:lpstr> Топырақтың физико-механикалық қасиеттері </vt:lpstr>
      <vt:lpstr>Топырақтық коллоидтар </vt:lpstr>
      <vt:lpstr>Слайд 15</vt:lpstr>
      <vt:lpstr>Топырақ эрозиясы</vt:lpstr>
      <vt:lpstr>Жел эрозиясы</vt:lpstr>
      <vt:lpstr>Су эрозиясы</vt:lpstr>
      <vt:lpstr>Слайд 19</vt:lpstr>
      <vt:lpstr>Эрозияның пайда болу факторлары </vt:lpstr>
      <vt:lpstr>Слайд 21</vt:lpstr>
      <vt:lpstr> Топырақты құрылымдауға cуда ерігіш полимерлер мен беттік-активті заттарды қолдану жолдары </vt:lpstr>
      <vt:lpstr>Слайд 23</vt:lpstr>
      <vt:lpstr>Слайд 24</vt:lpstr>
    </vt:vector>
  </TitlesOfParts>
  <Company>RePack by SPecialiST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12 Дәріс. Топырақ эрозясы. Топырақтың құнарлығын арттыру мәселелері.</dc:title>
  <dc:creator>Admin</dc:creator>
  <cp:lastModifiedBy>Admin</cp:lastModifiedBy>
  <cp:revision>14</cp:revision>
  <dcterms:created xsi:type="dcterms:W3CDTF">2021-04-14T03:42:58Z</dcterms:created>
  <dcterms:modified xsi:type="dcterms:W3CDTF">2021-04-14T05:56:33Z</dcterms:modified>
</cp:coreProperties>
</file>