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6" r:id="rId5"/>
    <p:sldId id="268" r:id="rId6"/>
    <p:sldId id="269" r:id="rId7"/>
    <p:sldId id="260" r:id="rId8"/>
    <p:sldId id="261" r:id="rId9"/>
    <p:sldId id="264" r:id="rId10"/>
    <p:sldId id="262" r:id="rId11"/>
    <p:sldId id="263" r:id="rId12"/>
    <p:sldId id="265"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3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31B17E1-DA05-4E47-B06C-F32EA55C9162}"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299744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1B17E1-DA05-4E47-B06C-F32EA55C9162}"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401536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1B17E1-DA05-4E47-B06C-F32EA55C9162}"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284904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1B17E1-DA05-4E47-B06C-F32EA55C9162}"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171208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31B17E1-DA05-4E47-B06C-F32EA55C9162}" type="datetimeFigureOut">
              <a:rPr lang="ru-RU" smtClean="0"/>
              <a:t>01.02.2021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260899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1B17E1-DA05-4E47-B06C-F32EA55C9162}" type="datetimeFigureOut">
              <a:rPr lang="ru-RU" smtClean="0"/>
              <a:t>01.02.2021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314540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1B17E1-DA05-4E47-B06C-F32EA55C9162}" type="datetimeFigureOut">
              <a:rPr lang="ru-RU" smtClean="0"/>
              <a:t>01.02.2021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265355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31B17E1-DA05-4E47-B06C-F32EA55C9162}" type="datetimeFigureOut">
              <a:rPr lang="ru-RU" smtClean="0"/>
              <a:t>01.02.2021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2501713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1B17E1-DA05-4E47-B06C-F32EA55C9162}" type="datetimeFigureOut">
              <a:rPr lang="ru-RU" smtClean="0"/>
              <a:t>01.02.2021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3259994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1B17E1-DA05-4E47-B06C-F32EA55C9162}" type="datetimeFigureOut">
              <a:rPr lang="ru-RU" smtClean="0"/>
              <a:t>01.02.2021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307290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1B17E1-DA05-4E47-B06C-F32EA55C9162}" type="datetimeFigureOut">
              <a:rPr lang="ru-RU" smtClean="0"/>
              <a:t>01.02.2021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94C97FB-ED43-42EB-A39C-9F481D9AC2DD}" type="slidenum">
              <a:rPr lang="ru-RU" smtClean="0"/>
              <a:t>‹#›</a:t>
            </a:fld>
            <a:endParaRPr lang="ru-RU"/>
          </a:p>
        </p:txBody>
      </p:sp>
    </p:spTree>
    <p:extLst>
      <p:ext uri="{BB962C8B-B14F-4D97-AF65-F5344CB8AC3E}">
        <p14:creationId xmlns:p14="http://schemas.microsoft.com/office/powerpoint/2010/main" val="147162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B17E1-DA05-4E47-B06C-F32EA55C9162}" type="datetimeFigureOut">
              <a:rPr lang="ru-RU" smtClean="0"/>
              <a:t>01.02.2021</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C97FB-ED43-42EB-A39C-9F481D9AC2DD}" type="slidenum">
              <a:rPr lang="ru-RU" smtClean="0"/>
              <a:t>‹#›</a:t>
            </a:fld>
            <a:endParaRPr lang="ru-RU"/>
          </a:p>
        </p:txBody>
      </p:sp>
    </p:spTree>
    <p:extLst>
      <p:ext uri="{BB962C8B-B14F-4D97-AF65-F5344CB8AC3E}">
        <p14:creationId xmlns:p14="http://schemas.microsoft.com/office/powerpoint/2010/main" val="3135516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accent5">
              <a:lumMod val="20000"/>
              <a:lumOff val="80000"/>
            </a:schemeClr>
          </a:solidFill>
        </p:spPr>
        <p:txBody>
          <a:bodyPr>
            <a:normAutofit fontScale="90000"/>
          </a:bodyPr>
          <a:lstStyle/>
          <a:p>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b="1" dirty="0"/>
              <a:t/>
            </a:r>
            <a:br>
              <a:rPr lang="ru-RU" b="1" dirty="0"/>
            </a:br>
            <a:r>
              <a:rPr lang="ru-RU" b="1" dirty="0" smtClean="0"/>
              <a:t/>
            </a:r>
            <a:br>
              <a:rPr lang="ru-RU" b="1" dirty="0" smtClean="0"/>
            </a:br>
            <a:r>
              <a:rPr lang="ru-RU" sz="4000" b="1" dirty="0" smtClean="0">
                <a:latin typeface="Times New Roman" panose="02020603050405020304" pitchFamily="18" charset="0"/>
                <a:cs typeface="Times New Roman" panose="02020603050405020304" pitchFamily="18" charset="0"/>
              </a:rPr>
              <a:t>Лекция </a:t>
            </a:r>
            <a:r>
              <a:rPr lang="ru-RU" sz="4000" b="1" dirty="0">
                <a:latin typeface="Times New Roman" panose="02020603050405020304" pitchFamily="18" charset="0"/>
                <a:cs typeface="Times New Roman" panose="02020603050405020304" pitchFamily="18" charset="0"/>
              </a:rPr>
              <a:t>2. </a:t>
            </a: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Тема: «Физиологическая  регенерация»</a:t>
            </a: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endParaRPr lang="ru-RU" sz="40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85800" y="3509964"/>
            <a:ext cx="7772400" cy="1747836"/>
          </a:xfrm>
          <a:solidFill>
            <a:schemeClr val="accent5">
              <a:lumMod val="20000"/>
              <a:lumOff val="80000"/>
            </a:schemeClr>
          </a:solidFill>
        </p:spPr>
        <p:txBody>
          <a:bodyPr/>
          <a:lstStyle/>
          <a:p>
            <a:r>
              <a:rPr lang="ru-RU" dirty="0" smtClean="0"/>
              <a:t>Лектор – проф. </a:t>
            </a:r>
            <a:r>
              <a:rPr lang="ru-RU" dirty="0" err="1" smtClean="0"/>
              <a:t>Т.М.Шалахметова</a:t>
            </a:r>
            <a:endParaRPr lang="ru-RU" dirty="0"/>
          </a:p>
        </p:txBody>
      </p:sp>
    </p:spTree>
    <p:extLst>
      <p:ext uri="{BB962C8B-B14F-4D97-AF65-F5344CB8AC3E}">
        <p14:creationId xmlns:p14="http://schemas.microsoft.com/office/powerpoint/2010/main" val="1408870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61349" y="365126"/>
            <a:ext cx="8254001" cy="6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000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5506" y="692331"/>
            <a:ext cx="7619844" cy="998358"/>
          </a:xfrm>
        </p:spPr>
        <p:txBody>
          <a:bodyPr/>
          <a:lstStyle/>
          <a:p>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5506" y="561703"/>
            <a:ext cx="7242654" cy="5335237"/>
          </a:xfrm>
        </p:spPr>
      </p:pic>
    </p:spTree>
    <p:extLst>
      <p:ext uri="{BB962C8B-B14F-4D97-AF65-F5344CB8AC3E}">
        <p14:creationId xmlns:p14="http://schemas.microsoft.com/office/powerpoint/2010/main" val="1531868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5953" y="116931"/>
            <a:ext cx="7886700" cy="1325563"/>
          </a:xfrm>
        </p:spPr>
        <p:txBody>
          <a:bodyPr/>
          <a:lstStyle/>
          <a:p>
            <a:endParaRPr lang="ru-RU"/>
          </a:p>
        </p:txBody>
      </p:sp>
      <p:pic>
        <p:nvPicPr>
          <p:cNvPr id="3074" name="Picture 2" descr="Регенерация и старение - online presenta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5953" y="248194"/>
            <a:ext cx="9406609" cy="5695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228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28650" y="195944"/>
            <a:ext cx="7886700" cy="5981020"/>
          </a:xfrm>
          <a:solidFill>
            <a:schemeClr val="accent5">
              <a:lumMod val="20000"/>
              <a:lumOff val="80000"/>
            </a:schemeClr>
          </a:solidFill>
        </p:spPr>
        <p:txBody>
          <a:bodyPr>
            <a:noAutofit/>
          </a:bodyPr>
          <a:lstStyle/>
          <a:p>
            <a:pPr algn="just"/>
            <a:r>
              <a:rPr lang="ru-RU" sz="2400" b="1" i="1" dirty="0" smtClean="0">
                <a:solidFill>
                  <a:srgbClr val="FF0000"/>
                </a:solidFill>
                <a:latin typeface="Times New Roman" panose="02020603050405020304" pitchFamily="18" charset="0"/>
                <a:cs typeface="Times New Roman" panose="02020603050405020304" pitchFamily="18" charset="0"/>
              </a:rPr>
              <a:t>Таким образом, Физиологическая </a:t>
            </a:r>
            <a:r>
              <a:rPr lang="ru-RU" sz="2400" b="1" i="1" dirty="0">
                <a:solidFill>
                  <a:srgbClr val="FF0000"/>
                </a:solidFill>
                <a:latin typeface="Times New Roman" panose="02020603050405020304" pitchFamily="18" charset="0"/>
                <a:cs typeface="Times New Roman" panose="02020603050405020304" pitchFamily="18" charset="0"/>
              </a:rPr>
              <a:t>регенерация представляет собой процесс обновления функционирующих структур организма.</a:t>
            </a:r>
            <a:r>
              <a:rPr lang="ru-RU" sz="2400" dirty="0">
                <a:solidFill>
                  <a:srgbClr val="FF0000"/>
                </a:solidFill>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Благодаря физиологической регенерации поддерживается </a:t>
            </a:r>
            <a:r>
              <a:rPr lang="ru-RU" sz="2400" b="1" dirty="0">
                <a:latin typeface="Times New Roman" panose="02020603050405020304" pitchFamily="18" charset="0"/>
                <a:cs typeface="Times New Roman" panose="02020603050405020304" pitchFamily="18" charset="0"/>
              </a:rPr>
              <a:t>структурный гомеостаз и обеспечивается возможность постоянного выполнения органами их функций</a:t>
            </a:r>
            <a:r>
              <a:rPr lang="ru-RU" sz="2400" dirty="0">
                <a:latin typeface="Times New Roman" panose="02020603050405020304" pitchFamily="18" charset="0"/>
                <a:cs typeface="Times New Roman" panose="02020603050405020304" pitchFamily="18" charset="0"/>
              </a:rPr>
              <a:t>. С общебиологической точки зрения, </a:t>
            </a:r>
            <a:r>
              <a:rPr lang="ru-RU" sz="2400" i="1" dirty="0">
                <a:latin typeface="Times New Roman" panose="02020603050405020304" pitchFamily="18" charset="0"/>
                <a:cs typeface="Times New Roman" panose="02020603050405020304" pitchFamily="18" charset="0"/>
              </a:rPr>
              <a:t>физиологическая регенерация,</a:t>
            </a:r>
            <a:r>
              <a:rPr lang="ru-RU" sz="2400" dirty="0">
                <a:latin typeface="Times New Roman" panose="02020603050405020304" pitchFamily="18" charset="0"/>
                <a:cs typeface="Times New Roman" panose="02020603050405020304" pitchFamily="18" charset="0"/>
              </a:rPr>
              <a:t> как и обмен веществ, </a:t>
            </a:r>
            <a:r>
              <a:rPr lang="ru-RU" sz="2400" i="1" dirty="0">
                <a:latin typeface="Times New Roman" panose="02020603050405020304" pitchFamily="18" charset="0"/>
                <a:cs typeface="Times New Roman" panose="02020603050405020304" pitchFamily="18" charset="0"/>
              </a:rPr>
              <a:t>является проявлением такого важнейшего свойства жизни, как самообновление. При этом восстановление структуры может происходить на разных уровнях - молекулярном, субклеточном, клеточном, тканевом и органном</a:t>
            </a:r>
            <a:r>
              <a:rPr lang="ru-RU" sz="2400" i="1">
                <a:latin typeface="Times New Roman" panose="02020603050405020304" pitchFamily="18" charset="0"/>
                <a:cs typeface="Times New Roman" panose="02020603050405020304" pitchFamily="18" charset="0"/>
              </a:rPr>
              <a:t>. </a:t>
            </a:r>
            <a:r>
              <a:rPr lang="ru-RU" sz="2400" smtClean="0">
                <a:latin typeface="Times New Roman" panose="02020603050405020304" pitchFamily="18" charset="0"/>
                <a:cs typeface="Times New Roman" panose="02020603050405020304" pitchFamily="18" charset="0"/>
              </a:rPr>
              <a:t>Примером </a:t>
            </a:r>
            <a:r>
              <a:rPr lang="ru-RU" sz="2400" dirty="0">
                <a:latin typeface="Times New Roman" panose="02020603050405020304" pitchFamily="18" charset="0"/>
                <a:cs typeface="Times New Roman" panose="02020603050405020304" pitchFamily="18" charset="0"/>
              </a:rPr>
              <a:t>физиологической регенерации на внутриклеточном уровне являются процессы восстановления субклеточных структур в клетках всех тканей и органов. Значение ее особенно велико для долговечных тканей, утративших способность к регенерации путем деления клеток (например, нервная ткань). </a:t>
            </a: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854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just"/>
            <a:r>
              <a:rPr lang="ru-RU" b="1" dirty="0"/>
              <a:t> </a:t>
            </a:r>
            <a:r>
              <a:rPr lang="ru-RU" sz="2200" b="1" dirty="0">
                <a:latin typeface="Times New Roman" panose="02020603050405020304" pitchFamily="18" charset="0"/>
                <a:cs typeface="Times New Roman" panose="02020603050405020304" pitchFamily="18" charset="0"/>
              </a:rPr>
              <a:t>Регенерация (от лат. </a:t>
            </a:r>
            <a:r>
              <a:rPr lang="ru-RU" sz="2200" b="1" dirty="0" err="1">
                <a:latin typeface="Times New Roman" panose="02020603050405020304" pitchFamily="18" charset="0"/>
                <a:cs typeface="Times New Roman" panose="02020603050405020304" pitchFamily="18" charset="0"/>
              </a:rPr>
              <a:t>regeneratio</a:t>
            </a:r>
            <a:r>
              <a:rPr lang="ru-RU" sz="2200" b="1" dirty="0">
                <a:latin typeface="Times New Roman" panose="02020603050405020304" pitchFamily="18" charset="0"/>
                <a:cs typeface="Times New Roman" panose="02020603050405020304" pitchFamily="18" charset="0"/>
              </a:rPr>
              <a:t>) означает возобновление или восстановление. С биологической точки зрения регенерация –это процесс восстановления организмом поврежденных или утраченных структур. Регенерация поддерживает строение и функции организма, его целостность.</a:t>
            </a:r>
            <a:r>
              <a:rPr lang="ru-RU" sz="2200" dirty="0">
                <a:latin typeface="Times New Roman" panose="02020603050405020304" pitchFamily="18" charset="0"/>
                <a:cs typeface="Times New Roman" panose="02020603050405020304" pitchFamily="18" charset="0"/>
              </a:rPr>
              <a:t> </a:t>
            </a:r>
            <a:r>
              <a:rPr lang="ru-RU" sz="2200" b="1" dirty="0">
                <a:latin typeface="Times New Roman" panose="02020603050405020304" pitchFamily="18" charset="0"/>
                <a:cs typeface="Times New Roman" panose="02020603050405020304" pitchFamily="18" charset="0"/>
              </a:rPr>
              <a:t>Различают физиологическую и </a:t>
            </a:r>
            <a:r>
              <a:rPr lang="ru-RU" sz="2200" b="1" dirty="0" err="1">
                <a:latin typeface="Times New Roman" panose="02020603050405020304" pitchFamily="18" charset="0"/>
                <a:cs typeface="Times New Roman" panose="02020603050405020304" pitchFamily="18" charset="0"/>
              </a:rPr>
              <a:t>репаративную</a:t>
            </a:r>
            <a:r>
              <a:rPr lang="ru-RU" sz="2200" b="1" dirty="0">
                <a:latin typeface="Times New Roman" panose="02020603050405020304" pitchFamily="18" charset="0"/>
                <a:cs typeface="Times New Roman" panose="02020603050405020304" pitchFamily="18" charset="0"/>
              </a:rPr>
              <a:t> регенерацию</a:t>
            </a:r>
            <a:endParaRPr lang="ru-RU" sz="2200"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834" y="175596"/>
            <a:ext cx="8570331" cy="6419379"/>
          </a:xfrm>
        </p:spPr>
      </p:pic>
    </p:spTree>
    <p:extLst>
      <p:ext uri="{BB962C8B-B14F-4D97-AF65-F5344CB8AC3E}">
        <p14:creationId xmlns:p14="http://schemas.microsoft.com/office/powerpoint/2010/main" val="179591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878" y="72817"/>
            <a:ext cx="8149471" cy="6104146"/>
          </a:xfrm>
        </p:spPr>
      </p:pic>
    </p:spTree>
    <p:extLst>
      <p:ext uri="{BB962C8B-B14F-4D97-AF65-F5344CB8AC3E}">
        <p14:creationId xmlns:p14="http://schemas.microsoft.com/office/powerpoint/2010/main" val="743159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685743"/>
          </a:xfrm>
          <a:solidFill>
            <a:schemeClr val="accent5">
              <a:lumMod val="20000"/>
              <a:lumOff val="80000"/>
            </a:schemeClr>
          </a:solidFill>
        </p:spPr>
        <p:txBody>
          <a:bodyPr>
            <a:noAutofit/>
          </a:bodyPr>
          <a:lstStyle/>
          <a:p>
            <a:r>
              <a:rPr lang="ru-RU" sz="2400" b="1" dirty="0" smtClean="0">
                <a:solidFill>
                  <a:srgbClr val="FF0000"/>
                </a:solidFill>
                <a:latin typeface="Times New Roman" panose="02020603050405020304" pitchFamily="18" charset="0"/>
                <a:cs typeface="Times New Roman" panose="02020603050405020304" pitchFamily="18" charset="0"/>
              </a:rPr>
              <a:t/>
            </a:r>
            <a:br>
              <a:rPr lang="ru-RU" sz="2400" b="1" dirty="0" smtClean="0">
                <a:solidFill>
                  <a:srgbClr val="FF0000"/>
                </a:solidFill>
                <a:latin typeface="Times New Roman" panose="02020603050405020304" pitchFamily="18" charset="0"/>
                <a:cs typeface="Times New Roman" panose="02020603050405020304" pitchFamily="18" charset="0"/>
              </a:rPr>
            </a:br>
            <a:r>
              <a:rPr lang="ru-RU" sz="2400" b="1" dirty="0" smtClean="0">
                <a:solidFill>
                  <a:srgbClr val="FF0000"/>
                </a:solidFill>
                <a:latin typeface="Times New Roman" panose="02020603050405020304" pitchFamily="18" charset="0"/>
                <a:cs typeface="Times New Roman" panose="02020603050405020304" pitchFamily="18" charset="0"/>
              </a:rPr>
              <a:t>Физиологическая </a:t>
            </a:r>
            <a:r>
              <a:rPr lang="ru-RU" sz="2400" b="1" dirty="0">
                <a:solidFill>
                  <a:srgbClr val="FF0000"/>
                </a:solidFill>
                <a:latin typeface="Times New Roman" panose="02020603050405020304" pitchFamily="18" charset="0"/>
                <a:cs typeface="Times New Roman" panose="02020603050405020304" pitchFamily="18" charset="0"/>
              </a:rPr>
              <a:t>регенерация – это постоянные восстановительные процессы, связанные с разрушением внутриклеточных структур и с гибелью клеток в ходе нормальной жизнедеятельности организма.</a:t>
            </a:r>
            <a:r>
              <a:rPr lang="ru-RU" sz="2400" dirty="0">
                <a:solidFill>
                  <a:srgbClr val="FF0000"/>
                </a:solidFill>
                <a:latin typeface="Times New Roman" panose="02020603050405020304" pitchFamily="18" charset="0"/>
                <a:cs typeface="Times New Roman" panose="02020603050405020304" pitchFamily="18" charset="0"/>
              </a:rPr>
              <a:t> </a:t>
            </a:r>
            <a:br>
              <a:rPr lang="ru-RU" sz="2400" dirty="0">
                <a:solidFill>
                  <a:srgbClr val="FF0000"/>
                </a:solidFill>
                <a:latin typeface="Times New Roman" panose="02020603050405020304" pitchFamily="18" charset="0"/>
                <a:cs typeface="Times New Roman" panose="02020603050405020304" pitchFamily="18" charset="0"/>
              </a:rPr>
            </a:br>
            <a:endParaRPr lang="ru-RU" sz="24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5">
              <a:lumMod val="20000"/>
              <a:lumOff val="80000"/>
            </a:schemeClr>
          </a:solidFill>
        </p:spPr>
        <p:txBody>
          <a:bodyPr/>
          <a:lstStyle/>
          <a:p>
            <a:pPr algn="just"/>
            <a:r>
              <a:rPr lang="ru-RU" dirty="0">
                <a:latin typeface="Times New Roman" panose="02020603050405020304" pitchFamily="18" charset="0"/>
                <a:cs typeface="Times New Roman" panose="02020603050405020304" pitchFamily="18" charset="0"/>
              </a:rPr>
              <a:t>Интенсивная деятельность клетки сопровождается разрушением ее структур, истощением энергетических ресурсов, которые должны восполняться активной работой внутриклеточного биосинтетического аппарата. Если при дифференцировке клетка теряет биосинтетический аппарат (например, эритроцит становится безъядерным), то она не в состоянии восполнять утрачиваемые элементы и через определенное время погибает.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877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ru-RU" sz="3200" b="1" dirty="0" smtClean="0">
                <a:solidFill>
                  <a:srgbClr val="FF0000"/>
                </a:solidFill>
                <a:latin typeface="Times New Roman" panose="02020603050405020304" pitchFamily="18" charset="0"/>
                <a:cs typeface="Times New Roman" panose="02020603050405020304" pitchFamily="18" charset="0"/>
              </a:rPr>
              <a:t>Скорость и темпы физиологической регенерации в онтогенезе</a:t>
            </a:r>
            <a:endParaRPr lang="ru-RU" sz="3200" b="1" dirty="0">
              <a:solidFill>
                <a:srgbClr val="FF0000"/>
              </a:solidFill>
              <a:latin typeface="Times New Roman" panose="02020603050405020304" pitchFamily="18" charset="0"/>
              <a:cs typeface="Times New Roman" panose="02020603050405020304" pitchFamily="18" charset="0"/>
            </a:endParaRPr>
          </a:p>
        </p:txBody>
      </p:sp>
      <p:pic>
        <p:nvPicPr>
          <p:cNvPr id="4" name="Объект 3" descr="https://studfile.net/html/2706/394/html_xfCWfEJ5LH.YeiS/img-2xDYOK.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0" y="1802675"/>
            <a:ext cx="7783830" cy="4663440"/>
          </a:xfrm>
          <a:prstGeom prst="rect">
            <a:avLst/>
          </a:prstGeom>
          <a:noFill/>
          <a:ln>
            <a:noFill/>
          </a:ln>
        </p:spPr>
      </p:pic>
    </p:spTree>
    <p:extLst>
      <p:ext uri="{BB962C8B-B14F-4D97-AF65-F5344CB8AC3E}">
        <p14:creationId xmlns:p14="http://schemas.microsoft.com/office/powerpoint/2010/main" val="175628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75270" cy="1672680"/>
          </a:xfrm>
          <a:solidFill>
            <a:schemeClr val="accent5">
              <a:lumMod val="20000"/>
              <a:lumOff val="80000"/>
            </a:schemeClr>
          </a:solidFill>
        </p:spPr>
        <p:txBody>
          <a:bodyPr>
            <a:normAutofit fontScale="90000"/>
          </a:bodyPr>
          <a:lstStyle/>
          <a:p>
            <a:pPr algn="just"/>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В </a:t>
            </a:r>
            <a:r>
              <a:rPr lang="ru-RU" sz="2700" dirty="0">
                <a:latin typeface="Times New Roman" panose="02020603050405020304" pitchFamily="18" charset="0"/>
                <a:cs typeface="Times New Roman" panose="02020603050405020304" pitchFamily="18" charset="0"/>
              </a:rPr>
              <a:t>физиологической регенерации выделяют </a:t>
            </a:r>
            <a:r>
              <a:rPr lang="ru-RU" sz="2700" b="1" dirty="0">
                <a:latin typeface="Times New Roman" panose="02020603050405020304" pitchFamily="18" charset="0"/>
                <a:cs typeface="Times New Roman" panose="02020603050405020304" pitchFamily="18" charset="0"/>
              </a:rPr>
              <a:t>разрушительную и восстановительную </a:t>
            </a:r>
            <a:r>
              <a:rPr lang="ru-RU" sz="2700" b="1" dirty="0" smtClean="0">
                <a:latin typeface="Times New Roman" panose="02020603050405020304" pitchFamily="18" charset="0"/>
                <a:cs typeface="Times New Roman" panose="02020603050405020304" pitchFamily="18" charset="0"/>
              </a:rPr>
              <a:t>фазы</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Полагают, что продукты распада части клеток стимулируют пролиферацию </a:t>
            </a:r>
            <a:r>
              <a:rPr lang="ru-RU" sz="3100" dirty="0">
                <a:latin typeface="Times New Roman" panose="02020603050405020304" pitchFamily="18" charset="0"/>
                <a:cs typeface="Times New Roman" panose="02020603050405020304" pitchFamily="18" charset="0"/>
              </a:rPr>
              <a:t>других. </a:t>
            </a:r>
            <a:r>
              <a:rPr lang="ru-RU" dirty="0"/>
              <a:t/>
            </a:r>
            <a:br>
              <a:rPr lang="ru-RU" dirty="0"/>
            </a:br>
            <a:endParaRPr lang="ru-RU" dirty="0"/>
          </a:p>
        </p:txBody>
      </p:sp>
      <p:pic>
        <p:nvPicPr>
          <p:cNvPr id="4" name="Объект 3" descr="https://studfile.net/html/2706/394/html_xfCWfEJ5LH.YeiS/img-xT8iKg.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1337" y="2037806"/>
            <a:ext cx="7197634" cy="4206240"/>
          </a:xfrm>
          <a:prstGeom prst="rect">
            <a:avLst/>
          </a:prstGeom>
          <a:noFill/>
          <a:ln>
            <a:noFill/>
          </a:ln>
        </p:spPr>
      </p:pic>
    </p:spTree>
    <p:extLst>
      <p:ext uri="{BB962C8B-B14F-4D97-AF65-F5344CB8AC3E}">
        <p14:creationId xmlns:p14="http://schemas.microsoft.com/office/powerpoint/2010/main" val="186382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49" y="365126"/>
            <a:ext cx="7731579" cy="405583"/>
          </a:xfrm>
          <a:solidFill>
            <a:schemeClr val="accent5">
              <a:lumMod val="20000"/>
              <a:lumOff val="80000"/>
            </a:schemeClr>
          </a:solidFill>
        </p:spPr>
        <p:txBody>
          <a:bodyPr>
            <a:noAutofit/>
          </a:bodyPr>
          <a:lstStyle/>
          <a:p>
            <a:r>
              <a:rPr lang="ru-RU" sz="2800" b="1" dirty="0" smtClean="0">
                <a:solidFill>
                  <a:srgbClr val="FF0000"/>
                </a:solidFill>
                <a:latin typeface="Times New Roman" panose="02020603050405020304" pitchFamily="18" charset="0"/>
                <a:cs typeface="Times New Roman" panose="02020603050405020304" pitchFamily="18" charset="0"/>
              </a:rPr>
              <a:t/>
            </a:r>
            <a:br>
              <a:rPr lang="ru-RU" sz="2800" b="1" dirty="0" smtClean="0">
                <a:solidFill>
                  <a:srgbClr val="FF0000"/>
                </a:solidFill>
                <a:latin typeface="Times New Roman" panose="02020603050405020304" pitchFamily="18" charset="0"/>
                <a:cs typeface="Times New Roman" panose="02020603050405020304" pitchFamily="18" charset="0"/>
              </a:rPr>
            </a:br>
            <a:r>
              <a:rPr lang="ru-RU" sz="2800" b="1" dirty="0">
                <a:solidFill>
                  <a:srgbClr val="FF0000"/>
                </a:solidFill>
                <a:latin typeface="Times New Roman" panose="02020603050405020304" pitchFamily="18" charset="0"/>
                <a:cs typeface="Times New Roman" panose="02020603050405020304" pitchFamily="18" charset="0"/>
              </a:rPr>
              <a:t/>
            </a:r>
            <a:br>
              <a:rPr lang="ru-RU" sz="2800" b="1" dirty="0">
                <a:solidFill>
                  <a:srgbClr val="FF0000"/>
                </a:solidFill>
                <a:latin typeface="Times New Roman" panose="02020603050405020304" pitchFamily="18" charset="0"/>
                <a:cs typeface="Times New Roman" panose="02020603050405020304" pitchFamily="18" charset="0"/>
              </a:rPr>
            </a:br>
            <a:r>
              <a:rPr lang="ru-RU" sz="2400" b="1" dirty="0" smtClean="0">
                <a:solidFill>
                  <a:srgbClr val="FF0000"/>
                </a:solidFill>
                <a:latin typeface="Times New Roman" panose="02020603050405020304" pitchFamily="18" charset="0"/>
                <a:cs typeface="Times New Roman" panose="02020603050405020304" pitchFamily="18" charset="0"/>
              </a:rPr>
              <a:t>Различают </a:t>
            </a:r>
            <a:r>
              <a:rPr lang="ru-RU" sz="2400" b="1" dirty="0">
                <a:solidFill>
                  <a:srgbClr val="FF0000"/>
                </a:solidFill>
                <a:latin typeface="Times New Roman" panose="02020603050405020304" pitchFamily="18" charset="0"/>
                <a:cs typeface="Times New Roman" panose="02020603050405020304" pitchFamily="18" charset="0"/>
              </a:rPr>
              <a:t>2 уровня физиологической регенерации: </a:t>
            </a:r>
            <a:r>
              <a:rPr lang="ru-RU" sz="2400" dirty="0">
                <a:solidFill>
                  <a:srgbClr val="FF0000"/>
                </a:solidFill>
                <a:latin typeface="Times New Roman" panose="02020603050405020304" pitchFamily="18" charset="0"/>
                <a:cs typeface="Times New Roman" panose="02020603050405020304" pitchFamily="18" charset="0"/>
              </a:rPr>
              <a:t/>
            </a:r>
            <a:br>
              <a:rPr lang="ru-RU" sz="2400" dirty="0">
                <a:solidFill>
                  <a:srgbClr val="FF0000"/>
                </a:solidFill>
                <a:latin typeface="Times New Roman" panose="02020603050405020304" pitchFamily="18" charset="0"/>
                <a:cs typeface="Times New Roman" panose="02020603050405020304" pitchFamily="18" charset="0"/>
              </a:rPr>
            </a:br>
            <a:r>
              <a:rPr lang="ru-RU" sz="2800" dirty="0">
                <a:solidFill>
                  <a:srgbClr val="FF0000"/>
                </a:solidFill>
                <a:latin typeface="Times New Roman" panose="02020603050405020304" pitchFamily="18" charset="0"/>
                <a:cs typeface="Times New Roman" panose="02020603050405020304" pitchFamily="18" charset="0"/>
              </a:rPr>
              <a:t> </a:t>
            </a:r>
            <a:br>
              <a:rPr lang="ru-RU" sz="2800" dirty="0">
                <a:solidFill>
                  <a:srgbClr val="FF0000"/>
                </a:solidFill>
                <a:latin typeface="Times New Roman" panose="02020603050405020304" pitchFamily="18" charset="0"/>
                <a:cs typeface="Times New Roman" panose="02020603050405020304" pitchFamily="18" charset="0"/>
              </a:rPr>
            </a:br>
            <a:endParaRPr lang="ru-RU" sz="28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8650" y="770709"/>
            <a:ext cx="7849144" cy="5406254"/>
          </a:xfrm>
          <a:solidFill>
            <a:schemeClr val="accent5">
              <a:lumMod val="20000"/>
              <a:lumOff val="80000"/>
            </a:schemeClr>
          </a:solidFill>
        </p:spPr>
        <p:txBody>
          <a:bodyPr>
            <a:normAutofit fontScale="85000" lnSpcReduction="20000"/>
          </a:bodyPr>
          <a:lstStyle/>
          <a:p>
            <a:pPr algn="just"/>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Восстановление внутриклеточных структур</a:t>
            </a:r>
            <a:r>
              <a:rPr lang="ru-RU" dirty="0">
                <a:latin typeface="Times New Roman" panose="02020603050405020304" pitchFamily="18" charset="0"/>
                <a:cs typeface="Times New Roman" panose="02020603050405020304" pitchFamily="18" charset="0"/>
              </a:rPr>
              <a:t> </a:t>
            </a:r>
            <a:r>
              <a:rPr lang="ru-RU" u="sng" dirty="0">
                <a:latin typeface="Times New Roman" panose="02020603050405020304" pitchFamily="18" charset="0"/>
                <a:cs typeface="Times New Roman" panose="02020603050405020304" pitchFamily="18" charset="0"/>
              </a:rPr>
              <a:t>(</a:t>
            </a:r>
            <a:r>
              <a:rPr lang="ru-RU" b="1" u="sng" dirty="0">
                <a:solidFill>
                  <a:srgbClr val="FF0000"/>
                </a:solidFill>
                <a:latin typeface="Times New Roman" panose="02020603050405020304" pitchFamily="18" charset="0"/>
                <a:cs typeface="Times New Roman" panose="02020603050405020304" pitchFamily="18" charset="0"/>
              </a:rPr>
              <a:t>внутриклеточная регенерация</a:t>
            </a:r>
            <a:r>
              <a:rPr lang="ru-RU" u="sng" dirty="0">
                <a:solidFill>
                  <a:srgbClr val="FF0000"/>
                </a:solidFill>
                <a:latin typeface="Times New Roman" panose="02020603050405020304" pitchFamily="18" charset="0"/>
                <a:cs typeface="Times New Roman" panose="02020603050405020304" pitchFamily="18" charset="0"/>
              </a:rPr>
              <a:t>)</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 помощью биосинтетического аппарата. Этот тип физиологической регенерации характерен почти для всех клеток тканей. Однако его значимость особенно велика для тканей, утративших способность к размножению еще в период эмбрионального развития </a:t>
            </a:r>
            <a:r>
              <a:rPr lang="ru-RU" dirty="0" smtClean="0">
                <a:latin typeface="Times New Roman" panose="02020603050405020304" pitchFamily="18" charset="0"/>
                <a:cs typeface="Times New Roman" panose="02020603050405020304" pitchFamily="18" charset="0"/>
              </a:rPr>
              <a:t>(например, нервная </a:t>
            </a:r>
            <a:r>
              <a:rPr lang="ru-RU" dirty="0">
                <a:latin typeface="Times New Roman" panose="02020603050405020304" pitchFamily="18" charset="0"/>
                <a:cs typeface="Times New Roman" panose="02020603050405020304" pitchFamily="18" charset="0"/>
              </a:rPr>
              <a:t>ткань).</a:t>
            </a:r>
          </a:p>
          <a:p>
            <a:pPr algn="just"/>
            <a:r>
              <a:rPr lang="ru-RU" dirty="0">
                <a:latin typeface="Times New Roman" panose="02020603050405020304" pitchFamily="18" charset="0"/>
                <a:cs typeface="Times New Roman" panose="02020603050405020304" pitchFamily="18" charset="0"/>
              </a:rPr>
              <a:t>2. </a:t>
            </a:r>
            <a:r>
              <a:rPr lang="ru-RU" b="1" u="sng" dirty="0">
                <a:solidFill>
                  <a:srgbClr val="FF0000"/>
                </a:solidFill>
                <a:latin typeface="Times New Roman" panose="02020603050405020304" pitchFamily="18" charset="0"/>
                <a:cs typeface="Times New Roman" panose="02020603050405020304" pitchFamily="18" charset="0"/>
              </a:rPr>
              <a:t>Пролиферативная регенерация</a:t>
            </a:r>
            <a:r>
              <a:rPr lang="ru-RU" dirty="0">
                <a:solidFill>
                  <a:srgbClr val="FF0000"/>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обеспечивает восполнение численности клеток путем их деления. Например, в соединительной и эпителиальной тканях есть </a:t>
            </a:r>
            <a:r>
              <a:rPr lang="ru-RU" b="1" u="sng" dirty="0">
                <a:latin typeface="Times New Roman" panose="02020603050405020304" pitchFamily="18" charset="0"/>
                <a:cs typeface="Times New Roman" panose="02020603050405020304" pitchFamily="18" charset="0"/>
              </a:rPr>
              <a:t>специальные камбиальные клетки</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которые, размножаясь, заменяют отмершие клетки (</a:t>
            </a:r>
            <a:r>
              <a:rPr lang="ru-RU" b="1" dirty="0">
                <a:latin typeface="Times New Roman" panose="02020603050405020304" pitchFamily="18" charset="0"/>
                <a:cs typeface="Times New Roman" panose="02020603050405020304" pitchFamily="18" charset="0"/>
              </a:rPr>
              <a:t>костный мозг, крипты в эпителии тонкой кишки, базальный слой в эпителии кожи</a:t>
            </a:r>
            <a:r>
              <a:rPr lang="ru-RU" dirty="0" smtClean="0">
                <a:latin typeface="Times New Roman" panose="02020603050405020304" pitchFamily="18" charset="0"/>
                <a:cs typeface="Times New Roman" panose="02020603050405020304" pitchFamily="18" charset="0"/>
              </a:rPr>
              <a:t>). Названные ткани имеют высокий уровень физиологической регенерации, </a:t>
            </a:r>
            <a:r>
              <a:rPr lang="ru-RU" dirty="0">
                <a:latin typeface="Times New Roman" panose="02020603050405020304" pitchFamily="18" charset="0"/>
                <a:cs typeface="Times New Roman" panose="02020603050405020304" pitchFamily="18" charset="0"/>
              </a:rPr>
              <a:t>поскольку в результате узкой </a:t>
            </a:r>
            <a:r>
              <a:rPr lang="ru-RU" dirty="0" smtClean="0">
                <a:latin typeface="Times New Roman" panose="02020603050405020304" pitchFamily="18" charset="0"/>
                <a:cs typeface="Times New Roman" panose="02020603050405020304" pitchFamily="18" charset="0"/>
              </a:rPr>
              <a:t>специализации </a:t>
            </a:r>
            <a:r>
              <a:rPr lang="ru-RU" dirty="0">
                <a:latin typeface="Times New Roman" panose="02020603050405020304" pitchFamily="18" charset="0"/>
                <a:cs typeface="Times New Roman" panose="02020603050405020304" pitchFamily="18" charset="0"/>
              </a:rPr>
              <a:t>они теряют биосинтетический аппарат и способность к регенерации на молекулярно-субклеточном уровне. Эти клетки обречены на гибель после непродолжительного функционирования. </a:t>
            </a:r>
          </a:p>
        </p:txBody>
      </p:sp>
    </p:spTree>
    <p:extLst>
      <p:ext uri="{BB962C8B-B14F-4D97-AF65-F5344CB8AC3E}">
        <p14:creationId xmlns:p14="http://schemas.microsoft.com/office/powerpoint/2010/main" val="405752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a:xfrm>
            <a:off x="628650" y="365126"/>
            <a:ext cx="7886700" cy="5811837"/>
          </a:xfrm>
          <a:solidFill>
            <a:schemeClr val="accent5">
              <a:lumMod val="20000"/>
              <a:lumOff val="80000"/>
            </a:schemeClr>
          </a:solidFill>
        </p:spPr>
        <p:txBody>
          <a:bodyPr>
            <a:normAutofit fontScale="85000" lnSpcReduction="20000"/>
          </a:bodyPr>
          <a:lstStyle/>
          <a:p>
            <a:pPr algn="just"/>
            <a:r>
              <a:rPr lang="ru-RU" b="1" dirty="0">
                <a:latin typeface="Times New Roman" panose="02020603050405020304" pitchFamily="18" charset="0"/>
                <a:cs typeface="Times New Roman" panose="02020603050405020304" pitchFamily="18" charset="0"/>
              </a:rPr>
              <a:t>Примерами физиологической регенерации на клеточном и тканевом уровнях</a:t>
            </a:r>
            <a:r>
              <a:rPr lang="ru-RU" dirty="0">
                <a:latin typeface="Times New Roman" panose="02020603050405020304" pitchFamily="18" charset="0"/>
                <a:cs typeface="Times New Roman" panose="02020603050405020304" pitchFamily="18" charset="0"/>
              </a:rPr>
              <a:t> являются обновления эпидермиса кожи, роговицы глаза, эпителия слизистой кишечника, клеток периферической крови и др. Обновляются производные эпидермиса - волосы и ногти</a:t>
            </a:r>
            <a:r>
              <a:rPr lang="ru-RU" b="1" dirty="0">
                <a:latin typeface="Times New Roman" panose="02020603050405020304" pitchFamily="18" charset="0"/>
                <a:cs typeface="Times New Roman" panose="02020603050405020304" pitchFamily="18" charset="0"/>
              </a:rPr>
              <a:t>. Это так называемая </a:t>
            </a:r>
            <a:r>
              <a:rPr lang="ru-RU" b="1" dirty="0">
                <a:solidFill>
                  <a:srgbClr val="FF0000"/>
                </a:solidFill>
                <a:latin typeface="Times New Roman" panose="02020603050405020304" pitchFamily="18" charset="0"/>
                <a:cs typeface="Times New Roman" panose="02020603050405020304" pitchFamily="18" charset="0"/>
              </a:rPr>
              <a:t>пролиферативная регенерация</a:t>
            </a:r>
            <a:r>
              <a:rPr lang="ru-RU" b="1" dirty="0">
                <a:latin typeface="Times New Roman" panose="02020603050405020304" pitchFamily="18" charset="0"/>
                <a:cs typeface="Times New Roman" panose="02020603050405020304" pitchFamily="18" charset="0"/>
              </a:rPr>
              <a:t>, т.е. </a:t>
            </a:r>
            <a:r>
              <a:rPr lang="ru-RU" b="1" dirty="0">
                <a:solidFill>
                  <a:srgbClr val="FF0000"/>
                </a:solidFill>
                <a:latin typeface="Times New Roman" panose="02020603050405020304" pitchFamily="18" charset="0"/>
                <a:cs typeface="Times New Roman" panose="02020603050405020304" pitchFamily="18" charset="0"/>
              </a:rPr>
              <a:t>восполнение численности клеток за счет их деления</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Во многих тканях существуют специальные </a:t>
            </a:r>
            <a:r>
              <a:rPr lang="ru-RU" i="1" dirty="0">
                <a:solidFill>
                  <a:srgbClr val="FF0000"/>
                </a:solidFill>
                <a:latin typeface="Times New Roman" panose="02020603050405020304" pitchFamily="18" charset="0"/>
                <a:cs typeface="Times New Roman" panose="02020603050405020304" pitchFamily="18" charset="0"/>
              </a:rPr>
              <a:t>камбиальные клетки и очаги их пролиферации</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Такими являются, например, </a:t>
            </a:r>
            <a:r>
              <a:rPr lang="ru-RU" b="1" dirty="0">
                <a:latin typeface="Times New Roman" panose="02020603050405020304" pitchFamily="18" charset="0"/>
                <a:cs typeface="Times New Roman" panose="02020603050405020304" pitchFamily="18" charset="0"/>
              </a:rPr>
              <a:t>крипты в эпителии тонкой кишки, костный мозг, пролиферативные зоны в эпителии кожи.</a:t>
            </a:r>
            <a:r>
              <a:rPr lang="ru-RU" dirty="0">
                <a:latin typeface="Times New Roman" panose="02020603050405020304" pitchFamily="18" charset="0"/>
                <a:cs typeface="Times New Roman" panose="02020603050405020304" pitchFamily="18" charset="0"/>
              </a:rPr>
              <a:t> Интенсивность клеточного обновления в перечисленных лабильных тканях очень велика. </a:t>
            </a:r>
            <a:r>
              <a:rPr lang="ru-RU" b="1" dirty="0">
                <a:latin typeface="Times New Roman" panose="02020603050405020304" pitchFamily="18" charset="0"/>
                <a:cs typeface="Times New Roman" panose="02020603050405020304" pitchFamily="18" charset="0"/>
              </a:rPr>
              <a:t>Все эритроциты теплокровных животных, например, сменяются за 2-4 месяца, а эпителий тонкой кишки полностью обновляется за 2-3 суток</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Такое время требуется для перемещения клетки из крипты на ворсинку, выполнения ею функции и гибели.</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Клетки стабильных тканей таких органов, как печень, почка, надпочечник и др., обновляются значи­тельно </a:t>
            </a:r>
            <a:r>
              <a:rPr lang="ru-RU" b="1" dirty="0" smtClean="0">
                <a:latin typeface="Times New Roman" panose="02020603050405020304" pitchFamily="18" charset="0"/>
                <a:cs typeface="Times New Roman" panose="02020603050405020304" pitchFamily="18" charset="0"/>
              </a:rPr>
              <a:t>медленнее</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039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Презентация на тему: &quot;Лекция по биологии. Рост. Регенерация.. Рост Рост –  увеличение массы и линейных размеров организма.&quot;. Скачать бесплатно и без  регистрации."/>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4554" y="770708"/>
            <a:ext cx="8774943" cy="6581207"/>
          </a:xfrm>
          <a:prstGeom prst="rect">
            <a:avLst/>
          </a:prstGeom>
          <a:solidFill>
            <a:schemeClr val="accent5">
              <a:lumMod val="20000"/>
              <a:lumOff val="80000"/>
            </a:schemeClr>
          </a:solidFill>
          <a:extLst/>
        </p:spPr>
      </p:pic>
    </p:spTree>
    <p:extLst>
      <p:ext uri="{BB962C8B-B14F-4D97-AF65-F5344CB8AC3E}">
        <p14:creationId xmlns:p14="http://schemas.microsoft.com/office/powerpoint/2010/main" val="2970755376"/>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576</Words>
  <Application>Microsoft Office PowerPoint</Application>
  <PresentationFormat>Экран (4:3)</PresentationFormat>
  <Paragraphs>12</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 Office</vt:lpstr>
      <vt:lpstr>             Лекция 2.  Тема: «Физиологическая  регенерация» </vt:lpstr>
      <vt:lpstr> Регенерация (от лат. regeneratio) означает возобновление или восстановление. С биологической точки зрения регенерация –это процесс восстановления организмом поврежденных или утраченных структур. Регенерация поддерживает строение и функции организма, его целостность. Различают физиологическую и репаративную регенерацию</vt:lpstr>
      <vt:lpstr>Презентация PowerPoint</vt:lpstr>
      <vt:lpstr> Физиологическая регенерация – это постоянные восстановительные процессы, связанные с разрушением внутриклеточных структур и с гибелью клеток в ходе нормальной жизнедеятельности организма.  </vt:lpstr>
      <vt:lpstr>Скорость и темпы физиологической регенерации в онтогенезе</vt:lpstr>
      <vt:lpstr>  В физиологической регенерации выделяют разрушительную и восстановительную фазы. Полагают, что продукты распада части клеток стимулируют пролиферацию других.  </vt:lpstr>
      <vt:lpstr>  Различают 2 уровня физиологической регенерации: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Лекция 2.  Тема: «Физиологическая  регенерация» </dc:title>
  <dc:creator>User</dc:creator>
  <cp:lastModifiedBy>User</cp:lastModifiedBy>
  <cp:revision>14</cp:revision>
  <dcterms:created xsi:type="dcterms:W3CDTF">2021-01-31T18:29:29Z</dcterms:created>
  <dcterms:modified xsi:type="dcterms:W3CDTF">2021-02-01T05:58:35Z</dcterms:modified>
</cp:coreProperties>
</file>