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12/2/2020</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12/2/2020</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ru-RU"/>
              <a:t>Образец заголовка</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ru-RU"/>
              <a:t>Образец заголовка</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12/2/2020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ru-RU"/>
              <a:t>Образец заголовка</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ru-RU"/>
              <a:t>Образец заголовка</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12/2/2020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ru-RU"/>
              <a:t>Образец заголовка</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12/2/2020</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docs.microsoft.com/en-us/dotnet/api/system.windows.forms.numericupdown"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C0448AB-9F0E-417E-8511-C528E7BA2DC0}"/>
              </a:ext>
            </a:extLst>
          </p:cNvPr>
          <p:cNvSpPr>
            <a:spLocks noGrp="1"/>
          </p:cNvSpPr>
          <p:nvPr>
            <p:ph type="ctrTitle"/>
          </p:nvPr>
        </p:nvSpPr>
        <p:spPr/>
        <p:txBody>
          <a:bodyPr>
            <a:normAutofit/>
          </a:bodyPr>
          <a:lstStyle/>
          <a:p>
            <a:pPr algn="ctr"/>
            <a:r>
              <a:rPr lang="en-US" sz="4000" dirty="0"/>
              <a:t>The lecture 16</a:t>
            </a:r>
            <a:endParaRPr lang="ru-RU" sz="4000" dirty="0"/>
          </a:p>
        </p:txBody>
      </p:sp>
      <p:sp>
        <p:nvSpPr>
          <p:cNvPr id="3" name="Подзаголовок 2">
            <a:extLst>
              <a:ext uri="{FF2B5EF4-FFF2-40B4-BE49-F238E27FC236}">
                <a16:creationId xmlns:a16="http://schemas.microsoft.com/office/drawing/2014/main" id="{CEDAA989-349E-4CA0-B07E-BCCB41470775}"/>
              </a:ext>
            </a:extLst>
          </p:cNvPr>
          <p:cNvSpPr>
            <a:spLocks noGrp="1"/>
          </p:cNvSpPr>
          <p:nvPr>
            <p:ph type="subTitle" idx="1"/>
          </p:nvPr>
        </p:nvSpPr>
        <p:spPr>
          <a:xfrm>
            <a:off x="599227" y="4525581"/>
            <a:ext cx="10993546" cy="590321"/>
          </a:xfrm>
        </p:spPr>
        <p:txBody>
          <a:bodyPr>
            <a:normAutofit/>
          </a:bodyPr>
          <a:lstStyle/>
          <a:p>
            <a:pPr algn="ctr"/>
            <a:r>
              <a:rPr lang="en-US" sz="2800" dirty="0">
                <a:solidFill>
                  <a:srgbClr val="FFC000"/>
                </a:solidFill>
              </a:rPr>
              <a:t>Image viewer</a:t>
            </a:r>
            <a:endParaRPr lang="ru-RU" sz="2800" dirty="0">
              <a:solidFill>
                <a:srgbClr val="FFC000"/>
              </a:solidFill>
            </a:endParaRPr>
          </a:p>
        </p:txBody>
      </p:sp>
    </p:spTree>
    <p:extLst>
      <p:ext uri="{BB962C8B-B14F-4D97-AF65-F5344CB8AC3E}">
        <p14:creationId xmlns:p14="http://schemas.microsoft.com/office/powerpoint/2010/main" val="22156268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2E52144-9FF4-4D06-B4B4-2DA74D495B1F}"/>
              </a:ext>
            </a:extLst>
          </p:cNvPr>
          <p:cNvSpPr>
            <a:spLocks noGrp="1"/>
          </p:cNvSpPr>
          <p:nvPr>
            <p:ph type="title"/>
          </p:nvPr>
        </p:nvSpPr>
        <p:spPr>
          <a:xfrm>
            <a:off x="581192" y="702156"/>
            <a:ext cx="11029616" cy="816251"/>
          </a:xfrm>
        </p:spPr>
        <p:txBody>
          <a:bodyPr/>
          <a:lstStyle/>
          <a:p>
            <a:pPr algn="ctr"/>
            <a:r>
              <a:rPr lang="en-US" dirty="0" err="1">
                <a:solidFill>
                  <a:srgbClr val="FFC000"/>
                </a:solidFill>
              </a:rPr>
              <a:t>TableLayoutPanel</a:t>
            </a:r>
            <a:r>
              <a:rPr lang="en-US" dirty="0">
                <a:solidFill>
                  <a:srgbClr val="FFC000"/>
                </a:solidFill>
              </a:rPr>
              <a:t> control</a:t>
            </a:r>
            <a:endParaRPr lang="ru-RU" dirty="0"/>
          </a:p>
        </p:txBody>
      </p:sp>
      <p:sp>
        <p:nvSpPr>
          <p:cNvPr id="3" name="Объект 2">
            <a:extLst>
              <a:ext uri="{FF2B5EF4-FFF2-40B4-BE49-F238E27FC236}">
                <a16:creationId xmlns:a16="http://schemas.microsoft.com/office/drawing/2014/main" id="{86767A0D-0E9B-4652-A347-8170429E81BD}"/>
              </a:ext>
            </a:extLst>
          </p:cNvPr>
          <p:cNvSpPr>
            <a:spLocks noGrp="1"/>
          </p:cNvSpPr>
          <p:nvPr>
            <p:ph idx="1"/>
          </p:nvPr>
        </p:nvSpPr>
        <p:spPr/>
        <p:txBody>
          <a:bodyPr/>
          <a:lstStyle/>
          <a:p>
            <a:r>
              <a:rPr lang="en-US" dirty="0"/>
              <a:t>After you set the </a:t>
            </a:r>
            <a:r>
              <a:rPr lang="en-US" dirty="0" err="1"/>
              <a:t>TableLayoutPanel</a:t>
            </a:r>
            <a:r>
              <a:rPr lang="en-US" dirty="0"/>
              <a:t> </a:t>
            </a:r>
            <a:r>
              <a:rPr lang="en-US" b="1" dirty="0"/>
              <a:t>Dock</a:t>
            </a:r>
            <a:r>
              <a:rPr lang="en-US" dirty="0"/>
              <a:t> property to </a:t>
            </a:r>
            <a:r>
              <a:rPr lang="en-US" b="1" dirty="0"/>
              <a:t>Fill</a:t>
            </a:r>
            <a:r>
              <a:rPr lang="en-US" dirty="0"/>
              <a:t>, notice that the panel fills the entire form. If you resize the form again, the </a:t>
            </a:r>
            <a:r>
              <a:rPr lang="en-US" dirty="0" err="1"/>
              <a:t>TableLayoutPanel</a:t>
            </a:r>
            <a:r>
              <a:rPr lang="en-US" dirty="0"/>
              <a:t> stays docked, and resizes itself to fit.</a:t>
            </a:r>
            <a:endParaRPr lang="ru-RU" dirty="0"/>
          </a:p>
          <a:p>
            <a:r>
              <a:rPr lang="en-US" dirty="0"/>
              <a:t>Currently, the </a:t>
            </a:r>
            <a:r>
              <a:rPr lang="en-US" dirty="0" err="1"/>
              <a:t>TableLayoutPanel</a:t>
            </a:r>
            <a:r>
              <a:rPr lang="en-US" dirty="0"/>
              <a:t> has two equal-size rows and two equal-size columns. Let's resize them so the top row and right column are both much bigger. In </a:t>
            </a:r>
            <a:r>
              <a:rPr lang="en-US" b="1" dirty="0"/>
              <a:t>Windows Forms Designer</a:t>
            </a:r>
            <a:r>
              <a:rPr lang="en-US" dirty="0"/>
              <a:t>, select the </a:t>
            </a:r>
            <a:r>
              <a:rPr lang="en-US" dirty="0" err="1"/>
              <a:t>TableLayoutPanel</a:t>
            </a:r>
            <a:r>
              <a:rPr lang="en-US" dirty="0"/>
              <a:t>. In the upper-right corner, there is a small black triangle button, which appears as follows.</a:t>
            </a:r>
            <a:endParaRPr lang="ru-RU" dirty="0"/>
          </a:p>
          <a:p>
            <a:endParaRPr lang="ru-RU" dirty="0"/>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800" b="1" i="1" u="none" strike="noStrike" cap="none" normalizeH="0" baseline="0" dirty="0" err="1">
                <a:ln>
                  <a:noFill/>
                </a:ln>
                <a:solidFill>
                  <a:schemeClr val="tx1"/>
                </a:solidFill>
                <a:effectLst/>
                <a:latin typeface="Arial" panose="020B0604020202020204" pitchFamily="34" charset="0"/>
              </a:rPr>
              <a:t>Triangle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1" u="none" strike="noStrike" cap="none" normalizeH="0" baseline="0" dirty="0" err="1">
                <a:ln>
                  <a:noFill/>
                </a:ln>
                <a:solidFill>
                  <a:schemeClr val="tx1"/>
                </a:solidFill>
                <a:effectLst/>
                <a:latin typeface="Arial" panose="020B0604020202020204" pitchFamily="34" charset="0"/>
              </a:rPr>
              <a:t>button</a:t>
            </a:r>
            <a:endParaRPr kumimoji="0" lang="ru-RU" altLang="ru-RU"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800" b="0" i="0" u="none" strike="noStrike" cap="none" normalizeH="0" baseline="0" dirty="0" err="1">
                <a:ln>
                  <a:noFill/>
                </a:ln>
                <a:solidFill>
                  <a:schemeClr val="tx1"/>
                </a:solidFill>
                <a:effectLst/>
                <a:latin typeface="Arial" panose="020B0604020202020204" pitchFamily="34" charset="0"/>
              </a:rPr>
              <a:t>This</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button</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indicates</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that</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control</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has</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tasks</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that</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help</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you</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set</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its</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properties</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automatically</a:t>
            </a:r>
            <a:endParaRPr lang="ru-RU" dirty="0"/>
          </a:p>
          <a:p>
            <a:endParaRPr lang="ru-RU" dirty="0"/>
          </a:p>
        </p:txBody>
      </p:sp>
      <p:pic>
        <p:nvPicPr>
          <p:cNvPr id="5122" name="Picture 2" descr="Triangle button">
            <a:extLst>
              <a:ext uri="{FF2B5EF4-FFF2-40B4-BE49-F238E27FC236}">
                <a16:creationId xmlns:a16="http://schemas.microsoft.com/office/drawing/2014/main" id="{D08ADA79-CF92-4851-9CAF-1F4FF4F1BF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0" y="-411163"/>
            <a:ext cx="95250" cy="95250"/>
          </a:xfrm>
          <a:prstGeom prst="rect">
            <a:avLst/>
          </a:prstGeom>
          <a:noFill/>
          <a:extLst>
            <a:ext uri="{909E8E84-426E-40DD-AFC4-6F175D3DCCD1}">
              <a14:hiddenFill xmlns:a14="http://schemas.microsoft.com/office/drawing/2010/main">
                <a:solidFill>
                  <a:srgbClr val="FFFFFF"/>
                </a:solidFill>
              </a14:hiddenFill>
            </a:ext>
          </a:extLst>
        </p:spPr>
      </p:pic>
      <p:pic>
        <p:nvPicPr>
          <p:cNvPr id="6" name="Рисунок 5">
            <a:extLst>
              <a:ext uri="{FF2B5EF4-FFF2-40B4-BE49-F238E27FC236}">
                <a16:creationId xmlns:a16="http://schemas.microsoft.com/office/drawing/2014/main" id="{64ABCE30-A970-49A5-8CAA-7F72C4B48F12}"/>
              </a:ext>
            </a:extLst>
          </p:cNvPr>
          <p:cNvPicPr>
            <a:picLocks noChangeAspect="1"/>
          </p:cNvPicPr>
          <p:nvPr/>
        </p:nvPicPr>
        <p:blipFill>
          <a:blip r:embed="rId2"/>
          <a:stretch>
            <a:fillRect/>
          </a:stretch>
        </p:blipFill>
        <p:spPr>
          <a:xfrm>
            <a:off x="964733" y="4279083"/>
            <a:ext cx="159391" cy="159391"/>
          </a:xfrm>
          <a:prstGeom prst="rect">
            <a:avLst/>
          </a:prstGeom>
        </p:spPr>
      </p:pic>
    </p:spTree>
    <p:extLst>
      <p:ext uri="{BB962C8B-B14F-4D97-AF65-F5344CB8AC3E}">
        <p14:creationId xmlns:p14="http://schemas.microsoft.com/office/powerpoint/2010/main" val="3526012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FBFBB99-56C1-4B96-BBF8-1CA73AC2C124}"/>
              </a:ext>
            </a:extLst>
          </p:cNvPr>
          <p:cNvSpPr>
            <a:spLocks noGrp="1"/>
          </p:cNvSpPr>
          <p:nvPr>
            <p:ph type="title"/>
          </p:nvPr>
        </p:nvSpPr>
        <p:spPr>
          <a:xfrm>
            <a:off x="581192" y="702156"/>
            <a:ext cx="11029616" cy="849807"/>
          </a:xfrm>
        </p:spPr>
        <p:txBody>
          <a:bodyPr/>
          <a:lstStyle/>
          <a:p>
            <a:pPr algn="ctr"/>
            <a:r>
              <a:rPr lang="en-US" dirty="0" err="1">
                <a:solidFill>
                  <a:srgbClr val="FFC000"/>
                </a:solidFill>
              </a:rPr>
              <a:t>TableLayoutPanel</a:t>
            </a:r>
            <a:r>
              <a:rPr lang="en-US" dirty="0">
                <a:solidFill>
                  <a:srgbClr val="FFC000"/>
                </a:solidFill>
              </a:rPr>
              <a:t> control</a:t>
            </a:r>
            <a:endParaRPr lang="ru-RU" dirty="0"/>
          </a:p>
        </p:txBody>
      </p:sp>
      <p:sp>
        <p:nvSpPr>
          <p:cNvPr id="3" name="Объект 2">
            <a:extLst>
              <a:ext uri="{FF2B5EF4-FFF2-40B4-BE49-F238E27FC236}">
                <a16:creationId xmlns:a16="http://schemas.microsoft.com/office/drawing/2014/main" id="{D891A9DA-6805-4860-8279-611BDA64ADFA}"/>
              </a:ext>
            </a:extLst>
          </p:cNvPr>
          <p:cNvSpPr>
            <a:spLocks noGrp="1"/>
          </p:cNvSpPr>
          <p:nvPr>
            <p:ph idx="1"/>
          </p:nvPr>
        </p:nvSpPr>
        <p:spPr>
          <a:xfrm>
            <a:off x="581192" y="1895912"/>
            <a:ext cx="11029615" cy="4555222"/>
          </a:xfrm>
        </p:spPr>
        <p:txBody>
          <a:bodyPr>
            <a:normAutofit/>
          </a:bodyPr>
          <a:lstStyle/>
          <a:p>
            <a:r>
              <a:rPr lang="en-US" dirty="0"/>
              <a:t>Choose the triangle to display the control's task list, as shown in the following screenshot.</a:t>
            </a:r>
          </a:p>
          <a:p>
            <a:endParaRPr lang="ru-RU" dirty="0"/>
          </a:p>
          <a:p>
            <a:endParaRPr lang="en-US" dirty="0"/>
          </a:p>
          <a:p>
            <a:endParaRPr lang="ru-RU" dirty="0"/>
          </a:p>
          <a:p>
            <a:endParaRPr lang="ru-RU" dirty="0"/>
          </a:p>
          <a:p>
            <a:r>
              <a:rPr lang="en-US" dirty="0" err="1"/>
              <a:t>TableLayoutPanel</a:t>
            </a:r>
            <a:r>
              <a:rPr lang="en-US" dirty="0"/>
              <a:t> tasks</a:t>
            </a:r>
          </a:p>
          <a:p>
            <a:endParaRPr lang="en-US" dirty="0"/>
          </a:p>
          <a:p>
            <a:r>
              <a:rPr lang="en-US" dirty="0"/>
              <a:t>Choose the Edit Rows and Columns task to display the Column and Row Styles window. Choose Column1, and set its size to 15 percent by being sure the Percent button is selected and entering 15 in the Percent box. (That's a </a:t>
            </a:r>
            <a:r>
              <a:rPr lang="en-US" dirty="0" err="1"/>
              <a:t>NumericUpDown</a:t>
            </a:r>
            <a:r>
              <a:rPr lang="en-US" dirty="0"/>
              <a:t> control, which you'll use in a later tutorial.) Choose Column2 and set it to 85 percent. Don't choose the OK button yet, because the window will close. (But if you do, you can reopen it by using the task list.)</a:t>
            </a:r>
            <a:endParaRPr lang="ru-RU" dirty="0"/>
          </a:p>
        </p:txBody>
      </p:sp>
      <p:pic>
        <p:nvPicPr>
          <p:cNvPr id="5" name="Рисунок 4">
            <a:extLst>
              <a:ext uri="{FF2B5EF4-FFF2-40B4-BE49-F238E27FC236}">
                <a16:creationId xmlns:a16="http://schemas.microsoft.com/office/drawing/2014/main" id="{0E16DD57-C01D-400C-B9D9-34F575B9E93F}"/>
              </a:ext>
            </a:extLst>
          </p:cNvPr>
          <p:cNvPicPr>
            <a:picLocks noChangeAspect="1"/>
          </p:cNvPicPr>
          <p:nvPr/>
        </p:nvPicPr>
        <p:blipFill>
          <a:blip r:embed="rId2"/>
          <a:stretch>
            <a:fillRect/>
          </a:stretch>
        </p:blipFill>
        <p:spPr>
          <a:xfrm>
            <a:off x="938431" y="2486067"/>
            <a:ext cx="3067050" cy="1533525"/>
          </a:xfrm>
          <a:prstGeom prst="rect">
            <a:avLst/>
          </a:prstGeom>
        </p:spPr>
      </p:pic>
    </p:spTree>
    <p:extLst>
      <p:ext uri="{BB962C8B-B14F-4D97-AF65-F5344CB8AC3E}">
        <p14:creationId xmlns:p14="http://schemas.microsoft.com/office/powerpoint/2010/main" val="30409127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CB68826-3C49-4EAF-8757-88D7F23564D7}"/>
              </a:ext>
            </a:extLst>
          </p:cNvPr>
          <p:cNvSpPr>
            <a:spLocks noGrp="1"/>
          </p:cNvSpPr>
          <p:nvPr>
            <p:ph type="title"/>
          </p:nvPr>
        </p:nvSpPr>
        <p:spPr>
          <a:xfrm>
            <a:off x="581192" y="702156"/>
            <a:ext cx="11029616" cy="866585"/>
          </a:xfrm>
        </p:spPr>
        <p:txBody>
          <a:bodyPr/>
          <a:lstStyle/>
          <a:p>
            <a:pPr algn="ctr"/>
            <a:r>
              <a:rPr lang="en-US" dirty="0" err="1">
                <a:solidFill>
                  <a:srgbClr val="FFC000"/>
                </a:solidFill>
              </a:rPr>
              <a:t>TableLayoutPanel</a:t>
            </a:r>
            <a:r>
              <a:rPr lang="en-US" dirty="0">
                <a:solidFill>
                  <a:srgbClr val="FFC000"/>
                </a:solidFill>
              </a:rPr>
              <a:t> control</a:t>
            </a:r>
            <a:endParaRPr lang="ru-RU" dirty="0"/>
          </a:p>
        </p:txBody>
      </p:sp>
      <p:sp>
        <p:nvSpPr>
          <p:cNvPr id="3" name="Объект 2">
            <a:extLst>
              <a:ext uri="{FF2B5EF4-FFF2-40B4-BE49-F238E27FC236}">
                <a16:creationId xmlns:a16="http://schemas.microsoft.com/office/drawing/2014/main" id="{D4B5632C-A6FF-44CF-94BB-F3BA1B7DD39E}"/>
              </a:ext>
            </a:extLst>
          </p:cNvPr>
          <p:cNvSpPr>
            <a:spLocks noGrp="1"/>
          </p:cNvSpPr>
          <p:nvPr>
            <p:ph idx="1"/>
          </p:nvPr>
        </p:nvSpPr>
        <p:spPr>
          <a:xfrm>
            <a:off x="497302" y="1945605"/>
            <a:ext cx="11029615" cy="1779108"/>
          </a:xfrm>
        </p:spPr>
        <p:txBody>
          <a:bodyPr/>
          <a:lstStyle/>
          <a:p>
            <a:r>
              <a:rPr lang="en-US" dirty="0"/>
              <a:t>Choose the </a:t>
            </a:r>
            <a:r>
              <a:rPr lang="en-US" b="1" dirty="0"/>
              <a:t>Edit Rows and Columns</a:t>
            </a:r>
            <a:r>
              <a:rPr lang="en-US" dirty="0"/>
              <a:t> task to display the </a:t>
            </a:r>
            <a:r>
              <a:rPr lang="en-US" b="1" dirty="0"/>
              <a:t>Column and Row Styles</a:t>
            </a:r>
            <a:r>
              <a:rPr lang="en-US" dirty="0"/>
              <a:t> window. Choose </a:t>
            </a:r>
            <a:r>
              <a:rPr lang="en-US" b="1" dirty="0"/>
              <a:t>Column1</a:t>
            </a:r>
            <a:r>
              <a:rPr lang="en-US" dirty="0"/>
              <a:t>, and set its size to 15 percent by being sure the </a:t>
            </a:r>
            <a:r>
              <a:rPr lang="en-US" b="1" dirty="0"/>
              <a:t>Percent</a:t>
            </a:r>
            <a:r>
              <a:rPr lang="en-US" dirty="0"/>
              <a:t> button is selected and entering </a:t>
            </a:r>
            <a:r>
              <a:rPr lang="en-US" b="1" dirty="0"/>
              <a:t>15</a:t>
            </a:r>
            <a:r>
              <a:rPr lang="en-US" dirty="0"/>
              <a:t> in the </a:t>
            </a:r>
            <a:r>
              <a:rPr lang="en-US" b="1" dirty="0"/>
              <a:t>Percent</a:t>
            </a:r>
            <a:r>
              <a:rPr lang="en-US" dirty="0"/>
              <a:t> box. (That's a </a:t>
            </a:r>
            <a:r>
              <a:rPr lang="en-US" dirty="0" err="1">
                <a:hlinkClick r:id="rId2"/>
              </a:rPr>
              <a:t>NumericUpDown</a:t>
            </a:r>
            <a:r>
              <a:rPr lang="en-US" dirty="0"/>
              <a:t> control, which you'll use in a later tutorial.) Choose </a:t>
            </a:r>
            <a:r>
              <a:rPr lang="en-US" b="1" dirty="0"/>
              <a:t>Column2</a:t>
            </a:r>
            <a:r>
              <a:rPr lang="en-US" dirty="0"/>
              <a:t> and set it to 85 percent. Don't choose the </a:t>
            </a:r>
            <a:r>
              <a:rPr lang="en-US" b="1" dirty="0"/>
              <a:t>OK</a:t>
            </a:r>
            <a:r>
              <a:rPr lang="en-US" dirty="0"/>
              <a:t> button yet, because the window will close. (But if you do, you can reopen it by using the task list.)</a:t>
            </a:r>
            <a:endParaRPr lang="ru-RU" dirty="0"/>
          </a:p>
        </p:txBody>
      </p:sp>
      <p:pic>
        <p:nvPicPr>
          <p:cNvPr id="5" name="Рисунок 4">
            <a:extLst>
              <a:ext uri="{FF2B5EF4-FFF2-40B4-BE49-F238E27FC236}">
                <a16:creationId xmlns:a16="http://schemas.microsoft.com/office/drawing/2014/main" id="{C0FB8D80-A9B1-4814-9F14-3752C364B617}"/>
              </a:ext>
            </a:extLst>
          </p:cNvPr>
          <p:cNvPicPr>
            <a:picLocks noChangeAspect="1"/>
          </p:cNvPicPr>
          <p:nvPr/>
        </p:nvPicPr>
        <p:blipFill>
          <a:blip r:embed="rId3"/>
          <a:stretch>
            <a:fillRect/>
          </a:stretch>
        </p:blipFill>
        <p:spPr>
          <a:xfrm>
            <a:off x="3178554" y="3429000"/>
            <a:ext cx="6438900" cy="2952750"/>
          </a:xfrm>
          <a:prstGeom prst="rect">
            <a:avLst/>
          </a:prstGeom>
        </p:spPr>
      </p:pic>
    </p:spTree>
    <p:extLst>
      <p:ext uri="{BB962C8B-B14F-4D97-AF65-F5344CB8AC3E}">
        <p14:creationId xmlns:p14="http://schemas.microsoft.com/office/powerpoint/2010/main" val="13295473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B6041E2-33D4-4927-8A39-D458AFB9090C}"/>
              </a:ext>
            </a:extLst>
          </p:cNvPr>
          <p:cNvSpPr>
            <a:spLocks noGrp="1"/>
          </p:cNvSpPr>
          <p:nvPr>
            <p:ph type="title"/>
          </p:nvPr>
        </p:nvSpPr>
        <p:spPr>
          <a:xfrm>
            <a:off x="581192" y="702156"/>
            <a:ext cx="11029616" cy="824640"/>
          </a:xfrm>
        </p:spPr>
        <p:txBody>
          <a:bodyPr/>
          <a:lstStyle/>
          <a:p>
            <a:pPr algn="ctr"/>
            <a:r>
              <a:rPr lang="en-US" dirty="0" err="1">
                <a:solidFill>
                  <a:srgbClr val="FFC000"/>
                </a:solidFill>
              </a:rPr>
              <a:t>TableLayoutPanel</a:t>
            </a:r>
            <a:r>
              <a:rPr lang="en-US" dirty="0">
                <a:solidFill>
                  <a:srgbClr val="FFC000"/>
                </a:solidFill>
              </a:rPr>
              <a:t> control</a:t>
            </a:r>
            <a:endParaRPr lang="ru-RU" dirty="0"/>
          </a:p>
        </p:txBody>
      </p:sp>
      <p:sp>
        <p:nvSpPr>
          <p:cNvPr id="4" name="Rectangle 1">
            <a:extLst>
              <a:ext uri="{FF2B5EF4-FFF2-40B4-BE49-F238E27FC236}">
                <a16:creationId xmlns:a16="http://schemas.microsoft.com/office/drawing/2014/main" id="{4FF26D34-4D18-4920-8C97-D0BA839FE2EC}"/>
              </a:ext>
            </a:extLst>
          </p:cNvPr>
          <p:cNvSpPr>
            <a:spLocks noGrp="1" noChangeArrowheads="1"/>
          </p:cNvSpPr>
          <p:nvPr>
            <p:ph idx="1"/>
          </p:nvPr>
        </p:nvSpPr>
        <p:spPr bwMode="auto">
          <a:xfrm>
            <a:off x="531080" y="1950801"/>
            <a:ext cx="11129839"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None/>
              <a:tabLst/>
            </a:pPr>
            <a:r>
              <a:rPr kumimoji="0" lang="en-US" altLang="ru-RU" sz="1800" b="0" i="0" u="none" strike="noStrike" cap="none" normalizeH="0" baseline="0" dirty="0">
                <a:ln>
                  <a:noFill/>
                </a:ln>
                <a:solidFill>
                  <a:schemeClr val="tx1"/>
                </a:solidFill>
                <a:effectLst/>
                <a:latin typeface="Arial" panose="020B0604020202020204" pitchFamily="34" charset="0"/>
              </a:rPr>
              <a:t>From the Show drop-down list at the top of the Column and Row Styles window, choose Rows. Set Row1 to 90 percent and Row2 to 10 percent.</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ru-RU"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ru-RU" sz="1800" b="0" i="0" u="none" strike="noStrike" cap="none" normalizeH="0" baseline="0" dirty="0">
                <a:ln>
                  <a:noFill/>
                </a:ln>
                <a:solidFill>
                  <a:schemeClr val="tx1"/>
                </a:solidFill>
                <a:effectLst/>
                <a:latin typeface="Arial" panose="020B0604020202020204" pitchFamily="34" charset="0"/>
              </a:rPr>
              <a:t>Choose the OK button. Your </a:t>
            </a:r>
            <a:r>
              <a:rPr kumimoji="0" lang="en-US" altLang="ru-RU" sz="1800" b="0" i="0" u="none" strike="noStrike" cap="none" normalizeH="0" baseline="0" dirty="0" err="1">
                <a:ln>
                  <a:noFill/>
                </a:ln>
                <a:solidFill>
                  <a:schemeClr val="tx1"/>
                </a:solidFill>
                <a:effectLst/>
                <a:latin typeface="Arial" panose="020B0604020202020204" pitchFamily="34" charset="0"/>
              </a:rPr>
              <a:t>TableLayoutPanel</a:t>
            </a:r>
            <a:r>
              <a:rPr kumimoji="0" lang="en-US" altLang="ru-RU" sz="1800" b="0" i="0" u="none" strike="noStrike" cap="none" normalizeH="0" baseline="0" dirty="0">
                <a:ln>
                  <a:noFill/>
                </a:ln>
                <a:solidFill>
                  <a:schemeClr val="tx1"/>
                </a:solidFill>
                <a:effectLst/>
                <a:latin typeface="Arial" panose="020B0604020202020204" pitchFamily="34" charset="0"/>
              </a:rPr>
              <a:t> should now have a large top row, a small bottom row, a small left column, and a large right column. (You can resize the rows and columns in the </a:t>
            </a:r>
            <a:r>
              <a:rPr kumimoji="0" lang="en-US" altLang="ru-RU" sz="1800" b="0" i="0" u="none" strike="noStrike" cap="none" normalizeH="0" baseline="0" dirty="0" err="1">
                <a:ln>
                  <a:noFill/>
                </a:ln>
                <a:solidFill>
                  <a:schemeClr val="tx1"/>
                </a:solidFill>
                <a:effectLst/>
                <a:latin typeface="Arial" panose="020B0604020202020204" pitchFamily="34" charset="0"/>
              </a:rPr>
              <a:t>TableLayoutPanel</a:t>
            </a:r>
            <a:r>
              <a:rPr kumimoji="0" lang="en-US" altLang="ru-RU" sz="1800" b="0" i="0" u="none" strike="noStrike" cap="none" normalizeH="0" baseline="0" dirty="0">
                <a:ln>
                  <a:noFill/>
                </a:ln>
                <a:solidFill>
                  <a:schemeClr val="tx1"/>
                </a:solidFill>
                <a:effectLst/>
                <a:latin typeface="Arial" panose="020B0604020202020204" pitchFamily="34" charset="0"/>
              </a:rPr>
              <a:t> by choosing tableLayoutPanel1 in the form and then dragging its row and column borders.)</a:t>
            </a:r>
            <a:endParaRPr kumimoji="0" lang="ru-RU" altLang="ru-RU" sz="1800" b="0" i="0" u="none" strike="noStrike" cap="none" normalizeH="0" baseline="0" dirty="0">
              <a:ln>
                <a:noFill/>
              </a:ln>
              <a:solidFill>
                <a:schemeClr val="tx1"/>
              </a:solidFill>
              <a:effectLst/>
              <a:latin typeface="Arial" panose="020B0604020202020204" pitchFamily="34" charset="0"/>
            </a:endParaRPr>
          </a:p>
        </p:txBody>
      </p:sp>
      <p:pic>
        <p:nvPicPr>
          <p:cNvPr id="6" name="Рисунок 5">
            <a:extLst>
              <a:ext uri="{FF2B5EF4-FFF2-40B4-BE49-F238E27FC236}">
                <a16:creationId xmlns:a16="http://schemas.microsoft.com/office/drawing/2014/main" id="{D133AD17-8113-4D87-9970-DBF58FDDB8B8}"/>
              </a:ext>
            </a:extLst>
          </p:cNvPr>
          <p:cNvPicPr>
            <a:picLocks noChangeAspect="1"/>
          </p:cNvPicPr>
          <p:nvPr/>
        </p:nvPicPr>
        <p:blipFill>
          <a:blip r:embed="rId2"/>
          <a:stretch>
            <a:fillRect/>
          </a:stretch>
        </p:blipFill>
        <p:spPr>
          <a:xfrm>
            <a:off x="3228974" y="3808208"/>
            <a:ext cx="5734050" cy="2714625"/>
          </a:xfrm>
          <a:prstGeom prst="rect">
            <a:avLst/>
          </a:prstGeom>
        </p:spPr>
      </p:pic>
    </p:spTree>
    <p:extLst>
      <p:ext uri="{BB962C8B-B14F-4D97-AF65-F5344CB8AC3E}">
        <p14:creationId xmlns:p14="http://schemas.microsoft.com/office/powerpoint/2010/main" val="38056265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83BA6EF-6D0D-4909-9B15-412AFE1B8FF6}"/>
              </a:ext>
            </a:extLst>
          </p:cNvPr>
          <p:cNvSpPr>
            <a:spLocks noGrp="1"/>
          </p:cNvSpPr>
          <p:nvPr>
            <p:ph type="title"/>
          </p:nvPr>
        </p:nvSpPr>
        <p:spPr>
          <a:xfrm>
            <a:off x="581192" y="702156"/>
            <a:ext cx="11029616" cy="757528"/>
          </a:xfrm>
        </p:spPr>
        <p:txBody>
          <a:bodyPr/>
          <a:lstStyle/>
          <a:p>
            <a:pPr algn="ctr"/>
            <a:r>
              <a:rPr lang="en-US" dirty="0">
                <a:solidFill>
                  <a:srgbClr val="FFC000"/>
                </a:solidFill>
              </a:rPr>
              <a:t>Add controls</a:t>
            </a:r>
            <a:endParaRPr lang="ru-RU" dirty="0">
              <a:solidFill>
                <a:srgbClr val="FFC000"/>
              </a:solidFill>
            </a:endParaRPr>
          </a:p>
        </p:txBody>
      </p:sp>
      <p:sp>
        <p:nvSpPr>
          <p:cNvPr id="3" name="Объект 2">
            <a:extLst>
              <a:ext uri="{FF2B5EF4-FFF2-40B4-BE49-F238E27FC236}">
                <a16:creationId xmlns:a16="http://schemas.microsoft.com/office/drawing/2014/main" id="{6FCDFFEF-BB99-4D31-9479-E09FCD9096FB}"/>
              </a:ext>
            </a:extLst>
          </p:cNvPr>
          <p:cNvSpPr>
            <a:spLocks noGrp="1"/>
          </p:cNvSpPr>
          <p:nvPr>
            <p:ph idx="1"/>
          </p:nvPr>
        </p:nvSpPr>
        <p:spPr>
          <a:xfrm>
            <a:off x="472135" y="1979160"/>
            <a:ext cx="11029615" cy="2878066"/>
          </a:xfrm>
        </p:spPr>
        <p:txBody>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ru-RU" altLang="ru-RU" sz="1800" b="0" i="0" u="none" strike="noStrike" cap="none" normalizeH="0" baseline="0" dirty="0" err="1">
                <a:ln>
                  <a:noFill/>
                </a:ln>
                <a:solidFill>
                  <a:schemeClr val="tx1"/>
                </a:solidFill>
                <a:effectLst/>
                <a:latin typeface="Arial" panose="020B0604020202020204" pitchFamily="34" charset="0"/>
              </a:rPr>
              <a:t>Choose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1" i="0" u="none" strike="noStrike" cap="none" normalizeH="0" baseline="0" dirty="0" err="1">
                <a:ln>
                  <a:noFill/>
                </a:ln>
                <a:solidFill>
                  <a:schemeClr val="tx1"/>
                </a:solidFill>
                <a:effectLst/>
                <a:latin typeface="Arial" panose="020B0604020202020204" pitchFamily="34" charset="0"/>
              </a:rPr>
              <a:t>Toolbox</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tab</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on</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left</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side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of</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Visual</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Studio</a:t>
            </a:r>
            <a:r>
              <a:rPr kumimoji="0" lang="ru-RU" altLang="ru-RU" sz="1800" b="0" i="0" u="none" strike="noStrike" cap="none" normalizeH="0" baseline="0" dirty="0">
                <a:ln>
                  <a:noFill/>
                </a:ln>
                <a:solidFill>
                  <a:schemeClr val="tx1"/>
                </a:solidFill>
                <a:effectLst/>
                <a:latin typeface="Arial" panose="020B0604020202020204" pitchFamily="34" charset="0"/>
              </a:rPr>
              <a:t> IDE (</a:t>
            </a:r>
            <a:r>
              <a:rPr kumimoji="0" lang="ru-RU" altLang="ru-RU" sz="1800" b="0" i="0" u="none" strike="noStrike" cap="none" normalizeH="0" baseline="0" dirty="0" err="1">
                <a:ln>
                  <a:noFill/>
                </a:ln>
                <a:solidFill>
                  <a:schemeClr val="tx1"/>
                </a:solidFill>
                <a:effectLst/>
                <a:latin typeface="Arial" panose="020B0604020202020204" pitchFamily="34" charset="0"/>
              </a:rPr>
              <a:t>or</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press</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1" i="0" u="none" strike="noStrike" cap="none" normalizeH="0" baseline="0" dirty="0" err="1">
                <a:ln>
                  <a:noFill/>
                </a:ln>
                <a:solidFill>
                  <a:schemeClr val="tx1"/>
                </a:solidFill>
                <a:effectLst/>
                <a:latin typeface="Arial" panose="020B0604020202020204" pitchFamily="34" charset="0"/>
              </a:rPr>
              <a:t>Ctrl</a:t>
            </a:r>
            <a:r>
              <a:rPr kumimoji="0" lang="ru-RU" altLang="ru-RU" sz="1800" b="0" i="0" u="none" strike="noStrike" cap="none" normalizeH="0" baseline="0" dirty="0" err="1">
                <a:ln>
                  <a:noFill/>
                </a:ln>
                <a:solidFill>
                  <a:schemeClr val="tx1"/>
                </a:solidFill>
                <a:effectLst/>
                <a:latin typeface="Arial" panose="020B0604020202020204" pitchFamily="34" charset="0"/>
              </a:rPr>
              <a:t>+</a:t>
            </a:r>
            <a:r>
              <a:rPr kumimoji="0" lang="ru-RU" altLang="ru-RU" sz="1800" b="1" i="0" u="none" strike="noStrike" cap="none" normalizeH="0" baseline="0" dirty="0" err="1">
                <a:ln>
                  <a:noFill/>
                </a:ln>
                <a:solidFill>
                  <a:schemeClr val="tx1"/>
                </a:solidFill>
                <a:effectLst/>
                <a:latin typeface="Arial" panose="020B0604020202020204" pitchFamily="34" charset="0"/>
              </a:rPr>
              <a:t>Alt</a:t>
            </a:r>
            <a:r>
              <a:rPr kumimoji="0" lang="ru-RU" altLang="ru-RU" sz="1800" b="0" i="0" u="none" strike="noStrike" cap="none" normalizeH="0" baseline="0" dirty="0" err="1">
                <a:ln>
                  <a:noFill/>
                </a:ln>
                <a:solidFill>
                  <a:schemeClr val="tx1"/>
                </a:solidFill>
                <a:effectLst/>
                <a:latin typeface="Arial" panose="020B0604020202020204" pitchFamily="34" charset="0"/>
              </a:rPr>
              <a:t>+</a:t>
            </a:r>
            <a:r>
              <a:rPr kumimoji="0" lang="ru-RU" altLang="ru-RU" sz="1800" b="1" i="0" u="none" strike="noStrike" cap="none" normalizeH="0" baseline="0" dirty="0" err="1">
                <a:ln>
                  <a:noFill/>
                </a:ln>
                <a:solidFill>
                  <a:schemeClr val="tx1"/>
                </a:solidFill>
                <a:effectLst/>
                <a:latin typeface="Arial" panose="020B0604020202020204" pitchFamily="34" charset="0"/>
              </a:rPr>
              <a:t>X</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and</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then</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expand</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1" i="0" u="none" strike="noStrike" cap="none" normalizeH="0" baseline="0" dirty="0" err="1">
                <a:ln>
                  <a:noFill/>
                </a:ln>
                <a:solidFill>
                  <a:schemeClr val="tx1"/>
                </a:solidFill>
                <a:effectLst/>
                <a:latin typeface="Arial" panose="020B0604020202020204" pitchFamily="34" charset="0"/>
              </a:rPr>
              <a:t>Common</a:t>
            </a:r>
            <a:r>
              <a:rPr kumimoji="0" lang="ru-RU" altLang="ru-RU" sz="1800" b="1" i="0" u="none" strike="noStrike" cap="none" normalizeH="0" baseline="0" dirty="0">
                <a:ln>
                  <a:noFill/>
                </a:ln>
                <a:solidFill>
                  <a:schemeClr val="tx1"/>
                </a:solidFill>
                <a:effectLst/>
                <a:latin typeface="Arial" panose="020B0604020202020204" pitchFamily="34" charset="0"/>
              </a:rPr>
              <a:t> </a:t>
            </a:r>
            <a:r>
              <a:rPr kumimoji="0" lang="ru-RU" altLang="ru-RU" sz="1800" b="1" i="0" u="none" strike="noStrike" cap="none" normalizeH="0" baseline="0" dirty="0" err="1">
                <a:ln>
                  <a:noFill/>
                </a:ln>
                <a:solidFill>
                  <a:schemeClr val="tx1"/>
                </a:solidFill>
                <a:effectLst/>
                <a:latin typeface="Arial" panose="020B0604020202020204" pitchFamily="34" charset="0"/>
              </a:rPr>
              <a:t>Controls</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group</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This</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shows</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most</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common</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controls</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that</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you</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see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on</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forms</a:t>
            </a:r>
            <a:r>
              <a:rPr kumimoji="0" lang="ru-RU" altLang="ru-RU" sz="1800" b="0" i="0" u="none" strike="noStrike" cap="none" normalizeH="0" baseline="0" dirty="0">
                <a:ln>
                  <a:noFill/>
                </a:ln>
                <a:solidFill>
                  <a:schemeClr val="tx1"/>
                </a:solidFill>
                <a:effectLst/>
                <a:latin typeface="Arial" panose="020B0604020202020204" pitchFamily="34" charset="0"/>
              </a:rPr>
              <a:t>.</a:t>
            </a:r>
            <a:endParaRPr kumimoji="0" lang="en-US" altLang="ru-RU"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ru-RU" altLang="ru-RU"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altLang="ru-RU" sz="1800" b="0" i="0" u="none" strike="noStrike" cap="none" normalizeH="0" baseline="0" dirty="0" err="1">
                <a:ln>
                  <a:noFill/>
                </a:ln>
                <a:solidFill>
                  <a:schemeClr val="tx1"/>
                </a:solidFill>
                <a:effectLst/>
                <a:latin typeface="Arial" panose="020B0604020202020204" pitchFamily="34" charset="0"/>
              </a:rPr>
              <a:t>Double-click</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1" i="0" u="none" strike="noStrike" cap="none" normalizeH="0" baseline="0" dirty="0" err="1">
                <a:ln>
                  <a:noFill/>
                </a:ln>
                <a:solidFill>
                  <a:schemeClr val="tx1"/>
                </a:solidFill>
                <a:effectLst/>
                <a:latin typeface="Arial" panose="020B0604020202020204" pitchFamily="34" charset="0"/>
              </a:rPr>
              <a:t>PictureBox</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item</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to</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add</a:t>
            </a:r>
            <a:r>
              <a:rPr kumimoji="0" lang="ru-RU" altLang="ru-RU" sz="1800" b="0" i="0" u="none" strike="noStrike" cap="none" normalizeH="0" baseline="0" dirty="0">
                <a:ln>
                  <a:noFill/>
                </a:ln>
                <a:solidFill>
                  <a:schemeClr val="tx1"/>
                </a:solidFill>
                <a:effectLst/>
                <a:latin typeface="Arial" panose="020B0604020202020204" pitchFamily="34" charset="0"/>
              </a:rPr>
              <a:t> a </a:t>
            </a:r>
            <a:r>
              <a:rPr kumimoji="0" lang="ru-RU" altLang="ru-RU" sz="1800" b="0" i="0" u="none" strike="noStrike" cap="none" normalizeH="0" baseline="0" dirty="0" err="1">
                <a:ln>
                  <a:noFill/>
                </a:ln>
                <a:solidFill>
                  <a:schemeClr val="tx1"/>
                </a:solidFill>
                <a:effectLst/>
                <a:latin typeface="Arial" panose="020B0604020202020204" pitchFamily="34" charset="0"/>
              </a:rPr>
              <a:t>PictureBox</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control</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to</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your</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form</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Because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TableLayoutPanel</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is</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docked</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to</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fill</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your</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form</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a:t>
            </a:r>
            <a:r>
              <a:rPr kumimoji="0" lang="ru-RU" altLang="ru-RU" sz="1800" b="0" i="0" u="none" strike="noStrike" cap="none" normalizeH="0" baseline="0" dirty="0">
                <a:ln>
                  <a:noFill/>
                </a:ln>
                <a:solidFill>
                  <a:schemeClr val="tx1"/>
                </a:solidFill>
                <a:effectLst/>
                <a:latin typeface="Arial" panose="020B0604020202020204" pitchFamily="34" charset="0"/>
              </a:rPr>
              <a:t> IDE </a:t>
            </a:r>
            <a:r>
              <a:rPr kumimoji="0" lang="ru-RU" altLang="ru-RU" sz="1800" b="0" i="0" u="none" strike="noStrike" cap="none" normalizeH="0" baseline="0" dirty="0" err="1">
                <a:ln>
                  <a:noFill/>
                </a:ln>
                <a:solidFill>
                  <a:schemeClr val="tx1"/>
                </a:solidFill>
                <a:effectLst/>
                <a:latin typeface="Arial" panose="020B0604020202020204" pitchFamily="34" charset="0"/>
              </a:rPr>
              <a:t>adds</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PictureBox</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control</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to</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first</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empty</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cell</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upper</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left</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corner</a:t>
            </a:r>
            <a:r>
              <a:rPr kumimoji="0" lang="ru-RU" altLang="ru-RU" sz="1800" b="0" i="0" u="none" strike="noStrike" cap="none" normalizeH="0" baseline="0" dirty="0">
                <a:ln>
                  <a:noFill/>
                </a:ln>
                <a:solidFill>
                  <a:schemeClr val="tx1"/>
                </a:solidFill>
                <a:effectLst/>
                <a:latin typeface="Arial" panose="020B0604020202020204" pitchFamily="34" charset="0"/>
              </a:rPr>
              <a:t>).</a:t>
            </a:r>
            <a:endParaRPr kumimoji="0" lang="en-US" altLang="ru-RU"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ru-RU" altLang="ru-RU"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altLang="ru-RU" sz="1800" b="0" i="0" u="none" strike="noStrike" cap="none" normalizeH="0" baseline="0" dirty="0" err="1">
                <a:ln>
                  <a:noFill/>
                </a:ln>
                <a:solidFill>
                  <a:schemeClr val="tx1"/>
                </a:solidFill>
                <a:effectLst/>
                <a:latin typeface="Arial" panose="020B0604020202020204" pitchFamily="34" charset="0"/>
              </a:rPr>
              <a:t>Choose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new</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1" i="0" u="none" strike="noStrike" cap="none" normalizeH="0" baseline="0" dirty="0" err="1">
                <a:ln>
                  <a:noFill/>
                </a:ln>
                <a:solidFill>
                  <a:schemeClr val="tx1"/>
                </a:solidFill>
                <a:effectLst/>
                <a:latin typeface="Arial" panose="020B0604020202020204" pitchFamily="34" charset="0"/>
              </a:rPr>
              <a:t>PictureBox</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control</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to</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select</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it</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and</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then</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choose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black</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triangle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on</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new</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PictureBox</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control</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to</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display</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its</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task</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list</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as</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shown</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in</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following</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screenshot</a:t>
            </a:r>
            <a:r>
              <a:rPr kumimoji="0" lang="ru-RU" altLang="ru-RU" sz="1800" b="0" i="0" u="none" strike="noStrike" cap="none" normalizeH="0" baseline="0" dirty="0">
                <a:ln>
                  <a:noFill/>
                </a:ln>
                <a:solidFill>
                  <a:schemeClr val="tx1"/>
                </a:solidFill>
                <a:effectLst/>
                <a:latin typeface="Arial" panose="020B0604020202020204" pitchFamily="34" charset="0"/>
              </a:rPr>
              <a:t>.</a:t>
            </a:r>
          </a:p>
          <a:p>
            <a:endParaRPr lang="ru-RU" dirty="0"/>
          </a:p>
        </p:txBody>
      </p:sp>
      <p:pic>
        <p:nvPicPr>
          <p:cNvPr id="7170" name="Picture 2" descr="PictureBox tasks">
            <a:extLst>
              <a:ext uri="{FF2B5EF4-FFF2-40B4-BE49-F238E27FC236}">
                <a16:creationId xmlns:a16="http://schemas.microsoft.com/office/drawing/2014/main" id="{AC62858B-7C28-4B14-9DDF-3743989148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6575" y="4898544"/>
            <a:ext cx="3019425" cy="1257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39894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1026BDA-03E2-460A-BB53-93AEAA251AAC}"/>
              </a:ext>
            </a:extLst>
          </p:cNvPr>
          <p:cNvSpPr>
            <a:spLocks noGrp="1"/>
          </p:cNvSpPr>
          <p:nvPr>
            <p:ph type="title"/>
          </p:nvPr>
        </p:nvSpPr>
        <p:spPr>
          <a:xfrm>
            <a:off x="581192" y="702156"/>
            <a:ext cx="11029616" cy="911117"/>
          </a:xfrm>
        </p:spPr>
        <p:txBody>
          <a:bodyPr/>
          <a:lstStyle/>
          <a:p>
            <a:pPr algn="ctr"/>
            <a:r>
              <a:rPr lang="en-US" dirty="0">
                <a:solidFill>
                  <a:srgbClr val="FFC000"/>
                </a:solidFill>
              </a:rPr>
              <a:t>Add controls</a:t>
            </a:r>
            <a:endParaRPr lang="ru-RU" dirty="0"/>
          </a:p>
        </p:txBody>
      </p:sp>
      <p:sp>
        <p:nvSpPr>
          <p:cNvPr id="4" name="Rectangle 1">
            <a:extLst>
              <a:ext uri="{FF2B5EF4-FFF2-40B4-BE49-F238E27FC236}">
                <a16:creationId xmlns:a16="http://schemas.microsoft.com/office/drawing/2014/main" id="{43EE18BA-D28F-44F4-9B16-2C71ED2212BA}"/>
              </a:ext>
            </a:extLst>
          </p:cNvPr>
          <p:cNvSpPr>
            <a:spLocks noGrp="1" noChangeArrowheads="1"/>
          </p:cNvSpPr>
          <p:nvPr>
            <p:ph idx="1"/>
          </p:nvPr>
        </p:nvSpPr>
        <p:spPr bwMode="auto">
          <a:xfrm>
            <a:off x="497524" y="1828407"/>
            <a:ext cx="11196951"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None/>
              <a:tabLst/>
            </a:pPr>
            <a:r>
              <a:rPr kumimoji="0" lang="en-US" altLang="ru-RU" sz="1800" b="0" i="0" u="none" strike="noStrike" cap="none" normalizeH="0" baseline="0" dirty="0">
                <a:ln>
                  <a:noFill/>
                </a:ln>
                <a:solidFill>
                  <a:schemeClr val="tx1"/>
                </a:solidFill>
                <a:effectLst/>
                <a:latin typeface="Arial" panose="020B0604020202020204" pitchFamily="34" charset="0"/>
              </a:rPr>
              <a:t>In the </a:t>
            </a:r>
            <a:r>
              <a:rPr kumimoji="0" lang="en-US" altLang="ru-RU" sz="1800" b="0" i="0" u="none" strike="noStrike" cap="none" normalizeH="0" baseline="0" dirty="0" err="1">
                <a:ln>
                  <a:noFill/>
                </a:ln>
                <a:solidFill>
                  <a:schemeClr val="tx1"/>
                </a:solidFill>
                <a:effectLst/>
                <a:latin typeface="Arial" panose="020B0604020202020204" pitchFamily="34" charset="0"/>
              </a:rPr>
              <a:t>PictureBox</a:t>
            </a:r>
            <a:r>
              <a:rPr kumimoji="0" lang="en-US" altLang="ru-RU" sz="1800" b="0" i="0" u="none" strike="noStrike" cap="none" normalizeH="0" baseline="0" dirty="0">
                <a:ln>
                  <a:noFill/>
                </a:ln>
                <a:solidFill>
                  <a:schemeClr val="tx1"/>
                </a:solidFill>
                <a:effectLst/>
                <a:latin typeface="Arial" panose="020B0604020202020204" pitchFamily="34" charset="0"/>
              </a:rPr>
              <a:t> Tasks menu from the </a:t>
            </a:r>
            <a:r>
              <a:rPr kumimoji="0" lang="en-US" altLang="ru-RU" sz="1800" b="0" i="0" u="none" strike="noStrike" cap="none" normalizeH="0" baseline="0" dirty="0" err="1">
                <a:ln>
                  <a:noFill/>
                </a:ln>
                <a:solidFill>
                  <a:schemeClr val="tx1"/>
                </a:solidFill>
                <a:effectLst/>
                <a:latin typeface="Arial" panose="020B0604020202020204" pitchFamily="34" charset="0"/>
              </a:rPr>
              <a:t>PictureBox</a:t>
            </a:r>
            <a:r>
              <a:rPr kumimoji="0" lang="en-US" altLang="ru-RU" sz="1800" b="0" i="0" u="none" strike="noStrike" cap="none" normalizeH="0" baseline="0" dirty="0">
                <a:ln>
                  <a:noFill/>
                </a:ln>
                <a:solidFill>
                  <a:schemeClr val="tx1"/>
                </a:solidFill>
                <a:effectLst/>
                <a:latin typeface="Arial" panose="020B0604020202020204" pitchFamily="34" charset="0"/>
              </a:rPr>
              <a:t> control, choose the Dock in parent container link. This automatically sets the </a:t>
            </a:r>
            <a:r>
              <a:rPr kumimoji="0" lang="en-US" altLang="ru-RU" sz="1800" b="0" i="0" u="none" strike="noStrike" cap="none" normalizeH="0" baseline="0" dirty="0" err="1">
                <a:ln>
                  <a:noFill/>
                </a:ln>
                <a:solidFill>
                  <a:schemeClr val="tx1"/>
                </a:solidFill>
                <a:effectLst/>
                <a:latin typeface="Arial" panose="020B0604020202020204" pitchFamily="34" charset="0"/>
              </a:rPr>
              <a:t>PictureBox</a:t>
            </a:r>
            <a:r>
              <a:rPr kumimoji="0" lang="en-US" altLang="ru-RU" sz="1800" b="0" i="0" u="none" strike="noStrike" cap="none" normalizeH="0" baseline="0" dirty="0">
                <a:ln>
                  <a:noFill/>
                </a:ln>
                <a:solidFill>
                  <a:schemeClr val="tx1"/>
                </a:solidFill>
                <a:effectLst/>
                <a:latin typeface="Arial" panose="020B0604020202020204" pitchFamily="34" charset="0"/>
              </a:rPr>
              <a:t> Dock property to Fill. To see this, choose the </a:t>
            </a:r>
            <a:r>
              <a:rPr kumimoji="0" lang="en-US" altLang="ru-RU" sz="1800" b="0" i="0" u="none" strike="noStrike" cap="none" normalizeH="0" baseline="0" dirty="0" err="1">
                <a:ln>
                  <a:noFill/>
                </a:ln>
                <a:solidFill>
                  <a:schemeClr val="tx1"/>
                </a:solidFill>
                <a:effectLst/>
                <a:latin typeface="Arial" panose="020B0604020202020204" pitchFamily="34" charset="0"/>
              </a:rPr>
              <a:t>PictureBox</a:t>
            </a:r>
            <a:r>
              <a:rPr kumimoji="0" lang="en-US" altLang="ru-RU" sz="1800" b="0" i="0" u="none" strike="noStrike" cap="none" normalizeH="0" baseline="0" dirty="0">
                <a:ln>
                  <a:noFill/>
                </a:ln>
                <a:solidFill>
                  <a:schemeClr val="tx1"/>
                </a:solidFill>
                <a:effectLst/>
                <a:latin typeface="Arial" panose="020B0604020202020204" pitchFamily="34" charset="0"/>
              </a:rPr>
              <a:t> control to select it, go to the Properties window, and be sure that the Dock property is set to Fill.</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ru-RU"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ru-RU" sz="1800" b="0" i="0" u="none" strike="noStrike" cap="none" normalizeH="0" baseline="0" dirty="0">
                <a:ln>
                  <a:noFill/>
                </a:ln>
                <a:solidFill>
                  <a:schemeClr val="tx1"/>
                </a:solidFill>
                <a:effectLst/>
                <a:latin typeface="Arial" panose="020B0604020202020204" pitchFamily="34" charset="0"/>
              </a:rPr>
              <a:t>Make the </a:t>
            </a:r>
            <a:r>
              <a:rPr kumimoji="0" lang="en-US" altLang="ru-RU" sz="1800" b="0" i="0" u="none" strike="noStrike" cap="none" normalizeH="0" baseline="0" dirty="0" err="1">
                <a:ln>
                  <a:noFill/>
                </a:ln>
                <a:solidFill>
                  <a:schemeClr val="tx1"/>
                </a:solidFill>
                <a:effectLst/>
                <a:latin typeface="Arial" panose="020B0604020202020204" pitchFamily="34" charset="0"/>
              </a:rPr>
              <a:t>PictureBox</a:t>
            </a:r>
            <a:r>
              <a:rPr kumimoji="0" lang="en-US" altLang="ru-RU" sz="1800" b="0" i="0" u="none" strike="noStrike" cap="none" normalizeH="0" baseline="0" dirty="0">
                <a:ln>
                  <a:noFill/>
                </a:ln>
                <a:solidFill>
                  <a:schemeClr val="tx1"/>
                </a:solidFill>
                <a:effectLst/>
                <a:latin typeface="Arial" panose="020B0604020202020204" pitchFamily="34" charset="0"/>
              </a:rPr>
              <a:t> span both columns by changing its </a:t>
            </a:r>
            <a:r>
              <a:rPr kumimoji="0" lang="en-US" altLang="ru-RU" sz="1800" b="0" i="0" u="none" strike="noStrike" cap="none" normalizeH="0" baseline="0" dirty="0" err="1">
                <a:ln>
                  <a:noFill/>
                </a:ln>
                <a:solidFill>
                  <a:schemeClr val="tx1"/>
                </a:solidFill>
                <a:effectLst/>
                <a:latin typeface="Arial" panose="020B0604020202020204" pitchFamily="34" charset="0"/>
              </a:rPr>
              <a:t>ColumnSpan</a:t>
            </a:r>
            <a:r>
              <a:rPr kumimoji="0" lang="en-US" altLang="ru-RU" sz="1800" b="0" i="0" u="none" strike="noStrike" cap="none" normalizeH="0" baseline="0" dirty="0">
                <a:ln>
                  <a:noFill/>
                </a:ln>
                <a:solidFill>
                  <a:schemeClr val="tx1"/>
                </a:solidFill>
                <a:effectLst/>
                <a:latin typeface="Arial" panose="020B0604020202020204" pitchFamily="34" charset="0"/>
              </a:rPr>
              <a:t> property. In the </a:t>
            </a:r>
            <a:r>
              <a:rPr kumimoji="0" lang="en-US" altLang="ru-RU" sz="1800" b="0" i="0" u="none" strike="noStrike" cap="none" normalizeH="0" baseline="0" dirty="0" err="1">
                <a:ln>
                  <a:noFill/>
                </a:ln>
                <a:solidFill>
                  <a:schemeClr val="tx1"/>
                </a:solidFill>
                <a:effectLst/>
                <a:latin typeface="Arial" panose="020B0604020202020204" pitchFamily="34" charset="0"/>
              </a:rPr>
              <a:t>PictureBox</a:t>
            </a:r>
            <a:r>
              <a:rPr kumimoji="0" lang="en-US" altLang="ru-RU" sz="1800" b="0" i="0" u="none" strike="noStrike" cap="none" normalizeH="0" baseline="0" dirty="0">
                <a:ln>
                  <a:noFill/>
                </a:ln>
                <a:solidFill>
                  <a:schemeClr val="tx1"/>
                </a:solidFill>
                <a:effectLst/>
                <a:latin typeface="Arial" panose="020B0604020202020204" pitchFamily="34" charset="0"/>
              </a:rPr>
              <a:t>, choose the </a:t>
            </a:r>
            <a:r>
              <a:rPr kumimoji="0" lang="en-US" altLang="ru-RU" sz="1800" b="0" i="0" u="none" strike="noStrike" cap="none" normalizeH="0" baseline="0" dirty="0" err="1">
                <a:ln>
                  <a:noFill/>
                </a:ln>
                <a:solidFill>
                  <a:schemeClr val="tx1"/>
                </a:solidFill>
                <a:effectLst/>
                <a:latin typeface="Arial" panose="020B0604020202020204" pitchFamily="34" charset="0"/>
              </a:rPr>
              <a:t>PictureBox</a:t>
            </a:r>
            <a:r>
              <a:rPr kumimoji="0" lang="en-US" altLang="ru-RU" sz="1800" b="0" i="0" u="none" strike="noStrike" cap="none" normalizeH="0" baseline="0" dirty="0">
                <a:ln>
                  <a:noFill/>
                </a:ln>
                <a:solidFill>
                  <a:schemeClr val="tx1"/>
                </a:solidFill>
                <a:effectLst/>
                <a:latin typeface="Arial" panose="020B0604020202020204" pitchFamily="34" charset="0"/>
              </a:rPr>
              <a:t> control and set its </a:t>
            </a:r>
            <a:r>
              <a:rPr kumimoji="0" lang="en-US" altLang="ru-RU" sz="1800" b="0" i="0" u="none" strike="noStrike" cap="none" normalizeH="0" baseline="0" dirty="0" err="1">
                <a:ln>
                  <a:noFill/>
                </a:ln>
                <a:solidFill>
                  <a:schemeClr val="tx1"/>
                </a:solidFill>
                <a:effectLst/>
                <a:latin typeface="Arial" panose="020B0604020202020204" pitchFamily="34" charset="0"/>
              </a:rPr>
              <a:t>ColumnSpan</a:t>
            </a:r>
            <a:r>
              <a:rPr kumimoji="0" lang="en-US" altLang="ru-RU" sz="1800" b="0" i="0" u="none" strike="noStrike" cap="none" normalizeH="0" baseline="0" dirty="0">
                <a:ln>
                  <a:noFill/>
                </a:ln>
                <a:solidFill>
                  <a:schemeClr val="tx1"/>
                </a:solidFill>
                <a:effectLst/>
                <a:latin typeface="Arial" panose="020B0604020202020204" pitchFamily="34" charset="0"/>
              </a:rPr>
              <a:t> property to 2. Also, when the </a:t>
            </a:r>
            <a:r>
              <a:rPr kumimoji="0" lang="en-US" altLang="ru-RU" sz="1800" b="0" i="0" u="none" strike="noStrike" cap="none" normalizeH="0" baseline="0" dirty="0" err="1">
                <a:ln>
                  <a:noFill/>
                </a:ln>
                <a:solidFill>
                  <a:schemeClr val="tx1"/>
                </a:solidFill>
                <a:effectLst/>
                <a:latin typeface="Arial" panose="020B0604020202020204" pitchFamily="34" charset="0"/>
              </a:rPr>
              <a:t>PictureBox</a:t>
            </a:r>
            <a:r>
              <a:rPr kumimoji="0" lang="en-US" altLang="ru-RU" sz="1800" b="0" i="0" u="none" strike="noStrike" cap="none" normalizeH="0" baseline="0" dirty="0">
                <a:ln>
                  <a:noFill/>
                </a:ln>
                <a:solidFill>
                  <a:schemeClr val="tx1"/>
                </a:solidFill>
                <a:effectLst/>
                <a:latin typeface="Arial" panose="020B0604020202020204" pitchFamily="34" charset="0"/>
              </a:rPr>
              <a:t> is empty, you want to show an empty frame. Set its </a:t>
            </a:r>
            <a:r>
              <a:rPr kumimoji="0" lang="en-US" altLang="ru-RU" sz="1800" b="0" i="0" u="none" strike="noStrike" cap="none" normalizeH="0" baseline="0" dirty="0" err="1">
                <a:ln>
                  <a:noFill/>
                </a:ln>
                <a:solidFill>
                  <a:schemeClr val="tx1"/>
                </a:solidFill>
                <a:effectLst/>
                <a:latin typeface="Arial" panose="020B0604020202020204" pitchFamily="34" charset="0"/>
              </a:rPr>
              <a:t>BorderStyle</a:t>
            </a:r>
            <a:r>
              <a:rPr kumimoji="0" lang="en-US" altLang="ru-RU" sz="1800" b="0" i="0" u="none" strike="noStrike" cap="none" normalizeH="0" baseline="0" dirty="0">
                <a:ln>
                  <a:noFill/>
                </a:ln>
                <a:solidFill>
                  <a:schemeClr val="tx1"/>
                </a:solidFill>
                <a:effectLst/>
                <a:latin typeface="Arial" panose="020B0604020202020204" pitchFamily="34" charset="0"/>
              </a:rPr>
              <a:t> property to Fixed3D.</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ru-RU"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r>
              <a:rPr lang="en-US" dirty="0"/>
              <a:t>Choose the </a:t>
            </a:r>
            <a:r>
              <a:rPr lang="en-US" b="1" dirty="0" err="1"/>
              <a:t>TableLayoutPanel</a:t>
            </a:r>
            <a:r>
              <a:rPr lang="en-US" dirty="0"/>
              <a:t> on the form and then add a </a:t>
            </a:r>
            <a:r>
              <a:rPr lang="en-US" dirty="0" err="1"/>
              <a:t>CheckBox</a:t>
            </a:r>
            <a:r>
              <a:rPr lang="en-US" dirty="0"/>
              <a:t> control to the form. Double-click the </a:t>
            </a:r>
            <a:r>
              <a:rPr lang="en-US" b="1" dirty="0" err="1"/>
              <a:t>CheckBox</a:t>
            </a:r>
            <a:r>
              <a:rPr lang="en-US" dirty="0"/>
              <a:t> item in the </a:t>
            </a:r>
            <a:r>
              <a:rPr lang="en-US" b="1" dirty="0"/>
              <a:t>Toolbox</a:t>
            </a:r>
            <a:r>
              <a:rPr lang="en-US" dirty="0"/>
              <a:t> to add a new </a:t>
            </a:r>
            <a:r>
              <a:rPr lang="en-US" dirty="0" err="1"/>
              <a:t>CheckBox</a:t>
            </a:r>
            <a:r>
              <a:rPr lang="en-US" dirty="0"/>
              <a:t> control to the next free cell in your table. Because a </a:t>
            </a:r>
            <a:r>
              <a:rPr lang="en-US" dirty="0" err="1"/>
              <a:t>PictureBox</a:t>
            </a:r>
            <a:r>
              <a:rPr lang="en-US" dirty="0"/>
              <a:t> takes up the first two cells in the </a:t>
            </a:r>
            <a:r>
              <a:rPr lang="en-US" dirty="0" err="1"/>
              <a:t>TableLayoutPanel</a:t>
            </a:r>
            <a:r>
              <a:rPr lang="en-US" dirty="0"/>
              <a:t>, the </a:t>
            </a:r>
            <a:r>
              <a:rPr lang="en-US" dirty="0" err="1"/>
              <a:t>CheckBox</a:t>
            </a:r>
            <a:r>
              <a:rPr lang="en-US" dirty="0"/>
              <a:t> control is added to the lower-left cell. Choose the </a:t>
            </a:r>
            <a:r>
              <a:rPr lang="en-US" b="1" dirty="0"/>
              <a:t>Text</a:t>
            </a:r>
            <a:r>
              <a:rPr lang="en-US" dirty="0"/>
              <a:t> property and type in the word </a:t>
            </a:r>
            <a:r>
              <a:rPr lang="en-US" b="1" dirty="0"/>
              <a:t>Stretch</a:t>
            </a:r>
            <a:r>
              <a:rPr lang="en-US" dirty="0"/>
              <a:t>, as shown in the following image.</a:t>
            </a:r>
            <a:endParaRPr kumimoji="0" lang="ru-RU" altLang="ru-RU" sz="1800" b="0" i="0" u="none" strike="noStrike" cap="none" normalizeH="0" baseline="0" dirty="0">
              <a:ln>
                <a:noFill/>
              </a:ln>
              <a:solidFill>
                <a:schemeClr val="tx1"/>
              </a:solidFill>
              <a:effectLst/>
              <a:latin typeface="Arial" panose="020B0604020202020204" pitchFamily="34" charset="0"/>
            </a:endParaRPr>
          </a:p>
        </p:txBody>
      </p:sp>
      <p:pic>
        <p:nvPicPr>
          <p:cNvPr id="6" name="Рисунок 5">
            <a:extLst>
              <a:ext uri="{FF2B5EF4-FFF2-40B4-BE49-F238E27FC236}">
                <a16:creationId xmlns:a16="http://schemas.microsoft.com/office/drawing/2014/main" id="{0A9826AD-43D7-4281-8A87-0AEE746EA0F9}"/>
              </a:ext>
            </a:extLst>
          </p:cNvPr>
          <p:cNvPicPr>
            <a:picLocks noChangeAspect="1"/>
          </p:cNvPicPr>
          <p:nvPr/>
        </p:nvPicPr>
        <p:blipFill>
          <a:blip r:embed="rId2"/>
          <a:stretch>
            <a:fillRect/>
          </a:stretch>
        </p:blipFill>
        <p:spPr>
          <a:xfrm>
            <a:off x="5103260" y="5244727"/>
            <a:ext cx="2287442" cy="1756568"/>
          </a:xfrm>
          <a:prstGeom prst="rect">
            <a:avLst/>
          </a:prstGeom>
        </p:spPr>
      </p:pic>
    </p:spTree>
    <p:extLst>
      <p:ext uri="{BB962C8B-B14F-4D97-AF65-F5344CB8AC3E}">
        <p14:creationId xmlns:p14="http://schemas.microsoft.com/office/powerpoint/2010/main" val="15803466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A8948C2-16F3-4E54-A7CF-03DA368321DB}"/>
              </a:ext>
            </a:extLst>
          </p:cNvPr>
          <p:cNvSpPr>
            <a:spLocks noGrp="1"/>
          </p:cNvSpPr>
          <p:nvPr>
            <p:ph type="title"/>
          </p:nvPr>
        </p:nvSpPr>
        <p:spPr>
          <a:xfrm>
            <a:off x="581192" y="771786"/>
            <a:ext cx="11029616" cy="717667"/>
          </a:xfrm>
        </p:spPr>
        <p:txBody>
          <a:bodyPr/>
          <a:lstStyle/>
          <a:p>
            <a:pPr algn="ctr"/>
            <a:r>
              <a:rPr lang="en-US" dirty="0">
                <a:solidFill>
                  <a:srgbClr val="FFC000"/>
                </a:solidFill>
              </a:rPr>
              <a:t>add buttons</a:t>
            </a:r>
            <a:endParaRPr lang="ru-RU" dirty="0">
              <a:solidFill>
                <a:srgbClr val="FFC000"/>
              </a:solidFill>
            </a:endParaRPr>
          </a:p>
        </p:txBody>
      </p:sp>
      <p:sp>
        <p:nvSpPr>
          <p:cNvPr id="4" name="Rectangle 1">
            <a:extLst>
              <a:ext uri="{FF2B5EF4-FFF2-40B4-BE49-F238E27FC236}">
                <a16:creationId xmlns:a16="http://schemas.microsoft.com/office/drawing/2014/main" id="{4D055D1B-DB12-4E89-8963-EAE498E047C9}"/>
              </a:ext>
            </a:extLst>
          </p:cNvPr>
          <p:cNvSpPr>
            <a:spLocks noGrp="1" noChangeArrowheads="1"/>
          </p:cNvSpPr>
          <p:nvPr>
            <p:ph idx="1"/>
          </p:nvPr>
        </p:nvSpPr>
        <p:spPr bwMode="auto">
          <a:xfrm>
            <a:off x="581192" y="1869867"/>
            <a:ext cx="11029616"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None/>
              <a:tabLst/>
            </a:pPr>
            <a:r>
              <a:rPr kumimoji="0" lang="en-US" altLang="ru-RU" sz="1800" b="0" i="0" u="none" strike="noStrike" cap="none" normalizeH="0" baseline="0" dirty="0">
                <a:ln>
                  <a:noFill/>
                </a:ln>
                <a:solidFill>
                  <a:schemeClr val="tx1"/>
                </a:solidFill>
                <a:effectLst/>
                <a:latin typeface="Arial" panose="020B0604020202020204" pitchFamily="34" charset="0"/>
              </a:rPr>
              <a:t>Choose the new </a:t>
            </a:r>
            <a:r>
              <a:rPr kumimoji="0" lang="en-US" altLang="ru-RU" sz="1800" b="0" i="0" u="none" strike="noStrike" cap="none" normalizeH="0" baseline="0" dirty="0" err="1">
                <a:ln>
                  <a:noFill/>
                </a:ln>
                <a:solidFill>
                  <a:schemeClr val="tx1"/>
                </a:solidFill>
                <a:effectLst/>
                <a:latin typeface="Arial" panose="020B0604020202020204" pitchFamily="34" charset="0"/>
              </a:rPr>
              <a:t>FlowLayoutPanel</a:t>
            </a:r>
            <a:r>
              <a:rPr kumimoji="0" lang="en-US" altLang="ru-RU" sz="1800" b="0" i="0" u="none" strike="noStrike" cap="none" normalizeH="0" baseline="0" dirty="0">
                <a:ln>
                  <a:noFill/>
                </a:ln>
                <a:solidFill>
                  <a:schemeClr val="tx1"/>
                </a:solidFill>
                <a:effectLst/>
                <a:latin typeface="Arial" panose="020B0604020202020204" pitchFamily="34" charset="0"/>
              </a:rPr>
              <a:t> that you added. Go to Common Controls in the Toolbox and double-click the Button item to add a button control called button1 to your </a:t>
            </a:r>
            <a:r>
              <a:rPr kumimoji="0" lang="en-US" altLang="ru-RU" sz="1800" b="0" i="0" u="none" strike="noStrike" cap="none" normalizeH="0" baseline="0" dirty="0" err="1">
                <a:ln>
                  <a:noFill/>
                </a:ln>
                <a:solidFill>
                  <a:schemeClr val="tx1"/>
                </a:solidFill>
                <a:effectLst/>
                <a:latin typeface="Arial" panose="020B0604020202020204" pitchFamily="34" charset="0"/>
              </a:rPr>
              <a:t>FlowLayoutPanel</a:t>
            </a:r>
            <a:r>
              <a:rPr kumimoji="0" lang="en-US" altLang="ru-RU" sz="1800" b="0" i="0" u="none" strike="noStrike" cap="none" normalizeH="0" baseline="0" dirty="0">
                <a:ln>
                  <a:noFill/>
                </a:ln>
                <a:solidFill>
                  <a:schemeClr val="tx1"/>
                </a:solidFill>
                <a:effectLst/>
                <a:latin typeface="Arial" panose="020B0604020202020204" pitchFamily="34" charset="0"/>
              </a:rPr>
              <a:t>. Repeat to add another button. The IDE determines that there's already a button called button1 and calls the next one button2.</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ru-RU"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ru-RU" sz="1800" b="0" i="0" u="none" strike="noStrike" cap="none" normalizeH="0" baseline="0" dirty="0">
                <a:ln>
                  <a:noFill/>
                </a:ln>
                <a:solidFill>
                  <a:schemeClr val="tx1"/>
                </a:solidFill>
                <a:effectLst/>
                <a:latin typeface="Arial" panose="020B0604020202020204" pitchFamily="34" charset="0"/>
              </a:rPr>
              <a:t>Typically, you add the other buttons by using the Toolbox. This time, choose button2, and then from the menu bar, choose Edit &gt; Copy (or press </a:t>
            </a:r>
            <a:r>
              <a:rPr kumimoji="0" lang="en-US" altLang="ru-RU" sz="1800" b="0" i="0" u="none" strike="noStrike" cap="none" normalizeH="0" baseline="0" dirty="0" err="1">
                <a:ln>
                  <a:noFill/>
                </a:ln>
                <a:solidFill>
                  <a:schemeClr val="tx1"/>
                </a:solidFill>
                <a:effectLst/>
                <a:latin typeface="Arial" panose="020B0604020202020204" pitchFamily="34" charset="0"/>
              </a:rPr>
              <a:t>Ctrl+C</a:t>
            </a:r>
            <a:r>
              <a:rPr kumimoji="0" lang="en-US" altLang="ru-RU" sz="1800" b="0" i="0" u="none" strike="noStrike" cap="none" normalizeH="0" baseline="0" dirty="0">
                <a:ln>
                  <a:noFill/>
                </a:ln>
                <a:solidFill>
                  <a:schemeClr val="tx1"/>
                </a:solidFill>
                <a:effectLst/>
                <a:latin typeface="Arial" panose="020B0604020202020204" pitchFamily="34" charset="0"/>
              </a:rPr>
              <a:t>). Next, choose Edit &gt; Paste from the menu bar (or press </a:t>
            </a:r>
            <a:r>
              <a:rPr kumimoji="0" lang="en-US" altLang="ru-RU" sz="1800" b="0" i="0" u="none" strike="noStrike" cap="none" normalizeH="0" baseline="0" dirty="0" err="1">
                <a:ln>
                  <a:noFill/>
                </a:ln>
                <a:solidFill>
                  <a:schemeClr val="tx1"/>
                </a:solidFill>
                <a:effectLst/>
                <a:latin typeface="Arial" panose="020B0604020202020204" pitchFamily="34" charset="0"/>
              </a:rPr>
              <a:t>Ctrl+V</a:t>
            </a:r>
            <a:r>
              <a:rPr kumimoji="0" lang="en-US" altLang="ru-RU" sz="1800" b="0" i="0" u="none" strike="noStrike" cap="none" normalizeH="0" baseline="0" dirty="0">
                <a:ln>
                  <a:noFill/>
                </a:ln>
                <a:solidFill>
                  <a:schemeClr val="tx1"/>
                </a:solidFill>
                <a:effectLst/>
                <a:latin typeface="Arial" panose="020B0604020202020204" pitchFamily="34" charset="0"/>
              </a:rPr>
              <a:t>) to paste a copy of your button. Now paste it again. Notice that the IDE adds button3 and button4 to the </a:t>
            </a:r>
            <a:r>
              <a:rPr kumimoji="0" lang="en-US" altLang="ru-RU" sz="1800" b="0" i="0" u="none" strike="noStrike" cap="none" normalizeH="0" baseline="0" dirty="0" err="1">
                <a:ln>
                  <a:noFill/>
                </a:ln>
                <a:solidFill>
                  <a:schemeClr val="tx1"/>
                </a:solidFill>
                <a:effectLst/>
                <a:latin typeface="Arial" panose="020B0604020202020204" pitchFamily="34" charset="0"/>
              </a:rPr>
              <a:t>FlowLayoutPanel</a:t>
            </a:r>
            <a:r>
              <a:rPr kumimoji="0" lang="en-US" altLang="ru-RU"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None/>
              <a:tabLst/>
            </a:pPr>
            <a:endParaRPr lang="en-US" altLang="ru-RU" dirty="0">
              <a:solidFill>
                <a:schemeClr val="tx1"/>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altLang="ru-RU" sz="1800" b="0" i="0" u="none" strike="noStrike" cap="none" normalizeH="0" baseline="0" dirty="0" err="1">
                <a:ln>
                  <a:noFill/>
                </a:ln>
                <a:solidFill>
                  <a:schemeClr val="tx1"/>
                </a:solidFill>
                <a:effectLst/>
                <a:latin typeface="Arial" panose="020B0604020202020204" pitchFamily="34" charset="0"/>
              </a:rPr>
              <a:t>Choose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first</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button</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and</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set</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its</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1" i="0" u="none" strike="noStrike" cap="none" normalizeH="0" baseline="0" dirty="0" err="1">
                <a:ln>
                  <a:noFill/>
                </a:ln>
                <a:solidFill>
                  <a:schemeClr val="tx1"/>
                </a:solidFill>
                <a:effectLst/>
                <a:latin typeface="Arial" panose="020B0604020202020204" pitchFamily="34" charset="0"/>
              </a:rPr>
              <a:t>Text</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property</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to</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1" i="0" u="none" strike="noStrike" cap="none" normalizeH="0" baseline="0" dirty="0" err="1">
                <a:ln>
                  <a:noFill/>
                </a:ln>
                <a:solidFill>
                  <a:schemeClr val="tx1"/>
                </a:solidFill>
                <a:effectLst/>
                <a:latin typeface="Arial" panose="020B0604020202020204" pitchFamily="34" charset="0"/>
              </a:rPr>
              <a:t>Show</a:t>
            </a:r>
            <a:r>
              <a:rPr kumimoji="0" lang="ru-RU" altLang="ru-RU" sz="1800" b="1" i="0" u="none" strike="noStrike" cap="none" normalizeH="0" baseline="0" dirty="0">
                <a:ln>
                  <a:noFill/>
                </a:ln>
                <a:solidFill>
                  <a:schemeClr val="tx1"/>
                </a:solidFill>
                <a:effectLst/>
                <a:latin typeface="Arial" panose="020B0604020202020204" pitchFamily="34" charset="0"/>
              </a:rPr>
              <a:t> a </a:t>
            </a:r>
            <a:r>
              <a:rPr kumimoji="0" lang="ru-RU" altLang="ru-RU" sz="1800" b="1" i="0" u="none" strike="noStrike" cap="none" normalizeH="0" baseline="0" dirty="0" err="1">
                <a:ln>
                  <a:noFill/>
                </a:ln>
                <a:solidFill>
                  <a:schemeClr val="tx1"/>
                </a:solidFill>
                <a:effectLst/>
                <a:latin typeface="Arial" panose="020B0604020202020204" pitchFamily="34" charset="0"/>
              </a:rPr>
              <a:t>picture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Then</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set</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1" i="0" u="none" strike="noStrike" cap="none" normalizeH="0" baseline="0" dirty="0" err="1">
                <a:ln>
                  <a:noFill/>
                </a:ln>
                <a:solidFill>
                  <a:schemeClr val="tx1"/>
                </a:solidFill>
                <a:effectLst/>
                <a:latin typeface="Arial" panose="020B0604020202020204" pitchFamily="34" charset="0"/>
              </a:rPr>
              <a:t>Text</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properties</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of</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next</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three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buttons</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to</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1" i="0" u="none" strike="noStrike" cap="none" normalizeH="0" baseline="0" dirty="0" err="1">
                <a:ln>
                  <a:noFill/>
                </a:ln>
                <a:solidFill>
                  <a:schemeClr val="tx1"/>
                </a:solidFill>
                <a:effectLst/>
                <a:latin typeface="Arial" panose="020B0604020202020204" pitchFamily="34" charset="0"/>
              </a:rPr>
              <a:t>Clear</a:t>
            </a:r>
            <a:r>
              <a:rPr kumimoji="0" lang="ru-RU" altLang="ru-RU" sz="1800" b="1" i="0" u="none" strike="noStrike" cap="none" normalizeH="0" baseline="0" dirty="0">
                <a:ln>
                  <a:noFill/>
                </a:ln>
                <a:solidFill>
                  <a:schemeClr val="tx1"/>
                </a:solidFill>
                <a:effectLst/>
                <a:latin typeface="Arial" panose="020B0604020202020204" pitchFamily="34" charset="0"/>
              </a:rPr>
              <a:t> </a:t>
            </a:r>
            <a:r>
              <a:rPr kumimoji="0" lang="ru-RU" altLang="ru-RU" sz="1800" b="1" i="0" u="none" strike="noStrike" cap="none" normalizeH="0" baseline="0" dirty="0" err="1">
                <a:ln>
                  <a:noFill/>
                </a:ln>
                <a:solidFill>
                  <a:schemeClr val="tx1"/>
                </a:solidFill>
                <a:effectLst/>
                <a:latin typeface="Arial" panose="020B0604020202020204" pitchFamily="34" charset="0"/>
              </a:rPr>
              <a:t>the</a:t>
            </a:r>
            <a:r>
              <a:rPr kumimoji="0" lang="ru-RU" altLang="ru-RU" sz="1800" b="1" i="0" u="none" strike="noStrike" cap="none" normalizeH="0" baseline="0" dirty="0">
                <a:ln>
                  <a:noFill/>
                </a:ln>
                <a:solidFill>
                  <a:schemeClr val="tx1"/>
                </a:solidFill>
                <a:effectLst/>
                <a:latin typeface="Arial" panose="020B0604020202020204" pitchFamily="34" charset="0"/>
              </a:rPr>
              <a:t> </a:t>
            </a:r>
            <a:r>
              <a:rPr kumimoji="0" lang="ru-RU" altLang="ru-RU" sz="1800" b="1" i="0" u="none" strike="noStrike" cap="none" normalizeH="0" baseline="0" dirty="0" err="1">
                <a:ln>
                  <a:noFill/>
                </a:ln>
                <a:solidFill>
                  <a:schemeClr val="tx1"/>
                </a:solidFill>
                <a:effectLst/>
                <a:latin typeface="Arial" panose="020B0604020202020204" pitchFamily="34" charset="0"/>
              </a:rPr>
              <a:t>picture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1" i="0" u="none" strike="noStrike" cap="none" normalizeH="0" baseline="0" dirty="0" err="1">
                <a:ln>
                  <a:noFill/>
                </a:ln>
                <a:solidFill>
                  <a:schemeClr val="tx1"/>
                </a:solidFill>
                <a:effectLst/>
                <a:latin typeface="Arial" panose="020B0604020202020204" pitchFamily="34" charset="0"/>
              </a:rPr>
              <a:t>Set</a:t>
            </a:r>
            <a:r>
              <a:rPr kumimoji="0" lang="ru-RU" altLang="ru-RU" sz="1800" b="1" i="0" u="none" strike="noStrike" cap="none" normalizeH="0" baseline="0" dirty="0">
                <a:ln>
                  <a:noFill/>
                </a:ln>
                <a:solidFill>
                  <a:schemeClr val="tx1"/>
                </a:solidFill>
                <a:effectLst/>
                <a:latin typeface="Arial" panose="020B0604020202020204" pitchFamily="34" charset="0"/>
              </a:rPr>
              <a:t> </a:t>
            </a:r>
            <a:r>
              <a:rPr kumimoji="0" lang="ru-RU" altLang="ru-RU" sz="1800" b="1" i="0" u="none" strike="noStrike" cap="none" normalizeH="0" baseline="0" dirty="0" err="1">
                <a:ln>
                  <a:noFill/>
                </a:ln>
                <a:solidFill>
                  <a:schemeClr val="tx1"/>
                </a:solidFill>
                <a:effectLst/>
                <a:latin typeface="Arial" panose="020B0604020202020204" pitchFamily="34" charset="0"/>
              </a:rPr>
              <a:t>the</a:t>
            </a:r>
            <a:r>
              <a:rPr kumimoji="0" lang="ru-RU" altLang="ru-RU" sz="1800" b="1" i="0" u="none" strike="noStrike" cap="none" normalizeH="0" baseline="0" dirty="0">
                <a:ln>
                  <a:noFill/>
                </a:ln>
                <a:solidFill>
                  <a:schemeClr val="tx1"/>
                </a:solidFill>
                <a:effectLst/>
                <a:latin typeface="Arial" panose="020B0604020202020204" pitchFamily="34" charset="0"/>
              </a:rPr>
              <a:t> </a:t>
            </a:r>
            <a:r>
              <a:rPr kumimoji="0" lang="ru-RU" altLang="ru-RU" sz="1800" b="1" i="0" u="none" strike="noStrike" cap="none" normalizeH="0" baseline="0" dirty="0" err="1">
                <a:ln>
                  <a:noFill/>
                </a:ln>
                <a:solidFill>
                  <a:schemeClr val="tx1"/>
                </a:solidFill>
                <a:effectLst/>
                <a:latin typeface="Arial" panose="020B0604020202020204" pitchFamily="34" charset="0"/>
              </a:rPr>
              <a:t>background</a:t>
            </a:r>
            <a:r>
              <a:rPr kumimoji="0" lang="ru-RU" altLang="ru-RU" sz="1800" b="1" i="0" u="none" strike="noStrike" cap="none" normalizeH="0" baseline="0" dirty="0">
                <a:ln>
                  <a:noFill/>
                </a:ln>
                <a:solidFill>
                  <a:schemeClr val="tx1"/>
                </a:solidFill>
                <a:effectLst/>
                <a:latin typeface="Arial" panose="020B0604020202020204" pitchFamily="34" charset="0"/>
              </a:rPr>
              <a:t> </a:t>
            </a:r>
            <a:r>
              <a:rPr kumimoji="0" lang="ru-RU" altLang="ru-RU" sz="1800" b="1" i="0" u="none" strike="noStrike" cap="none" normalizeH="0" baseline="0" dirty="0" err="1">
                <a:ln>
                  <a:noFill/>
                </a:ln>
                <a:solidFill>
                  <a:schemeClr val="tx1"/>
                </a:solidFill>
                <a:effectLst/>
                <a:latin typeface="Arial" panose="020B0604020202020204" pitchFamily="34" charset="0"/>
              </a:rPr>
              <a:t>color</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and</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1" i="0" u="none" strike="noStrike" cap="none" normalizeH="0" baseline="0" dirty="0" err="1">
                <a:ln>
                  <a:noFill/>
                </a:ln>
                <a:solidFill>
                  <a:schemeClr val="tx1"/>
                </a:solidFill>
                <a:effectLst/>
                <a:latin typeface="Arial" panose="020B0604020202020204" pitchFamily="34" charset="0"/>
              </a:rPr>
              <a:t>Close</a:t>
            </a:r>
            <a:r>
              <a:rPr kumimoji="0" lang="ru-RU" altLang="ru-RU"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altLang="ru-RU" sz="1800" b="0" i="0" u="none" strike="noStrike" cap="none" normalizeH="0" baseline="0" dirty="0" err="1">
                <a:ln>
                  <a:noFill/>
                </a:ln>
                <a:solidFill>
                  <a:schemeClr val="tx1"/>
                </a:solidFill>
                <a:effectLst/>
                <a:latin typeface="Arial" panose="020B0604020202020204" pitchFamily="34" charset="0"/>
              </a:rPr>
              <a:t>Let's</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size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buttons</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and</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arrange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them</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so</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they</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align</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to</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right</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side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of</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panel</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Choose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1" i="0" u="none" strike="noStrike" cap="none" normalizeH="0" baseline="0" dirty="0" err="1">
                <a:ln>
                  <a:noFill/>
                </a:ln>
                <a:solidFill>
                  <a:schemeClr val="tx1"/>
                </a:solidFill>
                <a:effectLst/>
                <a:latin typeface="Arial" panose="020B0604020202020204" pitchFamily="34" charset="0"/>
              </a:rPr>
              <a:t>FlowLayoutPanel</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and</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look</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at</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its</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1" i="0" u="none" strike="noStrike" cap="none" normalizeH="0" baseline="0" dirty="0" err="1">
                <a:ln>
                  <a:noFill/>
                </a:ln>
                <a:solidFill>
                  <a:schemeClr val="tx1"/>
                </a:solidFill>
                <a:effectLst/>
                <a:latin typeface="Arial" panose="020B0604020202020204" pitchFamily="34" charset="0"/>
              </a:rPr>
              <a:t>FlowDirection</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property</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Change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it</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so</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it's</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set</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to</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1" i="0" u="none" strike="noStrike" cap="none" normalizeH="0" baseline="0" dirty="0" err="1">
                <a:ln>
                  <a:noFill/>
                </a:ln>
                <a:solidFill>
                  <a:schemeClr val="tx1"/>
                </a:solidFill>
                <a:effectLst/>
                <a:latin typeface="Arial" panose="020B0604020202020204" pitchFamily="34" charset="0"/>
              </a:rPr>
              <a:t>RightToLeft</a:t>
            </a:r>
            <a:r>
              <a:rPr kumimoji="0" lang="ru-RU" altLang="ru-RU"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800" b="0" i="0" u="none" strike="noStrike" cap="none" normalizeH="0" baseline="0" dirty="0" err="1">
                <a:ln>
                  <a:noFill/>
                </a:ln>
                <a:solidFill>
                  <a:schemeClr val="tx1"/>
                </a:solidFill>
                <a:effectLst/>
                <a:latin typeface="Arial" panose="020B0604020202020204" pitchFamily="34" charset="0"/>
              </a:rPr>
              <a:t>The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buttons</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should</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align</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themselves</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to</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right</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side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of</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cell</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and</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reverse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their</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order</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so</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that</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1" i="0" u="none" strike="noStrike" cap="none" normalizeH="0" baseline="0" dirty="0" err="1">
                <a:ln>
                  <a:noFill/>
                </a:ln>
                <a:solidFill>
                  <a:schemeClr val="tx1"/>
                </a:solidFill>
                <a:effectLst/>
                <a:latin typeface="Arial" panose="020B0604020202020204" pitchFamily="34" charset="0"/>
              </a:rPr>
              <a:t>Show</a:t>
            </a:r>
            <a:r>
              <a:rPr kumimoji="0" lang="ru-RU" altLang="ru-RU" sz="1800" b="1" i="0" u="none" strike="noStrike" cap="none" normalizeH="0" baseline="0" dirty="0">
                <a:ln>
                  <a:noFill/>
                </a:ln>
                <a:solidFill>
                  <a:schemeClr val="tx1"/>
                </a:solidFill>
                <a:effectLst/>
                <a:latin typeface="Arial" panose="020B0604020202020204" pitchFamily="34" charset="0"/>
              </a:rPr>
              <a:t> a </a:t>
            </a:r>
            <a:r>
              <a:rPr kumimoji="0" lang="ru-RU" altLang="ru-RU" sz="1800" b="1" i="0" u="none" strike="noStrike" cap="none" normalizeH="0" baseline="0" dirty="0" err="1">
                <a:ln>
                  <a:noFill/>
                </a:ln>
                <a:solidFill>
                  <a:schemeClr val="tx1"/>
                </a:solidFill>
                <a:effectLst/>
                <a:latin typeface="Arial" panose="020B0604020202020204" pitchFamily="34" charset="0"/>
              </a:rPr>
              <a:t>picture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button</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is</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on</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right</a:t>
            </a:r>
            <a:r>
              <a:rPr kumimoji="0" lang="ru-RU" altLang="ru-RU"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ru-RU"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endParaRPr kumimoji="0" lang="ru-RU" altLang="ru-RU"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84042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6380780-749F-48A5-A8C8-EEE1EBD27FCB}"/>
              </a:ext>
            </a:extLst>
          </p:cNvPr>
          <p:cNvSpPr>
            <a:spLocks noGrp="1"/>
          </p:cNvSpPr>
          <p:nvPr>
            <p:ph type="title"/>
          </p:nvPr>
        </p:nvSpPr>
        <p:spPr>
          <a:xfrm>
            <a:off x="581192" y="702156"/>
            <a:ext cx="11029616" cy="883363"/>
          </a:xfrm>
        </p:spPr>
        <p:txBody>
          <a:bodyPr/>
          <a:lstStyle/>
          <a:p>
            <a:pPr algn="ctr"/>
            <a:r>
              <a:rPr lang="en-US" dirty="0">
                <a:solidFill>
                  <a:srgbClr val="FFC000"/>
                </a:solidFill>
              </a:rPr>
              <a:t>add buttons</a:t>
            </a:r>
            <a:endParaRPr lang="ru-RU" dirty="0"/>
          </a:p>
        </p:txBody>
      </p:sp>
      <p:sp>
        <p:nvSpPr>
          <p:cNvPr id="3" name="Объект 2">
            <a:extLst>
              <a:ext uri="{FF2B5EF4-FFF2-40B4-BE49-F238E27FC236}">
                <a16:creationId xmlns:a16="http://schemas.microsoft.com/office/drawing/2014/main" id="{2F1EA80B-199F-47E5-B498-028DDD6A1074}"/>
              </a:ext>
            </a:extLst>
          </p:cNvPr>
          <p:cNvSpPr>
            <a:spLocks noGrp="1"/>
          </p:cNvSpPr>
          <p:nvPr>
            <p:ph idx="1"/>
          </p:nvPr>
        </p:nvSpPr>
        <p:spPr>
          <a:xfrm>
            <a:off x="505692" y="2136311"/>
            <a:ext cx="11029615" cy="2961549"/>
          </a:xfrm>
        </p:spPr>
        <p:txBody>
          <a:bodyPr/>
          <a:lstStyle/>
          <a:p>
            <a:r>
              <a:rPr lang="en-US" dirty="0"/>
              <a:t>Choose the </a:t>
            </a:r>
            <a:r>
              <a:rPr lang="en-US" b="1" dirty="0"/>
              <a:t>Close</a:t>
            </a:r>
            <a:r>
              <a:rPr lang="en-US" dirty="0"/>
              <a:t> button to select it. Then, to choose the rest of the buttons at the same time, press and hold the </a:t>
            </a:r>
            <a:r>
              <a:rPr lang="en-US" b="1" dirty="0"/>
              <a:t>Ctrl</a:t>
            </a:r>
            <a:r>
              <a:rPr lang="en-US" dirty="0"/>
              <a:t> key and choose them, too.</a:t>
            </a:r>
          </a:p>
          <a:p>
            <a:r>
              <a:rPr lang="en-US" dirty="0"/>
              <a:t>After you've selected all the buttons, go to the </a:t>
            </a:r>
            <a:r>
              <a:rPr lang="en-US" b="1" dirty="0"/>
              <a:t>Properties</a:t>
            </a:r>
            <a:r>
              <a:rPr lang="en-US" dirty="0"/>
              <a:t> window and scroll up to the </a:t>
            </a:r>
            <a:r>
              <a:rPr lang="en-US" b="1" dirty="0" err="1"/>
              <a:t>AutoSize</a:t>
            </a:r>
            <a:r>
              <a:rPr lang="en-US" dirty="0"/>
              <a:t> property. This property tells the button to automatically resize itself to fit all of its text. Set it to </a:t>
            </a:r>
            <a:r>
              <a:rPr lang="en-US" b="1" dirty="0"/>
              <a:t>True</a:t>
            </a:r>
            <a:r>
              <a:rPr lang="en-US" dirty="0"/>
              <a:t>.</a:t>
            </a:r>
          </a:p>
          <a:p>
            <a:r>
              <a:rPr lang="en-US" dirty="0"/>
              <a:t>Your buttons should now be sized properly and be in the right order. (As long as all four buttons are selected, you can change all four </a:t>
            </a:r>
            <a:r>
              <a:rPr lang="en-US" b="1" dirty="0" err="1"/>
              <a:t>AutoSize</a:t>
            </a:r>
            <a:r>
              <a:rPr lang="en-US" dirty="0"/>
              <a:t> properties at the same time.) The following image shows the four buttons.</a:t>
            </a:r>
          </a:p>
          <a:p>
            <a:endParaRPr lang="ru-RU" dirty="0"/>
          </a:p>
        </p:txBody>
      </p:sp>
      <p:pic>
        <p:nvPicPr>
          <p:cNvPr id="5" name="Рисунок 4">
            <a:extLst>
              <a:ext uri="{FF2B5EF4-FFF2-40B4-BE49-F238E27FC236}">
                <a16:creationId xmlns:a16="http://schemas.microsoft.com/office/drawing/2014/main" id="{79386279-4BFF-4BBA-A8FB-A45FE0837A9C}"/>
              </a:ext>
            </a:extLst>
          </p:cNvPr>
          <p:cNvPicPr>
            <a:picLocks noChangeAspect="1"/>
          </p:cNvPicPr>
          <p:nvPr/>
        </p:nvPicPr>
        <p:blipFill>
          <a:blip r:embed="rId2"/>
          <a:stretch>
            <a:fillRect/>
          </a:stretch>
        </p:blipFill>
        <p:spPr>
          <a:xfrm>
            <a:off x="3053331" y="4728637"/>
            <a:ext cx="5162550" cy="1628775"/>
          </a:xfrm>
          <a:prstGeom prst="rect">
            <a:avLst/>
          </a:prstGeom>
        </p:spPr>
      </p:pic>
    </p:spTree>
    <p:extLst>
      <p:ext uri="{BB962C8B-B14F-4D97-AF65-F5344CB8AC3E}">
        <p14:creationId xmlns:p14="http://schemas.microsoft.com/office/powerpoint/2010/main" val="1566785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B7A503A-81B9-429B-88FA-1E7C176C5539}"/>
              </a:ext>
            </a:extLst>
          </p:cNvPr>
          <p:cNvSpPr>
            <a:spLocks noGrp="1"/>
          </p:cNvSpPr>
          <p:nvPr>
            <p:ph type="title"/>
          </p:nvPr>
        </p:nvSpPr>
        <p:spPr>
          <a:xfrm>
            <a:off x="581192" y="702156"/>
            <a:ext cx="11029616" cy="740750"/>
          </a:xfrm>
        </p:spPr>
        <p:txBody>
          <a:bodyPr/>
          <a:lstStyle/>
          <a:p>
            <a:pPr algn="ctr"/>
            <a:r>
              <a:rPr lang="en-US" dirty="0">
                <a:solidFill>
                  <a:srgbClr val="FFC000"/>
                </a:solidFill>
              </a:rPr>
              <a:t>Name your button controls</a:t>
            </a:r>
            <a:endParaRPr lang="ru-RU" dirty="0">
              <a:solidFill>
                <a:srgbClr val="FFC000"/>
              </a:solidFill>
            </a:endParaRPr>
          </a:p>
        </p:txBody>
      </p:sp>
      <p:sp>
        <p:nvSpPr>
          <p:cNvPr id="3" name="Объект 2">
            <a:extLst>
              <a:ext uri="{FF2B5EF4-FFF2-40B4-BE49-F238E27FC236}">
                <a16:creationId xmlns:a16="http://schemas.microsoft.com/office/drawing/2014/main" id="{CF840EAD-C836-4324-98E2-DD974C138C2F}"/>
              </a:ext>
            </a:extLst>
          </p:cNvPr>
          <p:cNvSpPr>
            <a:spLocks noGrp="1"/>
          </p:cNvSpPr>
          <p:nvPr>
            <p:ph idx="1"/>
          </p:nvPr>
        </p:nvSpPr>
        <p:spPr>
          <a:xfrm>
            <a:off x="581192" y="2180497"/>
            <a:ext cx="11029615" cy="1309324"/>
          </a:xfrm>
        </p:spPr>
        <p:txBody>
          <a:bodyPr/>
          <a:lstStyle/>
          <a:p>
            <a:r>
              <a:rPr lang="en-US" dirty="0"/>
              <a:t>On the form, choose the </a:t>
            </a:r>
            <a:r>
              <a:rPr lang="en-US" b="1" dirty="0"/>
              <a:t>Close</a:t>
            </a:r>
            <a:r>
              <a:rPr lang="en-US" dirty="0"/>
              <a:t> button. (If you still have all the buttons selected, choose the </a:t>
            </a:r>
            <a:r>
              <a:rPr lang="en-US" b="1" dirty="0"/>
              <a:t>Esc</a:t>
            </a:r>
            <a:r>
              <a:rPr lang="en-US" dirty="0"/>
              <a:t> key to cancel the selection.) Scroll in the </a:t>
            </a:r>
            <a:r>
              <a:rPr lang="en-US" b="1" dirty="0"/>
              <a:t>Properties</a:t>
            </a:r>
            <a:r>
              <a:rPr lang="en-US" dirty="0"/>
              <a:t> window until you see the </a:t>
            </a:r>
            <a:r>
              <a:rPr lang="en-US" b="1" dirty="0"/>
              <a:t>(Name)</a:t>
            </a:r>
            <a:r>
              <a:rPr lang="en-US" dirty="0"/>
              <a:t> property. (The </a:t>
            </a:r>
            <a:r>
              <a:rPr lang="en-US" b="1" dirty="0"/>
              <a:t>(Name)</a:t>
            </a:r>
            <a:r>
              <a:rPr lang="en-US" dirty="0"/>
              <a:t> property is near the top when the properties are alphabetical.) Change the name to </a:t>
            </a:r>
            <a:r>
              <a:rPr lang="en-US" b="1" dirty="0" err="1"/>
              <a:t>closeButton</a:t>
            </a:r>
            <a:r>
              <a:rPr lang="en-US" dirty="0"/>
              <a:t>, as shown in the following screenshot.</a:t>
            </a:r>
            <a:endParaRPr lang="ru-RU" dirty="0"/>
          </a:p>
        </p:txBody>
      </p:sp>
      <p:pic>
        <p:nvPicPr>
          <p:cNvPr id="5" name="Рисунок 4">
            <a:extLst>
              <a:ext uri="{FF2B5EF4-FFF2-40B4-BE49-F238E27FC236}">
                <a16:creationId xmlns:a16="http://schemas.microsoft.com/office/drawing/2014/main" id="{9DCFE47C-53EA-4016-A456-92435EC34DCF}"/>
              </a:ext>
            </a:extLst>
          </p:cNvPr>
          <p:cNvPicPr>
            <a:picLocks noChangeAspect="1"/>
          </p:cNvPicPr>
          <p:nvPr/>
        </p:nvPicPr>
        <p:blipFill>
          <a:blip r:embed="rId2"/>
          <a:stretch>
            <a:fillRect/>
          </a:stretch>
        </p:blipFill>
        <p:spPr>
          <a:xfrm>
            <a:off x="4485881" y="3429000"/>
            <a:ext cx="2733675" cy="2819400"/>
          </a:xfrm>
          <a:prstGeom prst="rect">
            <a:avLst/>
          </a:prstGeom>
        </p:spPr>
      </p:pic>
    </p:spTree>
    <p:extLst>
      <p:ext uri="{BB962C8B-B14F-4D97-AF65-F5344CB8AC3E}">
        <p14:creationId xmlns:p14="http://schemas.microsoft.com/office/powerpoint/2010/main" val="15467941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48BD55F-0511-4924-AD25-BF607F718859}"/>
              </a:ext>
            </a:extLst>
          </p:cNvPr>
          <p:cNvSpPr>
            <a:spLocks noGrp="1"/>
          </p:cNvSpPr>
          <p:nvPr>
            <p:ph type="title"/>
          </p:nvPr>
        </p:nvSpPr>
        <p:spPr>
          <a:xfrm>
            <a:off x="581192" y="702156"/>
            <a:ext cx="11029616" cy="841418"/>
          </a:xfrm>
        </p:spPr>
        <p:txBody>
          <a:bodyPr/>
          <a:lstStyle/>
          <a:p>
            <a:pPr algn="ctr"/>
            <a:r>
              <a:rPr lang="en-US" dirty="0">
                <a:solidFill>
                  <a:srgbClr val="FFC000"/>
                </a:solidFill>
              </a:rPr>
              <a:t>Name your button controls</a:t>
            </a:r>
            <a:endParaRPr lang="ru-RU" dirty="0"/>
          </a:p>
        </p:txBody>
      </p:sp>
      <p:sp>
        <p:nvSpPr>
          <p:cNvPr id="3" name="Объект 2">
            <a:extLst>
              <a:ext uri="{FF2B5EF4-FFF2-40B4-BE49-F238E27FC236}">
                <a16:creationId xmlns:a16="http://schemas.microsoft.com/office/drawing/2014/main" id="{E7F08599-5131-459F-9321-2725C08D2322}"/>
              </a:ext>
            </a:extLst>
          </p:cNvPr>
          <p:cNvSpPr>
            <a:spLocks noGrp="1"/>
          </p:cNvSpPr>
          <p:nvPr>
            <p:ph idx="1"/>
          </p:nvPr>
        </p:nvSpPr>
        <p:spPr>
          <a:xfrm>
            <a:off x="581191" y="2599946"/>
            <a:ext cx="11029615" cy="2055944"/>
          </a:xfrm>
        </p:spPr>
        <p:txBody>
          <a:bodyPr/>
          <a:lstStyle/>
          <a:p>
            <a:r>
              <a:rPr lang="en-US" dirty="0"/>
              <a:t>Rename the other three buttons to </a:t>
            </a:r>
            <a:r>
              <a:rPr lang="en-US" dirty="0" err="1"/>
              <a:t>backgroundButton</a:t>
            </a:r>
            <a:r>
              <a:rPr lang="en-US" dirty="0"/>
              <a:t>, </a:t>
            </a:r>
            <a:r>
              <a:rPr lang="en-US" dirty="0" err="1"/>
              <a:t>clearButton</a:t>
            </a:r>
            <a:r>
              <a:rPr lang="en-US" dirty="0"/>
              <a:t>, and </a:t>
            </a:r>
            <a:r>
              <a:rPr lang="en-US" dirty="0" err="1"/>
              <a:t>showButton</a:t>
            </a:r>
            <a:r>
              <a:rPr lang="en-US" dirty="0"/>
              <a:t>. You can verify the names by choosing the control selector drop-down list in the Properties window. The new button names appear.</a:t>
            </a:r>
          </a:p>
          <a:p>
            <a:r>
              <a:rPr lang="en-US" dirty="0"/>
              <a:t>Double-click the Show a picture button on the form. As an alternative, choose the Show a picture button on the form, and then press the Enter key. When you do, the IDE opens an additional tab in the main window named Form1.cs. (If you're using Visual Basic, the tab is named Form1.vb).</a:t>
            </a:r>
          </a:p>
          <a:p>
            <a:r>
              <a:rPr lang="en-US" dirty="0"/>
              <a:t>This tab displays the code file behind the form, as shown in the following screenshot.</a:t>
            </a:r>
            <a:endParaRPr lang="ru-RU" dirty="0"/>
          </a:p>
        </p:txBody>
      </p:sp>
    </p:spTree>
    <p:extLst>
      <p:ext uri="{BB962C8B-B14F-4D97-AF65-F5344CB8AC3E}">
        <p14:creationId xmlns:p14="http://schemas.microsoft.com/office/powerpoint/2010/main" val="2522635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FF1810D-9027-40F2-BFDC-A29AFCBE6226}"/>
              </a:ext>
            </a:extLst>
          </p:cNvPr>
          <p:cNvSpPr>
            <a:spLocks noGrp="1"/>
          </p:cNvSpPr>
          <p:nvPr>
            <p:ph type="title"/>
          </p:nvPr>
        </p:nvSpPr>
        <p:spPr>
          <a:xfrm>
            <a:off x="581192" y="914400"/>
            <a:ext cx="11029616" cy="578840"/>
          </a:xfrm>
        </p:spPr>
        <p:txBody>
          <a:bodyPr/>
          <a:lstStyle/>
          <a:p>
            <a:pPr algn="ctr"/>
            <a:r>
              <a:rPr lang="en-US" dirty="0">
                <a:solidFill>
                  <a:srgbClr val="FFC000"/>
                </a:solidFill>
              </a:rPr>
              <a:t>Create a new project</a:t>
            </a:r>
            <a:endParaRPr lang="ru-RU" dirty="0">
              <a:solidFill>
                <a:srgbClr val="FFC000"/>
              </a:solidFill>
            </a:endParaRPr>
          </a:p>
        </p:txBody>
      </p:sp>
      <p:pic>
        <p:nvPicPr>
          <p:cNvPr id="5" name="Объект 4">
            <a:extLst>
              <a:ext uri="{FF2B5EF4-FFF2-40B4-BE49-F238E27FC236}">
                <a16:creationId xmlns:a16="http://schemas.microsoft.com/office/drawing/2014/main" id="{9A7876C9-21EC-4986-A297-FA3CFE46443D}"/>
              </a:ext>
            </a:extLst>
          </p:cNvPr>
          <p:cNvPicPr>
            <a:picLocks noGrp="1" noChangeAspect="1"/>
          </p:cNvPicPr>
          <p:nvPr>
            <p:ph idx="1"/>
          </p:nvPr>
        </p:nvPicPr>
        <p:blipFill>
          <a:blip r:embed="rId2"/>
          <a:stretch>
            <a:fillRect/>
          </a:stretch>
        </p:blipFill>
        <p:spPr>
          <a:xfrm>
            <a:off x="2580159" y="1921166"/>
            <a:ext cx="7031682" cy="4804298"/>
          </a:xfrm>
        </p:spPr>
      </p:pic>
    </p:spTree>
    <p:extLst>
      <p:ext uri="{BB962C8B-B14F-4D97-AF65-F5344CB8AC3E}">
        <p14:creationId xmlns:p14="http://schemas.microsoft.com/office/powerpoint/2010/main" val="28629939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38D1D4B-514C-4467-BC43-8BD58F2E1BEE}"/>
              </a:ext>
            </a:extLst>
          </p:cNvPr>
          <p:cNvSpPr>
            <a:spLocks noGrp="1"/>
          </p:cNvSpPr>
          <p:nvPr>
            <p:ph type="title"/>
          </p:nvPr>
        </p:nvSpPr>
        <p:spPr>
          <a:xfrm>
            <a:off x="581192" y="702156"/>
            <a:ext cx="11029616" cy="849807"/>
          </a:xfrm>
        </p:spPr>
        <p:txBody>
          <a:bodyPr/>
          <a:lstStyle/>
          <a:p>
            <a:pPr algn="ctr"/>
            <a:r>
              <a:rPr lang="en-US" dirty="0">
                <a:solidFill>
                  <a:srgbClr val="FFC000"/>
                </a:solidFill>
              </a:rPr>
              <a:t>Name your button controls</a:t>
            </a:r>
            <a:endParaRPr lang="ru-RU" dirty="0"/>
          </a:p>
        </p:txBody>
      </p:sp>
      <p:pic>
        <p:nvPicPr>
          <p:cNvPr id="4" name="Объект 3">
            <a:extLst>
              <a:ext uri="{FF2B5EF4-FFF2-40B4-BE49-F238E27FC236}">
                <a16:creationId xmlns:a16="http://schemas.microsoft.com/office/drawing/2014/main" id="{495BFC29-204D-4F59-8CC8-5B6CCDEEAFC5}"/>
              </a:ext>
            </a:extLst>
          </p:cNvPr>
          <p:cNvPicPr>
            <a:picLocks noGrp="1" noChangeAspect="1"/>
          </p:cNvPicPr>
          <p:nvPr>
            <p:ph idx="1"/>
          </p:nvPr>
        </p:nvPicPr>
        <p:blipFill>
          <a:blip r:embed="rId2"/>
          <a:stretch>
            <a:fillRect/>
          </a:stretch>
        </p:blipFill>
        <p:spPr>
          <a:xfrm>
            <a:off x="3332291" y="1988277"/>
            <a:ext cx="5527417" cy="4504801"/>
          </a:xfrm>
          <a:prstGeom prst="rect">
            <a:avLst/>
          </a:prstGeom>
        </p:spPr>
      </p:pic>
    </p:spTree>
    <p:extLst>
      <p:ext uri="{BB962C8B-B14F-4D97-AF65-F5344CB8AC3E}">
        <p14:creationId xmlns:p14="http://schemas.microsoft.com/office/powerpoint/2010/main" val="2842778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CCC8655-09CB-4A34-9B33-50B3BEADC01F}"/>
              </a:ext>
            </a:extLst>
          </p:cNvPr>
          <p:cNvSpPr>
            <a:spLocks noGrp="1"/>
          </p:cNvSpPr>
          <p:nvPr>
            <p:ph type="title"/>
          </p:nvPr>
        </p:nvSpPr>
        <p:spPr>
          <a:xfrm>
            <a:off x="581192" y="702156"/>
            <a:ext cx="11029616" cy="757528"/>
          </a:xfrm>
        </p:spPr>
        <p:txBody>
          <a:bodyPr/>
          <a:lstStyle/>
          <a:p>
            <a:pPr algn="ctr"/>
            <a:r>
              <a:rPr lang="en-US" dirty="0">
                <a:solidFill>
                  <a:srgbClr val="FFC000"/>
                </a:solidFill>
              </a:rPr>
              <a:t>Button clicks</a:t>
            </a:r>
            <a:endParaRPr lang="ru-RU" dirty="0">
              <a:solidFill>
                <a:srgbClr val="FFC000"/>
              </a:solidFill>
            </a:endParaRPr>
          </a:p>
        </p:txBody>
      </p:sp>
      <p:sp>
        <p:nvSpPr>
          <p:cNvPr id="3" name="Объект 2">
            <a:extLst>
              <a:ext uri="{FF2B5EF4-FFF2-40B4-BE49-F238E27FC236}">
                <a16:creationId xmlns:a16="http://schemas.microsoft.com/office/drawing/2014/main" id="{3CE1C817-F8A4-4386-9F45-321D3F3F039C}"/>
              </a:ext>
            </a:extLst>
          </p:cNvPr>
          <p:cNvSpPr>
            <a:spLocks noGrp="1"/>
          </p:cNvSpPr>
          <p:nvPr>
            <p:ph idx="1"/>
          </p:nvPr>
        </p:nvSpPr>
        <p:spPr>
          <a:xfrm>
            <a:off x="581192" y="2180496"/>
            <a:ext cx="11029615" cy="4052524"/>
          </a:xfrm>
        </p:spPr>
        <p:txBody>
          <a:bodyPr>
            <a:normAutofit/>
          </a:bodyPr>
          <a:lstStyle/>
          <a:p>
            <a:r>
              <a:rPr lang="en-US" dirty="0"/>
              <a:t>You're looking at code called </a:t>
            </a:r>
            <a:r>
              <a:rPr lang="en-US" dirty="0" err="1"/>
              <a:t>showButton_Click</a:t>
            </a:r>
            <a:r>
              <a:rPr lang="en-US" dirty="0"/>
              <a:t>() (alternatively, </a:t>
            </a:r>
            <a:r>
              <a:rPr lang="en-US" dirty="0" err="1"/>
              <a:t>ShowButton_Click</a:t>
            </a:r>
            <a:r>
              <a:rPr lang="en-US" dirty="0"/>
              <a:t>()). The IDE added this to the form's code when you opened the code file for the </a:t>
            </a:r>
            <a:r>
              <a:rPr lang="en-US" dirty="0" err="1"/>
              <a:t>showButton</a:t>
            </a:r>
            <a:r>
              <a:rPr lang="en-US" dirty="0"/>
              <a:t> button. At design-time, when you open the code file for a control in a form, code is generated for the control if it doesn't already exist. This code, known as a method, runs when you run your app and choose the control - in this case, the Show a picture button.</a:t>
            </a:r>
          </a:p>
          <a:p>
            <a:endParaRPr lang="en-US" dirty="0"/>
          </a:p>
          <a:p>
            <a:r>
              <a:rPr lang="en-US" dirty="0"/>
              <a:t>Choose the Windows Forms Designer tab again (Form1.cs [Design]), and then open the code file for the Clear the picture button to create a method for it in the form's code. Repeat this for the remaining two buttons. Each time, the IDE adds a new method to the form's code file.</a:t>
            </a:r>
          </a:p>
          <a:p>
            <a:endParaRPr lang="en-US" dirty="0"/>
          </a:p>
          <a:p>
            <a:r>
              <a:rPr lang="en-US" dirty="0"/>
              <a:t>To add one more method, open the code file for the </a:t>
            </a:r>
            <a:r>
              <a:rPr lang="en-US" dirty="0" err="1"/>
              <a:t>CheckBox</a:t>
            </a:r>
            <a:r>
              <a:rPr lang="en-US" dirty="0"/>
              <a:t> control in Windows Forms Designer to make the IDE add a checkBox1_CheckedChanged() method. That method is called whenever the user selects or clears the check box.</a:t>
            </a:r>
            <a:endParaRPr lang="ru-RU" dirty="0"/>
          </a:p>
        </p:txBody>
      </p:sp>
    </p:spTree>
    <p:extLst>
      <p:ext uri="{BB962C8B-B14F-4D97-AF65-F5344CB8AC3E}">
        <p14:creationId xmlns:p14="http://schemas.microsoft.com/office/powerpoint/2010/main" val="37420889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829AD88-E70B-481A-9C88-D8371EB23F8A}"/>
              </a:ext>
            </a:extLst>
          </p:cNvPr>
          <p:cNvSpPr>
            <a:spLocks noGrp="1"/>
          </p:cNvSpPr>
          <p:nvPr>
            <p:ph type="title"/>
          </p:nvPr>
        </p:nvSpPr>
        <p:spPr>
          <a:xfrm>
            <a:off x="581192" y="702156"/>
            <a:ext cx="11029616" cy="824640"/>
          </a:xfrm>
        </p:spPr>
        <p:txBody>
          <a:bodyPr/>
          <a:lstStyle/>
          <a:p>
            <a:pPr algn="ctr"/>
            <a:r>
              <a:rPr lang="en-US" dirty="0">
                <a:solidFill>
                  <a:srgbClr val="FFC000"/>
                </a:solidFill>
              </a:rPr>
              <a:t>Button clicks</a:t>
            </a:r>
            <a:endParaRPr lang="ru-RU" dirty="0"/>
          </a:p>
        </p:txBody>
      </p:sp>
      <p:sp>
        <p:nvSpPr>
          <p:cNvPr id="3" name="Объект 2">
            <a:extLst>
              <a:ext uri="{FF2B5EF4-FFF2-40B4-BE49-F238E27FC236}">
                <a16:creationId xmlns:a16="http://schemas.microsoft.com/office/drawing/2014/main" id="{04C306C9-B38B-453B-828D-F11D135A1DCC}"/>
              </a:ext>
            </a:extLst>
          </p:cNvPr>
          <p:cNvSpPr>
            <a:spLocks noGrp="1"/>
          </p:cNvSpPr>
          <p:nvPr>
            <p:ph idx="1"/>
          </p:nvPr>
        </p:nvSpPr>
        <p:spPr>
          <a:xfrm>
            <a:off x="581192" y="2180496"/>
            <a:ext cx="11029615" cy="4237082"/>
          </a:xfrm>
        </p:spPr>
        <p:txBody>
          <a:bodyPr>
            <a:normAutofit fontScale="70000" lnSpcReduction="20000"/>
          </a:bodyPr>
          <a:lstStyle/>
          <a:p>
            <a:r>
              <a:rPr lang="en-US" dirty="0"/>
              <a:t>private void </a:t>
            </a:r>
            <a:r>
              <a:rPr lang="en-US" dirty="0" err="1"/>
              <a:t>clearButton_Click</a:t>
            </a:r>
            <a:r>
              <a:rPr lang="en-US" dirty="0"/>
              <a:t>(object sender, </a:t>
            </a:r>
            <a:r>
              <a:rPr lang="en-US" dirty="0" err="1"/>
              <a:t>EventArgs</a:t>
            </a:r>
            <a:r>
              <a:rPr lang="en-US" dirty="0"/>
              <a:t> e)</a:t>
            </a:r>
          </a:p>
          <a:p>
            <a:r>
              <a:rPr lang="en-US" dirty="0"/>
              <a:t>{</a:t>
            </a:r>
          </a:p>
          <a:p>
            <a:r>
              <a:rPr lang="en-US" dirty="0"/>
              <a:t>}</a:t>
            </a:r>
          </a:p>
          <a:p>
            <a:endParaRPr lang="en-US" dirty="0"/>
          </a:p>
          <a:p>
            <a:r>
              <a:rPr lang="en-US" dirty="0"/>
              <a:t>private void </a:t>
            </a:r>
            <a:r>
              <a:rPr lang="en-US" dirty="0" err="1"/>
              <a:t>backgroundButton_Click</a:t>
            </a:r>
            <a:r>
              <a:rPr lang="en-US" dirty="0"/>
              <a:t>(object sender, </a:t>
            </a:r>
            <a:r>
              <a:rPr lang="en-US" dirty="0" err="1"/>
              <a:t>EventArgs</a:t>
            </a:r>
            <a:r>
              <a:rPr lang="en-US" dirty="0"/>
              <a:t> e)</a:t>
            </a:r>
          </a:p>
          <a:p>
            <a:r>
              <a:rPr lang="en-US" dirty="0"/>
              <a:t>{</a:t>
            </a:r>
          </a:p>
          <a:p>
            <a:r>
              <a:rPr lang="en-US" dirty="0"/>
              <a:t>}</a:t>
            </a:r>
          </a:p>
          <a:p>
            <a:endParaRPr lang="en-US" dirty="0"/>
          </a:p>
          <a:p>
            <a:r>
              <a:rPr lang="en-US" dirty="0"/>
              <a:t>private void </a:t>
            </a:r>
            <a:r>
              <a:rPr lang="en-US" dirty="0" err="1"/>
              <a:t>closeButton_Click</a:t>
            </a:r>
            <a:r>
              <a:rPr lang="en-US" dirty="0"/>
              <a:t>(object sender, </a:t>
            </a:r>
            <a:r>
              <a:rPr lang="en-US" dirty="0" err="1"/>
              <a:t>EventArgs</a:t>
            </a:r>
            <a:r>
              <a:rPr lang="en-US" dirty="0"/>
              <a:t> e)</a:t>
            </a:r>
          </a:p>
          <a:p>
            <a:r>
              <a:rPr lang="en-US" dirty="0"/>
              <a:t>{</a:t>
            </a:r>
          </a:p>
          <a:p>
            <a:r>
              <a:rPr lang="en-US" dirty="0"/>
              <a:t>}</a:t>
            </a:r>
          </a:p>
          <a:p>
            <a:endParaRPr lang="en-US" dirty="0"/>
          </a:p>
          <a:p>
            <a:r>
              <a:rPr lang="en-US" dirty="0"/>
              <a:t>private void checkBox1_CheckedChanged(object sender, </a:t>
            </a:r>
            <a:r>
              <a:rPr lang="en-US" dirty="0" err="1"/>
              <a:t>EventArgs</a:t>
            </a:r>
            <a:r>
              <a:rPr lang="en-US" dirty="0"/>
              <a:t> e)</a:t>
            </a:r>
          </a:p>
          <a:p>
            <a:r>
              <a:rPr lang="en-US" dirty="0"/>
              <a:t>{</a:t>
            </a:r>
          </a:p>
          <a:p>
            <a:r>
              <a:rPr lang="en-US" dirty="0"/>
              <a:t>}</a:t>
            </a:r>
            <a:endParaRPr lang="ru-RU" dirty="0"/>
          </a:p>
        </p:txBody>
      </p:sp>
    </p:spTree>
    <p:extLst>
      <p:ext uri="{BB962C8B-B14F-4D97-AF65-F5344CB8AC3E}">
        <p14:creationId xmlns:p14="http://schemas.microsoft.com/office/powerpoint/2010/main" val="9188935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4FBE028-B4DB-4CD9-A0A3-4D4D7141A610}"/>
              </a:ext>
            </a:extLst>
          </p:cNvPr>
          <p:cNvSpPr>
            <a:spLocks noGrp="1"/>
          </p:cNvSpPr>
          <p:nvPr>
            <p:ph type="title"/>
          </p:nvPr>
        </p:nvSpPr>
        <p:spPr>
          <a:xfrm>
            <a:off x="581192" y="702156"/>
            <a:ext cx="11029616" cy="799473"/>
          </a:xfrm>
        </p:spPr>
        <p:txBody>
          <a:bodyPr/>
          <a:lstStyle/>
          <a:p>
            <a:pPr algn="ctr"/>
            <a:r>
              <a:rPr lang="en-US" dirty="0">
                <a:solidFill>
                  <a:srgbClr val="FFC000"/>
                </a:solidFill>
              </a:rPr>
              <a:t>Add dialog components to the form</a:t>
            </a:r>
            <a:endParaRPr lang="ru-RU" dirty="0">
              <a:solidFill>
                <a:srgbClr val="FFC000"/>
              </a:solidFill>
            </a:endParaRPr>
          </a:p>
        </p:txBody>
      </p:sp>
      <p:sp>
        <p:nvSpPr>
          <p:cNvPr id="3" name="Объект 2">
            <a:extLst>
              <a:ext uri="{FF2B5EF4-FFF2-40B4-BE49-F238E27FC236}">
                <a16:creationId xmlns:a16="http://schemas.microsoft.com/office/drawing/2014/main" id="{655E5B3D-7E43-493C-AD95-AD79CAFB74D7}"/>
              </a:ext>
            </a:extLst>
          </p:cNvPr>
          <p:cNvSpPr>
            <a:spLocks noGrp="1"/>
          </p:cNvSpPr>
          <p:nvPr>
            <p:ph idx="1"/>
          </p:nvPr>
        </p:nvSpPr>
        <p:spPr>
          <a:xfrm>
            <a:off x="421801" y="2004327"/>
            <a:ext cx="11272452" cy="4555864"/>
          </a:xfrm>
        </p:spPr>
        <p:txBody>
          <a:bodyPr>
            <a:normAutofit fontScale="77500" lnSpcReduction="20000"/>
          </a:bodyPr>
          <a:lstStyle/>
          <a:p>
            <a:r>
              <a:rPr lang="en-US" dirty="0"/>
              <a:t>To add a component called openFileDialog1 to your form, double-click </a:t>
            </a:r>
            <a:r>
              <a:rPr lang="en-US" dirty="0" err="1"/>
              <a:t>OpenFileDialog</a:t>
            </a:r>
            <a:r>
              <a:rPr lang="en-US" dirty="0"/>
              <a:t>. To add a component called colorDialog1 to your form, double-click </a:t>
            </a:r>
            <a:r>
              <a:rPr lang="en-US" dirty="0" err="1"/>
              <a:t>ColorDialog</a:t>
            </a:r>
            <a:r>
              <a:rPr lang="en-US" dirty="0"/>
              <a:t> in the Toolbox. (You use that one in the next tutorial step.) You should see an area at the bottom of Windows Forms Designer (beneath the Picture Viewer form) that has an icon for each of the two dialog components that you added, as shown in the following image.</a:t>
            </a:r>
          </a:p>
          <a:p>
            <a:endParaRPr lang="en-US" dirty="0"/>
          </a:p>
          <a:p>
            <a:endParaRPr lang="en-US" dirty="0"/>
          </a:p>
          <a:p>
            <a:r>
              <a:rPr lang="en-US" sz="1500" dirty="0"/>
              <a:t>Dialog components</a:t>
            </a:r>
          </a:p>
          <a:p>
            <a:endParaRPr lang="en-US" dirty="0"/>
          </a:p>
          <a:p>
            <a:r>
              <a:rPr lang="en-US" dirty="0"/>
              <a:t>Choose the openFileDialog1 icon in the area at the bottom of the Windows Forms Designer. Set two properties:</a:t>
            </a:r>
          </a:p>
          <a:p>
            <a:endParaRPr lang="en-US" dirty="0"/>
          </a:p>
          <a:p>
            <a:r>
              <a:rPr lang="en-US" dirty="0"/>
              <a:t>Set the Filter property to the following (you can copy and paste it):</a:t>
            </a:r>
          </a:p>
          <a:p>
            <a:endParaRPr lang="en-US" dirty="0"/>
          </a:p>
          <a:p>
            <a:r>
              <a:rPr lang="en-US" dirty="0"/>
              <a:t>JPEG Files (*.jpg)|*.</a:t>
            </a:r>
            <a:r>
              <a:rPr lang="en-US" dirty="0" err="1"/>
              <a:t>jpg|PNG</a:t>
            </a:r>
            <a:r>
              <a:rPr lang="en-US" dirty="0"/>
              <a:t> Files (*.</a:t>
            </a:r>
            <a:r>
              <a:rPr lang="en-US" dirty="0" err="1"/>
              <a:t>png</a:t>
            </a:r>
            <a:r>
              <a:rPr lang="en-US" dirty="0"/>
              <a:t>)|*.</a:t>
            </a:r>
            <a:r>
              <a:rPr lang="en-US" dirty="0" err="1"/>
              <a:t>png|BMP</a:t>
            </a:r>
            <a:r>
              <a:rPr lang="en-US" dirty="0"/>
              <a:t> Files (*.bmp)|*.</a:t>
            </a:r>
            <a:r>
              <a:rPr lang="en-US" dirty="0" err="1"/>
              <a:t>bmp|All</a:t>
            </a:r>
            <a:r>
              <a:rPr lang="en-US" dirty="0"/>
              <a:t> files (*.*)|*.*</a:t>
            </a:r>
          </a:p>
          <a:p>
            <a:endParaRPr lang="en-US" dirty="0"/>
          </a:p>
          <a:p>
            <a:r>
              <a:rPr lang="en-US" dirty="0"/>
              <a:t>Set the Title property to the following: Select a picture file</a:t>
            </a:r>
          </a:p>
          <a:p>
            <a:endParaRPr lang="en-US" dirty="0"/>
          </a:p>
          <a:p>
            <a:r>
              <a:rPr lang="en-US" dirty="0"/>
              <a:t>The Filter property settings specify the kinds of file types that will display in the Select a picture file dialog box.</a:t>
            </a:r>
          </a:p>
          <a:p>
            <a:endParaRPr lang="ru-RU" dirty="0"/>
          </a:p>
        </p:txBody>
      </p:sp>
      <p:pic>
        <p:nvPicPr>
          <p:cNvPr id="5" name="Рисунок 4">
            <a:extLst>
              <a:ext uri="{FF2B5EF4-FFF2-40B4-BE49-F238E27FC236}">
                <a16:creationId xmlns:a16="http://schemas.microsoft.com/office/drawing/2014/main" id="{58DAA9E3-810B-4E2C-AD0B-475A69D78D56}"/>
              </a:ext>
            </a:extLst>
          </p:cNvPr>
          <p:cNvPicPr>
            <a:picLocks noChangeAspect="1"/>
          </p:cNvPicPr>
          <p:nvPr/>
        </p:nvPicPr>
        <p:blipFill>
          <a:blip r:embed="rId2"/>
          <a:stretch>
            <a:fillRect/>
          </a:stretch>
        </p:blipFill>
        <p:spPr>
          <a:xfrm>
            <a:off x="775282" y="2726335"/>
            <a:ext cx="2286000" cy="247650"/>
          </a:xfrm>
          <a:prstGeom prst="rect">
            <a:avLst/>
          </a:prstGeom>
        </p:spPr>
      </p:pic>
    </p:spTree>
    <p:extLst>
      <p:ext uri="{BB962C8B-B14F-4D97-AF65-F5344CB8AC3E}">
        <p14:creationId xmlns:p14="http://schemas.microsoft.com/office/powerpoint/2010/main" val="16894176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C752DE5-57FD-4746-9E6B-394588D4BA12}"/>
              </a:ext>
            </a:extLst>
          </p:cNvPr>
          <p:cNvSpPr>
            <a:spLocks noGrp="1"/>
          </p:cNvSpPr>
          <p:nvPr>
            <p:ph type="title"/>
          </p:nvPr>
        </p:nvSpPr>
        <p:spPr>
          <a:xfrm>
            <a:off x="581192" y="702156"/>
            <a:ext cx="11029616" cy="757528"/>
          </a:xfrm>
        </p:spPr>
        <p:txBody>
          <a:bodyPr/>
          <a:lstStyle/>
          <a:p>
            <a:pPr algn="ctr"/>
            <a:r>
              <a:rPr lang="en-US" dirty="0">
                <a:solidFill>
                  <a:srgbClr val="FFC000"/>
                </a:solidFill>
              </a:rPr>
              <a:t>Add method</a:t>
            </a:r>
            <a:endParaRPr lang="ru-RU" dirty="0">
              <a:solidFill>
                <a:srgbClr val="FFC000"/>
              </a:solidFill>
            </a:endParaRPr>
          </a:p>
        </p:txBody>
      </p:sp>
      <p:sp>
        <p:nvSpPr>
          <p:cNvPr id="3" name="Объект 2">
            <a:extLst>
              <a:ext uri="{FF2B5EF4-FFF2-40B4-BE49-F238E27FC236}">
                <a16:creationId xmlns:a16="http://schemas.microsoft.com/office/drawing/2014/main" id="{39C8B2ED-609C-4D28-8F54-3DAE53C91884}"/>
              </a:ext>
            </a:extLst>
          </p:cNvPr>
          <p:cNvSpPr>
            <a:spLocks noGrp="1"/>
          </p:cNvSpPr>
          <p:nvPr>
            <p:ph idx="1"/>
          </p:nvPr>
        </p:nvSpPr>
        <p:spPr/>
        <p:txBody>
          <a:bodyPr/>
          <a:lstStyle/>
          <a:p>
            <a:r>
              <a:rPr lang="en-US" dirty="0"/>
              <a:t>private void </a:t>
            </a:r>
            <a:r>
              <a:rPr lang="en-US" dirty="0" err="1"/>
              <a:t>showButton_Click</a:t>
            </a:r>
            <a:r>
              <a:rPr lang="en-US" dirty="0"/>
              <a:t>(object sender, </a:t>
            </a:r>
            <a:r>
              <a:rPr lang="en-US" dirty="0" err="1"/>
              <a:t>EventArgs</a:t>
            </a:r>
            <a:r>
              <a:rPr lang="en-US" dirty="0"/>
              <a:t> e)</a:t>
            </a:r>
          </a:p>
          <a:p>
            <a:r>
              <a:rPr lang="en-US" dirty="0"/>
              <a:t>{</a:t>
            </a:r>
          </a:p>
          <a:p>
            <a:r>
              <a:rPr lang="en-US" dirty="0"/>
              <a:t>    if (openFileDialog1.ShowDialog() == </a:t>
            </a:r>
            <a:r>
              <a:rPr lang="en-US" dirty="0" err="1"/>
              <a:t>DialogResult.OK</a:t>
            </a:r>
            <a:r>
              <a:rPr lang="en-US" dirty="0"/>
              <a:t>)</a:t>
            </a:r>
          </a:p>
          <a:p>
            <a:r>
              <a:rPr lang="en-US" dirty="0"/>
              <a:t>    {</a:t>
            </a:r>
          </a:p>
          <a:p>
            <a:r>
              <a:rPr lang="en-US" dirty="0"/>
              <a:t>        pictureBox1.Load(openFileDialog1.FileName);  </a:t>
            </a:r>
          </a:p>
          <a:p>
            <a:r>
              <a:rPr lang="en-US" dirty="0"/>
              <a:t>    }</a:t>
            </a:r>
          </a:p>
          <a:p>
            <a:r>
              <a:rPr lang="en-US" dirty="0"/>
              <a:t>}</a:t>
            </a:r>
            <a:endParaRPr lang="ru-RU" dirty="0"/>
          </a:p>
        </p:txBody>
      </p:sp>
    </p:spTree>
    <p:extLst>
      <p:ext uri="{BB962C8B-B14F-4D97-AF65-F5344CB8AC3E}">
        <p14:creationId xmlns:p14="http://schemas.microsoft.com/office/powerpoint/2010/main" val="2567782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6593F6F-ADE9-4F03-9B09-E31B4445DA34}"/>
              </a:ext>
            </a:extLst>
          </p:cNvPr>
          <p:cNvSpPr>
            <a:spLocks noGrp="1"/>
          </p:cNvSpPr>
          <p:nvPr>
            <p:ph type="title"/>
          </p:nvPr>
        </p:nvSpPr>
        <p:spPr/>
        <p:txBody>
          <a:bodyPr/>
          <a:lstStyle/>
          <a:p>
            <a:pPr algn="ctr"/>
            <a:r>
              <a:rPr lang="en-US" dirty="0">
                <a:solidFill>
                  <a:srgbClr val="FFC000"/>
                </a:solidFill>
              </a:rPr>
              <a:t>Additional buttons</a:t>
            </a:r>
            <a:endParaRPr lang="ru-RU" dirty="0">
              <a:solidFill>
                <a:srgbClr val="FFC000"/>
              </a:solidFill>
            </a:endParaRPr>
          </a:p>
        </p:txBody>
      </p:sp>
      <p:sp>
        <p:nvSpPr>
          <p:cNvPr id="3" name="Объект 2">
            <a:extLst>
              <a:ext uri="{FF2B5EF4-FFF2-40B4-BE49-F238E27FC236}">
                <a16:creationId xmlns:a16="http://schemas.microsoft.com/office/drawing/2014/main" id="{06091600-DC87-4CB5-8412-BEDC81D20C62}"/>
              </a:ext>
            </a:extLst>
          </p:cNvPr>
          <p:cNvSpPr>
            <a:spLocks noGrp="1"/>
          </p:cNvSpPr>
          <p:nvPr>
            <p:ph idx="1"/>
          </p:nvPr>
        </p:nvSpPr>
        <p:spPr>
          <a:xfrm>
            <a:off x="581192" y="2180496"/>
            <a:ext cx="11029615" cy="4329361"/>
          </a:xfrm>
        </p:spPr>
        <p:txBody>
          <a:bodyPr>
            <a:normAutofit fontScale="85000" lnSpcReduction="10000"/>
          </a:bodyPr>
          <a:lstStyle/>
          <a:p>
            <a:r>
              <a:rPr lang="en-US" dirty="0"/>
              <a:t>private void </a:t>
            </a:r>
            <a:r>
              <a:rPr lang="en-US" dirty="0" err="1"/>
              <a:t>clearButton_Click</a:t>
            </a:r>
            <a:r>
              <a:rPr lang="en-US" dirty="0"/>
              <a:t>(object sender, </a:t>
            </a:r>
            <a:r>
              <a:rPr lang="en-US" dirty="0" err="1"/>
              <a:t>EventArgs</a:t>
            </a:r>
            <a:r>
              <a:rPr lang="en-US" dirty="0"/>
              <a:t> e)</a:t>
            </a:r>
          </a:p>
          <a:p>
            <a:r>
              <a:rPr lang="en-US" dirty="0"/>
              <a:t>{</a:t>
            </a:r>
          </a:p>
          <a:p>
            <a:r>
              <a:rPr lang="en-US" dirty="0"/>
              <a:t>    // Clear the picture.</a:t>
            </a:r>
          </a:p>
          <a:p>
            <a:r>
              <a:rPr lang="en-US" dirty="0"/>
              <a:t>    pictureBox1.Image = null;</a:t>
            </a:r>
          </a:p>
          <a:p>
            <a:r>
              <a:rPr lang="en-US" dirty="0"/>
              <a:t>}</a:t>
            </a:r>
          </a:p>
          <a:p>
            <a:endParaRPr lang="en-US" dirty="0"/>
          </a:p>
          <a:p>
            <a:r>
              <a:rPr lang="en-US" dirty="0"/>
              <a:t>private void </a:t>
            </a:r>
            <a:r>
              <a:rPr lang="en-US" dirty="0" err="1"/>
              <a:t>backgroundButton_Click</a:t>
            </a:r>
            <a:r>
              <a:rPr lang="en-US" dirty="0"/>
              <a:t>(object sender, </a:t>
            </a:r>
            <a:r>
              <a:rPr lang="en-US" dirty="0" err="1"/>
              <a:t>EventArgs</a:t>
            </a:r>
            <a:r>
              <a:rPr lang="en-US" dirty="0"/>
              <a:t> e)</a:t>
            </a:r>
          </a:p>
          <a:p>
            <a:r>
              <a:rPr lang="en-US" dirty="0"/>
              <a:t>{</a:t>
            </a:r>
          </a:p>
          <a:p>
            <a:r>
              <a:rPr lang="en-US" dirty="0"/>
              <a:t>    // Show the color dialog box. If the user clicks OK, change the</a:t>
            </a:r>
          </a:p>
          <a:p>
            <a:r>
              <a:rPr lang="en-US" dirty="0"/>
              <a:t>    // </a:t>
            </a:r>
            <a:r>
              <a:rPr lang="en-US" dirty="0" err="1"/>
              <a:t>PictureBox</a:t>
            </a:r>
            <a:r>
              <a:rPr lang="en-US" dirty="0"/>
              <a:t> control's background to the color the user chose.</a:t>
            </a:r>
          </a:p>
          <a:p>
            <a:r>
              <a:rPr lang="en-US" dirty="0"/>
              <a:t>    if (colorDialog1.ShowDialog() == </a:t>
            </a:r>
            <a:r>
              <a:rPr lang="en-US" dirty="0" err="1"/>
              <a:t>DialogResult.OK</a:t>
            </a:r>
            <a:r>
              <a:rPr lang="en-US" dirty="0"/>
              <a:t>)</a:t>
            </a:r>
          </a:p>
          <a:p>
            <a:r>
              <a:rPr lang="en-US" dirty="0"/>
              <a:t>        pictureBox1.BackColor = colorDialog1.Color;</a:t>
            </a:r>
          </a:p>
          <a:p>
            <a:r>
              <a:rPr lang="en-US" dirty="0"/>
              <a:t>}</a:t>
            </a:r>
          </a:p>
          <a:p>
            <a:endParaRPr lang="en-US" dirty="0"/>
          </a:p>
        </p:txBody>
      </p:sp>
    </p:spTree>
    <p:extLst>
      <p:ext uri="{BB962C8B-B14F-4D97-AF65-F5344CB8AC3E}">
        <p14:creationId xmlns:p14="http://schemas.microsoft.com/office/powerpoint/2010/main" val="23739245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4FFE02A-92EE-4235-BAE3-56A2C2FDEE3E}"/>
              </a:ext>
            </a:extLst>
          </p:cNvPr>
          <p:cNvSpPr>
            <a:spLocks noGrp="1"/>
          </p:cNvSpPr>
          <p:nvPr>
            <p:ph type="title"/>
          </p:nvPr>
        </p:nvSpPr>
        <p:spPr/>
        <p:txBody>
          <a:bodyPr/>
          <a:lstStyle/>
          <a:p>
            <a:pPr algn="ctr"/>
            <a:r>
              <a:rPr lang="en-US" dirty="0">
                <a:solidFill>
                  <a:srgbClr val="FFC000"/>
                </a:solidFill>
              </a:rPr>
              <a:t>Additional buttons</a:t>
            </a:r>
            <a:endParaRPr lang="ru-RU" dirty="0">
              <a:solidFill>
                <a:srgbClr val="FFC000"/>
              </a:solidFill>
            </a:endParaRPr>
          </a:p>
        </p:txBody>
      </p:sp>
      <p:sp>
        <p:nvSpPr>
          <p:cNvPr id="3" name="Объект 2">
            <a:extLst>
              <a:ext uri="{FF2B5EF4-FFF2-40B4-BE49-F238E27FC236}">
                <a16:creationId xmlns:a16="http://schemas.microsoft.com/office/drawing/2014/main" id="{43260616-444F-4325-BF6A-F6CB0DAFB6DB}"/>
              </a:ext>
            </a:extLst>
          </p:cNvPr>
          <p:cNvSpPr>
            <a:spLocks noGrp="1"/>
          </p:cNvSpPr>
          <p:nvPr>
            <p:ph idx="1"/>
          </p:nvPr>
        </p:nvSpPr>
        <p:spPr>
          <a:xfrm>
            <a:off x="581192" y="2012716"/>
            <a:ext cx="11205340" cy="4530697"/>
          </a:xfrm>
        </p:spPr>
        <p:txBody>
          <a:bodyPr>
            <a:normAutofit fontScale="62500" lnSpcReduction="20000"/>
          </a:bodyPr>
          <a:lstStyle/>
          <a:p>
            <a:r>
              <a:rPr lang="en-US" dirty="0"/>
              <a:t>private void </a:t>
            </a:r>
            <a:r>
              <a:rPr lang="en-US" dirty="0" err="1"/>
              <a:t>closeButton_Click</a:t>
            </a:r>
            <a:r>
              <a:rPr lang="en-US" dirty="0"/>
              <a:t>(object sender, </a:t>
            </a:r>
            <a:r>
              <a:rPr lang="en-US" dirty="0" err="1"/>
              <a:t>EventArgs</a:t>
            </a:r>
            <a:r>
              <a:rPr lang="en-US" dirty="0"/>
              <a:t> e)</a:t>
            </a:r>
          </a:p>
          <a:p>
            <a:r>
              <a:rPr lang="en-US" dirty="0"/>
              <a:t>{</a:t>
            </a:r>
          </a:p>
          <a:p>
            <a:r>
              <a:rPr lang="en-US" dirty="0"/>
              <a:t>    // Close the form.</a:t>
            </a:r>
          </a:p>
          <a:p>
            <a:r>
              <a:rPr lang="en-US" dirty="0"/>
              <a:t>    </a:t>
            </a:r>
            <a:r>
              <a:rPr lang="en-US" dirty="0" err="1"/>
              <a:t>this.Close</a:t>
            </a:r>
            <a:r>
              <a:rPr lang="en-US" dirty="0"/>
              <a:t>();</a:t>
            </a:r>
          </a:p>
          <a:p>
            <a:r>
              <a:rPr lang="en-US" dirty="0"/>
              <a:t>}</a:t>
            </a:r>
          </a:p>
          <a:p>
            <a:endParaRPr lang="en-US" dirty="0"/>
          </a:p>
          <a:p>
            <a:r>
              <a:rPr lang="en-US" dirty="0"/>
              <a:t>private void checkBox1_CheckedChanged(object sender, </a:t>
            </a:r>
            <a:r>
              <a:rPr lang="en-US" dirty="0" err="1"/>
              <a:t>EventArgs</a:t>
            </a:r>
            <a:r>
              <a:rPr lang="en-US" dirty="0"/>
              <a:t> e)</a:t>
            </a:r>
          </a:p>
          <a:p>
            <a:r>
              <a:rPr lang="en-US" dirty="0"/>
              <a:t>{</a:t>
            </a:r>
          </a:p>
          <a:p>
            <a:r>
              <a:rPr lang="en-US" dirty="0"/>
              <a:t>    // If the user selects the Stretch check box, </a:t>
            </a:r>
          </a:p>
          <a:p>
            <a:r>
              <a:rPr lang="en-US" dirty="0"/>
              <a:t>    // change the </a:t>
            </a:r>
            <a:r>
              <a:rPr lang="en-US" dirty="0" err="1"/>
              <a:t>PictureBox's</a:t>
            </a:r>
            <a:endParaRPr lang="en-US" dirty="0"/>
          </a:p>
          <a:p>
            <a:r>
              <a:rPr lang="en-US" dirty="0"/>
              <a:t>    // </a:t>
            </a:r>
            <a:r>
              <a:rPr lang="en-US" dirty="0" err="1"/>
              <a:t>SizeMode</a:t>
            </a:r>
            <a:r>
              <a:rPr lang="en-US" dirty="0"/>
              <a:t> property to "Stretch". If the user clears </a:t>
            </a:r>
          </a:p>
          <a:p>
            <a:r>
              <a:rPr lang="en-US" dirty="0"/>
              <a:t>    // the check box, change it to "Normal".</a:t>
            </a:r>
          </a:p>
          <a:p>
            <a:r>
              <a:rPr lang="en-US" dirty="0"/>
              <a:t>    if (checkBox1.Checked)</a:t>
            </a:r>
          </a:p>
          <a:p>
            <a:r>
              <a:rPr lang="en-US" dirty="0"/>
              <a:t>        pictureBox1.SizeMode = </a:t>
            </a:r>
            <a:r>
              <a:rPr lang="en-US" dirty="0" err="1"/>
              <a:t>PictureBoxSizeMode.StretchImage</a:t>
            </a:r>
            <a:r>
              <a:rPr lang="en-US" dirty="0"/>
              <a:t>;</a:t>
            </a:r>
          </a:p>
          <a:p>
            <a:r>
              <a:rPr lang="en-US" dirty="0"/>
              <a:t>    else</a:t>
            </a:r>
          </a:p>
          <a:p>
            <a:r>
              <a:rPr lang="en-US" dirty="0"/>
              <a:t>        pictureBox1.SizeMode = </a:t>
            </a:r>
            <a:r>
              <a:rPr lang="en-US" dirty="0" err="1"/>
              <a:t>PictureBoxSizeMode.Normal</a:t>
            </a:r>
            <a:r>
              <a:rPr lang="en-US" dirty="0"/>
              <a:t>;</a:t>
            </a:r>
          </a:p>
          <a:p>
            <a:r>
              <a:rPr lang="en-US" dirty="0"/>
              <a:t>}</a:t>
            </a:r>
            <a:endParaRPr lang="ru-RU" dirty="0"/>
          </a:p>
          <a:p>
            <a:endParaRPr lang="ru-RU" dirty="0"/>
          </a:p>
        </p:txBody>
      </p:sp>
    </p:spTree>
    <p:extLst>
      <p:ext uri="{BB962C8B-B14F-4D97-AF65-F5344CB8AC3E}">
        <p14:creationId xmlns:p14="http://schemas.microsoft.com/office/powerpoint/2010/main" val="40803478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365128B-1444-4BED-9F88-35B3DDD67751}"/>
              </a:ext>
            </a:extLst>
          </p:cNvPr>
          <p:cNvSpPr>
            <a:spLocks noGrp="1"/>
          </p:cNvSpPr>
          <p:nvPr>
            <p:ph type="title"/>
          </p:nvPr>
        </p:nvSpPr>
        <p:spPr>
          <a:xfrm>
            <a:off x="581192" y="872454"/>
            <a:ext cx="11029616" cy="608609"/>
          </a:xfrm>
        </p:spPr>
        <p:txBody>
          <a:bodyPr/>
          <a:lstStyle/>
          <a:p>
            <a:pPr algn="ctr"/>
            <a:r>
              <a:rPr lang="en-US" dirty="0">
                <a:solidFill>
                  <a:srgbClr val="FFC000"/>
                </a:solidFill>
              </a:rPr>
              <a:t>Create a new project</a:t>
            </a:r>
            <a:endParaRPr lang="ru-RU" dirty="0"/>
          </a:p>
        </p:txBody>
      </p:sp>
      <p:pic>
        <p:nvPicPr>
          <p:cNvPr id="5" name="Объект 4">
            <a:extLst>
              <a:ext uri="{FF2B5EF4-FFF2-40B4-BE49-F238E27FC236}">
                <a16:creationId xmlns:a16="http://schemas.microsoft.com/office/drawing/2014/main" id="{F384A18A-A1BC-470C-8C50-5F05441B1254}"/>
              </a:ext>
            </a:extLst>
          </p:cNvPr>
          <p:cNvPicPr>
            <a:picLocks noGrp="1" noChangeAspect="1"/>
          </p:cNvPicPr>
          <p:nvPr>
            <p:ph idx="1"/>
          </p:nvPr>
        </p:nvPicPr>
        <p:blipFill>
          <a:blip r:embed="rId2"/>
          <a:stretch>
            <a:fillRect/>
          </a:stretch>
        </p:blipFill>
        <p:spPr>
          <a:xfrm>
            <a:off x="2746738" y="1921165"/>
            <a:ext cx="6698523" cy="4644907"/>
          </a:xfrm>
        </p:spPr>
      </p:pic>
    </p:spTree>
    <p:extLst>
      <p:ext uri="{BB962C8B-B14F-4D97-AF65-F5344CB8AC3E}">
        <p14:creationId xmlns:p14="http://schemas.microsoft.com/office/powerpoint/2010/main" val="31995335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F60BABE-725E-4CEB-A79C-EBC936B4705C}"/>
              </a:ext>
            </a:extLst>
          </p:cNvPr>
          <p:cNvSpPr>
            <a:spLocks noGrp="1"/>
          </p:cNvSpPr>
          <p:nvPr>
            <p:ph type="title"/>
          </p:nvPr>
        </p:nvSpPr>
        <p:spPr>
          <a:xfrm>
            <a:off x="581191" y="891125"/>
            <a:ext cx="11029616" cy="625387"/>
          </a:xfrm>
        </p:spPr>
        <p:txBody>
          <a:bodyPr/>
          <a:lstStyle/>
          <a:p>
            <a:pPr algn="ctr"/>
            <a:r>
              <a:rPr kumimoji="0" lang="ru-RU" altLang="ru-RU" sz="2800" b="0" i="0" u="none" strike="noStrike" cap="none" normalizeH="0" baseline="0" dirty="0" err="1">
                <a:ln>
                  <a:noFill/>
                </a:ln>
                <a:solidFill>
                  <a:srgbClr val="FFC000"/>
                </a:solidFill>
                <a:effectLst/>
                <a:latin typeface="Arial" panose="020B0604020202020204" pitchFamily="34" charset="0"/>
              </a:rPr>
              <a:t>Windows</a:t>
            </a:r>
            <a:r>
              <a:rPr kumimoji="0" lang="ru-RU" altLang="ru-RU" sz="2800" b="0" i="0" u="none" strike="noStrike" cap="none" normalizeH="0" baseline="0" dirty="0">
                <a:ln>
                  <a:noFill/>
                </a:ln>
                <a:solidFill>
                  <a:srgbClr val="FFC000"/>
                </a:solidFill>
                <a:effectLst/>
                <a:latin typeface="Arial" panose="020B0604020202020204" pitchFamily="34" charset="0"/>
              </a:rPr>
              <a:t> </a:t>
            </a:r>
            <a:r>
              <a:rPr kumimoji="0" lang="ru-RU" altLang="ru-RU" sz="2800" b="0" i="0" u="none" strike="noStrike" cap="none" normalizeH="0" baseline="0" dirty="0" err="1">
                <a:ln>
                  <a:noFill/>
                </a:ln>
                <a:solidFill>
                  <a:srgbClr val="FFC000"/>
                </a:solidFill>
                <a:effectLst/>
                <a:latin typeface="Arial" panose="020B0604020202020204" pitchFamily="34" charset="0"/>
              </a:rPr>
              <a:t>Forms</a:t>
            </a:r>
            <a:r>
              <a:rPr kumimoji="0" lang="ru-RU" altLang="ru-RU" sz="2800" b="0" i="0" u="none" strike="noStrike" cap="none" normalizeH="0" baseline="0" dirty="0">
                <a:ln>
                  <a:noFill/>
                </a:ln>
                <a:solidFill>
                  <a:srgbClr val="FFC000"/>
                </a:solidFill>
                <a:effectLst/>
                <a:latin typeface="Arial" panose="020B0604020202020204" pitchFamily="34" charset="0"/>
              </a:rPr>
              <a:t> </a:t>
            </a:r>
            <a:r>
              <a:rPr kumimoji="0" lang="ru-RU" altLang="ru-RU" sz="2800" b="0" i="0" u="none" strike="noStrike" cap="none" normalizeH="0" baseline="0" dirty="0" err="1">
                <a:ln>
                  <a:noFill/>
                </a:ln>
                <a:solidFill>
                  <a:srgbClr val="FFC000"/>
                </a:solidFill>
                <a:effectLst/>
                <a:latin typeface="Arial" panose="020B0604020202020204" pitchFamily="34" charset="0"/>
              </a:rPr>
              <a:t>App</a:t>
            </a:r>
            <a:endParaRPr lang="ru-RU" dirty="0">
              <a:solidFill>
                <a:srgbClr val="FFC000"/>
              </a:solidFill>
            </a:endParaRPr>
          </a:p>
        </p:txBody>
      </p:sp>
      <p:sp>
        <p:nvSpPr>
          <p:cNvPr id="3" name="Объект 2">
            <a:extLst>
              <a:ext uri="{FF2B5EF4-FFF2-40B4-BE49-F238E27FC236}">
                <a16:creationId xmlns:a16="http://schemas.microsoft.com/office/drawing/2014/main" id="{13F2C4D1-2F69-4BC7-8193-F6295C05AE8B}"/>
              </a:ext>
            </a:extLst>
          </p:cNvPr>
          <p:cNvSpPr>
            <a:spLocks noGrp="1"/>
          </p:cNvSpPr>
          <p:nvPr>
            <p:ph idx="1"/>
          </p:nvPr>
        </p:nvSpPr>
        <p:spPr>
          <a:xfrm>
            <a:off x="581192" y="2180497"/>
            <a:ext cx="11029615" cy="3473684"/>
          </a:xfrm>
        </p:spPr>
        <p: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800" b="0" i="0" u="none" strike="noStrike" cap="none" normalizeH="0" baseline="0" dirty="0" err="1">
                <a:ln>
                  <a:noFill/>
                </a:ln>
                <a:solidFill>
                  <a:schemeClr val="tx1"/>
                </a:solidFill>
                <a:effectLst/>
                <a:latin typeface="Arial" panose="020B0604020202020204" pitchFamily="34" charset="0"/>
              </a:rPr>
              <a:t>When</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you</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create</a:t>
            </a:r>
            <a:r>
              <a:rPr kumimoji="0" lang="ru-RU" altLang="ru-RU" sz="1800" b="0" i="0" u="none" strike="noStrike" cap="none" normalizeH="0" baseline="0" dirty="0">
                <a:ln>
                  <a:noFill/>
                </a:ln>
                <a:solidFill>
                  <a:schemeClr val="tx1"/>
                </a:solidFill>
                <a:effectLst/>
                <a:latin typeface="Arial" panose="020B0604020202020204" pitchFamily="34" charset="0"/>
              </a:rPr>
              <a:t> a </a:t>
            </a:r>
            <a:r>
              <a:rPr kumimoji="0" lang="ru-RU" altLang="ru-RU" sz="1800" b="0" i="0" u="none" strike="noStrike" cap="none" normalizeH="0" baseline="0" dirty="0" err="1">
                <a:ln>
                  <a:noFill/>
                </a:ln>
                <a:solidFill>
                  <a:schemeClr val="tx1"/>
                </a:solidFill>
                <a:effectLst/>
                <a:latin typeface="Arial" panose="020B0604020202020204" pitchFamily="34" charset="0"/>
              </a:rPr>
              <a:t>Windows</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Forms</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App</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project</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you</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actually</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build</a:t>
            </a:r>
            <a:r>
              <a:rPr kumimoji="0" lang="ru-RU" altLang="ru-RU" sz="1800" b="0" i="0" u="none" strike="noStrike" cap="none" normalizeH="0" baseline="0" dirty="0">
                <a:ln>
                  <a:noFill/>
                </a:ln>
                <a:solidFill>
                  <a:schemeClr val="tx1"/>
                </a:solidFill>
                <a:effectLst/>
                <a:latin typeface="Arial" panose="020B0604020202020204" pitchFamily="34" charset="0"/>
              </a:rPr>
              <a:t> a </a:t>
            </a:r>
            <a:r>
              <a:rPr kumimoji="0" lang="ru-RU" altLang="ru-RU" sz="1800" b="0" i="0" u="none" strike="noStrike" cap="none" normalizeH="0" baseline="0" dirty="0" err="1">
                <a:ln>
                  <a:noFill/>
                </a:ln>
                <a:solidFill>
                  <a:schemeClr val="tx1"/>
                </a:solidFill>
                <a:effectLst/>
                <a:latin typeface="Arial" panose="020B0604020202020204" pitchFamily="34" charset="0"/>
              </a:rPr>
              <a:t>program</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that</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runs</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In</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this</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tutorial</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your</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picture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viewer</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app</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doesn't</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do</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much</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yet</a:t>
            </a:r>
            <a:r>
              <a:rPr kumimoji="0" lang="ru-RU" altLang="ru-RU" sz="1800" b="0" i="0" u="none" strike="noStrike" cap="none" normalizeH="0" baseline="0" dirty="0">
                <a:ln>
                  <a:noFill/>
                </a:ln>
                <a:solidFill>
                  <a:schemeClr val="tx1"/>
                </a:solidFill>
                <a:effectLst/>
                <a:latin typeface="Arial" panose="020B0604020202020204" pitchFamily="34" charset="0"/>
              </a:rPr>
              <a:t>—</a:t>
            </a:r>
            <a:r>
              <a:rPr kumimoji="0" lang="ru-RU" altLang="ru-RU" sz="1800" b="0" i="0" u="none" strike="noStrike" cap="none" normalizeH="0" baseline="0" dirty="0" err="1">
                <a:ln>
                  <a:noFill/>
                </a:ln>
                <a:solidFill>
                  <a:schemeClr val="tx1"/>
                </a:solidFill>
                <a:effectLst/>
                <a:latin typeface="Arial" panose="020B0604020202020204" pitchFamily="34" charset="0"/>
              </a:rPr>
              <a:t>although</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it</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will</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For</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now</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it</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displays</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an</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empty</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window</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that</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shows</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1" i="0" u="none" strike="noStrike" cap="none" normalizeH="0" baseline="0" dirty="0">
                <a:ln>
                  <a:noFill/>
                </a:ln>
                <a:solidFill>
                  <a:schemeClr val="tx1"/>
                </a:solidFill>
                <a:effectLst/>
                <a:latin typeface="Arial" panose="020B0604020202020204" pitchFamily="34" charset="0"/>
              </a:rPr>
              <a:t>Form1</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in</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title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bar</a:t>
            </a:r>
            <a:r>
              <a:rPr kumimoji="0" lang="ru-RU" altLang="ru-RU"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800" b="0" i="0" u="none" strike="noStrike" cap="none" normalizeH="0" baseline="0" dirty="0" err="1">
                <a:ln>
                  <a:noFill/>
                </a:ln>
                <a:solidFill>
                  <a:schemeClr val="tx1"/>
                </a:solidFill>
                <a:effectLst/>
                <a:latin typeface="Arial" panose="020B0604020202020204" pitchFamily="34" charset="0"/>
              </a:rPr>
              <a:t>Here's</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how</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to</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run</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your</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app</a:t>
            </a:r>
            <a:r>
              <a:rPr kumimoji="0" lang="ru-RU" altLang="ru-RU"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ru-RU" altLang="ru-RU" sz="1800" b="0" i="0" u="none" strike="noStrike" cap="none" normalizeH="0" baseline="0" dirty="0" err="1">
                <a:ln>
                  <a:noFill/>
                </a:ln>
                <a:solidFill>
                  <a:schemeClr val="tx1"/>
                </a:solidFill>
                <a:effectLst/>
                <a:latin typeface="Arial" panose="020B0604020202020204" pitchFamily="34" charset="0"/>
              </a:rPr>
              <a:t>Choose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one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of</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following</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methods</a:t>
            </a:r>
            <a:r>
              <a:rPr kumimoji="0" lang="ru-RU" altLang="ru-RU" sz="1800" b="0" i="0" u="none" strike="noStrike" cap="none" normalizeH="0" baseline="0" dirty="0">
                <a:ln>
                  <a:noFill/>
                </a:ln>
                <a:solidFill>
                  <a:schemeClr val="tx1"/>
                </a:solidFill>
                <a:effectLst/>
                <a:latin typeface="Arial" panose="020B0604020202020204" pitchFamily="34" charset="0"/>
              </a:rPr>
              <a:t>:</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ru-RU" altLang="ru-RU" sz="1800" b="0" i="0" u="none" strike="noStrike" cap="none" normalizeH="0" baseline="0" dirty="0" err="1">
                <a:ln>
                  <a:noFill/>
                </a:ln>
                <a:solidFill>
                  <a:schemeClr val="tx1"/>
                </a:solidFill>
                <a:effectLst/>
                <a:latin typeface="Arial" panose="020B0604020202020204" pitchFamily="34" charset="0"/>
              </a:rPr>
              <a:t>Choose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1" i="0" u="none" strike="noStrike" cap="none" normalizeH="0" baseline="0" dirty="0">
                <a:ln>
                  <a:noFill/>
                </a:ln>
                <a:solidFill>
                  <a:schemeClr val="tx1"/>
                </a:solidFill>
                <a:effectLst/>
                <a:latin typeface="Arial" panose="020B0604020202020204" pitchFamily="34" charset="0"/>
              </a:rPr>
              <a:t>F5</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key</a:t>
            </a:r>
            <a:r>
              <a:rPr kumimoji="0" lang="ru-RU" altLang="ru-RU" sz="1800" b="0" i="0" u="none" strike="noStrike" cap="none" normalizeH="0" baseline="0" dirty="0">
                <a:ln>
                  <a:noFill/>
                </a:ln>
                <a:solidFill>
                  <a:schemeClr val="tx1"/>
                </a:solidFill>
                <a:effectLst/>
                <a:latin typeface="Arial" panose="020B0604020202020204" pitchFamily="34" charset="0"/>
              </a:rPr>
              <a:t>.</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ru-RU" altLang="ru-RU" sz="1800" b="0" i="0" u="none" strike="noStrike" cap="none" normalizeH="0" baseline="0" dirty="0" err="1">
                <a:ln>
                  <a:noFill/>
                </a:ln>
                <a:solidFill>
                  <a:schemeClr val="tx1"/>
                </a:solidFill>
                <a:effectLst/>
                <a:latin typeface="Arial" panose="020B0604020202020204" pitchFamily="34" charset="0"/>
              </a:rPr>
              <a:t>On</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menu</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bar</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choose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1" i="0" u="none" strike="noStrike" cap="none" normalizeH="0" baseline="0" dirty="0" err="1">
                <a:ln>
                  <a:noFill/>
                </a:ln>
                <a:solidFill>
                  <a:schemeClr val="tx1"/>
                </a:solidFill>
                <a:effectLst/>
                <a:latin typeface="Arial" panose="020B0604020202020204" pitchFamily="34" charset="0"/>
              </a:rPr>
              <a:t>Debug</a:t>
            </a:r>
            <a:r>
              <a:rPr kumimoji="0" lang="ru-RU" altLang="ru-RU" sz="1800" b="0" i="0" u="none" strike="noStrike" cap="none" normalizeH="0" baseline="0" dirty="0">
                <a:ln>
                  <a:noFill/>
                </a:ln>
                <a:solidFill>
                  <a:schemeClr val="tx1"/>
                </a:solidFill>
                <a:effectLst/>
                <a:latin typeface="Arial" panose="020B0604020202020204" pitchFamily="34" charset="0"/>
              </a:rPr>
              <a:t> &gt; </a:t>
            </a:r>
            <a:r>
              <a:rPr kumimoji="0" lang="ru-RU" altLang="ru-RU" sz="1800" b="1" i="0" u="none" strike="noStrike" cap="none" normalizeH="0" baseline="0" dirty="0" err="1">
                <a:ln>
                  <a:noFill/>
                </a:ln>
                <a:solidFill>
                  <a:schemeClr val="tx1"/>
                </a:solidFill>
                <a:effectLst/>
                <a:latin typeface="Arial" panose="020B0604020202020204" pitchFamily="34" charset="0"/>
              </a:rPr>
              <a:t>Start</a:t>
            </a:r>
            <a:r>
              <a:rPr kumimoji="0" lang="ru-RU" altLang="ru-RU" sz="1800" b="1" i="0" u="none" strike="noStrike" cap="none" normalizeH="0" baseline="0" dirty="0">
                <a:ln>
                  <a:noFill/>
                </a:ln>
                <a:solidFill>
                  <a:schemeClr val="tx1"/>
                </a:solidFill>
                <a:effectLst/>
                <a:latin typeface="Arial" panose="020B0604020202020204" pitchFamily="34" charset="0"/>
              </a:rPr>
              <a:t> </a:t>
            </a:r>
            <a:r>
              <a:rPr kumimoji="0" lang="ru-RU" altLang="ru-RU" sz="1800" b="1" i="0" u="none" strike="noStrike" cap="none" normalizeH="0" baseline="0" dirty="0" err="1">
                <a:ln>
                  <a:noFill/>
                </a:ln>
                <a:solidFill>
                  <a:schemeClr val="tx1"/>
                </a:solidFill>
                <a:effectLst/>
                <a:latin typeface="Arial" panose="020B0604020202020204" pitchFamily="34" charset="0"/>
              </a:rPr>
              <a:t>Debugging</a:t>
            </a:r>
            <a:r>
              <a:rPr kumimoji="0" lang="ru-RU" altLang="ru-RU" sz="1800" b="0" i="0" u="none" strike="noStrike" cap="none" normalizeH="0" baseline="0" dirty="0">
                <a:ln>
                  <a:noFill/>
                </a:ln>
                <a:solidFill>
                  <a:schemeClr val="tx1"/>
                </a:solidFill>
                <a:effectLst/>
                <a:latin typeface="Arial" panose="020B0604020202020204" pitchFamily="34" charset="0"/>
              </a:rPr>
              <a:t>.</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ru-RU" altLang="ru-RU" sz="1800" b="0" i="0" u="none" strike="noStrike" cap="none" normalizeH="0" baseline="0" dirty="0" err="1">
                <a:ln>
                  <a:noFill/>
                </a:ln>
                <a:solidFill>
                  <a:schemeClr val="tx1"/>
                </a:solidFill>
                <a:effectLst/>
                <a:latin typeface="Arial" panose="020B0604020202020204" pitchFamily="34" charset="0"/>
              </a:rPr>
              <a:t>On</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toolbar</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choose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1" i="0" u="none" strike="noStrike" cap="none" normalizeH="0" baseline="0" dirty="0" err="1">
                <a:ln>
                  <a:noFill/>
                </a:ln>
                <a:solidFill>
                  <a:schemeClr val="tx1"/>
                </a:solidFill>
                <a:effectLst/>
                <a:latin typeface="Arial" panose="020B0604020202020204" pitchFamily="34" charset="0"/>
              </a:rPr>
              <a:t>Start</a:t>
            </a:r>
            <a:r>
              <a:rPr kumimoji="0" lang="ru-RU" altLang="ru-RU" sz="1800" b="1" i="0" u="none" strike="noStrike" cap="none" normalizeH="0" baseline="0" dirty="0">
                <a:ln>
                  <a:noFill/>
                </a:ln>
                <a:solidFill>
                  <a:schemeClr val="tx1"/>
                </a:solidFill>
                <a:effectLst/>
                <a:latin typeface="Arial" panose="020B0604020202020204" pitchFamily="34" charset="0"/>
              </a:rPr>
              <a:t> </a:t>
            </a:r>
            <a:r>
              <a:rPr kumimoji="0" lang="ru-RU" altLang="ru-RU" sz="1800" b="1" i="0" u="none" strike="noStrike" cap="none" normalizeH="0" baseline="0" dirty="0" err="1">
                <a:ln>
                  <a:noFill/>
                </a:ln>
                <a:solidFill>
                  <a:schemeClr val="tx1"/>
                </a:solidFill>
                <a:effectLst/>
                <a:latin typeface="Arial" panose="020B0604020202020204" pitchFamily="34" charset="0"/>
              </a:rPr>
              <a:t>Debugging</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button</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which</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appears</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as</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follows</a:t>
            </a:r>
            <a:r>
              <a:rPr kumimoji="0" lang="ru-RU" altLang="ru-RU"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200" b="0" i="0" u="none" strike="noStrike" cap="none" normalizeH="0" baseline="0" dirty="0">
                <a:ln>
                  <a:noFill/>
                </a:ln>
                <a:solidFill>
                  <a:schemeClr val="tx1"/>
                </a:solidFill>
                <a:effectLst/>
                <a:latin typeface="Arial" panose="020B0604020202020204" pitchFamily="34" charset="0"/>
              </a:rPr>
              <a:t>                </a:t>
            </a:r>
            <a:br>
              <a:rPr kumimoji="0" lang="ru-RU" altLang="ru-RU" sz="1800" b="0" i="0" u="none" strike="noStrike" cap="none" normalizeH="0" baseline="0" dirty="0">
                <a:ln>
                  <a:noFill/>
                </a:ln>
                <a:solidFill>
                  <a:schemeClr val="tx1"/>
                </a:solidFill>
                <a:effectLst/>
                <a:latin typeface="Arial" panose="020B0604020202020204" pitchFamily="34" charset="0"/>
              </a:rPr>
            </a:br>
            <a:r>
              <a:rPr kumimoji="0" lang="ru-RU" altLang="ru-RU" sz="1800" b="1" i="1" u="none" strike="noStrike" cap="none" normalizeH="0" baseline="0" dirty="0" err="1">
                <a:ln>
                  <a:noFill/>
                </a:ln>
                <a:solidFill>
                  <a:schemeClr val="tx1"/>
                </a:solidFill>
                <a:effectLst/>
                <a:latin typeface="Arial" panose="020B0604020202020204" pitchFamily="34" charset="0"/>
              </a:rPr>
              <a:t>Start</a:t>
            </a:r>
            <a:r>
              <a:rPr kumimoji="0" lang="ru-RU" altLang="ru-RU" sz="1800" b="1" i="1" u="none" strike="noStrike" cap="none" normalizeH="0" baseline="0" dirty="0">
                <a:ln>
                  <a:noFill/>
                </a:ln>
                <a:solidFill>
                  <a:schemeClr val="tx1"/>
                </a:solidFill>
                <a:effectLst/>
                <a:latin typeface="Arial" panose="020B0604020202020204" pitchFamily="34" charset="0"/>
              </a:rPr>
              <a:t> </a:t>
            </a:r>
            <a:r>
              <a:rPr kumimoji="0" lang="ru-RU" altLang="ru-RU" sz="1800" b="1" i="1" u="none" strike="noStrike" cap="none" normalizeH="0" baseline="0" dirty="0" err="1">
                <a:ln>
                  <a:noFill/>
                </a:ln>
                <a:solidFill>
                  <a:schemeClr val="tx1"/>
                </a:solidFill>
                <a:effectLst/>
                <a:latin typeface="Arial" panose="020B0604020202020204" pitchFamily="34" charset="0"/>
              </a:rPr>
              <a:t>Debugging</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1" u="none" strike="noStrike" cap="none" normalizeH="0" baseline="0" dirty="0" err="1">
                <a:ln>
                  <a:noFill/>
                </a:ln>
                <a:solidFill>
                  <a:schemeClr val="tx1"/>
                </a:solidFill>
                <a:effectLst/>
                <a:latin typeface="Arial" panose="020B0604020202020204" pitchFamily="34" charset="0"/>
              </a:rPr>
              <a:t>toolbar</a:t>
            </a:r>
            <a:r>
              <a:rPr kumimoji="0" lang="ru-RU" altLang="ru-RU" sz="1800" b="0" i="1" u="none" strike="noStrike" cap="none" normalizeH="0" baseline="0" dirty="0">
                <a:ln>
                  <a:noFill/>
                </a:ln>
                <a:solidFill>
                  <a:schemeClr val="tx1"/>
                </a:solidFill>
                <a:effectLst/>
                <a:latin typeface="Arial" panose="020B0604020202020204" pitchFamily="34" charset="0"/>
              </a:rPr>
              <a:t> </a:t>
            </a:r>
            <a:r>
              <a:rPr kumimoji="0" lang="ru-RU" altLang="ru-RU" sz="1800" b="0" i="1" u="none" strike="noStrike" cap="none" normalizeH="0" baseline="0" dirty="0" err="1">
                <a:ln>
                  <a:noFill/>
                </a:ln>
                <a:solidFill>
                  <a:schemeClr val="tx1"/>
                </a:solidFill>
                <a:effectLst/>
                <a:latin typeface="Arial" panose="020B0604020202020204" pitchFamily="34" charset="0"/>
              </a:rPr>
              <a:t>button</a:t>
            </a:r>
            <a:endParaRPr kumimoji="0" lang="ru-RU" altLang="ru-RU" sz="1800" b="0" i="0" u="none" strike="noStrike" cap="none" normalizeH="0" baseline="0" dirty="0">
              <a:ln>
                <a:noFill/>
              </a:ln>
              <a:solidFill>
                <a:schemeClr val="tx1"/>
              </a:solidFill>
              <a:effectLst/>
              <a:latin typeface="Arial" panose="020B0604020202020204" pitchFamily="34" charset="0"/>
            </a:endParaRPr>
          </a:p>
          <a:p>
            <a:endParaRPr lang="ru-RU" dirty="0"/>
          </a:p>
        </p:txBody>
      </p:sp>
      <p:pic>
        <p:nvPicPr>
          <p:cNvPr id="1030" name="Picture 6" descr="Start Debugging toolbar button">
            <a:extLst>
              <a:ext uri="{FF2B5EF4-FFF2-40B4-BE49-F238E27FC236}">
                <a16:creationId xmlns:a16="http://schemas.microsoft.com/office/drawing/2014/main" id="{A0FF96E9-FE93-4FEB-BB5F-BB63E9ECA9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51792" y="5335501"/>
            <a:ext cx="647700" cy="200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9424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B32FD4A-AA82-404F-8F29-DDC4E716BFEA}"/>
              </a:ext>
            </a:extLst>
          </p:cNvPr>
          <p:cNvSpPr>
            <a:spLocks noGrp="1"/>
          </p:cNvSpPr>
          <p:nvPr>
            <p:ph type="title"/>
          </p:nvPr>
        </p:nvSpPr>
        <p:spPr>
          <a:xfrm>
            <a:off x="581192" y="855676"/>
            <a:ext cx="11029616" cy="620785"/>
          </a:xfrm>
        </p:spPr>
        <p:txBody>
          <a:bodyPr/>
          <a:lstStyle/>
          <a:p>
            <a:pPr algn="ctr"/>
            <a:r>
              <a:rPr kumimoji="0" lang="ru-RU" altLang="ru-RU" sz="2800" b="0" i="0" u="none" strike="noStrike" cap="none" normalizeH="0" baseline="0" dirty="0" err="1">
                <a:ln>
                  <a:noFill/>
                </a:ln>
                <a:solidFill>
                  <a:srgbClr val="FFC000"/>
                </a:solidFill>
                <a:effectLst/>
                <a:latin typeface="Arial" panose="020B0604020202020204" pitchFamily="34" charset="0"/>
              </a:rPr>
              <a:t>Windows</a:t>
            </a:r>
            <a:r>
              <a:rPr kumimoji="0" lang="ru-RU" altLang="ru-RU" sz="2800" b="0" i="0" u="none" strike="noStrike" cap="none" normalizeH="0" baseline="0" dirty="0">
                <a:ln>
                  <a:noFill/>
                </a:ln>
                <a:solidFill>
                  <a:srgbClr val="FFC000"/>
                </a:solidFill>
                <a:effectLst/>
                <a:latin typeface="Arial" panose="020B0604020202020204" pitchFamily="34" charset="0"/>
              </a:rPr>
              <a:t> </a:t>
            </a:r>
            <a:r>
              <a:rPr kumimoji="0" lang="ru-RU" altLang="ru-RU" sz="2800" b="0" i="0" u="none" strike="noStrike" cap="none" normalizeH="0" baseline="0" dirty="0" err="1">
                <a:ln>
                  <a:noFill/>
                </a:ln>
                <a:solidFill>
                  <a:srgbClr val="FFC000"/>
                </a:solidFill>
                <a:effectLst/>
                <a:latin typeface="Arial" panose="020B0604020202020204" pitchFamily="34" charset="0"/>
              </a:rPr>
              <a:t>Forms</a:t>
            </a:r>
            <a:r>
              <a:rPr kumimoji="0" lang="ru-RU" altLang="ru-RU" sz="2800" b="0" i="0" u="none" strike="noStrike" cap="none" normalizeH="0" baseline="0" dirty="0">
                <a:ln>
                  <a:noFill/>
                </a:ln>
                <a:solidFill>
                  <a:srgbClr val="FFC000"/>
                </a:solidFill>
                <a:effectLst/>
                <a:latin typeface="Arial" panose="020B0604020202020204" pitchFamily="34" charset="0"/>
              </a:rPr>
              <a:t> </a:t>
            </a:r>
            <a:r>
              <a:rPr kumimoji="0" lang="ru-RU" altLang="ru-RU" sz="2800" b="0" i="0" u="none" strike="noStrike" cap="none" normalizeH="0" baseline="0" dirty="0" err="1">
                <a:ln>
                  <a:noFill/>
                </a:ln>
                <a:solidFill>
                  <a:srgbClr val="FFC000"/>
                </a:solidFill>
                <a:effectLst/>
                <a:latin typeface="Arial" panose="020B0604020202020204" pitchFamily="34" charset="0"/>
              </a:rPr>
              <a:t>App</a:t>
            </a:r>
            <a:endParaRPr lang="ru-RU" dirty="0"/>
          </a:p>
        </p:txBody>
      </p:sp>
      <p:sp>
        <p:nvSpPr>
          <p:cNvPr id="3" name="Объект 2">
            <a:extLst>
              <a:ext uri="{FF2B5EF4-FFF2-40B4-BE49-F238E27FC236}">
                <a16:creationId xmlns:a16="http://schemas.microsoft.com/office/drawing/2014/main" id="{756BFD78-8D5C-4250-91B8-3E0FCBD80C20}"/>
              </a:ext>
            </a:extLst>
          </p:cNvPr>
          <p:cNvSpPr>
            <a:spLocks noGrp="1"/>
          </p:cNvSpPr>
          <p:nvPr>
            <p:ph idx="1"/>
          </p:nvPr>
        </p:nvSpPr>
        <p:spPr>
          <a:xfrm>
            <a:off x="581191" y="2113384"/>
            <a:ext cx="11029615" cy="4455196"/>
          </a:xfrm>
        </p:spPr>
        <p:txBody>
          <a:bodyPr>
            <a:normAutofit fontScale="92500" lnSpcReduction="20000"/>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ru-RU" altLang="ru-RU" sz="1800" b="0" i="0" u="none" strike="noStrike" cap="none" normalizeH="0" baseline="0" dirty="0" err="1">
                <a:ln>
                  <a:noFill/>
                </a:ln>
                <a:solidFill>
                  <a:schemeClr val="tx1"/>
                </a:solidFill>
                <a:effectLst/>
                <a:latin typeface="Arial" panose="020B0604020202020204" pitchFamily="34" charset="0"/>
              </a:rPr>
              <a:t>Visual</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Studio</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runs</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your</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app</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and</a:t>
            </a:r>
            <a:r>
              <a:rPr kumimoji="0" lang="ru-RU" altLang="ru-RU" sz="1800" b="0" i="0" u="none" strike="noStrike" cap="none" normalizeH="0" baseline="0" dirty="0">
                <a:ln>
                  <a:noFill/>
                </a:ln>
                <a:solidFill>
                  <a:schemeClr val="tx1"/>
                </a:solidFill>
                <a:effectLst/>
                <a:latin typeface="Arial" panose="020B0604020202020204" pitchFamily="34" charset="0"/>
              </a:rPr>
              <a:t> a </a:t>
            </a:r>
            <a:r>
              <a:rPr kumimoji="0" lang="ru-RU" altLang="ru-RU" sz="1800" b="0" i="0" u="none" strike="noStrike" cap="none" normalizeH="0" baseline="0" dirty="0" err="1">
                <a:ln>
                  <a:noFill/>
                </a:ln>
                <a:solidFill>
                  <a:schemeClr val="tx1"/>
                </a:solidFill>
                <a:effectLst/>
                <a:latin typeface="Arial" panose="020B0604020202020204" pitchFamily="34" charset="0"/>
              </a:rPr>
              <a:t>window</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called</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1" i="0" u="none" strike="noStrike" cap="none" normalizeH="0" baseline="0" dirty="0">
                <a:ln>
                  <a:noFill/>
                </a:ln>
                <a:solidFill>
                  <a:schemeClr val="tx1"/>
                </a:solidFill>
                <a:effectLst/>
                <a:latin typeface="Arial" panose="020B0604020202020204" pitchFamily="34" charset="0"/>
              </a:rPr>
              <a:t>Form1</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appears</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following</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screenshot</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shows</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app</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you</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just</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built</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app</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is</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running</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and</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you'll</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soon</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add</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to</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it</a:t>
            </a:r>
            <a:r>
              <a:rPr kumimoji="0" lang="ru-RU" altLang="ru-RU"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0000" b="0" i="0" u="none" strike="noStrike" cap="none" normalizeH="0" baseline="0" dirty="0">
                <a:ln>
                  <a:noFill/>
                </a:ln>
                <a:solidFill>
                  <a:schemeClr val="tx1"/>
                </a:solidFill>
                <a:effectLst/>
                <a:latin typeface="Arial" panose="020B0604020202020204" pitchFamily="34" charset="0"/>
              </a:rPr>
              <a:t>      </a:t>
            </a:r>
            <a:br>
              <a:rPr kumimoji="0" lang="ru-RU" altLang="ru-RU" sz="1800" b="0" i="0" u="none" strike="noStrike" cap="none" normalizeH="0" baseline="0" dirty="0">
                <a:ln>
                  <a:noFill/>
                </a:ln>
                <a:solidFill>
                  <a:schemeClr val="tx1"/>
                </a:solidFill>
                <a:effectLst/>
                <a:latin typeface="Arial" panose="020B0604020202020204" pitchFamily="34" charset="0"/>
              </a:rPr>
            </a:br>
            <a:r>
              <a:rPr kumimoji="0" lang="ru-RU" altLang="ru-RU" sz="1800" b="1" i="1" u="none" strike="noStrike" cap="none" normalizeH="0" baseline="0" dirty="0" err="1">
                <a:ln>
                  <a:noFill/>
                </a:ln>
                <a:solidFill>
                  <a:schemeClr val="tx1"/>
                </a:solidFill>
                <a:effectLst/>
                <a:latin typeface="Arial" panose="020B0604020202020204" pitchFamily="34" charset="0"/>
              </a:rPr>
              <a:t>Windows</a:t>
            </a:r>
            <a:r>
              <a:rPr kumimoji="0" lang="ru-RU" altLang="ru-RU" sz="1800" b="1" i="1" u="none" strike="noStrike" cap="none" normalizeH="0" baseline="0" dirty="0">
                <a:ln>
                  <a:noFill/>
                </a:ln>
                <a:solidFill>
                  <a:schemeClr val="tx1"/>
                </a:solidFill>
                <a:effectLst/>
                <a:latin typeface="Arial" panose="020B0604020202020204" pitchFamily="34" charset="0"/>
              </a:rPr>
              <a:t> </a:t>
            </a:r>
            <a:r>
              <a:rPr kumimoji="0" lang="ru-RU" altLang="ru-RU" sz="1800" b="1" i="1" u="none" strike="noStrike" cap="none" normalizeH="0" baseline="0" dirty="0" err="1">
                <a:ln>
                  <a:noFill/>
                </a:ln>
                <a:solidFill>
                  <a:schemeClr val="tx1"/>
                </a:solidFill>
                <a:effectLst/>
                <a:latin typeface="Arial" panose="020B0604020202020204" pitchFamily="34" charset="0"/>
              </a:rPr>
              <a:t>Forms</a:t>
            </a:r>
            <a:r>
              <a:rPr kumimoji="0" lang="ru-RU" altLang="ru-RU" sz="1800" b="1" i="1" u="none" strike="noStrike" cap="none" normalizeH="0" baseline="0" dirty="0">
                <a:ln>
                  <a:noFill/>
                </a:ln>
                <a:solidFill>
                  <a:schemeClr val="tx1"/>
                </a:solidFill>
                <a:effectLst/>
                <a:latin typeface="Arial" panose="020B0604020202020204" pitchFamily="34" charset="0"/>
              </a:rPr>
              <a:t> </a:t>
            </a:r>
            <a:r>
              <a:rPr kumimoji="0" lang="ru-RU" altLang="ru-RU" sz="1800" b="1" i="1" u="none" strike="noStrike" cap="none" normalizeH="0" baseline="0" dirty="0" err="1">
                <a:ln>
                  <a:noFill/>
                </a:ln>
                <a:solidFill>
                  <a:schemeClr val="tx1"/>
                </a:solidFill>
                <a:effectLst/>
                <a:latin typeface="Arial" panose="020B0604020202020204" pitchFamily="34" charset="0"/>
              </a:rPr>
              <a:t>App</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1" u="none" strike="noStrike" cap="none" normalizeH="0" baseline="0" dirty="0" err="1">
                <a:ln>
                  <a:noFill/>
                </a:ln>
                <a:solidFill>
                  <a:schemeClr val="tx1"/>
                </a:solidFill>
                <a:effectLst/>
                <a:latin typeface="Arial" panose="020B0604020202020204" pitchFamily="34" charset="0"/>
              </a:rPr>
              <a:t>running</a:t>
            </a:r>
            <a:endParaRPr kumimoji="0" lang="ru-RU" altLang="ru-RU"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altLang="ru-RU" sz="1800" b="0" i="0" u="none" strike="noStrike" cap="none" normalizeH="0" baseline="0" dirty="0" err="1">
                <a:ln>
                  <a:noFill/>
                </a:ln>
                <a:solidFill>
                  <a:schemeClr val="tx1"/>
                </a:solidFill>
                <a:effectLst/>
                <a:latin typeface="Arial" panose="020B0604020202020204" pitchFamily="34" charset="0"/>
              </a:rPr>
              <a:t>Go</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back</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to</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Visual</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Studio</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integrated</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development</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environment</a:t>
            </a:r>
            <a:r>
              <a:rPr kumimoji="0" lang="ru-RU" altLang="ru-RU" sz="1800" b="0" i="0" u="none" strike="noStrike" cap="none" normalizeH="0" baseline="0" dirty="0">
                <a:ln>
                  <a:noFill/>
                </a:ln>
                <a:solidFill>
                  <a:schemeClr val="tx1"/>
                </a:solidFill>
                <a:effectLst/>
                <a:latin typeface="Arial" panose="020B0604020202020204" pitchFamily="34" charset="0"/>
              </a:rPr>
              <a:t> (IDE), </a:t>
            </a:r>
            <a:r>
              <a:rPr kumimoji="0" lang="ru-RU" altLang="ru-RU" sz="1800" b="0" i="0" u="none" strike="noStrike" cap="none" normalizeH="0" baseline="0" dirty="0" err="1">
                <a:ln>
                  <a:noFill/>
                </a:ln>
                <a:solidFill>
                  <a:schemeClr val="tx1"/>
                </a:solidFill>
                <a:effectLst/>
                <a:latin typeface="Arial" panose="020B0604020202020204" pitchFamily="34" charset="0"/>
              </a:rPr>
              <a:t>and</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then</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look</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at</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new</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toolbar</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Additional</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buttons</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appear</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on</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toolbar</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when</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you</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run</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an</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application</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These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buttons</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let</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you</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do</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things</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like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stop</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and</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start</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your</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app</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and</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help</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you</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track</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down</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any</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errors</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bugs</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it</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may</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have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For</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this</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example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we're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using</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it</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to</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start</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and</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stop</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app</a:t>
            </a:r>
            <a:r>
              <a:rPr kumimoji="0" lang="ru-RU" altLang="ru-RU"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3300" b="0" i="0" u="none" strike="noStrike" cap="none" normalizeH="0" baseline="0" dirty="0">
                <a:ln>
                  <a:noFill/>
                </a:ln>
                <a:solidFill>
                  <a:schemeClr val="tx1"/>
                </a:solidFill>
                <a:effectLst/>
                <a:latin typeface="Arial" panose="020B0604020202020204" pitchFamily="34" charset="0"/>
              </a:rPr>
              <a:t>                   </a:t>
            </a:r>
            <a:br>
              <a:rPr kumimoji="0" lang="ru-RU" altLang="ru-RU" sz="1800" b="0" i="0" u="none" strike="noStrike" cap="none" normalizeH="0" baseline="0" dirty="0">
                <a:ln>
                  <a:noFill/>
                </a:ln>
                <a:solidFill>
                  <a:schemeClr val="tx1"/>
                </a:solidFill>
                <a:effectLst/>
                <a:latin typeface="Arial" panose="020B0604020202020204" pitchFamily="34" charset="0"/>
              </a:rPr>
            </a:br>
            <a:r>
              <a:rPr kumimoji="0" lang="ru-RU" altLang="ru-RU" sz="1800" b="1" i="1" u="none" strike="noStrike" cap="none" normalizeH="0" baseline="0" dirty="0" err="1">
                <a:ln>
                  <a:noFill/>
                </a:ln>
                <a:solidFill>
                  <a:schemeClr val="tx1"/>
                </a:solidFill>
                <a:effectLst/>
                <a:latin typeface="Arial" panose="020B0604020202020204" pitchFamily="34" charset="0"/>
              </a:rPr>
              <a:t>Debugging</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1" u="none" strike="noStrike" cap="none" normalizeH="0" baseline="0" dirty="0" err="1">
                <a:ln>
                  <a:noFill/>
                </a:ln>
                <a:solidFill>
                  <a:schemeClr val="tx1"/>
                </a:solidFill>
                <a:effectLst/>
                <a:latin typeface="Arial" panose="020B0604020202020204" pitchFamily="34" charset="0"/>
              </a:rPr>
              <a:t>toolbar</a:t>
            </a:r>
            <a:endParaRPr kumimoji="0" lang="ru-RU" altLang="ru-RU"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altLang="ru-RU" sz="1800" b="0" i="0" u="none" strike="noStrike" cap="none" normalizeH="0" baseline="0" dirty="0" err="1">
                <a:ln>
                  <a:noFill/>
                </a:ln>
                <a:solidFill>
                  <a:schemeClr val="tx1"/>
                </a:solidFill>
                <a:effectLst/>
                <a:latin typeface="Arial" panose="020B0604020202020204" pitchFamily="34" charset="0"/>
              </a:rPr>
              <a:t>Use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one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of</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following</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methods</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to</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stop</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your</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app</a:t>
            </a:r>
            <a:r>
              <a:rPr kumimoji="0" lang="ru-RU" altLang="ru-RU"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altLang="ru-RU" sz="1800" b="0" i="0" u="none" strike="noStrike" cap="none" normalizeH="0" baseline="0" dirty="0" err="1">
                <a:ln>
                  <a:noFill/>
                </a:ln>
                <a:solidFill>
                  <a:schemeClr val="tx1"/>
                </a:solidFill>
                <a:effectLst/>
                <a:latin typeface="Arial" panose="020B0604020202020204" pitchFamily="34" charset="0"/>
              </a:rPr>
              <a:t>On</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toolbar</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choose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1" i="0" u="none" strike="noStrike" cap="none" normalizeH="0" baseline="0" dirty="0" err="1">
                <a:ln>
                  <a:noFill/>
                </a:ln>
                <a:solidFill>
                  <a:schemeClr val="tx1"/>
                </a:solidFill>
                <a:effectLst/>
                <a:latin typeface="Arial" panose="020B0604020202020204" pitchFamily="34" charset="0"/>
              </a:rPr>
              <a:t>Stop</a:t>
            </a:r>
            <a:r>
              <a:rPr kumimoji="0" lang="ru-RU" altLang="ru-RU" sz="1800" b="1" i="0" u="none" strike="noStrike" cap="none" normalizeH="0" baseline="0" dirty="0">
                <a:ln>
                  <a:noFill/>
                </a:ln>
                <a:solidFill>
                  <a:schemeClr val="tx1"/>
                </a:solidFill>
                <a:effectLst/>
                <a:latin typeface="Arial" panose="020B0604020202020204" pitchFamily="34" charset="0"/>
              </a:rPr>
              <a:t> </a:t>
            </a:r>
            <a:r>
              <a:rPr kumimoji="0" lang="ru-RU" altLang="ru-RU" sz="1800" b="1" i="0" u="none" strike="noStrike" cap="none" normalizeH="0" baseline="0" dirty="0" err="1">
                <a:ln>
                  <a:noFill/>
                </a:ln>
                <a:solidFill>
                  <a:schemeClr val="tx1"/>
                </a:solidFill>
                <a:effectLst/>
                <a:latin typeface="Arial" panose="020B0604020202020204" pitchFamily="34" charset="0"/>
              </a:rPr>
              <a:t>Debugging</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button</a:t>
            </a:r>
            <a:r>
              <a:rPr kumimoji="0" lang="ru-RU" altLang="ru-RU"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altLang="ru-RU" sz="1800" b="0" i="0" u="none" strike="noStrike" cap="none" normalizeH="0" baseline="0" dirty="0" err="1">
                <a:ln>
                  <a:noFill/>
                </a:ln>
                <a:solidFill>
                  <a:schemeClr val="tx1"/>
                </a:solidFill>
                <a:effectLst/>
                <a:latin typeface="Arial" panose="020B0604020202020204" pitchFamily="34" charset="0"/>
              </a:rPr>
              <a:t>On</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menu</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bar</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choose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1" i="0" u="none" strike="noStrike" cap="none" normalizeH="0" baseline="0" dirty="0" err="1">
                <a:ln>
                  <a:noFill/>
                </a:ln>
                <a:solidFill>
                  <a:schemeClr val="tx1"/>
                </a:solidFill>
                <a:effectLst/>
                <a:latin typeface="Arial" panose="020B0604020202020204" pitchFamily="34" charset="0"/>
              </a:rPr>
              <a:t>Debug</a:t>
            </a:r>
            <a:r>
              <a:rPr kumimoji="0" lang="ru-RU" altLang="ru-RU" sz="1800" b="0" i="0" u="none" strike="noStrike" cap="none" normalizeH="0" baseline="0" dirty="0">
                <a:ln>
                  <a:noFill/>
                </a:ln>
                <a:solidFill>
                  <a:schemeClr val="tx1"/>
                </a:solidFill>
                <a:effectLst/>
                <a:latin typeface="Arial" panose="020B0604020202020204" pitchFamily="34" charset="0"/>
              </a:rPr>
              <a:t> &gt; </a:t>
            </a:r>
            <a:r>
              <a:rPr kumimoji="0" lang="ru-RU" altLang="ru-RU" sz="1800" b="1" i="0" u="none" strike="noStrike" cap="none" normalizeH="0" baseline="0" dirty="0" err="1">
                <a:ln>
                  <a:noFill/>
                </a:ln>
                <a:solidFill>
                  <a:schemeClr val="tx1"/>
                </a:solidFill>
                <a:effectLst/>
                <a:latin typeface="Arial" panose="020B0604020202020204" pitchFamily="34" charset="0"/>
              </a:rPr>
              <a:t>Stop</a:t>
            </a:r>
            <a:r>
              <a:rPr kumimoji="0" lang="ru-RU" altLang="ru-RU" sz="1800" b="1" i="0" u="none" strike="noStrike" cap="none" normalizeH="0" baseline="0" dirty="0">
                <a:ln>
                  <a:noFill/>
                </a:ln>
                <a:solidFill>
                  <a:schemeClr val="tx1"/>
                </a:solidFill>
                <a:effectLst/>
                <a:latin typeface="Arial" panose="020B0604020202020204" pitchFamily="34" charset="0"/>
              </a:rPr>
              <a:t> </a:t>
            </a:r>
            <a:r>
              <a:rPr kumimoji="0" lang="ru-RU" altLang="ru-RU" sz="1800" b="1" i="0" u="none" strike="noStrike" cap="none" normalizeH="0" baseline="0" dirty="0" err="1">
                <a:ln>
                  <a:noFill/>
                </a:ln>
                <a:solidFill>
                  <a:schemeClr val="tx1"/>
                </a:solidFill>
                <a:effectLst/>
                <a:latin typeface="Arial" panose="020B0604020202020204" pitchFamily="34" charset="0"/>
              </a:rPr>
              <a:t>Debugging</a:t>
            </a:r>
            <a:r>
              <a:rPr kumimoji="0" lang="ru-RU" altLang="ru-RU"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altLang="ru-RU" sz="1800" b="0" i="0" u="none" strike="noStrike" cap="none" normalizeH="0" baseline="0" dirty="0" err="1">
                <a:ln>
                  <a:noFill/>
                </a:ln>
                <a:solidFill>
                  <a:schemeClr val="tx1"/>
                </a:solidFill>
                <a:effectLst/>
                <a:latin typeface="Arial" panose="020B0604020202020204" pitchFamily="34" charset="0"/>
              </a:rPr>
              <a:t>Use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your</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keyboard</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and</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press</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1" i="0" u="none" strike="noStrike" cap="none" normalizeH="0" baseline="0" dirty="0">
                <a:ln>
                  <a:noFill/>
                </a:ln>
                <a:solidFill>
                  <a:schemeClr val="tx1"/>
                </a:solidFill>
                <a:effectLst/>
                <a:latin typeface="Arial" panose="020B0604020202020204" pitchFamily="34" charset="0"/>
              </a:rPr>
              <a:t>Shift</a:t>
            </a:r>
            <a:r>
              <a:rPr kumimoji="0" lang="ru-RU" altLang="ru-RU" sz="1800" b="0" i="0" u="none" strike="noStrike" cap="none" normalizeH="0" baseline="0" dirty="0">
                <a:ln>
                  <a:noFill/>
                </a:ln>
                <a:solidFill>
                  <a:schemeClr val="tx1"/>
                </a:solidFill>
                <a:effectLst/>
                <a:latin typeface="Arial" panose="020B0604020202020204" pitchFamily="34" charset="0"/>
              </a:rPr>
              <a:t>+</a:t>
            </a:r>
            <a:r>
              <a:rPr kumimoji="0" lang="ru-RU" altLang="ru-RU" sz="1800" b="1" i="0" u="none" strike="noStrike" cap="none" normalizeH="0" baseline="0" dirty="0">
                <a:ln>
                  <a:noFill/>
                </a:ln>
                <a:solidFill>
                  <a:schemeClr val="tx1"/>
                </a:solidFill>
                <a:effectLst/>
                <a:latin typeface="Arial" panose="020B0604020202020204" pitchFamily="34" charset="0"/>
              </a:rPr>
              <a:t>F5</a:t>
            </a:r>
            <a:r>
              <a:rPr kumimoji="0" lang="ru-RU" altLang="ru-RU"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altLang="ru-RU" sz="1800" b="0" i="0" u="none" strike="noStrike" cap="none" normalizeH="0" baseline="0" dirty="0" err="1">
                <a:ln>
                  <a:noFill/>
                </a:ln>
                <a:solidFill>
                  <a:schemeClr val="tx1"/>
                </a:solidFill>
                <a:effectLst/>
                <a:latin typeface="Arial" panose="020B0604020202020204" pitchFamily="34" charset="0"/>
              </a:rPr>
              <a:t>Choose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1" i="0" u="none" strike="noStrike" cap="none" normalizeH="0" baseline="0" dirty="0">
                <a:ln>
                  <a:noFill/>
                </a:ln>
                <a:solidFill>
                  <a:schemeClr val="tx1"/>
                </a:solidFill>
                <a:effectLst/>
                <a:latin typeface="Arial" panose="020B0604020202020204" pitchFamily="34" charset="0"/>
              </a:rPr>
              <a:t>X</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button</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in</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upper</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corner</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of</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1" i="0" u="none" strike="noStrike" cap="none" normalizeH="0" baseline="0" dirty="0">
                <a:ln>
                  <a:noFill/>
                </a:ln>
                <a:solidFill>
                  <a:schemeClr val="tx1"/>
                </a:solidFill>
                <a:effectLst/>
                <a:latin typeface="Arial" panose="020B0604020202020204" pitchFamily="34" charset="0"/>
              </a:rPr>
              <a:t>Form1</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window</a:t>
            </a:r>
            <a:r>
              <a:rPr kumimoji="0" lang="ru-RU" altLang="ru-RU" sz="1800" b="0" i="0" u="none" strike="noStrike" cap="none" normalizeH="0" baseline="0" dirty="0">
                <a:ln>
                  <a:noFill/>
                </a:ln>
                <a:solidFill>
                  <a:schemeClr val="tx1"/>
                </a:solidFill>
                <a:effectLst/>
                <a:latin typeface="Arial" panose="020B0604020202020204" pitchFamily="34" charset="0"/>
              </a:rPr>
              <a:t>.</a:t>
            </a:r>
          </a:p>
          <a:p>
            <a:endParaRPr lang="ru-RU" dirty="0"/>
          </a:p>
        </p:txBody>
      </p:sp>
      <p:pic>
        <p:nvPicPr>
          <p:cNvPr id="2050" name="Picture 2" descr="Windows Forms app running">
            <a:extLst>
              <a:ext uri="{FF2B5EF4-FFF2-40B4-BE49-F238E27FC236}">
                <a16:creationId xmlns:a16="http://schemas.microsoft.com/office/drawing/2014/main" id="{B37518AC-9633-454D-91E9-FFB15B6096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23792" y="2334791"/>
            <a:ext cx="1600397" cy="1415088"/>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Debugging toolbar">
            <a:extLst>
              <a:ext uri="{FF2B5EF4-FFF2-40B4-BE49-F238E27FC236}">
                <a16:creationId xmlns:a16="http://schemas.microsoft.com/office/drawing/2014/main" id="{9C54A1B1-64E9-4541-AA3E-462E44ADCE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00629" y="5330854"/>
            <a:ext cx="2190750" cy="533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6699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BF49F32-1525-4CC7-BAAA-59068C29A48B}"/>
              </a:ext>
            </a:extLst>
          </p:cNvPr>
          <p:cNvSpPr>
            <a:spLocks noGrp="1"/>
          </p:cNvSpPr>
          <p:nvPr>
            <p:ph type="title"/>
          </p:nvPr>
        </p:nvSpPr>
        <p:spPr>
          <a:xfrm>
            <a:off x="581192" y="838899"/>
            <a:ext cx="11029616" cy="654341"/>
          </a:xfrm>
        </p:spPr>
        <p:txBody>
          <a:bodyPr>
            <a:normAutofit/>
          </a:bodyPr>
          <a:lstStyle/>
          <a:p>
            <a:pPr algn="ctr"/>
            <a:r>
              <a:rPr lang="en-US" dirty="0" err="1">
                <a:solidFill>
                  <a:srgbClr val="FFC000"/>
                </a:solidFill>
              </a:rPr>
              <a:t>TableLayoutPanel</a:t>
            </a:r>
            <a:r>
              <a:rPr lang="en-US" dirty="0">
                <a:solidFill>
                  <a:srgbClr val="FFC000"/>
                </a:solidFill>
              </a:rPr>
              <a:t> control</a:t>
            </a:r>
            <a:endParaRPr lang="ru-RU" dirty="0"/>
          </a:p>
        </p:txBody>
      </p:sp>
      <p:sp>
        <p:nvSpPr>
          <p:cNvPr id="4" name="Rectangle 1">
            <a:extLst>
              <a:ext uri="{FF2B5EF4-FFF2-40B4-BE49-F238E27FC236}">
                <a16:creationId xmlns:a16="http://schemas.microsoft.com/office/drawing/2014/main" id="{DA9C47B9-703E-4861-9656-7A2376A6C3AB}"/>
              </a:ext>
            </a:extLst>
          </p:cNvPr>
          <p:cNvSpPr>
            <a:spLocks noGrp="1" noChangeArrowheads="1"/>
          </p:cNvSpPr>
          <p:nvPr>
            <p:ph idx="1"/>
          </p:nvPr>
        </p:nvSpPr>
        <p:spPr bwMode="auto">
          <a:xfrm>
            <a:off x="427838" y="1967393"/>
            <a:ext cx="11341915" cy="1228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ru-RU" altLang="ru-RU" sz="1800" b="0" i="0" u="none" strike="noStrike" cap="none" normalizeH="0" baseline="0" dirty="0" err="1">
                <a:ln>
                  <a:noFill/>
                </a:ln>
                <a:solidFill>
                  <a:schemeClr val="tx1"/>
                </a:solidFill>
                <a:effectLst/>
                <a:latin typeface="Arial" panose="020B0604020202020204" pitchFamily="34" charset="0"/>
              </a:rPr>
              <a:t>On</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left</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side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of</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Visual</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Studio</a:t>
            </a:r>
            <a:r>
              <a:rPr kumimoji="0" lang="ru-RU" altLang="ru-RU" sz="1800" b="0" i="0" u="none" strike="noStrike" cap="none" normalizeH="0" baseline="0" dirty="0">
                <a:ln>
                  <a:noFill/>
                </a:ln>
                <a:solidFill>
                  <a:schemeClr val="tx1"/>
                </a:solidFill>
                <a:effectLst/>
                <a:latin typeface="Arial" panose="020B0604020202020204" pitchFamily="34" charset="0"/>
              </a:rPr>
              <a:t> IDE, </a:t>
            </a:r>
            <a:r>
              <a:rPr kumimoji="0" lang="ru-RU" altLang="ru-RU" sz="1800" b="0" i="0" u="none" strike="noStrike" cap="none" normalizeH="0" baseline="0" dirty="0" err="1">
                <a:ln>
                  <a:noFill/>
                </a:ln>
                <a:solidFill>
                  <a:schemeClr val="tx1"/>
                </a:solidFill>
                <a:effectLst/>
                <a:latin typeface="Arial" panose="020B0604020202020204" pitchFamily="34" charset="0"/>
              </a:rPr>
              <a:t>choose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1" i="0" u="none" strike="noStrike" cap="none" normalizeH="0" baseline="0" dirty="0" err="1">
                <a:ln>
                  <a:noFill/>
                </a:ln>
                <a:solidFill>
                  <a:schemeClr val="tx1"/>
                </a:solidFill>
                <a:effectLst/>
                <a:latin typeface="Arial" panose="020B0604020202020204" pitchFamily="34" charset="0"/>
              </a:rPr>
              <a:t>Toolbox</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tab</a:t>
            </a:r>
            <a:r>
              <a:rPr kumimoji="0" lang="ru-RU" altLang="ru-RU" sz="18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None/>
              <a:tabLst/>
            </a:pPr>
            <a:r>
              <a:rPr kumimoji="0" lang="ru-RU" altLang="ru-RU" sz="1800" b="0" i="0" u="none" strike="noStrike" cap="none" normalizeH="0" baseline="0" dirty="0">
                <a:ln>
                  <a:noFill/>
                </a:ln>
                <a:solidFill>
                  <a:schemeClr val="tx1"/>
                </a:solidFill>
                <a:effectLst/>
                <a:latin typeface="Arial" panose="020B0604020202020204" pitchFamily="34" charset="0"/>
              </a:rPr>
              <a:t>(</a:t>
            </a:r>
            <a:r>
              <a:rPr kumimoji="0" lang="ru-RU" altLang="ru-RU" sz="1800" b="0" i="0" u="none" strike="noStrike" cap="none" normalizeH="0" baseline="0" dirty="0" err="1">
                <a:ln>
                  <a:noFill/>
                </a:ln>
                <a:solidFill>
                  <a:schemeClr val="tx1"/>
                </a:solidFill>
                <a:effectLst/>
                <a:latin typeface="Arial" panose="020B0604020202020204" pitchFamily="34" charset="0"/>
              </a:rPr>
              <a:t>Alternatively</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choose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1" i="0" u="none" strike="noStrike" cap="none" normalizeH="0" baseline="0" dirty="0" err="1">
                <a:ln>
                  <a:noFill/>
                </a:ln>
                <a:solidFill>
                  <a:schemeClr val="tx1"/>
                </a:solidFill>
                <a:effectLst/>
                <a:latin typeface="Arial" panose="020B0604020202020204" pitchFamily="34" charset="0"/>
              </a:rPr>
              <a:t>View</a:t>
            </a:r>
            <a:r>
              <a:rPr kumimoji="0" lang="ru-RU" altLang="ru-RU" sz="1800" b="0" i="0" u="none" strike="noStrike" cap="none" normalizeH="0" baseline="0" dirty="0">
                <a:ln>
                  <a:noFill/>
                </a:ln>
                <a:solidFill>
                  <a:schemeClr val="tx1"/>
                </a:solidFill>
                <a:effectLst/>
                <a:latin typeface="Arial" panose="020B0604020202020204" pitchFamily="34" charset="0"/>
              </a:rPr>
              <a:t> &gt; </a:t>
            </a:r>
            <a:r>
              <a:rPr kumimoji="0" lang="ru-RU" altLang="ru-RU" sz="1800" b="1" i="0" u="none" strike="noStrike" cap="none" normalizeH="0" baseline="0" dirty="0" err="1">
                <a:ln>
                  <a:noFill/>
                </a:ln>
                <a:solidFill>
                  <a:schemeClr val="tx1"/>
                </a:solidFill>
                <a:effectLst/>
                <a:latin typeface="Arial" panose="020B0604020202020204" pitchFamily="34" charset="0"/>
              </a:rPr>
              <a:t>Toolbox</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from</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menu</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bar</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or</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press</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1" i="0" u="none" strike="noStrike" cap="none" normalizeH="0" baseline="0" dirty="0" err="1">
                <a:ln>
                  <a:noFill/>
                </a:ln>
                <a:solidFill>
                  <a:schemeClr val="tx1"/>
                </a:solidFill>
                <a:effectLst/>
                <a:latin typeface="Arial" panose="020B0604020202020204" pitchFamily="34" charset="0"/>
              </a:rPr>
              <a:t>Ctrl</a:t>
            </a:r>
            <a:r>
              <a:rPr kumimoji="0" lang="ru-RU" altLang="ru-RU" sz="1800" b="0" i="0" u="none" strike="noStrike" cap="none" normalizeH="0" baseline="0" dirty="0" err="1">
                <a:ln>
                  <a:noFill/>
                </a:ln>
                <a:solidFill>
                  <a:schemeClr val="tx1"/>
                </a:solidFill>
                <a:effectLst/>
                <a:latin typeface="Arial" panose="020B0604020202020204" pitchFamily="34" charset="0"/>
              </a:rPr>
              <a:t>+</a:t>
            </a:r>
            <a:r>
              <a:rPr kumimoji="0" lang="ru-RU" altLang="ru-RU" sz="1800" b="1" i="0" u="none" strike="noStrike" cap="none" normalizeH="0" baseline="0" dirty="0" err="1">
                <a:ln>
                  <a:noFill/>
                </a:ln>
                <a:solidFill>
                  <a:schemeClr val="tx1"/>
                </a:solidFill>
                <a:effectLst/>
                <a:latin typeface="Arial" panose="020B0604020202020204" pitchFamily="34" charset="0"/>
              </a:rPr>
              <a:t>Alt</a:t>
            </a:r>
            <a:r>
              <a:rPr kumimoji="0" lang="ru-RU" altLang="ru-RU" sz="1800" b="0" i="0" u="none" strike="noStrike" cap="none" normalizeH="0" baseline="0" dirty="0" err="1">
                <a:ln>
                  <a:noFill/>
                </a:ln>
                <a:solidFill>
                  <a:schemeClr val="tx1"/>
                </a:solidFill>
                <a:effectLst/>
                <a:latin typeface="Arial" panose="020B0604020202020204" pitchFamily="34" charset="0"/>
              </a:rPr>
              <a:t>+</a:t>
            </a:r>
            <a:r>
              <a:rPr kumimoji="0" lang="ru-RU" altLang="ru-RU" sz="1800" b="1" i="0" u="none" strike="noStrike" cap="none" normalizeH="0" baseline="0" dirty="0" err="1">
                <a:ln>
                  <a:noFill/>
                </a:ln>
                <a:solidFill>
                  <a:schemeClr val="tx1"/>
                </a:solidFill>
                <a:effectLst/>
                <a:latin typeface="Arial" panose="020B0604020202020204" pitchFamily="34" charset="0"/>
              </a:rPr>
              <a:t>X</a:t>
            </a:r>
            <a:r>
              <a:rPr kumimoji="0" lang="ru-RU" altLang="ru-RU"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altLang="ru-RU" sz="1800" b="0" i="0" u="none" strike="noStrike" cap="none" normalizeH="0" baseline="0" dirty="0" err="1">
                <a:ln>
                  <a:noFill/>
                </a:ln>
                <a:solidFill>
                  <a:schemeClr val="tx1"/>
                </a:solidFill>
                <a:effectLst/>
                <a:latin typeface="Arial" panose="020B0604020202020204" pitchFamily="34" charset="0"/>
              </a:rPr>
              <a:t>Choose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small</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triangle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symbol</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next</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to</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1" i="0" u="none" strike="noStrike" cap="none" normalizeH="0" baseline="0" dirty="0" err="1">
                <a:ln>
                  <a:noFill/>
                </a:ln>
                <a:solidFill>
                  <a:schemeClr val="tx1"/>
                </a:solidFill>
                <a:effectLst/>
                <a:latin typeface="Arial" panose="020B0604020202020204" pitchFamily="34" charset="0"/>
              </a:rPr>
              <a:t>Containers</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group</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to</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open</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it</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as</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shown</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in</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the</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following</a:t>
            </a:r>
            <a:r>
              <a:rPr kumimoji="0" lang="ru-RU" altLang="ru-RU" sz="1800" b="0" i="0" u="none" strike="noStrike" cap="none" normalizeH="0" baseline="0" dirty="0">
                <a:ln>
                  <a:noFill/>
                </a:ln>
                <a:solidFill>
                  <a:schemeClr val="tx1"/>
                </a:solidFill>
                <a:effectLst/>
                <a:latin typeface="Arial" panose="020B0604020202020204" pitchFamily="34" charset="0"/>
              </a:rPr>
              <a:t> </a:t>
            </a:r>
            <a:r>
              <a:rPr kumimoji="0" lang="ru-RU" altLang="ru-RU" sz="1800" b="0" i="0" u="none" strike="noStrike" cap="none" normalizeH="0" baseline="0" dirty="0" err="1">
                <a:ln>
                  <a:noFill/>
                </a:ln>
                <a:solidFill>
                  <a:schemeClr val="tx1"/>
                </a:solidFill>
                <a:effectLst/>
                <a:latin typeface="Arial" panose="020B0604020202020204" pitchFamily="34" charset="0"/>
              </a:rPr>
              <a:t>screenshot</a:t>
            </a:r>
            <a:r>
              <a:rPr kumimoji="0" lang="ru-RU" altLang="ru-RU" sz="1800" b="0" i="0" u="none" strike="noStrike" cap="none" normalizeH="0" baseline="0" dirty="0">
                <a:ln>
                  <a:noFill/>
                </a:ln>
                <a:solidFill>
                  <a:schemeClr val="tx1"/>
                </a:solidFill>
                <a:effectLst/>
                <a:latin typeface="Arial" panose="020B0604020202020204" pitchFamily="34" charset="0"/>
              </a:rPr>
              <a:t>.</a:t>
            </a:r>
          </a:p>
        </p:txBody>
      </p:sp>
      <p:pic>
        <p:nvPicPr>
          <p:cNvPr id="6" name="Рисунок 5">
            <a:extLst>
              <a:ext uri="{FF2B5EF4-FFF2-40B4-BE49-F238E27FC236}">
                <a16:creationId xmlns:a16="http://schemas.microsoft.com/office/drawing/2014/main" id="{75BFF27D-6E2F-4D73-8134-B15E792231CA}"/>
              </a:ext>
            </a:extLst>
          </p:cNvPr>
          <p:cNvPicPr>
            <a:picLocks noChangeAspect="1"/>
          </p:cNvPicPr>
          <p:nvPr/>
        </p:nvPicPr>
        <p:blipFill>
          <a:blip r:embed="rId2"/>
          <a:stretch>
            <a:fillRect/>
          </a:stretch>
        </p:blipFill>
        <p:spPr>
          <a:xfrm>
            <a:off x="4379053" y="2972106"/>
            <a:ext cx="2869036" cy="3702850"/>
          </a:xfrm>
          <a:prstGeom prst="rect">
            <a:avLst/>
          </a:prstGeom>
        </p:spPr>
      </p:pic>
    </p:spTree>
    <p:extLst>
      <p:ext uri="{BB962C8B-B14F-4D97-AF65-F5344CB8AC3E}">
        <p14:creationId xmlns:p14="http://schemas.microsoft.com/office/powerpoint/2010/main" val="32323574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4592EE9-6531-4AED-BC28-1EB037D56D63}"/>
              </a:ext>
            </a:extLst>
          </p:cNvPr>
          <p:cNvSpPr>
            <a:spLocks noGrp="1"/>
          </p:cNvSpPr>
          <p:nvPr>
            <p:ph type="title"/>
          </p:nvPr>
        </p:nvSpPr>
        <p:spPr>
          <a:xfrm>
            <a:off x="581192" y="702156"/>
            <a:ext cx="11029616" cy="816251"/>
          </a:xfrm>
        </p:spPr>
        <p:txBody>
          <a:bodyPr/>
          <a:lstStyle/>
          <a:p>
            <a:pPr algn="ctr"/>
            <a:r>
              <a:rPr lang="en-US" dirty="0" err="1">
                <a:solidFill>
                  <a:srgbClr val="FFC000"/>
                </a:solidFill>
              </a:rPr>
              <a:t>TableLayoutPanel</a:t>
            </a:r>
            <a:r>
              <a:rPr lang="en-US" dirty="0">
                <a:solidFill>
                  <a:srgbClr val="FFC000"/>
                </a:solidFill>
              </a:rPr>
              <a:t> control</a:t>
            </a:r>
            <a:endParaRPr lang="ru-RU" dirty="0"/>
          </a:p>
        </p:txBody>
      </p:sp>
      <p:sp>
        <p:nvSpPr>
          <p:cNvPr id="3" name="Объект 2">
            <a:extLst>
              <a:ext uri="{FF2B5EF4-FFF2-40B4-BE49-F238E27FC236}">
                <a16:creationId xmlns:a16="http://schemas.microsoft.com/office/drawing/2014/main" id="{D604B39D-D0E4-4638-AF9E-8165F6CC1FE4}"/>
              </a:ext>
            </a:extLst>
          </p:cNvPr>
          <p:cNvSpPr>
            <a:spLocks noGrp="1"/>
          </p:cNvSpPr>
          <p:nvPr>
            <p:ph idx="1"/>
          </p:nvPr>
        </p:nvSpPr>
        <p:spPr>
          <a:xfrm>
            <a:off x="581192" y="2180497"/>
            <a:ext cx="11029615" cy="1577772"/>
          </a:xfrm>
        </p:spPr>
        <p:txBody>
          <a:bodyPr/>
          <a:lstStyle/>
          <a:p>
            <a:r>
              <a:rPr lang="en-US" dirty="0"/>
              <a:t>You can add controls like buttons, check boxes, and labels to your form. Double-click the </a:t>
            </a:r>
            <a:r>
              <a:rPr lang="en-US" dirty="0" err="1"/>
              <a:t>TableLayoutPanel</a:t>
            </a:r>
            <a:r>
              <a:rPr lang="en-US" dirty="0"/>
              <a:t> control in the </a:t>
            </a:r>
            <a:r>
              <a:rPr lang="en-US" b="1" dirty="0"/>
              <a:t>Toolbox</a:t>
            </a:r>
            <a:r>
              <a:rPr lang="en-US" dirty="0"/>
              <a:t>. (Or, you can drag the control from the toolbox onto the form.) When you do this, the IDE adds a </a:t>
            </a:r>
            <a:r>
              <a:rPr lang="en-US" dirty="0" err="1"/>
              <a:t>TableLayoutPanel</a:t>
            </a:r>
            <a:r>
              <a:rPr lang="en-US" dirty="0"/>
              <a:t> control to your form, as shown in the following screenshot.</a:t>
            </a:r>
            <a:endParaRPr lang="ru-RU" dirty="0"/>
          </a:p>
          <a:p>
            <a:endParaRPr lang="ru-RU" dirty="0"/>
          </a:p>
        </p:txBody>
      </p:sp>
      <p:pic>
        <p:nvPicPr>
          <p:cNvPr id="5" name="Рисунок 4">
            <a:extLst>
              <a:ext uri="{FF2B5EF4-FFF2-40B4-BE49-F238E27FC236}">
                <a16:creationId xmlns:a16="http://schemas.microsoft.com/office/drawing/2014/main" id="{760DF25D-2F6D-46CF-8E14-FFC42EAD3FB7}"/>
              </a:ext>
            </a:extLst>
          </p:cNvPr>
          <p:cNvPicPr>
            <a:picLocks noChangeAspect="1"/>
          </p:cNvPicPr>
          <p:nvPr/>
        </p:nvPicPr>
        <p:blipFill>
          <a:blip r:embed="rId2"/>
          <a:stretch>
            <a:fillRect/>
          </a:stretch>
        </p:blipFill>
        <p:spPr>
          <a:xfrm>
            <a:off x="3153475" y="3429000"/>
            <a:ext cx="5734050" cy="2714625"/>
          </a:xfrm>
          <a:prstGeom prst="rect">
            <a:avLst/>
          </a:prstGeom>
        </p:spPr>
      </p:pic>
    </p:spTree>
    <p:extLst>
      <p:ext uri="{BB962C8B-B14F-4D97-AF65-F5344CB8AC3E}">
        <p14:creationId xmlns:p14="http://schemas.microsoft.com/office/powerpoint/2010/main" val="24279114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4F5B881-F45E-490C-98D3-08B392543B9F}"/>
              </a:ext>
            </a:extLst>
          </p:cNvPr>
          <p:cNvSpPr>
            <a:spLocks noGrp="1"/>
          </p:cNvSpPr>
          <p:nvPr>
            <p:ph type="title"/>
          </p:nvPr>
        </p:nvSpPr>
        <p:spPr>
          <a:xfrm>
            <a:off x="581192" y="922789"/>
            <a:ext cx="11029616" cy="600220"/>
          </a:xfrm>
        </p:spPr>
        <p:txBody>
          <a:bodyPr/>
          <a:lstStyle/>
          <a:p>
            <a:pPr algn="ctr"/>
            <a:r>
              <a:rPr lang="en-US" dirty="0" err="1">
                <a:solidFill>
                  <a:srgbClr val="FFC000"/>
                </a:solidFill>
              </a:rPr>
              <a:t>TableLayoutPanel</a:t>
            </a:r>
            <a:r>
              <a:rPr lang="en-US" dirty="0">
                <a:solidFill>
                  <a:srgbClr val="FFC000"/>
                </a:solidFill>
              </a:rPr>
              <a:t> control</a:t>
            </a:r>
            <a:endParaRPr lang="ru-RU" dirty="0"/>
          </a:p>
        </p:txBody>
      </p:sp>
      <p:sp>
        <p:nvSpPr>
          <p:cNvPr id="3" name="Объект 2">
            <a:extLst>
              <a:ext uri="{FF2B5EF4-FFF2-40B4-BE49-F238E27FC236}">
                <a16:creationId xmlns:a16="http://schemas.microsoft.com/office/drawing/2014/main" id="{10502B57-3A2A-41E1-9657-6339039B51EB}"/>
              </a:ext>
            </a:extLst>
          </p:cNvPr>
          <p:cNvSpPr>
            <a:spLocks noGrp="1"/>
          </p:cNvSpPr>
          <p:nvPr>
            <p:ph idx="1"/>
          </p:nvPr>
        </p:nvSpPr>
        <p:spPr>
          <a:xfrm>
            <a:off x="511728" y="1895912"/>
            <a:ext cx="11099079" cy="4479721"/>
          </a:xfrm>
        </p:spPr>
        <p:txBody>
          <a:bodyPr>
            <a:norm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Be</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sure</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the</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TableLayoutPanel</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is</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selected</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by</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choosing</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it</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You</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can</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verify</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what</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control</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is</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selected</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by</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looking</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at</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the</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drop-down</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list</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at</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the</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top</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of</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the</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Properties</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window</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as</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shown</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in</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the</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following</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screenshot</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a:t>
            </a:r>
          </a:p>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4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b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br>
            <a:endPar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sz="1200" b="1" i="1"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Properties</a:t>
            </a:r>
            <a:r>
              <a:rPr kumimoji="0" lang="ru-RU" altLang="ru-RU"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200" b="0" i="1"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window</a:t>
            </a:r>
            <a:r>
              <a:rPr kumimoji="0" lang="ru-RU" altLang="ru-RU" sz="1200" b="0"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200" b="0" i="1"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showing</a:t>
            </a:r>
            <a:r>
              <a:rPr kumimoji="0" lang="ru-RU" altLang="ru-RU"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200" b="1" i="1"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TableLayoutPanel</a:t>
            </a:r>
            <a:r>
              <a:rPr kumimoji="0" lang="ru-RU" altLang="ru-RU"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200" b="0" i="1"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control</a:t>
            </a:r>
            <a:endParaRPr kumimoji="0" lang="ru-RU" altLang="ru-RU"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Choose</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the</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Alphabetical</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button</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on</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the</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toolbar</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in</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the</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Properties</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window</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This</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sorts</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the</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list</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of</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properties</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in</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the</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Properties</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window</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in</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alphabetical</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order</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which</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makes</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it</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easier</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to</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locate</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properties</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in</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this</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tutorial</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The</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control</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selector</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is</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drop-down</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list</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at</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the</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top</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of</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the</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Properties</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window</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In</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this</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example</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it</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shows</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that</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control</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called</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tableLayoutPanel1 </a:t>
            </a:r>
            <a:r>
              <a:rPr kumimoji="0" lang="ru-RU" altLang="ru-RU"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is</a:t>
            </a:r>
            <a:r>
              <a:rPr kumimoji="0" lang="ru-RU" altLang="ru-RU"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selected</a:t>
            </a:r>
            <a:r>
              <a:rPr kumimoji="0" lang="ru-RU" altLang="ru-RU"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You</a:t>
            </a:r>
            <a:r>
              <a:rPr kumimoji="0" lang="ru-RU" altLang="ru-RU"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can</a:t>
            </a:r>
            <a:r>
              <a:rPr kumimoji="0" lang="ru-RU" altLang="ru-RU"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select</a:t>
            </a:r>
            <a:r>
              <a:rPr kumimoji="0" lang="ru-RU" altLang="ru-RU"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controls</a:t>
            </a:r>
            <a:r>
              <a:rPr kumimoji="0" lang="ru-RU" altLang="ru-RU"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either</a:t>
            </a:r>
            <a:r>
              <a:rPr kumimoji="0" lang="ru-RU" altLang="ru-RU"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by</a:t>
            </a:r>
            <a:r>
              <a:rPr kumimoji="0" lang="ru-RU" altLang="ru-RU"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choosing</a:t>
            </a:r>
            <a:r>
              <a:rPr kumimoji="0" lang="ru-RU" altLang="ru-RU"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an</a:t>
            </a:r>
            <a:r>
              <a:rPr kumimoji="0" lang="ru-RU" altLang="ru-RU"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area</a:t>
            </a:r>
            <a:r>
              <a:rPr kumimoji="0" lang="ru-RU" altLang="ru-RU"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in</a:t>
            </a:r>
            <a:r>
              <a:rPr kumimoji="0" lang="ru-RU" altLang="ru-RU"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Windows</a:t>
            </a:r>
            <a:r>
              <a:rPr kumimoji="0" lang="ru-RU" altLang="ru-RU" sz="18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Forms</a:t>
            </a:r>
            <a:r>
              <a:rPr kumimoji="0" lang="ru-RU" altLang="ru-RU" sz="18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Designer</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or</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by</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choosing</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from</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the</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control</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selector</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Now</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that</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the</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TableLayoutPanel</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is</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selected</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find</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the</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Dock</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property</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and</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choose</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Dock</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which</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should</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be</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set</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to</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None</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Notice</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that</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drop-down</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arrow</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appears</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next</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to</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the</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value</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Choose</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the</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arrow</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and</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then</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select</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the</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Fill</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button</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the</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large</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button</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in</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the</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middle</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as</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shown</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in</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the</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following</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screenshot</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a:t>
            </a:r>
          </a:p>
          <a:p>
            <a:endParaRPr lang="ru-RU" dirty="0"/>
          </a:p>
        </p:txBody>
      </p:sp>
      <p:pic>
        <p:nvPicPr>
          <p:cNvPr id="4098" name="Picture 2" descr="Properties window showing TableLayoutPanel control">
            <a:extLst>
              <a:ext uri="{FF2B5EF4-FFF2-40B4-BE49-F238E27FC236}">
                <a16:creationId xmlns:a16="http://schemas.microsoft.com/office/drawing/2014/main" id="{BDE8A39C-861C-4628-8BC4-A458722B47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08071" y="2481306"/>
            <a:ext cx="3857634" cy="8826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2544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281D66A-E896-4255-9CF8-99ECFBC0A308}"/>
              </a:ext>
            </a:extLst>
          </p:cNvPr>
          <p:cNvSpPr>
            <a:spLocks noGrp="1"/>
          </p:cNvSpPr>
          <p:nvPr>
            <p:ph type="title"/>
          </p:nvPr>
        </p:nvSpPr>
        <p:spPr>
          <a:xfrm>
            <a:off x="581192" y="939567"/>
            <a:ext cx="11029616" cy="600220"/>
          </a:xfrm>
        </p:spPr>
        <p:txBody>
          <a:bodyPr/>
          <a:lstStyle/>
          <a:p>
            <a:pPr algn="ctr"/>
            <a:r>
              <a:rPr lang="en-US" dirty="0" err="1">
                <a:solidFill>
                  <a:srgbClr val="FFC000"/>
                </a:solidFill>
              </a:rPr>
              <a:t>TableLayoutPanel</a:t>
            </a:r>
            <a:r>
              <a:rPr lang="en-US" dirty="0">
                <a:solidFill>
                  <a:srgbClr val="FFC000"/>
                </a:solidFill>
              </a:rPr>
              <a:t> control</a:t>
            </a:r>
            <a:endParaRPr lang="ru-RU" dirty="0"/>
          </a:p>
        </p:txBody>
      </p:sp>
      <p:sp>
        <p:nvSpPr>
          <p:cNvPr id="3" name="Объект 2">
            <a:extLst>
              <a:ext uri="{FF2B5EF4-FFF2-40B4-BE49-F238E27FC236}">
                <a16:creationId xmlns:a16="http://schemas.microsoft.com/office/drawing/2014/main" id="{465F52EA-46FC-42C1-8B75-BB7E37C38451}"/>
              </a:ext>
            </a:extLst>
          </p:cNvPr>
          <p:cNvSpPr>
            <a:spLocks noGrp="1"/>
          </p:cNvSpPr>
          <p:nvPr>
            <p:ph idx="1"/>
          </p:nvPr>
        </p:nvSpPr>
        <p:spPr>
          <a:xfrm>
            <a:off x="581192" y="1953353"/>
            <a:ext cx="11029615" cy="1013800"/>
          </a:xfrm>
        </p:spPr>
        <p:txBody>
          <a:bodyPr/>
          <a:lstStyle/>
          <a:p>
            <a:r>
              <a:rPr lang="en-US" i="1" dirty="0"/>
              <a:t>Docking</a:t>
            </a:r>
            <a:r>
              <a:rPr lang="en-US" dirty="0"/>
              <a:t> in Visual Studio refers to when a window is attached to another window or area in the IDE. For example, the </a:t>
            </a:r>
            <a:r>
              <a:rPr lang="en-US" b="1" dirty="0"/>
              <a:t>Properties</a:t>
            </a:r>
            <a:r>
              <a:rPr lang="en-US" dirty="0"/>
              <a:t> window can be undocked—that is, unattached and free-floating within Visual Studio—or it can be docked against </a:t>
            </a:r>
            <a:r>
              <a:rPr lang="en-US" b="1" dirty="0"/>
              <a:t>Solution Explorer</a:t>
            </a:r>
            <a:r>
              <a:rPr lang="en-US" dirty="0"/>
              <a:t>.</a:t>
            </a:r>
            <a:endParaRPr lang="ru-RU" dirty="0"/>
          </a:p>
        </p:txBody>
      </p:sp>
      <p:pic>
        <p:nvPicPr>
          <p:cNvPr id="5" name="Рисунок 4">
            <a:extLst>
              <a:ext uri="{FF2B5EF4-FFF2-40B4-BE49-F238E27FC236}">
                <a16:creationId xmlns:a16="http://schemas.microsoft.com/office/drawing/2014/main" id="{3BC629AA-F42C-4677-A71B-2113EFE62ADC}"/>
              </a:ext>
            </a:extLst>
          </p:cNvPr>
          <p:cNvPicPr>
            <a:picLocks noChangeAspect="1"/>
          </p:cNvPicPr>
          <p:nvPr/>
        </p:nvPicPr>
        <p:blipFill>
          <a:blip r:embed="rId2"/>
          <a:stretch>
            <a:fillRect/>
          </a:stretch>
        </p:blipFill>
        <p:spPr>
          <a:xfrm>
            <a:off x="4540169" y="2742577"/>
            <a:ext cx="3111661" cy="4115423"/>
          </a:xfrm>
          <a:prstGeom prst="rect">
            <a:avLst/>
          </a:prstGeom>
        </p:spPr>
      </p:pic>
    </p:spTree>
    <p:extLst>
      <p:ext uri="{BB962C8B-B14F-4D97-AF65-F5344CB8AC3E}">
        <p14:creationId xmlns:p14="http://schemas.microsoft.com/office/powerpoint/2010/main" val="4008119586"/>
      </p:ext>
    </p:extLst>
  </p:cSld>
  <p:clrMapOvr>
    <a:masterClrMapping/>
  </p:clrMapOvr>
</p:sld>
</file>

<file path=ppt/theme/theme1.xml><?xml version="1.0" encoding="utf-8"?>
<a:theme xmlns:a="http://schemas.openxmlformats.org/drawingml/2006/main" name="Дивиденд">
  <a:themeElements>
    <a:clrScheme name="Dividend">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docProps/app.xml><?xml version="1.0" encoding="utf-8"?>
<Properties xmlns="http://schemas.openxmlformats.org/officeDocument/2006/extended-properties" xmlns:vt="http://schemas.openxmlformats.org/officeDocument/2006/docPropsVTypes">
  <Template>Дивиденд</Template>
  <TotalTime>229</TotalTime>
  <Words>2612</Words>
  <Application>Microsoft Office PowerPoint</Application>
  <PresentationFormat>Широкоэкранный</PresentationFormat>
  <Paragraphs>168</Paragraphs>
  <Slides>26</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26</vt:i4>
      </vt:variant>
    </vt:vector>
  </HeadingPairs>
  <TitlesOfParts>
    <vt:vector size="32" baseType="lpstr">
      <vt:lpstr>Arial</vt:lpstr>
      <vt:lpstr>Corbel</vt:lpstr>
      <vt:lpstr>Gill Sans MT</vt:lpstr>
      <vt:lpstr>Times New Roman</vt:lpstr>
      <vt:lpstr>Wingdings 2</vt:lpstr>
      <vt:lpstr>Дивиденд</vt:lpstr>
      <vt:lpstr>The lecture 16</vt:lpstr>
      <vt:lpstr>Create a new project</vt:lpstr>
      <vt:lpstr>Create a new project</vt:lpstr>
      <vt:lpstr>Windows Forms App</vt:lpstr>
      <vt:lpstr>Windows Forms App</vt:lpstr>
      <vt:lpstr>TableLayoutPanel control</vt:lpstr>
      <vt:lpstr>TableLayoutPanel control</vt:lpstr>
      <vt:lpstr>TableLayoutPanel control</vt:lpstr>
      <vt:lpstr>TableLayoutPanel control</vt:lpstr>
      <vt:lpstr>TableLayoutPanel control</vt:lpstr>
      <vt:lpstr>TableLayoutPanel control</vt:lpstr>
      <vt:lpstr>TableLayoutPanel control</vt:lpstr>
      <vt:lpstr>TableLayoutPanel control</vt:lpstr>
      <vt:lpstr>Add controls</vt:lpstr>
      <vt:lpstr>Add controls</vt:lpstr>
      <vt:lpstr>add buttons</vt:lpstr>
      <vt:lpstr>add buttons</vt:lpstr>
      <vt:lpstr>Name your button controls</vt:lpstr>
      <vt:lpstr>Name your button controls</vt:lpstr>
      <vt:lpstr>Name your button controls</vt:lpstr>
      <vt:lpstr>Button clicks</vt:lpstr>
      <vt:lpstr>Button clicks</vt:lpstr>
      <vt:lpstr>Add dialog components to the form</vt:lpstr>
      <vt:lpstr>Add method</vt:lpstr>
      <vt:lpstr>Additional buttons</vt:lpstr>
      <vt:lpstr>Additional buttons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Карюкин Владислав</dc:creator>
  <cp:lastModifiedBy>Карюкин Владислав</cp:lastModifiedBy>
  <cp:revision>10</cp:revision>
  <dcterms:created xsi:type="dcterms:W3CDTF">2020-12-02T17:24:11Z</dcterms:created>
  <dcterms:modified xsi:type="dcterms:W3CDTF">2020-12-02T21:14:09Z</dcterms:modified>
</cp:coreProperties>
</file>