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6" r:id="rId5"/>
    <p:sldId id="264"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025082AD-0AA8-4F7A-BB25-4F3F9FC3C8C2}" type="datetimeFigureOut">
              <a:rPr lang="en-US" smtClean="0"/>
              <a:t>1/14/2015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2580063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025082AD-0AA8-4F7A-BB25-4F3F9FC3C8C2}" type="datetimeFigureOut">
              <a:rPr lang="en-US" smtClean="0"/>
              <a:t>1/14/2015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4181632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025082AD-0AA8-4F7A-BB25-4F3F9FC3C8C2}" type="datetimeFigureOut">
              <a:rPr lang="en-US" smtClean="0"/>
              <a:t>1/14/2015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289572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025082AD-0AA8-4F7A-BB25-4F3F9FC3C8C2}" type="datetimeFigureOut">
              <a:rPr lang="en-US" smtClean="0"/>
              <a:t>1/14/2015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2716829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25082AD-0AA8-4F7A-BB25-4F3F9FC3C8C2}" type="datetimeFigureOut">
              <a:rPr lang="en-US" smtClean="0"/>
              <a:t>1/14/2015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3021535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025082AD-0AA8-4F7A-BB25-4F3F9FC3C8C2}" type="datetimeFigureOut">
              <a:rPr lang="en-US" smtClean="0"/>
              <a:t>1/14/2015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3151396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025082AD-0AA8-4F7A-BB25-4F3F9FC3C8C2}" type="datetimeFigureOut">
              <a:rPr lang="en-US" smtClean="0"/>
              <a:t>1/14/2015</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362161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025082AD-0AA8-4F7A-BB25-4F3F9FC3C8C2}" type="datetimeFigureOut">
              <a:rPr lang="en-US" smtClean="0"/>
              <a:t>1/14/2015</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3374333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25082AD-0AA8-4F7A-BB25-4F3F9FC3C8C2}" type="datetimeFigureOut">
              <a:rPr lang="en-US" smtClean="0"/>
              <a:t>1/14/2015</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351643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25082AD-0AA8-4F7A-BB25-4F3F9FC3C8C2}" type="datetimeFigureOut">
              <a:rPr lang="en-US" smtClean="0"/>
              <a:t>1/14/2015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2055847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25082AD-0AA8-4F7A-BB25-4F3F9FC3C8C2}" type="datetimeFigureOut">
              <a:rPr lang="en-US" smtClean="0"/>
              <a:t>1/14/2015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3CD9F883-FD32-4F5F-89F0-9392F9ECA2F2}" type="slidenum">
              <a:rPr lang="en-US" smtClean="0"/>
              <a:t>‹#›</a:t>
            </a:fld>
            <a:endParaRPr lang="en-US"/>
          </a:p>
        </p:txBody>
      </p:sp>
    </p:spTree>
    <p:extLst>
      <p:ext uri="{BB962C8B-B14F-4D97-AF65-F5344CB8AC3E}">
        <p14:creationId xmlns:p14="http://schemas.microsoft.com/office/powerpoint/2010/main" val="4231005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7000">
              <a:srgbClr val="66FF66"/>
            </a:gs>
            <a:gs pos="100000">
              <a:srgbClr val="FFFF00"/>
            </a:gs>
          </a:gsLst>
          <a:lin ang="162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5082AD-0AA8-4F7A-BB25-4F3F9FC3C8C2}" type="datetimeFigureOut">
              <a:rPr lang="en-US" smtClean="0"/>
              <a:t>1/14/2015</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D9F883-FD32-4F5F-89F0-9392F9ECA2F2}" type="slidenum">
              <a:rPr lang="en-US" smtClean="0"/>
              <a:t>‹#›</a:t>
            </a:fld>
            <a:endParaRPr lang="en-US"/>
          </a:p>
        </p:txBody>
      </p:sp>
    </p:spTree>
    <p:extLst>
      <p:ext uri="{BB962C8B-B14F-4D97-AF65-F5344CB8AC3E}">
        <p14:creationId xmlns:p14="http://schemas.microsoft.com/office/powerpoint/2010/main" val="77429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441736" y="344967"/>
            <a:ext cx="7543800" cy="1008112"/>
          </a:xfrm>
          <a:ln/>
        </p:spPr>
        <p:style>
          <a:lnRef idx="1">
            <a:schemeClr val="accent2"/>
          </a:lnRef>
          <a:fillRef idx="2">
            <a:schemeClr val="accent2"/>
          </a:fillRef>
          <a:effectRef idx="1">
            <a:schemeClr val="accent2"/>
          </a:effectRef>
          <a:fontRef idx="minor">
            <a:schemeClr val="dk1"/>
          </a:fontRef>
        </p:style>
        <p:txBody>
          <a:bodyPr>
            <a:normAutofit/>
          </a:bodyPr>
          <a:lstStyle/>
          <a:p>
            <a:pPr algn="ctr"/>
            <a:r>
              <a:rPr lang="en-US" sz="2800" b="1" dirty="0" smtClean="0"/>
              <a:t> </a:t>
            </a:r>
            <a:r>
              <a:rPr lang="kk-KZ" sz="2800" b="1" dirty="0"/>
              <a:t>Сөзжасам тәсілдері</a:t>
            </a:r>
            <a:endParaRPr lang="ru-RU" sz="2800" dirty="0"/>
          </a:p>
        </p:txBody>
      </p:sp>
      <p:sp>
        <p:nvSpPr>
          <p:cNvPr id="3" name="Подзаголовок 2"/>
          <p:cNvSpPr>
            <a:spLocks noGrp="1"/>
          </p:cNvSpPr>
          <p:nvPr>
            <p:ph type="subTitle" idx="1"/>
          </p:nvPr>
        </p:nvSpPr>
        <p:spPr>
          <a:xfrm>
            <a:off x="1715700" y="1674254"/>
            <a:ext cx="9676015" cy="3747752"/>
          </a:xfrm>
          <a:solidFill>
            <a:schemeClr val="accent5">
              <a:lumMod val="40000"/>
              <a:lumOff val="60000"/>
            </a:schemeClr>
          </a:solidFill>
          <a:ln>
            <a:solidFill>
              <a:schemeClr val="accent2">
                <a:lumMod val="60000"/>
                <a:lumOff val="40000"/>
              </a:schemeClr>
            </a:solidFill>
          </a:ln>
        </p:spPr>
        <p:txBody>
          <a:bodyPr>
            <a:noAutofit/>
          </a:bodyPr>
          <a:lstStyle/>
          <a:p>
            <a:pPr algn="just"/>
            <a:r>
              <a:rPr lang="kk-KZ" sz="3600" dirty="0">
                <a:solidFill>
                  <a:srgbClr val="FF0000"/>
                </a:solidFill>
                <a:latin typeface="Times New Roman" panose="02020603050405020304" pitchFamily="18" charset="0"/>
                <a:cs typeface="Times New Roman" panose="02020603050405020304" pitchFamily="18" charset="0"/>
              </a:rPr>
              <a:t>Тіл-тілдегі сөздердің жасалу жолы ұқсас. </a:t>
            </a:r>
            <a:r>
              <a:rPr lang="kk-KZ" sz="3600" dirty="0" smtClean="0">
                <a:solidFill>
                  <a:srgbClr val="FF0000"/>
                </a:solidFill>
                <a:latin typeface="Times New Roman" panose="02020603050405020304" pitchFamily="18" charset="0"/>
                <a:cs typeface="Times New Roman" panose="02020603050405020304" pitchFamily="18" charset="0"/>
              </a:rPr>
              <a:t>Бұл тілдің </a:t>
            </a:r>
            <a:r>
              <a:rPr lang="kk-KZ" sz="3600" dirty="0">
                <a:solidFill>
                  <a:srgbClr val="FF0000"/>
                </a:solidFill>
                <a:latin typeface="Times New Roman" panose="02020603050405020304" pitchFamily="18" charset="0"/>
                <a:cs typeface="Times New Roman" panose="02020603050405020304" pitchFamily="18" charset="0"/>
              </a:rPr>
              <a:t>ішкі табиғатымен байланысты. Тіл адамзат баласының ортақ мұрасы деп тануымыздың өзі олардың ортақ заңдылықтарын айқындаудан шығады. </a:t>
            </a:r>
            <a:endParaRPr lang="kk-KZ" sz="3600" dirty="0" smtClean="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5011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kk-KZ" dirty="0"/>
              <a:t>Тілдер арасындағы ортақ заңдылықтардың көрінісі сөзжасам жүйесінен, оның жасалу тәсілдерінен де айқын  байқалады. Кез келген тілдік жүйенің жаңа сөз жасау үрдісі, дәстүрі ортақ заңдылықтың бар екенін көрсетеді. Олардың негізгі ерекшелігі мен айырмашылығы тек қай сөзжасамдық тәсілдің белсенді жұмсалуымен ғана анықталады. </a:t>
            </a:r>
            <a:endParaRPr lang="en-US" dirty="0"/>
          </a:p>
        </p:txBody>
      </p:sp>
      <p:sp>
        <p:nvSpPr>
          <p:cNvPr id="3" name="Заголовок 2"/>
          <p:cNvSpPr>
            <a:spLocks noGrp="1"/>
          </p:cNvSpPr>
          <p:nvPr>
            <p:ph type="title"/>
          </p:nvPr>
        </p:nvSpPr>
        <p:spPr/>
        <p:txBody>
          <a:bodyPr/>
          <a:lstStyle/>
          <a:p>
            <a:endParaRPr lang="en-US"/>
          </a:p>
        </p:txBody>
      </p:sp>
    </p:spTree>
    <p:extLst>
      <p:ext uri="{BB962C8B-B14F-4D97-AF65-F5344CB8AC3E}">
        <p14:creationId xmlns:p14="http://schemas.microsoft.com/office/powerpoint/2010/main" val="187564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47404" y="2161309"/>
            <a:ext cx="9958647" cy="3906982"/>
          </a:xfrm>
        </p:spPr>
        <p:txBody>
          <a:bodyPr>
            <a:normAutofit/>
          </a:bodyPr>
          <a:lstStyle/>
          <a:p>
            <a:r>
              <a:rPr lang="kk-KZ" dirty="0"/>
              <a:t>Әлем бейнесі </a:t>
            </a:r>
            <a:r>
              <a:rPr lang="kk-KZ" dirty="0" smtClean="0"/>
              <a:t>тілде </a:t>
            </a:r>
            <a:r>
              <a:rPr lang="kk-KZ" dirty="0"/>
              <a:t>таңбаланады, </a:t>
            </a:r>
            <a:r>
              <a:rPr lang="kk-KZ" dirty="0" smtClean="0"/>
              <a:t>тілдегі көрінісі </a:t>
            </a:r>
            <a:r>
              <a:rPr lang="kk-KZ" dirty="0"/>
              <a:t>атау ретінде анықталады. Әлем бейнесі атау ретінде көрініс табады десек, оның өзіндік ішкі қалыптасқан заңдылығы бар. Атау – ойлаудың тілдегі сипатын танытатын күрделі құрылым ретінде сөзжасамдық процессте қалыптасып жасалады. </a:t>
            </a:r>
            <a:endParaRPr lang="en-US" dirty="0"/>
          </a:p>
        </p:txBody>
      </p:sp>
      <p:sp>
        <p:nvSpPr>
          <p:cNvPr id="3" name="Заголовок 2"/>
          <p:cNvSpPr>
            <a:spLocks noGrp="1"/>
          </p:cNvSpPr>
          <p:nvPr>
            <p:ph type="title"/>
          </p:nvPr>
        </p:nvSpPr>
        <p:spPr>
          <a:solidFill>
            <a:schemeClr val="accent2">
              <a:lumMod val="60000"/>
              <a:lumOff val="40000"/>
            </a:schemeClr>
          </a:solidFill>
        </p:spPr>
        <p:txBody>
          <a:bodyPr>
            <a:normAutofit/>
          </a:bodyPr>
          <a:lstStyle/>
          <a:p>
            <a:pPr algn="ctr"/>
            <a:r>
              <a:rPr lang="kk-KZ" b="1" i="1" dirty="0"/>
              <a:t>Сөзжасамның </a:t>
            </a:r>
            <a:r>
              <a:rPr lang="kk-KZ" b="1" i="1" dirty="0" smtClean="0"/>
              <a:t>зерттеу</a:t>
            </a:r>
            <a:r>
              <a:rPr lang="en-US" dirty="0"/>
              <a:t/>
            </a:r>
            <a:br>
              <a:rPr lang="en-US" dirty="0"/>
            </a:br>
            <a:r>
              <a:rPr lang="kk-KZ" dirty="0"/>
              <a:t>      </a:t>
            </a:r>
            <a:r>
              <a:rPr lang="kk-KZ" b="1" i="1" dirty="0"/>
              <a:t>тәсілдері</a:t>
            </a:r>
            <a:endParaRPr lang="en-US" dirty="0"/>
          </a:p>
        </p:txBody>
      </p:sp>
    </p:spTree>
    <p:extLst>
      <p:ext uri="{BB962C8B-B14F-4D97-AF65-F5344CB8AC3E}">
        <p14:creationId xmlns:p14="http://schemas.microsoft.com/office/powerpoint/2010/main" val="66794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31520"/>
            <a:ext cx="10515600" cy="5445443"/>
          </a:xfrm>
        </p:spPr>
        <p:txBody>
          <a:bodyPr/>
          <a:lstStyle/>
          <a:p>
            <a:r>
              <a:rPr lang="kk-KZ" dirty="0"/>
              <a:t>Адам баласының таным дүниесіндегі ең керемет сыйы- тіл феномені. Тіл – кез келген табиғи құбылыстың белгіленуіндегі танымдық және коммуникативтік міндет атқаратын белгілер жүйесі. Тілдегі белгілер жүйесін іске қосып, ұғымдағы қабылданған бейнені сөзбен таңбалау үшін, оған атау беруді жүйелі түрде орындап отыратын сөзжасамдық процесс. Тек сөзжасамдық процесс арқылы ғана ойлау жүйесіндегі бейне өзінің сөздік мәніне көше алады. Мағынасын беретін таңбаны айқын тауып, негізделе таңбалай алады. Атау өз мәнінде айқын болу үшін ол негізделуі, уәжделуі шарт. Осы тұрғыдан сөзжасам </a:t>
            </a:r>
            <a:r>
              <a:rPr lang="kk-KZ" b="1" dirty="0"/>
              <a:t>негіздеме </a:t>
            </a:r>
            <a:r>
              <a:rPr lang="kk-KZ" dirty="0"/>
              <a:t>теориясы тұрғысынан айқындалуы қажет.</a:t>
            </a:r>
            <a:endParaRPr lang="en-US" dirty="0"/>
          </a:p>
          <a:p>
            <a:endParaRPr lang="en-US" dirty="0"/>
          </a:p>
        </p:txBody>
      </p:sp>
    </p:spTree>
    <p:extLst>
      <p:ext uri="{BB962C8B-B14F-4D97-AF65-F5344CB8AC3E}">
        <p14:creationId xmlns:p14="http://schemas.microsoft.com/office/powerpoint/2010/main" val="2623092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1451" y="1246909"/>
            <a:ext cx="10515600" cy="4414665"/>
          </a:xfrm>
          <a:effectLst>
            <a:outerShdw blurRad="50800" dist="38100" dir="8100000" algn="tr"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a:lstStyle/>
          <a:p>
            <a:pPr algn="just"/>
            <a:endParaRPr lang="kk-KZ" sz="4400" dirty="0" smtClean="0"/>
          </a:p>
          <a:p>
            <a:pPr algn="just"/>
            <a:r>
              <a:rPr lang="kk-KZ" sz="4400" dirty="0" smtClean="0"/>
              <a:t>Қазақ </a:t>
            </a:r>
            <a:r>
              <a:rPr lang="kk-KZ" sz="4400" dirty="0"/>
              <a:t>тіліндегі туынды сөздер семантикалық, синтетикалық немесе морфологиялық, аналитикалық, кейде фонетикалық сөзжасам тәсілдері арқылы жасалады.</a:t>
            </a:r>
            <a:endParaRPr lang="en-US" sz="4400" b="1"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40717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96537" y="831273"/>
            <a:ext cx="9775767" cy="5668185"/>
          </a:xfrm>
        </p:spPr>
        <p:txBody>
          <a:bodyPr>
            <a:normAutofit/>
          </a:bodyPr>
          <a:lstStyle/>
          <a:p>
            <a:pPr algn="just"/>
            <a:r>
              <a:rPr lang="kk-KZ" b="1" dirty="0" smtClean="0">
                <a:solidFill>
                  <a:srgbClr val="FF0000"/>
                </a:solidFill>
                <a:latin typeface="Times New Roman" panose="02020603050405020304" pitchFamily="18" charset="0"/>
                <a:cs typeface="Times New Roman" panose="02020603050405020304" pitchFamily="18" charset="0"/>
              </a:rPr>
              <a:t>Семантика-фонетикалық </a:t>
            </a:r>
            <a:r>
              <a:rPr lang="kk-KZ" b="1" dirty="0">
                <a:solidFill>
                  <a:srgbClr val="FF0000"/>
                </a:solidFill>
                <a:latin typeface="Times New Roman" panose="02020603050405020304" pitchFamily="18" charset="0"/>
                <a:cs typeface="Times New Roman" panose="02020603050405020304" pitchFamily="18" charset="0"/>
              </a:rPr>
              <a:t>сөзжасам тәсілі </a:t>
            </a:r>
            <a:r>
              <a:rPr lang="kk-KZ" dirty="0">
                <a:solidFill>
                  <a:srgbClr val="FF0000"/>
                </a:solidFill>
                <a:latin typeface="Times New Roman" panose="02020603050405020304" pitchFamily="18" charset="0"/>
                <a:cs typeface="Times New Roman" panose="02020603050405020304" pitchFamily="18" charset="0"/>
              </a:rPr>
              <a:t>– кей дыбыстардың сәйкесуі нәтижесінде жаңа сөз жасау мүмкіндігі.  </a:t>
            </a:r>
            <a:endParaRPr lang="ru-RU" dirty="0">
              <a:solidFill>
                <a:srgbClr val="FF0000"/>
              </a:solidFill>
              <a:latin typeface="Times New Roman" panose="02020603050405020304" pitchFamily="18" charset="0"/>
              <a:cs typeface="Times New Roman" panose="02020603050405020304" pitchFamily="18" charset="0"/>
            </a:endParaRPr>
          </a:p>
          <a:p>
            <a:r>
              <a:rPr lang="kk-KZ" b="1" dirty="0">
                <a:solidFill>
                  <a:srgbClr val="FF0000"/>
                </a:solidFill>
                <a:latin typeface="Times New Roman" panose="02020603050405020304" pitchFamily="18" charset="0"/>
                <a:cs typeface="Times New Roman" panose="02020603050405020304" pitchFamily="18" charset="0"/>
              </a:rPr>
              <a:t>Семантикалық сөзжасам тәсілі </a:t>
            </a:r>
            <a:r>
              <a:rPr lang="kk-KZ" dirty="0">
                <a:solidFill>
                  <a:srgbClr val="FF0000"/>
                </a:solidFill>
                <a:latin typeface="Times New Roman" panose="02020603050405020304" pitchFamily="18" charset="0"/>
                <a:cs typeface="Times New Roman" panose="02020603050405020304" pitchFamily="18" charset="0"/>
              </a:rPr>
              <a:t> – сөз тұлғасы өзгермей-ақ, жаңа мағыналы туынды сөз жасауы. </a:t>
            </a:r>
            <a:endParaRPr lang="ru-RU" dirty="0">
              <a:solidFill>
                <a:srgbClr val="FF0000"/>
              </a:solidFill>
              <a:latin typeface="Times New Roman" panose="02020603050405020304" pitchFamily="18" charset="0"/>
              <a:cs typeface="Times New Roman" panose="02020603050405020304" pitchFamily="18" charset="0"/>
            </a:endParaRPr>
          </a:p>
          <a:p>
            <a:pPr algn="just"/>
            <a:r>
              <a:rPr lang="kk-KZ" b="1" dirty="0">
                <a:solidFill>
                  <a:srgbClr val="FF0000"/>
                </a:solidFill>
                <a:latin typeface="Times New Roman" panose="02020603050405020304" pitchFamily="18" charset="0"/>
                <a:cs typeface="Times New Roman" panose="02020603050405020304" pitchFamily="18" charset="0"/>
              </a:rPr>
              <a:t>Семантика-синтетикалық тәсіл</a:t>
            </a:r>
            <a:r>
              <a:rPr lang="kk-KZ" dirty="0">
                <a:solidFill>
                  <a:srgbClr val="FF0000"/>
                </a:solidFill>
                <a:latin typeface="Times New Roman" panose="02020603050405020304" pitchFamily="18" charset="0"/>
                <a:cs typeface="Times New Roman" panose="02020603050405020304" pitchFamily="18" charset="0"/>
              </a:rPr>
              <a:t> – сөзжасамдық негізге сөз тудырушы жұрнақтардың жалғануы арқылы екіншілік   мағына туғызуы.</a:t>
            </a:r>
            <a:endParaRPr lang="ru-RU" dirty="0">
              <a:solidFill>
                <a:srgbClr val="FF0000"/>
              </a:solidFill>
              <a:latin typeface="Times New Roman" panose="02020603050405020304" pitchFamily="18" charset="0"/>
              <a:cs typeface="Times New Roman" panose="02020603050405020304" pitchFamily="18" charset="0"/>
            </a:endParaRPr>
          </a:p>
          <a:p>
            <a:pPr algn="just"/>
            <a:r>
              <a:rPr lang="kk-KZ" b="1" dirty="0">
                <a:solidFill>
                  <a:srgbClr val="FF0000"/>
                </a:solidFill>
                <a:latin typeface="Times New Roman" panose="02020603050405020304" pitchFamily="18" charset="0"/>
                <a:cs typeface="Times New Roman" panose="02020603050405020304" pitchFamily="18" charset="0"/>
              </a:rPr>
              <a:t>Семантика-аналитикалық тәсіл</a:t>
            </a:r>
            <a:r>
              <a:rPr lang="kk-KZ" dirty="0">
                <a:solidFill>
                  <a:srgbClr val="FF0000"/>
                </a:solidFill>
                <a:latin typeface="Times New Roman" panose="02020603050405020304" pitchFamily="18" charset="0"/>
                <a:cs typeface="Times New Roman" panose="02020603050405020304" pitchFamily="18" charset="0"/>
              </a:rPr>
              <a:t> – негіздердің бірігуі немесе тіркесуі, қосарлануы арқылы ерекше мағыналы атау жасау қабілеті.</a:t>
            </a:r>
            <a:endParaRPr lang="ru-RU" dirty="0">
              <a:solidFill>
                <a:srgbClr val="FF000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3778711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285</Words>
  <Application>Microsoft Office PowerPoint</Application>
  <PresentationFormat>Произвольный</PresentationFormat>
  <Paragraphs>12</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 Сөзжасам тәсілдері</vt:lpstr>
      <vt:lpstr>Презентация PowerPoint</vt:lpstr>
      <vt:lpstr>Сөзжасамның зерттеу       тәсілдері</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Сөзжасам тәсілдері</dc:title>
  <dc:creator>Kamilla Meiram</dc:creator>
  <cp:lastModifiedBy>Anar</cp:lastModifiedBy>
  <cp:revision>2</cp:revision>
  <dcterms:created xsi:type="dcterms:W3CDTF">2015-01-14T09:09:21Z</dcterms:created>
  <dcterms:modified xsi:type="dcterms:W3CDTF">2015-01-14T02:46:37Z</dcterms:modified>
</cp:coreProperties>
</file>