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9" d="100"/>
          <a:sy n="49" d="100"/>
        </p:scale>
        <p:origin x="-100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15.09.2020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15.09.2020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15.09.2020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15.09.2020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15.09.2020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428605"/>
            <a:ext cx="8643998" cy="3429023"/>
          </a:xfrm>
        </p:spPr>
        <p:txBody>
          <a:bodyPr>
            <a:normAutofit/>
          </a:bodyPr>
          <a:lstStyle/>
          <a:p>
            <a:pPr algn="ct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Жерд</a:t>
            </a:r>
            <a:r>
              <a:rPr lang="kk-KZ" dirty="0" smtClean="0">
                <a:latin typeface="Times New Roman" pitchFamily="18" charset="0"/>
                <a:cs typeface="Times New Roman" pitchFamily="18" charset="0"/>
              </a:rPr>
              <a:t>і </a:t>
            </a:r>
            <a:r>
              <a:rPr lang="kk-KZ" dirty="0" smtClean="0">
                <a:effectLst/>
                <a:latin typeface="Times New Roman" pitchFamily="18" charset="0"/>
                <a:cs typeface="Times New Roman" pitchFamily="18" charset="0"/>
              </a:rPr>
              <a:t>мемлекеттік</a:t>
            </a:r>
            <a:r>
              <a:rPr lang="kk-KZ" dirty="0" smtClean="0">
                <a:latin typeface="Times New Roman" pitchFamily="18" charset="0"/>
                <a:cs typeface="Times New Roman" pitchFamily="18" charset="0"/>
              </a:rPr>
              <a:t> тіркеу және </a:t>
            </a:r>
            <a:r>
              <a:rPr lang="kk-KZ" dirty="0" smtClean="0">
                <a:effectLst/>
                <a:latin typeface="Times New Roman" pitchFamily="18" charset="0"/>
                <a:cs typeface="Times New Roman" pitchFamily="18" charset="0"/>
              </a:rPr>
              <a:t>есепке</a:t>
            </a:r>
            <a:r>
              <a:rPr lang="kk-KZ" dirty="0" smtClean="0">
                <a:latin typeface="Times New Roman" pitchFamily="18" charset="0"/>
                <a:cs typeface="Times New Roman" pitchFamily="18" charset="0"/>
              </a:rPr>
              <a:t> алу</a:t>
            </a:r>
            <a:r>
              <a:rPr lang="ru-RU"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a:t>
            </a:r>
            <a:r>
              <a:rPr lang="kk-KZ" b="0" dirty="0" smtClean="0">
                <a:latin typeface="Times New Roman" pitchFamily="18" charset="0"/>
                <a:cs typeface="Times New Roman" pitchFamily="18" charset="0"/>
              </a:rPr>
              <a:t>пәні</a:t>
            </a:r>
            <a:r>
              <a:rPr lang="kk-KZ" b="0" dirty="0" smtClean="0"/>
              <a:t/>
            </a:r>
            <a:br>
              <a:rPr lang="kk-KZ" b="0" dirty="0" smtClean="0"/>
            </a:br>
            <a:r>
              <a:rPr lang="kk-KZ" sz="3200" dirty="0" smtClean="0">
                <a:latin typeface="Times New Roman" pitchFamily="18" charset="0"/>
                <a:cs typeface="Times New Roman" pitchFamily="18" charset="0"/>
              </a:rPr>
              <a:t>Дәріс </a:t>
            </a:r>
            <a:r>
              <a:rPr lang="kk-KZ" sz="3200" dirty="0" smtClean="0">
                <a:latin typeface="Times New Roman" pitchFamily="18" charset="0"/>
                <a:cs typeface="Times New Roman" pitchFamily="18" charset="0"/>
              </a:rPr>
              <a:t>1. Жер кадастрының  теориялық негіздері</a:t>
            </a:r>
            <a:r>
              <a:rPr lang="ru-RU" dirty="0" smtClean="0"/>
              <a:t/>
            </a:r>
            <a:br>
              <a:rPr lang="ru-RU" dirty="0" smtClean="0"/>
            </a:br>
            <a:endParaRPr lang="ru-RU" b="0" dirty="0"/>
          </a:p>
        </p:txBody>
      </p:sp>
      <p:sp>
        <p:nvSpPr>
          <p:cNvPr id="3" name="Подзаголовок 2"/>
          <p:cNvSpPr>
            <a:spLocks noGrp="1"/>
          </p:cNvSpPr>
          <p:nvPr>
            <p:ph type="subTitle" idx="1"/>
          </p:nvPr>
        </p:nvSpPr>
        <p:spPr>
          <a:xfrm>
            <a:off x="685800" y="3643314"/>
            <a:ext cx="7958166" cy="1714511"/>
          </a:xfrm>
        </p:spPr>
        <p:txBody>
          <a:bodyPr/>
          <a:lstStyle/>
          <a:p>
            <a:r>
              <a:rPr lang="kk-KZ" dirty="0" smtClean="0"/>
              <a:t>Дәріскер:</a:t>
            </a:r>
            <a:r>
              <a:rPr lang="ru-RU" dirty="0" smtClean="0"/>
              <a:t> География, </a:t>
            </a:r>
            <a:r>
              <a:rPr lang="ru-RU" dirty="0" err="1" smtClean="0"/>
              <a:t>жерге</a:t>
            </a:r>
            <a:r>
              <a:rPr lang="ru-RU" dirty="0" smtClean="0"/>
              <a:t> </a:t>
            </a:r>
            <a:r>
              <a:rPr lang="ru-RU" dirty="0" err="1" smtClean="0"/>
              <a:t>орналастыру</a:t>
            </a:r>
            <a:r>
              <a:rPr lang="ru-RU" dirty="0" smtClean="0"/>
              <a:t> </a:t>
            </a:r>
            <a:r>
              <a:rPr lang="ru-RU" dirty="0" err="1" smtClean="0"/>
              <a:t>және </a:t>
            </a:r>
            <a:r>
              <a:rPr lang="ru-RU" dirty="0" smtClean="0"/>
              <a:t>кадастр </a:t>
            </a:r>
            <a:r>
              <a:rPr lang="ru-RU" dirty="0" err="1" smtClean="0"/>
              <a:t>кафедрасының аға оқытушысы Дабылова</a:t>
            </a:r>
            <a:r>
              <a:rPr lang="ru-RU" dirty="0" smtClean="0"/>
              <a:t> </a:t>
            </a:r>
            <a:r>
              <a:rPr lang="ru-RU" dirty="0" err="1" smtClean="0"/>
              <a:t>Бибигул</a:t>
            </a:r>
            <a:r>
              <a:rPr lang="ru-RU" dirty="0" smtClean="0"/>
              <a:t> </a:t>
            </a:r>
            <a:r>
              <a:rPr lang="ru-RU" dirty="0" err="1" smtClean="0"/>
              <a:t>Ережеповна</a:t>
            </a:r>
            <a:endParaRPr lang="kk-KZ"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578687"/>
          </a:xfrm>
        </p:spPr>
        <p:txBody>
          <a:bodyPr>
            <a:normAutofit/>
          </a:bodyPr>
          <a:lstStyle/>
          <a:p>
            <a:r>
              <a:rPr lang="kk-KZ"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“Жер </a:t>
            </a:r>
            <a:r>
              <a:rPr lang="kk-KZ" sz="2800" dirty="0" smtClean="0">
                <a:latin typeface="Times New Roman" pitchFamily="18" charset="0"/>
                <a:cs typeface="Times New Roman" pitchFamily="18" charset="0"/>
              </a:rPr>
              <a:t>кодексі” нің 1</a:t>
            </a:r>
            <a:r>
              <a:rPr lang="en-GB" sz="2800" dirty="0" smtClean="0">
                <a:latin typeface="Times New Roman" pitchFamily="18" charset="0"/>
                <a:cs typeface="Times New Roman" pitchFamily="18" charset="0"/>
              </a:rPr>
              <a:t>52</a:t>
            </a:r>
            <a:r>
              <a:rPr lang="kk-KZ" sz="2800" dirty="0" smtClean="0">
                <a:latin typeface="Times New Roman" pitchFamily="18" charset="0"/>
                <a:cs typeface="Times New Roman" pitchFamily="18" charset="0"/>
              </a:rPr>
              <a:t>-бабына </a:t>
            </a:r>
            <a:r>
              <a:rPr lang="kk-KZ" sz="2800" dirty="0" smtClean="0">
                <a:latin typeface="Times New Roman" pitchFamily="18" charset="0"/>
                <a:cs typeface="Times New Roman" pitchFamily="18" charset="0"/>
              </a:rPr>
              <a:t>сәйкесті </a:t>
            </a:r>
            <a:r>
              <a:rPr lang="kk-KZ" sz="2800" b="1" dirty="0" smtClean="0">
                <a:latin typeface="Times New Roman" pitchFamily="18" charset="0"/>
                <a:cs typeface="Times New Roman" pitchFamily="18" charset="0"/>
              </a:rPr>
              <a:t>Мемлекеттік жер кадастры </a:t>
            </a:r>
            <a:r>
              <a:rPr lang="kk-KZ" sz="2800" dirty="0" smtClean="0">
                <a:latin typeface="Times New Roman" pitchFamily="18" charset="0"/>
                <a:cs typeface="Times New Roman" pitchFamily="18" charset="0"/>
              </a:rPr>
              <a:t>Қазақстан Республикасы жерінің табиғи және шаруашылық </a:t>
            </a:r>
            <a:r>
              <a:rPr lang="kk-KZ" sz="2800" dirty="0" smtClean="0">
                <a:latin typeface="Times New Roman" pitchFamily="18" charset="0"/>
                <a:cs typeface="Times New Roman" pitchFamily="18" charset="0"/>
              </a:rPr>
              <a:t>жағдайы, </a:t>
            </a:r>
            <a:r>
              <a:rPr lang="kk-KZ" sz="2800" dirty="0" smtClean="0">
                <a:latin typeface="Times New Roman" pitchFamily="18" charset="0"/>
                <a:cs typeface="Times New Roman" pitchFamily="18" charset="0"/>
              </a:rPr>
              <a:t>жер учаскелерінің орналасқан жері, </a:t>
            </a:r>
            <a:r>
              <a:rPr lang="kk-KZ" sz="2800" dirty="0" smtClean="0">
                <a:latin typeface="Times New Roman" pitchFamily="18" charset="0"/>
                <a:cs typeface="Times New Roman" pitchFamily="18" charset="0"/>
              </a:rPr>
              <a:t>нысаналы пайдалануы, көлемі мен </a:t>
            </a:r>
            <a:r>
              <a:rPr lang="kk-KZ" sz="2800" dirty="0" smtClean="0">
                <a:latin typeface="Times New Roman" pitchFamily="18" charset="0"/>
                <a:cs typeface="Times New Roman" pitchFamily="18" charset="0"/>
              </a:rPr>
              <a:t>шекарасы, олардың сапалық </a:t>
            </a:r>
            <a:r>
              <a:rPr lang="kk-KZ" sz="2800" dirty="0" smtClean="0">
                <a:latin typeface="Times New Roman" pitchFamily="18" charset="0"/>
                <a:cs typeface="Times New Roman" pitchFamily="18" charset="0"/>
              </a:rPr>
              <a:t>сипаттамасы туралы, </a:t>
            </a:r>
            <a:r>
              <a:rPr lang="kk-KZ" sz="2800" dirty="0" smtClean="0">
                <a:latin typeface="Times New Roman" pitchFamily="18" charset="0"/>
                <a:cs typeface="Times New Roman" pitchFamily="18" charset="0"/>
              </a:rPr>
              <a:t>жер пайдаланудың </a:t>
            </a:r>
            <a:r>
              <a:rPr lang="kk-KZ" sz="2800" dirty="0" smtClean="0">
                <a:latin typeface="Times New Roman" pitchFamily="18" charset="0"/>
                <a:cs typeface="Times New Roman" pitchFamily="18" charset="0"/>
              </a:rPr>
              <a:t>есепке алынуы </a:t>
            </a:r>
            <a:r>
              <a:rPr lang="kk-KZ" sz="2800" dirty="0" smtClean="0">
                <a:latin typeface="Times New Roman" pitchFamily="18" charset="0"/>
                <a:cs typeface="Times New Roman" pitchFamily="18" charset="0"/>
              </a:rPr>
              <a:t>мен жер учаскелерің </a:t>
            </a:r>
            <a:r>
              <a:rPr lang="kk-KZ" sz="2800" dirty="0" smtClean="0">
                <a:latin typeface="Times New Roman" pitchFamily="18" charset="0"/>
                <a:cs typeface="Times New Roman" pitchFamily="18" charset="0"/>
              </a:rPr>
              <a:t>кадастрлық құны туралы </a:t>
            </a:r>
            <a:r>
              <a:rPr lang="kk-KZ" sz="2800" dirty="0" smtClean="0">
                <a:latin typeface="Times New Roman" pitchFamily="18" charset="0"/>
                <a:cs typeface="Times New Roman" pitchFamily="18" charset="0"/>
              </a:rPr>
              <a:t>мәліметтердің, өзге қажетті мәліметтердің жүйесі болып табылады.</a:t>
            </a:r>
            <a:endParaRPr lang="ru-RU"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kk-KZ" sz="3200" dirty="0" smtClean="0">
                <a:latin typeface="Times New Roman" pitchFamily="18" charset="0"/>
                <a:cs typeface="Times New Roman" pitchFamily="18" charset="0"/>
              </a:rPr>
              <a:t>Кадастр </a:t>
            </a:r>
            <a:r>
              <a:rPr lang="kk-KZ" sz="3200" dirty="0" smtClean="0">
                <a:latin typeface="Times New Roman" pitchFamily="18" charset="0"/>
                <a:cs typeface="Times New Roman" pitchFamily="18" charset="0"/>
              </a:rPr>
              <a:t>мәліметтері, бірінші кезекте жерді тіркеу мәліметтері, мемлекетпен тек қана жер қорын басқаруды әрі қарай дамыту мүддесінде емес, сонымен қатар жерге ресми мемлекеттік мешікті жүзеге асыру, қорғау мақсатында, сондай ақ, жер пайдаланушылар, иеленушілердің құқықтарын қорғауда қолданады.</a:t>
            </a:r>
            <a:endParaRPr lang="ru-RU" sz="32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sz="4000" dirty="0" smtClean="0">
                <a:effectLst/>
                <a:latin typeface="Times New Roman" pitchFamily="18" charset="0"/>
                <a:cs typeface="Times New Roman" pitchFamily="18" charset="0"/>
              </a:rPr>
              <a:t>2 ҚР жер кадастрының арналуы, міндеттері және сипаттамасы</a:t>
            </a:r>
            <a:r>
              <a:rPr lang="ru-RU" sz="2800" dirty="0" smtClean="0">
                <a:effectLst/>
                <a:latin typeface="Times New Roman" pitchFamily="18" charset="0"/>
                <a:cs typeface="Times New Roman" pitchFamily="18" charset="0"/>
              </a:rPr>
              <a:t/>
            </a:r>
            <a:br>
              <a:rPr lang="ru-RU" sz="2800" dirty="0" smtClean="0">
                <a:effectLst/>
                <a:latin typeface="Times New Roman" pitchFamily="18" charset="0"/>
                <a:cs typeface="Times New Roman" pitchFamily="18" charset="0"/>
              </a:rPr>
            </a:br>
            <a:endParaRPr lang="ru-RU" sz="2800" dirty="0">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14290"/>
            <a:ext cx="9144000" cy="6143668"/>
          </a:xfrm>
        </p:spPr>
        <p:txBody>
          <a:bodyPr>
            <a:normAutofit lnSpcReduction="10000"/>
          </a:bodyPr>
          <a:lstStyle/>
          <a:p>
            <a:r>
              <a:rPr lang="kk-KZ" dirty="0" smtClean="0">
                <a:latin typeface="Times New Roman" pitchFamily="18" charset="0"/>
                <a:cs typeface="Times New Roman" pitchFamily="18" charset="0"/>
              </a:rPr>
              <a:t>Қазақстандағы жер кадастрының мақсаттары мен арналуы оның міндеттерін және мазмұнын анықтайды. Кадастр жүйесінің бірлігі, өз кезегінде қолданатын әдістемелердің бірдейлігін және барлық денгейде сәкесті тәртіпте жүргізуін, жеке әр жер учакесінен бастап, жалпы мемлекеттік дәрежеде болғанын кажет етеді. Мемлекетке есеп алудың бірынғай жүйесін ұйымдастыру мемлекеттік жоғарғы басқару органдарының міндеті. Сол органдар жер кадастрының мазмуұнын және жүргізу тәртібін белгілейді. Мемлекет жер кадастрының арналуын, міндеттерін, мазмұнын, қурамдық бөліктерін және оны жүргізудің тәртібін анықтайды. Ол жер кадастрлік мәліметтердің, қужаттыңмазмұнын, кадастрлық есептің рәсімін, кадастрына жүргізілетін бақылау және кадастрлық жұмыстарды орындауды, ұйымдастыруды белгілейді.</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500042"/>
            <a:ext cx="8929718" cy="5857916"/>
          </a:xfrm>
        </p:spPr>
        <p:txBody>
          <a:bodyPr>
            <a:normAutofit fontScale="92500" lnSpcReduction="10000"/>
          </a:bodyPr>
          <a:lstStyle/>
          <a:p>
            <a:r>
              <a:rPr lang="kk-KZ" dirty="0" smtClean="0">
                <a:latin typeface="Times New Roman" pitchFamily="18" charset="0"/>
                <a:cs typeface="Times New Roman" pitchFamily="18" charset="0"/>
              </a:rPr>
              <a:t> Жер кадастрдың мазмұны және оны жүргізудің белгіленген тәртібі еліміздің барлық аймақтарына міндетті. Мемлекеттік жер кадастрдың объектісі Қазақстан Республикасының барлық мемлекеттік жер қоры болып саналады. Мемлекеттік жер кадастры осы қордың толық саны және сапалық сипаттамасын беруге және жерлердіңтабігі, шаруашылық, құқықтық жағдайы туралы дұрыс мәліметтер жиынтығынан тұруға тиісті.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Кадастр мәліметтері топографиялық-геодезиялық, аэроөғарыштық, картографиялық, жерді үйлестіру, инвентаризациялық, топырақтық, геоботаникалық, бағалаулық және басқа зерттеу мен іздестіру жұмыстарын жүргізу арқылы қалыптасады. Кадастр мәліметтерін есепке алу, сақтау бірлігі белгіленген тәртіппен жер құқығы қатнастары субъектілеріне бекітіліп берілген, тұйық шекарада бөлінген жер учакесі болып табылады.</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14290"/>
            <a:ext cx="9144000" cy="5793001"/>
          </a:xfrm>
        </p:spPr>
        <p:txBody>
          <a:bodyPr>
            <a:normAutofit lnSpcReduction="10000"/>
          </a:bodyPr>
          <a:lstStyle/>
          <a:p>
            <a:r>
              <a:rPr lang="kk-KZ" dirty="0" smtClean="0">
                <a:latin typeface="Times New Roman" pitchFamily="18" charset="0"/>
                <a:cs typeface="Times New Roman" pitchFamily="18" charset="0"/>
              </a:rPr>
              <a:t>Кадастрда </a:t>
            </a:r>
            <a:r>
              <a:rPr lang="kk-KZ" dirty="0" smtClean="0">
                <a:latin typeface="Times New Roman" pitchFamily="18" charset="0"/>
                <a:cs typeface="Times New Roman" pitchFamily="18" charset="0"/>
              </a:rPr>
              <a:t>әр жер учаскесінің физикалық сипаттамасы келтіріледі. Олар учаскені кеністікте бөліп көрсетеді: оның орнын, мөлшерін анықтауға, сондай-ақ жерді құндық бағалауға мүмкіндік береді. Жер учаскелер туралы мәліметтер жер кадастрлық картада көрсетіліді: оның кадастрлық нөмірі, орны, шекарасы, жазулары белгіленеді.  Мәліметтер тиісті әкімшілік аудан денегейінде жинақталады. Онда учаскенің кадастрлық нөмірі, жеке немесе заңды тұлғаның /жер учаскенің құқықтық субъектісі/ аты, атқарушы органдардың хаттамалары, орны, мөлшері, бағалық құны, нысаналы арналуы, бөліну, бөлінбеуі, сервитут, пайдалану жөнінде шектеу туралы мәліметтер көрсетіліп сақталады. Бұл мәліметтер меншік түрлері, жер санаттары, аудандар, облыстар, қалалар, республика бойынша жүйелендіріледі.</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928670"/>
            <a:ext cx="9144000" cy="5929330"/>
          </a:xfrm>
        </p:spPr>
        <p:txBody>
          <a:bodyPr>
            <a:noAutofit/>
          </a:bodyPr>
          <a:lstStyle/>
          <a:p>
            <a:r>
              <a:rPr lang="kk-KZ" sz="2400" dirty="0" smtClean="0">
                <a:latin typeface="Times New Roman" pitchFamily="18" charset="0"/>
                <a:cs typeface="Times New Roman" pitchFamily="18" charset="0"/>
              </a:rPr>
              <a:t>“Жер кодексіне” сәйкес Қазақстанда мемлекеттік жер кадастры келесі құрамдық бөліктерден тұрады: жер учаскелерін тіркеу, жерлерді есепке алу, топырақтарды бонитеттеу, жерді бағалау және жер учаскелермен мәміле жасау. </a:t>
            </a:r>
            <a:endParaRPr lang="kk-KZ"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Біріңғай </a:t>
            </a:r>
            <a:r>
              <a:rPr lang="kk-KZ" sz="2400" dirty="0" smtClean="0">
                <a:latin typeface="Times New Roman" pitchFamily="18" charset="0"/>
                <a:cs typeface="Times New Roman" pitchFamily="18" charset="0"/>
              </a:rPr>
              <a:t>мемлекеттік жер қоры мемлекет меншігі болып, ол жер учаскелерін пайдалану, иелену құқығын бергендіктен жерді қалай пайдалануы заңды түрде рәсімделіп, ал жер учаскелері белгілі территория, жылжымайтын мүлік ретінде белгілі тәртіпте тіркелуі керек. Бұл қызметті жер учакелерін мемлекеттік тіркеу ретінде өткізеді. Оның мәліметтері жердің белгілі көлемін, нақты жеке немесе заңды тұлғалардың пайдалануы үшін негіз болып келеді. Есепке алуда жер мөлшері, кеңістікте орналасуы, сапалық жай күйі, пайдалануы бойынша сипатталады. Есепке алудағы тіркеу мәліметтері әр нақтылы пайдаланушының, иеленушінің жер учаскенің мөлшерлерін жазу негізін қалайды.</a:t>
            </a: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a:xfrm>
            <a:off x="0" y="0"/>
            <a:ext cx="9144000" cy="928670"/>
          </a:xfrm>
        </p:spPr>
        <p:txBody>
          <a:bodyPr>
            <a:normAutofit fontScale="90000"/>
          </a:bodyPr>
          <a:lstStyle/>
          <a:p>
            <a:r>
              <a:rPr lang="kk-KZ" sz="2800" dirty="0" smtClean="0">
                <a:effectLst/>
                <a:latin typeface="Times New Roman" pitchFamily="18" charset="0"/>
                <a:cs typeface="Times New Roman" pitchFamily="18" charset="0"/>
              </a:rPr>
              <a:t/>
            </a:r>
            <a:br>
              <a:rPr lang="kk-KZ" sz="2800" dirty="0" smtClean="0">
                <a:effectLst/>
                <a:latin typeface="Times New Roman" pitchFamily="18" charset="0"/>
                <a:cs typeface="Times New Roman" pitchFamily="18" charset="0"/>
              </a:rPr>
            </a:br>
            <a:r>
              <a:rPr lang="kk-KZ" sz="2800" dirty="0" smtClean="0">
                <a:effectLst/>
                <a:latin typeface="Times New Roman" pitchFamily="18" charset="0"/>
                <a:cs typeface="Times New Roman" pitchFamily="18" charset="0"/>
              </a:rPr>
              <a:t>3 </a:t>
            </a:r>
            <a:r>
              <a:rPr lang="kk-KZ" sz="2800" dirty="0" smtClean="0">
                <a:effectLst/>
                <a:latin typeface="Times New Roman" pitchFamily="18" charset="0"/>
                <a:cs typeface="Times New Roman" pitchFamily="18" charset="0"/>
              </a:rPr>
              <a:t>Жер кадастрының құрамдық бөліктері, түрлері, принциптері </a:t>
            </a:r>
            <a:r>
              <a:rPr lang="ru-RU" sz="2800" dirty="0" smtClean="0">
                <a:effectLst/>
                <a:latin typeface="Times New Roman" pitchFamily="18" charset="0"/>
                <a:cs typeface="Times New Roman" pitchFamily="18" charset="0"/>
              </a:rPr>
              <a:t/>
            </a:r>
            <a:br>
              <a:rPr lang="ru-RU" sz="2800" dirty="0" smtClean="0">
                <a:effectLst/>
                <a:latin typeface="Times New Roman" pitchFamily="18" charset="0"/>
                <a:cs typeface="Times New Roman" pitchFamily="18" charset="0"/>
              </a:rPr>
            </a:br>
            <a:endParaRPr lang="ru-RU" sz="2800" dirty="0">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285728"/>
            <a:ext cx="8786842" cy="5721563"/>
          </a:xfrm>
        </p:spPr>
        <p:txBody>
          <a:bodyPr>
            <a:normAutofit/>
          </a:bodyPr>
          <a:lstStyle/>
          <a:p>
            <a:r>
              <a:rPr lang="kk-KZ" sz="3200" dirty="0" smtClean="0">
                <a:latin typeface="Times New Roman" pitchFamily="18" charset="0"/>
                <a:cs typeface="Times New Roman" pitchFamily="18" charset="0"/>
              </a:rPr>
              <a:t>Жерлерді тіркеу, есепке алу жөніндегі мәліметтер жеке учаскелердің топырақтарын бонитеттеуде бастапқы ақпарат болып келеді. Жердің сапасы табиғи факторлармен шектелмей, экономикалық жағдайларға тәуелді болады. Сондықтан жерді өндіріс құралы ретінде экономикалық бағалау керектігі пайда болады. Осы бағалаудың мәліметтері тіркеу, есепке алу және бонитеттеу мағлұматтарына сүйенеді. </a:t>
            </a:r>
            <a:endParaRPr lang="ru-RU" sz="32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14356"/>
            <a:ext cx="8229600" cy="5292935"/>
          </a:xfrm>
        </p:spPr>
        <p:txBody>
          <a:bodyPr>
            <a:normAutofit/>
          </a:bodyPr>
          <a:lstStyle/>
          <a:p>
            <a:r>
              <a:rPr lang="kk-KZ" sz="3200" dirty="0" smtClean="0">
                <a:latin typeface="Times New Roman" pitchFamily="18" charset="0"/>
                <a:cs typeface="Times New Roman" pitchFamily="18" charset="0"/>
              </a:rPr>
              <a:t>ҚР Үкіметінің “Мемлекеттік жер кадастрын жүргізу тәртібі” туралы қаулысы бойынша негізгі жер кадастрлық құжаттарына мыналар жатады: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Жер учаскесінің жер-кадастрлық ісі;</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Ауданның /қаланың/ мемлекеттік жер кадастрлық кітабі;</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Жер-кадастрлық картасы</a:t>
            </a:r>
            <a:endParaRPr lang="ru-RU" sz="3200" dirty="0" smtClean="0">
              <a:latin typeface="Times New Roman" pitchFamily="18" charset="0"/>
              <a:cs typeface="Times New Roman" pitchFamily="18" charset="0"/>
            </a:endParaRPr>
          </a:p>
          <a:p>
            <a:endParaRPr lang="ru-RU"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5793001"/>
          </a:xfrm>
        </p:spPr>
        <p:txBody>
          <a:bodyPr>
            <a:normAutofit fontScale="85000" lnSpcReduction="20000"/>
          </a:bodyPr>
          <a:lstStyle/>
          <a:p>
            <a:r>
              <a:rPr lang="kk-KZ" b="1" dirty="0" smtClean="0">
                <a:latin typeface="Times New Roman" pitchFamily="18" charset="0"/>
                <a:cs typeface="Times New Roman" pitchFamily="18" charset="0"/>
              </a:rPr>
              <a:t>Жер кадастрын жүргізу үшін қажетті құжаттардың және жұмыстардың түрлері:</a:t>
            </a:r>
            <a:endParaRPr lang="ru-RU" b="1"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Жер учаскелерін тіркеу </a:t>
            </a:r>
            <a:r>
              <a:rPr lang="kk-KZ" dirty="0" smtClean="0">
                <a:latin typeface="Times New Roman" pitchFamily="18" charset="0"/>
                <a:cs typeface="Times New Roman" pitchFamily="18" charset="0"/>
              </a:rPr>
              <a:t>- заңдық және нормативтік құжаттар, жер учаскелеріне құқықтарды рәсімдеу және табыстау тәртібі, құжаттардың рәсімі, жерлерді бөліп беру, шекараларды, аудандарды, алқап құралдарын бөлінуі және пайдаланудағы басқа шектеулерді анықтау, картографиялық жұмыстар;</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Жерлерді есепке алу</a:t>
            </a:r>
            <a:r>
              <a:rPr lang="kk-KZ" dirty="0" smtClean="0">
                <a:latin typeface="Times New Roman" pitchFamily="18" charset="0"/>
                <a:cs typeface="Times New Roman" pitchFamily="18" charset="0"/>
              </a:rPr>
              <a:t>-тіркеу мәліметтері, есепке алу, және есеп беру құжаттары, картографиялық материалдар, бонитеттеу, жерлерді бағалау мәліметтері, жер учаскелері, саннатары, алқап түрлері, құқық субъектілері бойынша есепке алуды жүргізу;</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Жерлерді бағалау </a:t>
            </a:r>
            <a:r>
              <a:rPr lang="kk-KZ" dirty="0" smtClean="0">
                <a:latin typeface="Times New Roman" pitchFamily="18" charset="0"/>
                <a:cs typeface="Times New Roman" pitchFamily="18" charset="0"/>
              </a:rPr>
              <a:t>– жерлерді аймақтау, топырақтарды бонитеттеу, жерлерді бағалау әдістемесі, жерлерді есепке алу мәліметтері, топырақтық, геоботаниқалық зерттеу, ізденіс материалдары;</a:t>
            </a:r>
            <a:endParaRPr lang="ru-RU" dirty="0" smtClean="0">
              <a:latin typeface="Times New Roman" pitchFamily="18" charset="0"/>
              <a:cs typeface="Times New Roman" pitchFamily="18" charset="0"/>
            </a:endParaRPr>
          </a:p>
          <a:p>
            <a:pPr lvl="0"/>
            <a:r>
              <a:rPr lang="kk-KZ" b="1" dirty="0" smtClean="0">
                <a:latin typeface="Times New Roman" pitchFamily="18" charset="0"/>
                <a:cs typeface="Times New Roman" pitchFamily="18" charset="0"/>
              </a:rPr>
              <a:t>Жер кадастрының автоматтандырылған жүйесі</a:t>
            </a:r>
            <a:r>
              <a:rPr lang="kk-KZ" dirty="0" smtClean="0">
                <a:latin typeface="Times New Roman" pitchFamily="18" charset="0"/>
                <a:cs typeface="Times New Roman" pitchFamily="18" charset="0"/>
              </a:rPr>
              <a:t> – компьютерлік техникамен, бағдарламамен қамтамасыз ету.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dirty="0" smtClean="0"/>
              <a:t>1-сурет. Жер кадастрының құрамдық бөліктері</a:t>
            </a:r>
            <a:endParaRPr lang="ru-RU" dirty="0" smtClean="0"/>
          </a:p>
          <a:p>
            <a:r>
              <a:rPr lang="kk-KZ" dirty="0" smtClean="0"/>
              <a:t>Мемлекеттік жер кадастры</a:t>
            </a:r>
            <a:endParaRPr lang="ru-RU" dirty="0" smtClean="0"/>
          </a:p>
          <a:p>
            <a:r>
              <a:rPr lang="kk-KZ" dirty="0" smtClean="0"/>
              <a:t>Жер кадастрдың автоматтандырылған жүйесі</a:t>
            </a:r>
            <a:endParaRPr lang="ru-RU" dirty="0" smtClean="0"/>
          </a:p>
          <a:p>
            <a:r>
              <a:rPr lang="kk-KZ" dirty="0" smtClean="0"/>
              <a:t>Жер учаскелерін тіркеу, жерлерді есепке алу /сан және сапалық/, жерлерді бағалау</a:t>
            </a:r>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14290"/>
            <a:ext cx="8686800" cy="6643710"/>
          </a:xfrm>
        </p:spPr>
        <p:txBody>
          <a:bodyPr>
            <a:normAutofit fontScale="77500" lnSpcReduction="20000"/>
          </a:bodyPr>
          <a:lstStyle/>
          <a:p>
            <a:r>
              <a:rPr lang="kk-KZ" b="1" dirty="0" smtClean="0">
                <a:latin typeface="Times New Roman" pitchFamily="18" charset="0"/>
                <a:cs typeface="Times New Roman" pitchFamily="18" charset="0"/>
              </a:rPr>
              <a:t>Әдебиеттер тізімі</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Негізгі әдебиеттер:</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1.  Сейфуллин Ж.Т. Земельный кадастр Казахстана. </a:t>
            </a:r>
            <a:r>
              <a:rPr lang="ru-RU" dirty="0" err="1" smtClean="0">
                <a:latin typeface="Times New Roman" pitchFamily="18" charset="0"/>
                <a:cs typeface="Times New Roman" pitchFamily="18" charset="0"/>
              </a:rPr>
              <a:t>Алматы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КазНИИ</a:t>
            </a:r>
            <a:r>
              <a:rPr lang="ru-RU" dirty="0" smtClean="0">
                <a:latin typeface="Times New Roman" pitchFamily="18" charset="0"/>
                <a:cs typeface="Times New Roman" pitchFamily="18" charset="0"/>
              </a:rPr>
              <a:t> экономики и организации АПК. 2000. 225 с.</a:t>
            </a:r>
          </a:p>
          <a:p>
            <a:r>
              <a:rPr lang="ru-RU" dirty="0" smtClean="0">
                <a:latin typeface="Times New Roman" pitchFamily="18" charset="0"/>
                <a:cs typeface="Times New Roman" pitchFamily="18" charset="0"/>
              </a:rPr>
              <a:t>2.  Уманец В.Н. Основы земельного кадастра и оценки земель. Учебное пособие. </a:t>
            </a:r>
            <a:r>
              <a:rPr lang="ru-RU" dirty="0" err="1" smtClean="0">
                <a:latin typeface="Times New Roman" pitchFamily="18" charset="0"/>
                <a:cs typeface="Times New Roman" pitchFamily="18" charset="0"/>
              </a:rPr>
              <a:t>Алматы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КазНТУ</a:t>
            </a:r>
            <a:r>
              <a:rPr lang="ru-RU" dirty="0" smtClean="0">
                <a:latin typeface="Times New Roman" pitchFamily="18" charset="0"/>
                <a:cs typeface="Times New Roman" pitchFamily="18" charset="0"/>
              </a:rPr>
              <a:t>, РИО. 261 с.</a:t>
            </a:r>
          </a:p>
          <a:p>
            <a:r>
              <a:rPr lang="ru-RU" dirty="0" smtClean="0">
                <a:latin typeface="Times New Roman" pitchFamily="18" charset="0"/>
                <a:cs typeface="Times New Roman" pitchFamily="18" charset="0"/>
              </a:rPr>
              <a:t>3.  Сейфуллин Ж.Т. Земельный кадастр: Управление земельными ресурсами в рыночных условиях. </a:t>
            </a:r>
            <a:r>
              <a:rPr lang="ru-RU" dirty="0" err="1" smtClean="0">
                <a:latin typeface="Times New Roman" pitchFamily="18" charset="0"/>
                <a:cs typeface="Times New Roman" pitchFamily="18" charset="0"/>
              </a:rPr>
              <a:t>Алматы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КазНИИЭОАПК</a:t>
            </a:r>
            <a:r>
              <a:rPr lang="ru-RU" dirty="0" smtClean="0">
                <a:latin typeface="Times New Roman" pitchFamily="18" charset="0"/>
                <a:cs typeface="Times New Roman" pitchFamily="18" charset="0"/>
              </a:rPr>
              <a:t>. 2001. 216 с.</a:t>
            </a:r>
          </a:p>
          <a:p>
            <a:r>
              <a:rPr lang="ru-RU" dirty="0" smtClean="0">
                <a:latin typeface="Times New Roman" pitchFamily="18" charset="0"/>
                <a:cs typeface="Times New Roman" pitchFamily="18" charset="0"/>
              </a:rPr>
              <a:t>4. Варламов А.А. Земельный кадастр. Том 1.Теоретические основы государственного земельного кадастра. Москва. Колос С. 2004. 383 с.</a:t>
            </a:r>
          </a:p>
          <a:p>
            <a:r>
              <a:rPr lang="ru-RU" dirty="0" smtClean="0">
                <a:latin typeface="Times New Roman" pitchFamily="18" charset="0"/>
                <a:cs typeface="Times New Roman" pitchFamily="18" charset="0"/>
              </a:rPr>
              <a:t>5.  Магазинщиков Т.П. Земельный кадастр. - М.: Высшая школа, 1987.</a:t>
            </a:r>
          </a:p>
          <a:p>
            <a:r>
              <a:rPr lang="ru-RU" dirty="0" smtClean="0">
                <a:latin typeface="Times New Roman" pitchFamily="18" charset="0"/>
                <a:cs typeface="Times New Roman" pitchFamily="18" charset="0"/>
              </a:rPr>
              <a:t>6. </a:t>
            </a:r>
            <a:r>
              <a:rPr lang="ru-RU" dirty="0" err="1" smtClean="0">
                <a:latin typeface="Times New Roman" pitchFamily="18" charset="0"/>
                <a:cs typeface="Times New Roman" pitchFamily="18" charset="0"/>
              </a:rPr>
              <a:t>Улюкаев</a:t>
            </a:r>
            <a:r>
              <a:rPr lang="ru-RU" dirty="0" smtClean="0">
                <a:latin typeface="Times New Roman" pitchFamily="18" charset="0"/>
                <a:cs typeface="Times New Roman" pitchFamily="18" charset="0"/>
              </a:rPr>
              <a:t> В.Х., Варламов А.А., Петров Н.Е. Земельное право и земельный кадастр. Учебник. М. «Колос», 1996. 191 с.</a:t>
            </a:r>
          </a:p>
          <a:p>
            <a:r>
              <a:rPr lang="ru-RU" dirty="0" smtClean="0">
                <a:latin typeface="Times New Roman" pitchFamily="18" charset="0"/>
                <a:cs typeface="Times New Roman" pitchFamily="18" charset="0"/>
              </a:rPr>
              <a:t>7. </a:t>
            </a:r>
            <a:r>
              <a:rPr lang="ru-RU" dirty="0" err="1" smtClean="0">
                <a:latin typeface="Times New Roman" pitchFamily="18" charset="0"/>
                <a:cs typeface="Times New Roman" pitchFamily="18" charset="0"/>
              </a:rPr>
              <a:t>Хлыстунов</a:t>
            </a:r>
            <a:r>
              <a:rPr lang="ru-RU" dirty="0" smtClean="0">
                <a:latin typeface="Times New Roman" pitchFamily="18" charset="0"/>
                <a:cs typeface="Times New Roman" pitchFamily="18" charset="0"/>
              </a:rPr>
              <a:t> В.Н., Пальчиков Ф.И. Земельные отношения и землеустройство. М.Колос, 1984. 287 с. </a:t>
            </a:r>
          </a:p>
          <a:p>
            <a:r>
              <a:rPr lang="ru-RU" dirty="0" smtClean="0">
                <a:latin typeface="Times New Roman" pitchFamily="18" charset="0"/>
                <a:cs typeface="Times New Roman" pitchFamily="18" charset="0"/>
              </a:rPr>
              <a:t>8. Научные и методические основы землеустройства. Под </a:t>
            </a:r>
            <a:r>
              <a:rPr lang="ru-RU" dirty="0" err="1" smtClean="0">
                <a:latin typeface="Times New Roman" pitchFamily="18" charset="0"/>
                <a:cs typeface="Times New Roman" pitchFamily="18" charset="0"/>
              </a:rPr>
              <a:t>ред.Гендельман</a:t>
            </a:r>
            <a:r>
              <a:rPr lang="ru-RU" dirty="0" smtClean="0">
                <a:latin typeface="Times New Roman" pitchFamily="18" charset="0"/>
                <a:cs typeface="Times New Roman" pitchFamily="18" charset="0"/>
              </a:rPr>
              <a:t> М.А. –М. «Колос», 1978г.</a:t>
            </a:r>
          </a:p>
          <a:p>
            <a:r>
              <a:rPr lang="ru-RU" dirty="0" smtClean="0">
                <a:latin typeface="Times New Roman" pitchFamily="18" charset="0"/>
                <a:cs typeface="Times New Roman" pitchFamily="18" charset="0"/>
              </a:rPr>
              <a:t>9. Алпатов А.А. Переоформление прав на землю. Москва. АКДИ «Экономика и жизнь».2005. 256 с.</a:t>
            </a:r>
          </a:p>
          <a:p>
            <a:r>
              <a:rPr lang="ru-RU" dirty="0" smtClean="0">
                <a:latin typeface="Times New Roman" pitchFamily="18" charset="0"/>
                <a:cs typeface="Times New Roman" pitchFamily="18" charset="0"/>
              </a:rPr>
              <a:t>10. </a:t>
            </a:r>
            <a:r>
              <a:rPr lang="ru-RU" dirty="0" err="1" smtClean="0">
                <a:latin typeface="Times New Roman" pitchFamily="18" charset="0"/>
                <a:cs typeface="Times New Roman" pitchFamily="18" charset="0"/>
              </a:rPr>
              <a:t>Серикбаева</a:t>
            </a:r>
            <a:r>
              <a:rPr lang="ru-RU" dirty="0" smtClean="0">
                <a:latin typeface="Times New Roman" pitchFamily="18" charset="0"/>
                <a:cs typeface="Times New Roman" pitchFamily="18" charset="0"/>
              </a:rPr>
              <a:t> Ш.Б. Государственная регистрация прав на землю РК. Учебное пособие. </a:t>
            </a:r>
            <a:r>
              <a:rPr lang="ru-RU" dirty="0" err="1" smtClean="0">
                <a:latin typeface="Times New Roman" pitchFamily="18" charset="0"/>
                <a:cs typeface="Times New Roman" pitchFamily="18" charset="0"/>
              </a:rPr>
              <a:t>Алматы</a:t>
            </a:r>
            <a:r>
              <a:rPr lang="ru-RU" dirty="0" smtClean="0">
                <a:latin typeface="Times New Roman" pitchFamily="18" charset="0"/>
                <a:cs typeface="Times New Roman" pitchFamily="18" charset="0"/>
              </a:rPr>
              <a:t>. Юрист. 2005.109</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357166"/>
            <a:ext cx="8858280" cy="6143668"/>
          </a:xfrm>
        </p:spPr>
        <p:txBody>
          <a:bodyPr>
            <a:normAutofit fontScale="77500" lnSpcReduction="20000"/>
          </a:bodyPr>
          <a:lstStyle/>
          <a:p>
            <a:r>
              <a:rPr lang="kk-KZ" dirty="0" smtClean="0">
                <a:latin typeface="Times New Roman" pitchFamily="18" charset="0"/>
                <a:cs typeface="Times New Roman" pitchFamily="18" charset="0"/>
              </a:rPr>
              <a:t>2-сурет. ҚР мемлекеттік жер кадастрының құрамы және мазмұны</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Мемлекеттік жер кадастры /блоктар/</a:t>
            </a:r>
            <a:endParaRPr lang="ru-RU" b="1" dirty="0" smtClean="0">
              <a:latin typeface="Times New Roman" pitchFamily="18" charset="0"/>
              <a:cs typeface="Times New Roman" pitchFamily="18" charset="0"/>
            </a:endParaRPr>
          </a:p>
          <a:p>
            <a:r>
              <a:rPr lang="kk-KZ" b="1" dirty="0" smtClean="0">
                <a:solidFill>
                  <a:srgbClr val="FF0000"/>
                </a:solidFill>
                <a:latin typeface="Times New Roman" pitchFamily="18" charset="0"/>
                <a:cs typeface="Times New Roman" pitchFamily="18" charset="0"/>
              </a:rPr>
              <a:t>Құқықтық</a:t>
            </a:r>
            <a:endParaRPr lang="ru-RU" b="1" dirty="0" smtClean="0">
              <a:solidFill>
                <a:srgbClr val="FF0000"/>
              </a:solidFill>
              <a:latin typeface="Times New Roman" pitchFamily="18" charset="0"/>
              <a:cs typeface="Times New Roman" pitchFamily="18" charset="0"/>
            </a:endParaRPr>
          </a:p>
          <a:p>
            <a:r>
              <a:rPr lang="kk-KZ" b="1" dirty="0" smtClean="0">
                <a:solidFill>
                  <a:srgbClr val="00B050"/>
                </a:solidFill>
                <a:latin typeface="Times New Roman" pitchFamily="18" charset="0"/>
                <a:cs typeface="Times New Roman" pitchFamily="18" charset="0"/>
              </a:rPr>
              <a:t>Қаржылық</a:t>
            </a:r>
            <a:endParaRPr lang="ru-RU" b="1" dirty="0" smtClean="0">
              <a:solidFill>
                <a:srgbClr val="00B050"/>
              </a:solidFill>
              <a:latin typeface="Times New Roman" pitchFamily="18" charset="0"/>
              <a:cs typeface="Times New Roman" pitchFamily="18" charset="0"/>
            </a:endParaRPr>
          </a:p>
          <a:p>
            <a:r>
              <a:rPr lang="kk-KZ" b="1" dirty="0" smtClean="0">
                <a:latin typeface="Times New Roman" pitchFamily="18" charset="0"/>
                <a:cs typeface="Times New Roman" pitchFamily="18" charset="0"/>
              </a:rPr>
              <a:t>Көп қызметті</a:t>
            </a:r>
            <a:endParaRPr lang="ru-RU" b="1" dirty="0" smtClean="0">
              <a:latin typeface="Times New Roman" pitchFamily="18" charset="0"/>
              <a:cs typeface="Times New Roman" pitchFamily="18" charset="0"/>
            </a:endParaRPr>
          </a:p>
          <a:p>
            <a:r>
              <a:rPr lang="kk-KZ" dirty="0" smtClean="0">
                <a:solidFill>
                  <a:srgbClr val="FF0000"/>
                </a:solidFill>
                <a:latin typeface="Times New Roman" pitchFamily="18" charset="0"/>
                <a:cs typeface="Times New Roman" pitchFamily="18" charset="0"/>
              </a:rPr>
              <a:t>Құқықтық құжаттарды рәсімдеу; </a:t>
            </a:r>
            <a:endParaRPr lang="ru-RU" dirty="0" smtClean="0">
              <a:solidFill>
                <a:srgbClr val="FF0000"/>
              </a:solidFill>
              <a:latin typeface="Times New Roman" pitchFamily="18" charset="0"/>
              <a:cs typeface="Times New Roman" pitchFamily="18" charset="0"/>
            </a:endParaRPr>
          </a:p>
          <a:p>
            <a:r>
              <a:rPr lang="kk-KZ" dirty="0" smtClean="0">
                <a:solidFill>
                  <a:srgbClr val="FF0000"/>
                </a:solidFill>
                <a:latin typeface="Times New Roman" pitchFamily="18" charset="0"/>
                <a:cs typeface="Times New Roman" pitchFamily="18" charset="0"/>
              </a:rPr>
              <a:t>жер учаскелерін тіркеу; жер планын және құжаттарын жасау; </a:t>
            </a:r>
            <a:endParaRPr lang="ru-RU" dirty="0" smtClean="0">
              <a:solidFill>
                <a:srgbClr val="FF0000"/>
              </a:solidFill>
              <a:latin typeface="Times New Roman" pitchFamily="18" charset="0"/>
              <a:cs typeface="Times New Roman" pitchFamily="18" charset="0"/>
            </a:endParaRPr>
          </a:p>
          <a:p>
            <a:r>
              <a:rPr lang="kk-KZ" dirty="0" smtClean="0">
                <a:solidFill>
                  <a:srgbClr val="FF0000"/>
                </a:solidFill>
                <a:latin typeface="Times New Roman" pitchFamily="18" charset="0"/>
                <a:cs typeface="Times New Roman" pitchFamily="18" charset="0"/>
              </a:rPr>
              <a:t>сервитут; </a:t>
            </a:r>
            <a:endParaRPr lang="ru-RU" dirty="0" smtClean="0">
              <a:solidFill>
                <a:srgbClr val="FF0000"/>
              </a:solidFill>
              <a:latin typeface="Times New Roman" pitchFamily="18" charset="0"/>
              <a:cs typeface="Times New Roman" pitchFamily="18" charset="0"/>
            </a:endParaRPr>
          </a:p>
          <a:p>
            <a:r>
              <a:rPr lang="kk-KZ" dirty="0" smtClean="0">
                <a:solidFill>
                  <a:srgbClr val="FF0000"/>
                </a:solidFill>
                <a:latin typeface="Times New Roman" pitchFamily="18" charset="0"/>
                <a:cs typeface="Times New Roman" pitchFamily="18" charset="0"/>
              </a:rPr>
              <a:t>ауыртпалықтар; </a:t>
            </a:r>
            <a:endParaRPr lang="ru-RU" dirty="0" smtClean="0">
              <a:solidFill>
                <a:srgbClr val="FF0000"/>
              </a:solidFill>
              <a:latin typeface="Times New Roman" pitchFamily="18" charset="0"/>
              <a:cs typeface="Times New Roman" pitchFamily="18" charset="0"/>
            </a:endParaRPr>
          </a:p>
          <a:p>
            <a:r>
              <a:rPr lang="kk-KZ" dirty="0" smtClean="0">
                <a:solidFill>
                  <a:srgbClr val="FF0000"/>
                </a:solidFill>
                <a:latin typeface="Times New Roman" pitchFamily="18" charset="0"/>
                <a:cs typeface="Times New Roman" pitchFamily="18" charset="0"/>
              </a:rPr>
              <a:t>учаскені қайтып алу.</a:t>
            </a:r>
            <a:endParaRPr lang="ru-RU" dirty="0" smtClean="0">
              <a:solidFill>
                <a:srgbClr val="FF000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Жерлерді бағалау; кадастрлық аймақтау; </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сату-сатып алу мәмілерді рәсімдеу;</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ипотека;</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кепілдікке беру; </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салық салу; </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жалға беру;</a:t>
            </a:r>
            <a:endParaRPr lang="ru-RU" dirty="0" smtClean="0">
              <a:solidFill>
                <a:srgbClr val="00B050"/>
              </a:solidFill>
              <a:latin typeface="Times New Roman" pitchFamily="18" charset="0"/>
              <a:cs typeface="Times New Roman" pitchFamily="18" charset="0"/>
            </a:endParaRPr>
          </a:p>
          <a:p>
            <a:r>
              <a:rPr lang="kk-KZ" dirty="0" smtClean="0">
                <a:solidFill>
                  <a:srgbClr val="00B050"/>
                </a:solidFill>
                <a:latin typeface="Times New Roman" pitchFamily="18" charset="0"/>
                <a:cs typeface="Times New Roman" pitchFamily="18" charset="0"/>
              </a:rPr>
              <a:t>төлем ақысын белгілеу, рәсімдеу.</a:t>
            </a:r>
            <a:endParaRPr lang="ru-RU" dirty="0" smtClean="0">
              <a:solidFill>
                <a:srgbClr val="00B050"/>
              </a:solidFill>
              <a:latin typeface="Times New Roman" pitchFamily="18" charset="0"/>
              <a:cs typeface="Times New Roman" pitchFamily="18" charset="0"/>
            </a:endParaRPr>
          </a:p>
          <a:p>
            <a:r>
              <a:rPr lang="kk-KZ" dirty="0" smtClean="0">
                <a:latin typeface="Times New Roman" pitchFamily="18" charset="0"/>
                <a:cs typeface="Times New Roman" pitchFamily="18" charset="0"/>
              </a:rPr>
              <a:t>Жер учаскелерді есепке алу, есеп беруді жүргізу; жерлерді сапалық сипаттау; учаскелердің қосынды сипаттамасының мәліметтерін жинау, талдау.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357166"/>
            <a:ext cx="8715436" cy="6500834"/>
          </a:xfrm>
        </p:spPr>
        <p:txBody>
          <a:bodyPr>
            <a:normAutofit/>
          </a:bodyPr>
          <a:lstStyle/>
          <a:p>
            <a:r>
              <a:rPr lang="kk-KZ" sz="3200" b="1" dirty="0" smtClean="0">
                <a:latin typeface="Times New Roman" pitchFamily="18" charset="0"/>
                <a:cs typeface="Times New Roman" pitchFamily="18" charset="0"/>
              </a:rPr>
              <a:t>Жер кадастрының негізгі принциптері:</a:t>
            </a:r>
            <a:r>
              <a:rPr lang="kk-KZ" sz="3200" dirty="0" smtClean="0">
                <a:latin typeface="Times New Roman" pitchFamily="18" charset="0"/>
                <a:cs typeface="Times New Roman" pitchFamily="18" charset="0"/>
              </a:rPr>
              <a:t>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-жүйесінің бірыңғайлылығы;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мәліметтердің сенімділігі;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мағлұматтардың толықтығы;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үзіксіздігі;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құжаттылығы;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мәліметтердің көрнектілігі, анықтылығы, қол жетерлігі;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үнемділігі;</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орталық мемлекеттік басқарылуы.</a:t>
            </a:r>
            <a:endParaRPr lang="ru-RU" sz="3200" dirty="0" smtClean="0">
              <a:latin typeface="Times New Roman" pitchFamily="18" charset="0"/>
              <a:cs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p:spPr>
        <p:txBody>
          <a:bodyPr/>
          <a:lstStyle/>
          <a:p>
            <a:r>
              <a:rPr lang="kk-KZ" sz="3200" b="1" dirty="0" smtClean="0">
                <a:latin typeface="Times New Roman" pitchFamily="18" charset="0"/>
                <a:cs typeface="Times New Roman" pitchFamily="18" charset="0"/>
              </a:rPr>
              <a:t>Бақылау сұрақтары: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Кадастр деген сөз нені түсіндіреді?</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Жер кадастрының түрлері және құрамдық бөліктері.</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Жерлерді есепке алудағы бірлік.</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Жер кадастрының негізгі құжаттары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Жер кадастрының принциптері;</a:t>
            </a:r>
            <a:endParaRPr lang="ru-RU" sz="3200"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0"/>
            <a:ext cx="9144000" cy="6007291"/>
          </a:xfrm>
        </p:spPr>
        <p:txBody>
          <a:bodyPr>
            <a:noAutofit/>
          </a:bodyPr>
          <a:lstStyle/>
          <a:p>
            <a:r>
              <a:rPr lang="kk-KZ" sz="1800" b="1" dirty="0" smtClean="0">
                <a:latin typeface="Times New Roman" pitchFamily="18" charset="0"/>
                <a:cs typeface="Times New Roman" pitchFamily="18" charset="0"/>
              </a:rPr>
              <a:t>Қосымша әдебиеттер:</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11. </a:t>
            </a:r>
            <a:r>
              <a:rPr lang="ru-RU" sz="1800" dirty="0" err="1" smtClean="0">
                <a:latin typeface="Times New Roman" pitchFamily="18" charset="0"/>
                <a:cs typeface="Times New Roman" pitchFamily="18" charset="0"/>
              </a:rPr>
              <a:t>Абдраимов</a:t>
            </a:r>
            <a:r>
              <a:rPr lang="ru-RU" sz="1800" dirty="0" smtClean="0">
                <a:latin typeface="Times New Roman" pitchFamily="18" charset="0"/>
                <a:cs typeface="Times New Roman" pitchFamily="18" charset="0"/>
              </a:rPr>
              <a:t> Б.Ж. Земельный процесс в Республике Казахстан. Учебно-практическое пособие // Библиотека земельного права. Выпуск 1. – </a:t>
            </a:r>
            <a:r>
              <a:rPr lang="ru-RU" sz="1800" dirty="0" err="1" smtClean="0">
                <a:latin typeface="Times New Roman" pitchFamily="18" charset="0"/>
                <a:cs typeface="Times New Roman" pitchFamily="18" charset="0"/>
              </a:rPr>
              <a:t>Алматы</a:t>
            </a:r>
            <a:r>
              <a:rPr lang="ru-RU" sz="1800" dirty="0" smtClean="0">
                <a:latin typeface="Times New Roman" pitchFamily="18" charset="0"/>
                <a:cs typeface="Times New Roman" pitchFamily="18" charset="0"/>
              </a:rPr>
              <a:t>: ЮРИСТ, 2001. – 88 с.</a:t>
            </a:r>
          </a:p>
          <a:p>
            <a:r>
              <a:rPr lang="ru-RU" sz="1800" dirty="0" smtClean="0">
                <a:latin typeface="Times New Roman" pitchFamily="18" charset="0"/>
                <a:cs typeface="Times New Roman" pitchFamily="18" charset="0"/>
              </a:rPr>
              <a:t>12.  Закон «О Земле». - </a:t>
            </a:r>
            <a:r>
              <a:rPr lang="ru-RU" sz="1800" dirty="0" err="1" smtClean="0">
                <a:latin typeface="Times New Roman" pitchFamily="18" charset="0"/>
                <a:cs typeface="Times New Roman" pitchFamily="18" charset="0"/>
              </a:rPr>
              <a:t>Алматы</a:t>
            </a:r>
            <a:r>
              <a:rPr lang="ru-RU" sz="1800" dirty="0" smtClean="0">
                <a:latin typeface="Times New Roman" pitchFamily="18" charset="0"/>
                <a:cs typeface="Times New Roman" pitchFamily="18" charset="0"/>
              </a:rPr>
              <a:t>, 2001.</a:t>
            </a:r>
          </a:p>
          <a:p>
            <a:r>
              <a:rPr lang="ru-RU" sz="1800" dirty="0" smtClean="0">
                <a:latin typeface="Times New Roman" pitchFamily="18" charset="0"/>
                <a:cs typeface="Times New Roman" pitchFamily="18" charset="0"/>
              </a:rPr>
              <a:t>13.  Земельный кодекс Республики Казахстан. – </a:t>
            </a:r>
            <a:r>
              <a:rPr lang="ru-RU" sz="1800" dirty="0" err="1" smtClean="0">
                <a:latin typeface="Times New Roman" pitchFamily="18" charset="0"/>
                <a:cs typeface="Times New Roman" pitchFamily="18" charset="0"/>
              </a:rPr>
              <a:t>Алматы</a:t>
            </a:r>
            <a:r>
              <a:rPr lang="ru-RU" sz="1800" dirty="0" smtClean="0">
                <a:latin typeface="Times New Roman" pitchFamily="18" charset="0"/>
                <a:cs typeface="Times New Roman" pitchFamily="18" charset="0"/>
              </a:rPr>
              <a:t>, 2003.</a:t>
            </a:r>
          </a:p>
          <a:p>
            <a:r>
              <a:rPr lang="ru-RU" sz="1800" dirty="0" smtClean="0">
                <a:latin typeface="Times New Roman" pitchFamily="18" charset="0"/>
                <a:cs typeface="Times New Roman" pitchFamily="18" charset="0"/>
              </a:rPr>
              <a:t>14.  Сборник нормативных актов по земельным отношениям и землеустройству №4. – </a:t>
            </a:r>
            <a:r>
              <a:rPr lang="ru-RU" sz="1800" dirty="0" err="1" smtClean="0">
                <a:latin typeface="Times New Roman" pitchFamily="18" charset="0"/>
                <a:cs typeface="Times New Roman" pitchFamily="18" charset="0"/>
              </a:rPr>
              <a:t>Алматы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Каржы-Каражат</a:t>
            </a:r>
            <a:r>
              <a:rPr lang="ru-RU" sz="1800" dirty="0" smtClean="0">
                <a:latin typeface="Times New Roman" pitchFamily="18" charset="0"/>
                <a:cs typeface="Times New Roman" pitchFamily="18" charset="0"/>
              </a:rPr>
              <a:t>, март 1997. –159 с.</a:t>
            </a:r>
          </a:p>
          <a:p>
            <a:r>
              <a:rPr lang="ru-RU" sz="1800" dirty="0" smtClean="0">
                <a:latin typeface="Times New Roman" pitchFamily="18" charset="0"/>
                <a:cs typeface="Times New Roman" pitchFamily="18" charset="0"/>
              </a:rPr>
              <a:t>15.  Сборник нормативных актов по земельным отношениям и землеустройству №4. – </a:t>
            </a:r>
            <a:r>
              <a:rPr lang="ru-RU" sz="1800" dirty="0" err="1" smtClean="0">
                <a:latin typeface="Times New Roman" pitchFamily="18" charset="0"/>
                <a:cs typeface="Times New Roman" pitchFamily="18" charset="0"/>
              </a:rPr>
              <a:t>Алматы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Каржы-Каражат</a:t>
            </a:r>
            <a:r>
              <a:rPr lang="ru-RU" sz="1800" dirty="0" smtClean="0">
                <a:latin typeface="Times New Roman" pitchFamily="18" charset="0"/>
                <a:cs typeface="Times New Roman" pitchFamily="18" charset="0"/>
              </a:rPr>
              <a:t>, ноябрь 1997. – 215 с.</a:t>
            </a:r>
          </a:p>
          <a:p>
            <a:r>
              <a:rPr lang="ru-RU" sz="1800" dirty="0" smtClean="0">
                <a:latin typeface="Times New Roman" pitchFamily="18" charset="0"/>
                <a:cs typeface="Times New Roman" pitchFamily="18" charset="0"/>
              </a:rPr>
              <a:t>16. Сборник нормативных актов по регулированию земельных отношений Республики Казахстан, Астана, 2003г. 245 с.</a:t>
            </a:r>
          </a:p>
          <a:p>
            <a:r>
              <a:rPr lang="ru-RU" sz="1800" dirty="0" smtClean="0">
                <a:latin typeface="Times New Roman" pitchFamily="18" charset="0"/>
                <a:cs typeface="Times New Roman" pitchFamily="18" charset="0"/>
              </a:rPr>
              <a:t>17.  Указание по формированию </a:t>
            </a:r>
            <a:r>
              <a:rPr lang="ru-RU" sz="1800" dirty="0" err="1" smtClean="0">
                <a:latin typeface="Times New Roman" pitchFamily="18" charset="0"/>
                <a:cs typeface="Times New Roman" pitchFamily="18" charset="0"/>
              </a:rPr>
              <a:t>земельно-кадастравого</a:t>
            </a:r>
            <a:r>
              <a:rPr lang="ru-RU" sz="1800" dirty="0" smtClean="0">
                <a:latin typeface="Times New Roman" pitchFamily="18" charset="0"/>
                <a:cs typeface="Times New Roman" pitchFamily="18" charset="0"/>
              </a:rPr>
              <a:t> дела.</a:t>
            </a:r>
          </a:p>
          <a:p>
            <a:r>
              <a:rPr lang="ru-RU" sz="1800" dirty="0" smtClean="0">
                <a:latin typeface="Times New Roman" pitchFamily="18" charset="0"/>
                <a:cs typeface="Times New Roman" pitchFamily="18" charset="0"/>
              </a:rPr>
              <a:t>18. Порядок переоформление </a:t>
            </a:r>
            <a:r>
              <a:rPr lang="ru-RU" sz="1800" dirty="0" err="1" smtClean="0">
                <a:latin typeface="Times New Roman" pitchFamily="18" charset="0"/>
                <a:cs typeface="Times New Roman" pitchFamily="18" charset="0"/>
              </a:rPr>
              <a:t>правоудостоверяющих</a:t>
            </a:r>
            <a:r>
              <a:rPr lang="ru-RU" sz="1800" dirty="0" smtClean="0">
                <a:latin typeface="Times New Roman" pitchFamily="18" charset="0"/>
                <a:cs typeface="Times New Roman" pitchFamily="18" charset="0"/>
              </a:rPr>
              <a:t> документов на земельные участки в соответствии с земельном кодексом РК. </a:t>
            </a:r>
            <a:r>
              <a:rPr lang="ru-RU" sz="1800" dirty="0" err="1" smtClean="0">
                <a:latin typeface="Times New Roman" pitchFamily="18" charset="0"/>
                <a:cs typeface="Times New Roman" pitchFamily="18" charset="0"/>
              </a:rPr>
              <a:t>Алматинский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горкомитет</a:t>
            </a:r>
            <a:r>
              <a:rPr lang="ru-RU" sz="1800" dirty="0" smtClean="0">
                <a:latin typeface="Times New Roman" pitchFamily="18" charset="0"/>
                <a:cs typeface="Times New Roman" pitchFamily="18" charset="0"/>
              </a:rPr>
              <a:t> по управлению земельными ресурсами. 2004г. </a:t>
            </a:r>
          </a:p>
          <a:p>
            <a:r>
              <a:rPr lang="ru-RU" sz="1800" dirty="0" smtClean="0">
                <a:latin typeface="Times New Roman" pitchFamily="18" charset="0"/>
                <a:cs typeface="Times New Roman" pitchFamily="18" charset="0"/>
              </a:rPr>
              <a:t>19. Указ по формированию земельного кадастрового дела земельного участка утвержденный Агентством по управлению земельными ресурсами от 17 декабря 1997г.</a:t>
            </a:r>
          </a:p>
          <a:p>
            <a:r>
              <a:rPr lang="ru-RU" sz="1800" dirty="0" smtClean="0">
                <a:latin typeface="Times New Roman" pitchFamily="18" charset="0"/>
                <a:cs typeface="Times New Roman" pitchFamily="18" charset="0"/>
              </a:rPr>
              <a:t>20.  Положение о порядке предоставления права частной собственности на земельные участки и права землепользования</a:t>
            </a:r>
            <a:r>
              <a:rPr lang="kk-KZ"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21. Куправа Т.А. Самоучитель  </a:t>
            </a:r>
            <a:r>
              <a:rPr lang="en-US" sz="1800" dirty="0" smtClean="0">
                <a:latin typeface="Times New Roman" pitchFamily="18" charset="0"/>
                <a:cs typeface="Times New Roman" pitchFamily="18" charset="0"/>
              </a:rPr>
              <a:t>Access</a:t>
            </a:r>
            <a:r>
              <a:rPr lang="ru-RU" sz="1800" dirty="0" smtClean="0">
                <a:latin typeface="Times New Roman" pitchFamily="18" charset="0"/>
                <a:cs typeface="Times New Roman" pitchFamily="18" charset="0"/>
              </a:rPr>
              <a:t> 97/200. Санкт-Петербург. Наука и техника. 2001.</a:t>
            </a:r>
          </a:p>
          <a:p>
            <a:r>
              <a:rPr lang="ru-RU" sz="1800" dirty="0" smtClean="0">
                <a:latin typeface="Times New Roman" pitchFamily="18" charset="0"/>
                <a:cs typeface="Times New Roman" pitchFamily="18" charset="0"/>
              </a:rPr>
              <a:t>22. </a:t>
            </a:r>
            <a:r>
              <a:rPr lang="ru-RU" sz="1800" dirty="0" err="1" smtClean="0">
                <a:latin typeface="Times New Roman" pitchFamily="18" charset="0"/>
                <a:cs typeface="Times New Roman" pitchFamily="18" charset="0"/>
              </a:rPr>
              <a:t>Мизамбаева</a:t>
            </a:r>
            <a:r>
              <a:rPr lang="ru-RU" sz="1800" dirty="0" smtClean="0">
                <a:latin typeface="Times New Roman" pitchFamily="18" charset="0"/>
                <a:cs typeface="Times New Roman" pitchFamily="18" charset="0"/>
              </a:rPr>
              <a:t> Л.Б. Методические указания. Введение земельно-кадастровой  книги и отчета  об использовании земель района.1997. 31 с.</a:t>
            </a:r>
          </a:p>
          <a:p>
            <a:endParaRPr lang="ru-RU" sz="1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dirty="0" smtClean="0">
                <a:latin typeface="Times New Roman" pitchFamily="18" charset="0"/>
                <a:cs typeface="Times New Roman" pitchFamily="18" charset="0"/>
              </a:rPr>
              <a:t>1. Жер кадастры туралы түсінік және Казахстан Республикасында жер реформасы жағдайындағы оның мазмұны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2 ҚР жер кадастрының арналуы, міндеттері </a:t>
            </a:r>
            <a:r>
              <a:rPr lang="kk-KZ" dirty="0" smtClean="0">
                <a:latin typeface="Times New Roman" pitchFamily="18" charset="0"/>
                <a:cs typeface="Times New Roman" pitchFamily="18" charset="0"/>
              </a:rPr>
              <a:t>және сипаттамасы</a:t>
            </a:r>
          </a:p>
          <a:p>
            <a:r>
              <a:rPr lang="kk-KZ" dirty="0" smtClean="0">
                <a:latin typeface="Times New Roman" pitchFamily="18" charset="0"/>
                <a:cs typeface="Times New Roman" pitchFamily="18" charset="0"/>
              </a:rPr>
              <a:t>3 Жер кадастрының құрамдық бөліктері, түрлері, принциптері </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lstStyle/>
          <a:p>
            <a:pPr algn="ctr"/>
            <a:r>
              <a:rPr lang="kk-KZ" dirty="0" smtClean="0">
                <a:latin typeface="Times New Roman" pitchFamily="18" charset="0"/>
                <a:cs typeface="Times New Roman" pitchFamily="18" charset="0"/>
              </a:rPr>
              <a:t>Жоспар:</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500042"/>
            <a:ext cx="8858280" cy="6072230"/>
          </a:xfrm>
        </p:spPr>
        <p:txBody>
          <a:bodyPr>
            <a:normAutofit fontScale="92500" lnSpcReduction="10000"/>
          </a:bodyPr>
          <a:lstStyle/>
          <a:p>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1. Жер кадастры туралы түсінік және Казахстан Республикасында жер реформасы жағдайындағы оның мазмұны</a:t>
            </a:r>
            <a:endParaRPr lang="ru-RU" b="1"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Мемлекеттік </a:t>
            </a:r>
            <a:r>
              <a:rPr lang="kk-KZ" dirty="0" smtClean="0">
                <a:latin typeface="Times New Roman" pitchFamily="18" charset="0"/>
                <a:cs typeface="Times New Roman" pitchFamily="18" charset="0"/>
              </a:rPr>
              <a:t>кадастрдың пайда болуымен бірге жер кіріс және арнайы салық объектісіне айналды. Сондықтан қоғамның бір белгілі даму сатысында алдымен жерді есепке алу, содан кейін оны бағалау қажеттілігі пайда болады, яғни жер кадастрын жүргізу қажеттілігі туындайды. “ Кадастр” сөзі латынның “сарітаstrum” деген сөзінен шыққан. Бұл сөз “ салық салынатын заттардың тізімі”  деген ұгым береді. Сонымен бір жақты түсінікте жер кадастры – жер салығы салынатын заттар туралы кітап, ал кеңірек түсінікте – жерге салық салу үшін жер  туралы мәліметтерді алу мақсатымен жерді есепке алу, жазу және бағалау бойынша мемлекеттің жүргізетін әрекеттер жүйесі.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1071546"/>
            <a:ext cx="8929718" cy="5429288"/>
          </a:xfrm>
        </p:spPr>
        <p:txBody>
          <a:bodyPr>
            <a:normAutofit fontScale="92500" lnSpcReduction="20000"/>
          </a:bodyPr>
          <a:lstStyle/>
          <a:p>
            <a:pPr lvl="0"/>
            <a:r>
              <a:rPr lang="kk-KZ" dirty="0" smtClean="0">
                <a:latin typeface="Times New Roman" pitchFamily="18" charset="0"/>
                <a:cs typeface="Times New Roman" pitchFamily="18" charset="0"/>
              </a:rPr>
              <a:t>Қоғам  </a:t>
            </a:r>
            <a:r>
              <a:rPr lang="kk-KZ" dirty="0" smtClean="0">
                <a:latin typeface="Times New Roman" pitchFamily="18" charset="0"/>
                <a:cs typeface="Times New Roman" pitchFamily="18" charset="0"/>
              </a:rPr>
              <a:t>өмірінде жер еңбектің жалпы заты және шарты болып келеді. Ол қай болмасын өндіріс процессінің болуының шарты. Бірақ оның ролі қоғам өндіріінің әр түрлі саласында бірдей емес. Ауыл шаруашылығында жер тек қана өндіріс процессі жүзеге асырылатын орын ғана емес, ол еңбектің заты және құралы болып табылады. Ауыл шаруашылығында жер  өндірістің ең басты құралы болып табылады.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Жер қеністікте көлем бойынша шектелген және ештеңемен ауыстырыла алмайды.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Жерді құрал ретінде пайдалану оның кеңістік орнымен және ол орынның тұрақтылығымен байлынысты.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Жер өндірістің мәнгі, ауыстырылмайтын құралы болып табылады. Ауыл шаруашылығында жер өндірістің ең басты құралы болып, өсімдіктердің өсуіне жағдай жасаушы өте маңызды және ерекше қасиетімен, құнарлығымен сипатталады.</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214282" y="0"/>
            <a:ext cx="8929718" cy="1285860"/>
          </a:xfrm>
        </p:spPr>
        <p:txBody>
          <a:bodyPr>
            <a:noAutofit/>
          </a:bodyPr>
          <a:lstStyle/>
          <a:p>
            <a:r>
              <a:rPr lang="kk-KZ" sz="2400" dirty="0" smtClean="0">
                <a:effectLst/>
                <a:latin typeface="Times New Roman" pitchFamily="18" charset="0"/>
                <a:cs typeface="Times New Roman" pitchFamily="18" charset="0"/>
              </a:rPr>
              <a:t>Жер кадастры әдістемесінің ерекшелігі жердің ерекшеліктерімен себептеледі. Ол ерекшеліктері келесідей: </a:t>
            </a:r>
            <a:r>
              <a:rPr lang="ru-RU" sz="2400" dirty="0" smtClean="0">
                <a:effectLst/>
                <a:latin typeface="Times New Roman" pitchFamily="18" charset="0"/>
                <a:cs typeface="Times New Roman" pitchFamily="18" charset="0"/>
              </a:rPr>
              <a:t/>
            </a:r>
            <a:br>
              <a:rPr lang="ru-RU" sz="2400" dirty="0" smtClean="0">
                <a:effectLst/>
                <a:latin typeface="Times New Roman" pitchFamily="18" charset="0"/>
                <a:cs typeface="Times New Roman" pitchFamily="18" charset="0"/>
              </a:rPr>
            </a:br>
            <a:endParaRPr lang="ru-RU" sz="2400" dirty="0">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0"/>
            <a:ext cx="9144000" cy="6429396"/>
          </a:xfrm>
        </p:spPr>
        <p:txBody>
          <a:bodyPr>
            <a:noAutofit/>
          </a:bodyPr>
          <a:lstStyle/>
          <a:p>
            <a:r>
              <a:rPr lang="kk-KZ" sz="2800" dirty="0" smtClean="0">
                <a:latin typeface="Times New Roman" pitchFamily="18" charset="0"/>
                <a:cs typeface="Times New Roman" pitchFamily="18" charset="0"/>
              </a:rPr>
              <a:t>Жалпы түрде жер кадастріне келесі әрекеттер тән: 1. жерді есепке алу; 2. жердің құрамын баяндау; 3. жерді бағалау.</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      Жерлерді есепке алуда алқаптардың кеңістік жайы, олардың көлемдері, құрамы және экономикалық қасиеттері анықталып жазылады. Жерлерді бағалауда жердің өндіріс құралы ретінде құндылығы және пайдалығы анықталады.</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Жер кадастры салық салудың ең бір маңызды құралы. Оның мәліметтері жер иеленушілерге салық мөлшерін белгілеуде негіз болған. Уақыт өте кадастрдың құқық жағының маңызы күшейе түскен. Ол жерді меншіктеу құқығын рәсімдеумен байланысты болды және сол арқылы пайдаланатын жерлердің шекаралары туралы азаматтық істер шешіле бастады.</a:t>
            </a:r>
            <a:endParaRPr lang="ru-RU"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0"/>
            <a:ext cx="8229600" cy="6572272"/>
          </a:xfrm>
        </p:spPr>
        <p:txBody>
          <a:bodyPr>
            <a:normAutofit/>
          </a:bodyPr>
          <a:lstStyle/>
          <a:p>
            <a:pPr>
              <a:buNone/>
            </a:pPr>
            <a:r>
              <a:rPr lang="kk-KZ" dirty="0" smtClean="0"/>
              <a:t> </a:t>
            </a:r>
            <a:endParaRPr lang="ru-RU" dirty="0" smtClean="0"/>
          </a:p>
          <a:p>
            <a:r>
              <a:rPr lang="kk-KZ" dirty="0" smtClean="0">
                <a:latin typeface="Times New Roman" pitchFamily="18" charset="0"/>
                <a:cs typeface="Times New Roman" pitchFamily="18" charset="0"/>
              </a:rPr>
              <a:t>       Қоғамның даму кезендері басында негізінен жер көлемдері туралы мәліметтер тіркелген болатын. Содан кейін алқаптар және олардың сапалық күйі бойынша есепке алу қажеттілігі пайда болды. Содан соң алқаптарды топырақ және құнарлығы бойынша сипаттай бастады. Жер кадастры жерді арнайы есепке алып, бағалау шарасы ретінде қоғам дамуының бір сатысында пайда болып, жетіле берді. Ең алдымен зерттеу, есепке алу, бағалау, алқап түрлері және олардың сапасы бойынша топтастыру әдістерін, тәсілдерін жетілдіре түсті. Жаңа әдістері, құралдардың рәсімі, мазмұны жетілді.</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0"/>
            <a:ext cx="9144000" cy="6858000"/>
          </a:xfrm>
        </p:spPr>
        <p:txBody>
          <a:bodyPr>
            <a:normAutofit fontScale="92500"/>
          </a:bodyPr>
          <a:lstStyle/>
          <a:p>
            <a:r>
              <a:rPr lang="kk-KZ" dirty="0" smtClean="0"/>
              <a:t> </a:t>
            </a:r>
            <a:r>
              <a:rPr lang="kk-KZ" dirty="0" smtClean="0">
                <a:latin typeface="Times New Roman" pitchFamily="18" charset="0"/>
                <a:cs typeface="Times New Roman" pitchFamily="18" charset="0"/>
              </a:rPr>
              <a:t>Жер реформасының жүру барысында жер қатынастары өзгеріп, жетілуде жаңа заң, нормативтік хаттамаларды қабылдау кең орын алуда. Мысалы, “Меншік туралы”, “Жер реформасы туралы”, “Жер кодексі”, “Шаруа қожалықтары”, заңдары қабылданып, өзгеріп жатыр. Қазақстан Республикасы Президентінің “Жер туралы” 1995 ж. желтоқсан айында қабылданған заң күші бар жарлығында өзгерістер енгізілген. Мысалы, жерлердің кейбір санаттарына жеке меншік құқықтарын енгізу; жеке меншіктердегі жерлерді нарық айналымына қосу; азаматтарға және заңды мемлекеттік емес тұлғаларға тұрақты пайдалану құқығында берілген жер учаскелерін нарықтық айналымға қосуға мүмкіндігін беру. Сөйтіп жер нарығының қалыптасуына құқықтық негіз салынып жерге жылжымайтын мүлік статусы берілді. Бұл заң қабылданған соң жерлермен келесі әрекеттер жүргізу мүмкін болды: сату; сатып алу; айырбастау; сыйлау; жер учаскелерін кепілдікке беру; ипотекалық операцияларды жүргізу және т.б.</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TotalTime>
  <Words>2060</Words>
  <PresentationFormat>Экран (4:3)</PresentationFormat>
  <Paragraphs>103</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Открытая</vt:lpstr>
      <vt:lpstr>«Жерді мемлекеттік тіркеу және есепке алу» пәні Дәріс 1. Жер кадастрының  теориялық негіздері </vt:lpstr>
      <vt:lpstr>Слайд 2</vt:lpstr>
      <vt:lpstr>Слайд 3</vt:lpstr>
      <vt:lpstr>Жоспар:</vt:lpstr>
      <vt:lpstr>Слайд 5</vt:lpstr>
      <vt:lpstr>Жер кадастры әдістемесінің ерекшелігі жердің ерекшеліктерімен себептеледі. Ол ерекшеліктері келесідей:  </vt:lpstr>
      <vt:lpstr>Слайд 7</vt:lpstr>
      <vt:lpstr>Слайд 8</vt:lpstr>
      <vt:lpstr>Слайд 9</vt:lpstr>
      <vt:lpstr>Слайд 10</vt:lpstr>
      <vt:lpstr>2 ҚР жер кадастрының арналуы, міндеттері және сипаттамасы </vt:lpstr>
      <vt:lpstr>Слайд 12</vt:lpstr>
      <vt:lpstr>Слайд 13</vt:lpstr>
      <vt:lpstr>Слайд 14</vt:lpstr>
      <vt:lpstr> 3 Жер кадастрының құрамдық бөліктері, түрлері, принциптері  </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«Жерді мемлекеттік тіркеу және есепке алу» пәні Дәріс 1. Жер кадастрының  теориялық негіздері </dc:title>
  <dc:creator>HP</dc:creator>
  <cp:lastModifiedBy>HP</cp:lastModifiedBy>
  <cp:revision>3</cp:revision>
  <dcterms:created xsi:type="dcterms:W3CDTF">2020-09-15T02:06:19Z</dcterms:created>
  <dcterms:modified xsi:type="dcterms:W3CDTF">2020-09-15T03:03:11Z</dcterms:modified>
</cp:coreProperties>
</file>