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DE584B-5AE6-4127-9C5D-305338C9A6A5}" type="datetimeFigureOut">
              <a:rPr lang="ru-RU" smtClean="0"/>
              <a:t>13.09.2020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660D63-2F13-490B-99DB-40536B5FB41E}" type="slidenum">
              <a:rPr lang="ru-RU" smtClean="0"/>
              <a:t>‹#›</a:t>
            </a:fld>
            <a:endParaRPr lang="ru-RU"/>
          </a:p>
        </p:txBody>
      </p:sp>
    </p:spTree>
    <p:extLst>
      <p:ext uri="{BB962C8B-B14F-4D97-AF65-F5344CB8AC3E}">
        <p14:creationId xmlns:p14="http://schemas.microsoft.com/office/powerpoint/2010/main" val="1125455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4660D63-2F13-490B-99DB-40536B5FB41E}" type="slidenum">
              <a:rPr lang="ru-RU" smtClean="0"/>
              <a:t>2</a:t>
            </a:fld>
            <a:endParaRPr lang="ru-RU"/>
          </a:p>
        </p:txBody>
      </p:sp>
    </p:spTree>
    <p:extLst>
      <p:ext uri="{BB962C8B-B14F-4D97-AF65-F5344CB8AC3E}">
        <p14:creationId xmlns:p14="http://schemas.microsoft.com/office/powerpoint/2010/main" val="826853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4660D63-2F13-490B-99DB-40536B5FB41E}" type="slidenum">
              <a:rPr lang="ru-RU" smtClean="0"/>
              <a:t>8</a:t>
            </a:fld>
            <a:endParaRPr lang="ru-RU"/>
          </a:p>
        </p:txBody>
      </p:sp>
    </p:spTree>
    <p:extLst>
      <p:ext uri="{BB962C8B-B14F-4D97-AF65-F5344CB8AC3E}">
        <p14:creationId xmlns:p14="http://schemas.microsoft.com/office/powerpoint/2010/main" val="1722612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ED14996B-E514-44EE-A91E-780F1302C7A3}" type="datetimeFigureOut">
              <a:rPr lang="ru-RU" smtClean="0"/>
              <a:t>13.09.2020</a:t>
            </a:fld>
            <a:endParaRPr lang="ru-RU"/>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ru-RU"/>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7FC1D51C-E92D-4A03-AC7C-3F69DDB293EC}" type="slidenum">
              <a:rPr lang="ru-RU" smtClean="0"/>
              <a:t>‹#›</a:t>
            </a:fld>
            <a:endParaRPr lang="ru-RU"/>
          </a:p>
        </p:txBody>
      </p:sp>
    </p:spTree>
    <p:extLst>
      <p:ext uri="{BB962C8B-B14F-4D97-AF65-F5344CB8AC3E}">
        <p14:creationId xmlns:p14="http://schemas.microsoft.com/office/powerpoint/2010/main" val="1365150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D14996B-E514-44EE-A91E-780F1302C7A3}" type="datetimeFigureOut">
              <a:rPr lang="ru-RU" smtClean="0"/>
              <a:t>13.09.2020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FC1D51C-E92D-4A03-AC7C-3F69DDB293EC}" type="slidenum">
              <a:rPr lang="ru-RU" smtClean="0"/>
              <a:t>‹#›</a:t>
            </a:fld>
            <a:endParaRPr lang="ru-RU"/>
          </a:p>
        </p:txBody>
      </p:sp>
    </p:spTree>
    <p:extLst>
      <p:ext uri="{BB962C8B-B14F-4D97-AF65-F5344CB8AC3E}">
        <p14:creationId xmlns:p14="http://schemas.microsoft.com/office/powerpoint/2010/main" val="3033389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D14996B-E514-44EE-A91E-780F1302C7A3}" type="datetimeFigureOut">
              <a:rPr lang="ru-RU" smtClean="0"/>
              <a:t>13.09.2020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FC1D51C-E92D-4A03-AC7C-3F69DDB293EC}" type="slidenum">
              <a:rPr lang="ru-RU" smtClean="0"/>
              <a:t>‹#›</a:t>
            </a:fld>
            <a:endParaRPr lang="ru-RU"/>
          </a:p>
        </p:txBody>
      </p:sp>
    </p:spTree>
    <p:extLst>
      <p:ext uri="{BB962C8B-B14F-4D97-AF65-F5344CB8AC3E}">
        <p14:creationId xmlns:p14="http://schemas.microsoft.com/office/powerpoint/2010/main" val="1345888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D14996B-E514-44EE-A91E-780F1302C7A3}" type="datetimeFigureOut">
              <a:rPr lang="ru-RU" smtClean="0"/>
              <a:t>13.09.2020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FC1D51C-E92D-4A03-AC7C-3F69DDB293EC}" type="slidenum">
              <a:rPr lang="ru-RU" smtClean="0"/>
              <a:t>‹#›</a:t>
            </a:fld>
            <a:endParaRPr lang="ru-RU"/>
          </a:p>
        </p:txBody>
      </p:sp>
    </p:spTree>
    <p:extLst>
      <p:ext uri="{BB962C8B-B14F-4D97-AF65-F5344CB8AC3E}">
        <p14:creationId xmlns:p14="http://schemas.microsoft.com/office/powerpoint/2010/main" val="2876517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D14996B-E514-44EE-A91E-780F1302C7A3}" type="datetimeFigureOut">
              <a:rPr lang="ru-RU" smtClean="0"/>
              <a:t>13.09.2020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FC1D51C-E92D-4A03-AC7C-3F69DDB293EC}" type="slidenum">
              <a:rPr lang="ru-RU" smtClean="0"/>
              <a:t>‹#›</a:t>
            </a:fld>
            <a:endParaRPr lang="ru-RU"/>
          </a:p>
        </p:txBody>
      </p:sp>
    </p:spTree>
    <p:extLst>
      <p:ext uri="{BB962C8B-B14F-4D97-AF65-F5344CB8AC3E}">
        <p14:creationId xmlns:p14="http://schemas.microsoft.com/office/powerpoint/2010/main" val="72017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D14996B-E514-44EE-A91E-780F1302C7A3}" type="datetimeFigureOut">
              <a:rPr lang="ru-RU" smtClean="0"/>
              <a:t>13.09.2020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FC1D51C-E92D-4A03-AC7C-3F69DDB293EC}" type="slidenum">
              <a:rPr lang="ru-RU" smtClean="0"/>
              <a:t>‹#›</a:t>
            </a:fld>
            <a:endParaRPr lang="ru-RU"/>
          </a:p>
        </p:txBody>
      </p:sp>
    </p:spTree>
    <p:extLst>
      <p:ext uri="{BB962C8B-B14F-4D97-AF65-F5344CB8AC3E}">
        <p14:creationId xmlns:p14="http://schemas.microsoft.com/office/powerpoint/2010/main" val="2440958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D14996B-E514-44EE-A91E-780F1302C7A3}" type="datetimeFigureOut">
              <a:rPr lang="ru-RU" smtClean="0"/>
              <a:t>13.09.2020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FC1D51C-E92D-4A03-AC7C-3F69DDB293EC}" type="slidenum">
              <a:rPr lang="ru-RU" smtClean="0"/>
              <a:t>‹#›</a:t>
            </a:fld>
            <a:endParaRPr lang="ru-RU"/>
          </a:p>
        </p:txBody>
      </p:sp>
    </p:spTree>
    <p:extLst>
      <p:ext uri="{BB962C8B-B14F-4D97-AF65-F5344CB8AC3E}">
        <p14:creationId xmlns:p14="http://schemas.microsoft.com/office/powerpoint/2010/main" val="2378815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D14996B-E514-44EE-A91E-780F1302C7A3}" type="datetimeFigureOut">
              <a:rPr lang="ru-RU" smtClean="0"/>
              <a:t>13.09.2020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FC1D51C-E92D-4A03-AC7C-3F69DDB293EC}" type="slidenum">
              <a:rPr lang="ru-RU" smtClean="0"/>
              <a:t>‹#›</a:t>
            </a:fld>
            <a:endParaRPr lang="ru-RU"/>
          </a:p>
        </p:txBody>
      </p:sp>
    </p:spTree>
    <p:extLst>
      <p:ext uri="{BB962C8B-B14F-4D97-AF65-F5344CB8AC3E}">
        <p14:creationId xmlns:p14="http://schemas.microsoft.com/office/powerpoint/2010/main" val="2752830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14996B-E514-44EE-A91E-780F1302C7A3}" type="datetimeFigureOut">
              <a:rPr lang="ru-RU" smtClean="0"/>
              <a:t>13.09.2020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FC1D51C-E92D-4A03-AC7C-3F69DDB293EC}" type="slidenum">
              <a:rPr lang="ru-RU" smtClean="0"/>
              <a:t>‹#›</a:t>
            </a:fld>
            <a:endParaRPr lang="ru-RU"/>
          </a:p>
        </p:txBody>
      </p:sp>
    </p:spTree>
    <p:extLst>
      <p:ext uri="{BB962C8B-B14F-4D97-AF65-F5344CB8AC3E}">
        <p14:creationId xmlns:p14="http://schemas.microsoft.com/office/powerpoint/2010/main" val="4150322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ru-RU" smtClean="0"/>
              <a:t>Образец текста</a:t>
            </a:r>
          </a:p>
        </p:txBody>
      </p:sp>
      <p:sp>
        <p:nvSpPr>
          <p:cNvPr id="5" name="Date Placeholder 4"/>
          <p:cNvSpPr>
            <a:spLocks noGrp="1"/>
          </p:cNvSpPr>
          <p:nvPr>
            <p:ph type="dt" sz="half" idx="10"/>
          </p:nvPr>
        </p:nvSpPr>
        <p:spPr/>
        <p:txBody>
          <a:bodyPr/>
          <a:lstStyle/>
          <a:p>
            <a:fld id="{ED14996B-E514-44EE-A91E-780F1302C7A3}" type="datetimeFigureOut">
              <a:rPr lang="ru-RU" smtClean="0"/>
              <a:t>13.09.2020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7FC1D51C-E92D-4A03-AC7C-3F69DDB293EC}" type="slidenum">
              <a:rPr lang="ru-RU" smtClean="0"/>
              <a:t>‹#›</a:t>
            </a:fld>
            <a:endParaRPr lang="ru-RU"/>
          </a:p>
        </p:txBody>
      </p:sp>
    </p:spTree>
    <p:extLst>
      <p:ext uri="{BB962C8B-B14F-4D97-AF65-F5344CB8AC3E}">
        <p14:creationId xmlns:p14="http://schemas.microsoft.com/office/powerpoint/2010/main" val="3531796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ED14996B-E514-44EE-A91E-780F1302C7A3}" type="datetimeFigureOut">
              <a:rPr lang="ru-RU" smtClean="0"/>
              <a:t>13.09.2020</a:t>
            </a:fld>
            <a:endParaRPr lang="ru-RU"/>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ru-RU"/>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7FC1D51C-E92D-4A03-AC7C-3F69DDB293EC}" type="slidenum">
              <a:rPr lang="ru-RU" smtClean="0"/>
              <a:t>‹#›</a:t>
            </a:fld>
            <a:endParaRPr lang="ru-RU"/>
          </a:p>
        </p:txBody>
      </p:sp>
    </p:spTree>
    <p:extLst>
      <p:ext uri="{BB962C8B-B14F-4D97-AF65-F5344CB8AC3E}">
        <p14:creationId xmlns:p14="http://schemas.microsoft.com/office/powerpoint/2010/main" val="3331722308"/>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ED14996B-E514-44EE-A91E-780F1302C7A3}" type="datetimeFigureOut">
              <a:rPr lang="ru-RU" smtClean="0"/>
              <a:t>13.09.2020</a:t>
            </a:fld>
            <a:endParaRPr lang="ru-RU"/>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ru-RU"/>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7FC1D51C-E92D-4A03-AC7C-3F69DDB293EC}" type="slidenum">
              <a:rPr lang="ru-RU" smtClean="0"/>
              <a:t>‹#›</a:t>
            </a:fld>
            <a:endParaRPr lang="ru-RU"/>
          </a:p>
        </p:txBody>
      </p:sp>
    </p:spTree>
    <p:extLst>
      <p:ext uri="{BB962C8B-B14F-4D97-AF65-F5344CB8AC3E}">
        <p14:creationId xmlns:p14="http://schemas.microsoft.com/office/powerpoint/2010/main" val="344633529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ru.wikipedia.org/wiki/%D0%9F%D0%BE%D0%B2%D0%B5%D0%B4%D0%B5%D0%BD%D1%87%D0%B5%D1%81%D0%BA%D0%B0%D1%8F_%D0%BF%D1%81%D0%B8%D1%85%D0%BE%D1%82%D0%B5%D1%80%D0%B0%D0%BF%D0%B8%D1%8F#cite_note-Xolmogorova-7"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ru.wikipedia.org/wiki/%D0%9F%D0%BE%D0%B2%D0%B5%D0%B4%D0%B5%D0%BD%D1%87%D0%B5%D1%81%D0%BA%D0%B0%D1%8F_%D0%BF%D1%81%D0%B8%D1%85%D0%BE%D1%82%D0%B5%D1%80%D0%B0%D0%BF%D0%B8%D1%8F#cite_note-20"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ru.wikipedia.org/wiki/%D0%9F%D0%BE%D0%B2%D0%B5%D0%B4%D0%B5%D0%BD%D1%87%D0%B5%D1%81%D0%BA%D0%B0%D1%8F_%D0%BF%D1%81%D0%B8%D1%85%D0%BE%D1%82%D0%B5%D1%80%D0%B0%D0%BF%D0%B8%D1%8F#cite_note-Chaloult-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ru.wikipedia.org/wiki/%D0%9F%D0%BE%D0%B2%D0%B5%D0%B4%D0%B5%D0%BD%D1%87%D0%B5%D1%81%D0%BA%D0%B0%D1%8F_%D0%BF%D1%81%D0%B8%D1%85%D0%BE%D1%82%D0%B5%D1%80%D0%B0%D0%BF%D0%B8%D1%8F#cite_note-Xolmogorova-7"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03504" y="770467"/>
            <a:ext cx="10782300" cy="2627826"/>
          </a:xfrm>
        </p:spPr>
        <p:txBody>
          <a:bodyPr/>
          <a:lstStyle/>
          <a:p>
            <a:pPr algn="ctr"/>
            <a:r>
              <a:rPr lang="ru-RU" sz="5400" b="1" dirty="0" smtClean="0">
                <a:solidFill>
                  <a:schemeClr val="tx1"/>
                </a:solidFill>
                <a:latin typeface="Times New Roman" panose="02020603050405020304" pitchFamily="18" charset="0"/>
                <a:cs typeface="Times New Roman" panose="02020603050405020304" pitchFamily="18" charset="0"/>
              </a:rPr>
              <a:t>Методы поведенческой терапии</a:t>
            </a:r>
            <a:endParaRPr lang="ru-RU" sz="5400" b="1" dirty="0">
              <a:solidFill>
                <a:schemeClr val="tx1"/>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normAutofit/>
          </a:bodyPr>
          <a:lstStyle/>
          <a:p>
            <a:pPr algn="ctr"/>
            <a:endParaRPr lang="ru-RU" sz="4000" b="1" dirty="0" smtClean="0">
              <a:solidFill>
                <a:schemeClr val="tx1"/>
              </a:solidFill>
              <a:latin typeface="Times New Roman" panose="02020603050405020304" pitchFamily="18" charset="0"/>
              <a:cs typeface="Times New Roman" panose="02020603050405020304" pitchFamily="18" charset="0"/>
            </a:endParaRPr>
          </a:p>
          <a:p>
            <a:pPr algn="ctr"/>
            <a:r>
              <a:rPr lang="ru-RU" sz="4000" b="1" dirty="0" smtClean="0">
                <a:solidFill>
                  <a:schemeClr val="tx1"/>
                </a:solidFill>
                <a:latin typeface="Times New Roman" panose="02020603050405020304" pitchFamily="18" charset="0"/>
                <a:cs typeface="Times New Roman" panose="02020603050405020304" pitchFamily="18" charset="0"/>
              </a:rPr>
              <a:t>Лекция 13</a:t>
            </a:r>
            <a:endParaRPr lang="ru-RU" sz="40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54428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0084" y="427624"/>
            <a:ext cx="11896298" cy="5044971"/>
          </a:xfrm>
          <a:prstGeom prst="rect">
            <a:avLst/>
          </a:prstGeom>
        </p:spPr>
        <p:txBody>
          <a:bodyPr wrap="square">
            <a:spAutoFit/>
          </a:bodyPr>
          <a:lstStyle/>
          <a:p>
            <a:pPr marL="342900" lvl="0" indent="-342900" algn="just">
              <a:lnSpc>
                <a:spcPct val="107000"/>
              </a:lnSpc>
              <a:spcAft>
                <a:spcPts val="120"/>
              </a:spcAft>
              <a:buSzPts val="1000"/>
              <a:buFont typeface="Symbol" panose="05050102010706020507" pitchFamily="18" charset="2"/>
              <a:buChar char=""/>
              <a:tabLst>
                <a:tab pos="457200" algn="l"/>
              </a:tabLst>
            </a:pPr>
            <a:r>
              <a:rPr lang="ru-RU"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Имитационное научение</a:t>
            </a: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 при использовании этого метода клиенту предлагается наблюдать и имитировать желательные паттерны поведения (например, поведение терапевта или ассистента терапевта). Для этого может использоваться не только «живая модель» (реальный человек), но и «символическая модель», которой может быть герой книги или образ, созданный воображением самого клиента. Одной из форм научения по образцу является </a:t>
            </a:r>
            <a:r>
              <a:rPr lang="ru-RU" sz="2000" dirty="0" err="1"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самомоделирование</a:t>
            </a: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Этот приём заключается в том, что терапевт производит видеозапись успешных моментов поведения клиента, а затем демонстрирует клиенту эту видеозапись.</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b="1"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Ролевой тренинг </a:t>
            </a: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методика, используемая для научения определённым типам поведения (например, тренинг навыков общения), является разновидностью ролевой игры. Эффект ролевого тренинга основан на сочетании приёмов конфронтации, систематической десенсибилизации (что способствует снижению тревожности) и подкреплении удачного поведения в виде положительной обратной связи со стороны терапевта</a:t>
            </a:r>
            <a:r>
              <a:rPr lang="ru-RU" sz="2000" baseline="30000" dirty="0" smtClean="0">
                <a:solidFill>
                  <a:srgbClr val="0B0080"/>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[7]</a:t>
            </a: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При применении этой техники пациент и терапевт разыгрывают проблемную ситуацию. Эта техника может быть также использована в групповой терапии. Чаще всего пациент играет самого себя, но иногда это делает терапевт или кто-то из членов группы, что позволяет пациенту увидеть свою проблему со стороны, а также понять, что в этой проблемной ситуации можно действовать по-другому.</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8736776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95868" y="280768"/>
            <a:ext cx="11295798" cy="3782382"/>
          </a:xfrm>
          <a:prstGeom prst="rect">
            <a:avLst/>
          </a:prstGeom>
        </p:spPr>
        <p:txBody>
          <a:bodyPr wrap="square">
            <a:spAutoFit/>
          </a:bodyPr>
          <a:lstStyle/>
          <a:p>
            <a:pPr marL="342900" lvl="0" indent="-342900" algn="just">
              <a:lnSpc>
                <a:spcPct val="107000"/>
              </a:lnSpc>
              <a:spcAft>
                <a:spcPts val="120"/>
              </a:spcAft>
              <a:buSzPts val="1000"/>
              <a:buFont typeface="Symbol" panose="05050102010706020507" pitchFamily="18" charset="2"/>
              <a:buChar char=""/>
              <a:tabLst>
                <a:tab pos="457200" algn="l"/>
              </a:tabLst>
            </a:pPr>
            <a:r>
              <a:rPr lang="ru-RU"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Биологическая обратная связь</a:t>
            </a: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 методика, в которой используется аппаратура, отслеживающая признаки стресса у пациента. По мере того как пациенту удаётся достичь состояния мышечного расслабления, он получает положительное зрительное или звуковое подкрепление (например, приятная музыка или изображение на экране компьютера).</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Методы отучивания (</a:t>
            </a:r>
            <a:r>
              <a:rPr lang="ru-RU" sz="2000" dirty="0" err="1"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аверсионная</a:t>
            </a: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терапия):</a:t>
            </a: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latin typeface="Times New Roman" panose="02020603050405020304" pitchFamily="18" charset="0"/>
                <a:ea typeface="SimSun" panose="02010600030101010101" pitchFamily="2" charset="-122"/>
                <a:cs typeface="Times New Roman" panose="02020603050405020304" pitchFamily="18" charset="0"/>
              </a:rPr>
              <a:t>Систематическая </a:t>
            </a:r>
            <a:r>
              <a:rPr lang="ru-RU" sz="2000" dirty="0" err="1" smtClean="0">
                <a:solidFill>
                  <a:srgbClr val="202122"/>
                </a:solidFill>
                <a:latin typeface="Times New Roman" panose="02020603050405020304" pitchFamily="18" charset="0"/>
                <a:ea typeface="SimSun" panose="02010600030101010101" pitchFamily="2" charset="-122"/>
                <a:cs typeface="Times New Roman" panose="02020603050405020304" pitchFamily="18" charset="0"/>
              </a:rPr>
              <a:t>десенбилизация</a:t>
            </a:r>
            <a:endParaRPr lang="ru-RU" sz="2000" dirty="0" smtClean="0">
              <a:solidFill>
                <a:srgbClr val="202122"/>
              </a:solidFill>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SimSun" panose="02010600030101010101" pitchFamily="2" charset="-122"/>
                <a:cs typeface="Times New Roman" panose="02020603050405020304" pitchFamily="18" charset="0"/>
              </a:rPr>
              <a:t>Имплозивная терапия</a:t>
            </a: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latin typeface="Times New Roman" panose="02020603050405020304" pitchFamily="18" charset="0"/>
                <a:ea typeface="SimSun" panose="02010600030101010101" pitchFamily="2" charset="-122"/>
                <a:cs typeface="Times New Roman" panose="02020603050405020304" pitchFamily="18" charset="0"/>
              </a:rPr>
              <a:t>Шейпинг</a:t>
            </a: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(моделирование поведения)</a:t>
            </a: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latin typeface="Times New Roman" panose="02020603050405020304" pitchFamily="18" charset="0"/>
                <a:ea typeface="SimSun" panose="02010600030101010101" pitchFamily="2" charset="-122"/>
                <a:cs typeface="Times New Roman" panose="02020603050405020304" pitchFamily="18" charset="0"/>
              </a:rPr>
              <a:t>Метод </a:t>
            </a:r>
            <a:r>
              <a:rPr lang="ru-RU" sz="2000" dirty="0" err="1" smtClean="0">
                <a:solidFill>
                  <a:srgbClr val="202122"/>
                </a:solidFill>
                <a:latin typeface="Times New Roman" panose="02020603050405020304" pitchFamily="18" charset="0"/>
                <a:ea typeface="SimSun" panose="02010600030101010101" pitchFamily="2" charset="-122"/>
                <a:cs typeface="Times New Roman" panose="02020603050405020304" pitchFamily="18" charset="0"/>
              </a:rPr>
              <a:t>аутоинструкций</a:t>
            </a:r>
            <a:endParaRPr lang="ru-RU" sz="2000" dirty="0" smtClean="0">
              <a:solidFill>
                <a:srgbClr val="202122"/>
              </a:solidFill>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SimSun" panose="02010600030101010101" pitchFamily="2" charset="-122"/>
                <a:cs typeface="Times New Roman" panose="02020603050405020304" pitchFamily="18" charset="0"/>
              </a:rPr>
              <a:t>Стресс-прививочная терапия</a:t>
            </a: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latin typeface="Times New Roman" panose="02020603050405020304" pitchFamily="18" charset="0"/>
                <a:ea typeface="SimSun" panose="02010600030101010101" pitchFamily="2" charset="-122"/>
                <a:cs typeface="Times New Roman" panose="02020603050405020304" pitchFamily="18" charset="0"/>
              </a:rPr>
              <a:t>Метод «остановки мысли»</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7021543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72955" y="327546"/>
            <a:ext cx="11737074" cy="3945696"/>
          </a:xfrm>
          <a:prstGeom prst="rect">
            <a:avLst/>
          </a:prstGeom>
        </p:spPr>
        <p:txBody>
          <a:bodyPr wrap="square">
            <a:spAutoFit/>
          </a:bodyPr>
          <a:lstStyle/>
          <a:p>
            <a:pPr>
              <a:lnSpc>
                <a:spcPct val="107000"/>
              </a:lnSpc>
              <a:spcBef>
                <a:spcPts val="360"/>
              </a:spcBef>
              <a:spcAft>
                <a:spcPts val="0"/>
              </a:spcAft>
            </a:pPr>
            <a:r>
              <a:rPr lang="ru-RU" sz="20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Методы поведенческой терапии в образовательной практике</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algn="just">
              <a:lnSpc>
                <a:spcPct val="107000"/>
              </a:lnSpc>
              <a:spcBef>
                <a:spcPts val="600"/>
              </a:spcBef>
              <a:spcAft>
                <a:spcPts val="600"/>
              </a:spcAft>
            </a:pPr>
            <a:r>
              <a:rPr lang="ru-RU" sz="2000" b="1"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Функциональный анализ поведения</a:t>
            </a: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 дисциплина, основанная на научных взглядах Б.Ф. Скиннера, а частности, на концепции оперативного </a:t>
            </a:r>
            <a:r>
              <a:rPr lang="ru-RU" sz="2000" dirty="0" err="1"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обусловливания</a:t>
            </a: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Ведущим методом анализа поведения является </a:t>
            </a:r>
            <a:r>
              <a:rPr lang="ru-RU" sz="2000" b="1"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метод функциональной оценки</a:t>
            </a: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 выявления антецедентов (предшествовавших условий) и </a:t>
            </a:r>
            <a:r>
              <a:rPr lang="ru-RU" sz="2000" dirty="0" err="1"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постцедентов</a:t>
            </a: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(последствий) определённых действий с целью нахождения факторов, связанных с проявлением интересующего терапевта поведения. </a:t>
            </a:r>
          </a:p>
          <a:p>
            <a:pPr algn="just">
              <a:lnSpc>
                <a:spcPct val="107000"/>
              </a:lnSpc>
              <a:spcBef>
                <a:spcPts val="600"/>
              </a:spcBef>
              <a:spcAft>
                <a:spcPts val="600"/>
              </a:spcAft>
            </a:pPr>
            <a:r>
              <a:rPr lang="ru-RU" sz="2000" b="1"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Прикладной анализ поведения</a:t>
            </a: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 технологическая реализация функционального анализа поведения: методы разбора и изменения условий с целью коррекции поведения</a:t>
            </a:r>
            <a:r>
              <a:rPr lang="ru-RU" sz="2000" baseline="30000" dirty="0" smtClean="0">
                <a:solidFill>
                  <a:srgbClr val="0B008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a:t>
            </a: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Прикладной анализ поведения применяется в системе образования как для улучшения показателей — учебной успеваемости, дисциплины, посещаемости у всех детей, так и для инклюзии детей с ограниченными возможностями здоровья и проблемами с </a:t>
            </a:r>
            <a:r>
              <a:rPr lang="ru-RU" sz="2000" dirty="0" err="1"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социальнизацией</a:t>
            </a: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(например, с РАС) в общеобразовательные классы.</a:t>
            </a:r>
            <a:endParaRPr lang="ru-RU" sz="20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3011219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4716" y="0"/>
            <a:ext cx="11791666" cy="6061981"/>
          </a:xfrm>
          <a:prstGeom prst="rect">
            <a:avLst/>
          </a:prstGeom>
        </p:spPr>
        <p:txBody>
          <a:bodyPr wrap="square">
            <a:spAutoFit/>
          </a:bodyPr>
          <a:lstStyle/>
          <a:p>
            <a:pPr algn="ctr">
              <a:lnSpc>
                <a:spcPct val="107000"/>
              </a:lnSpc>
              <a:spcBef>
                <a:spcPts val="1200"/>
              </a:spcBef>
              <a:spcAft>
                <a:spcPts val="300"/>
              </a:spcAft>
            </a:pPr>
            <a:r>
              <a:rPr lang="ru-RU"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ПРОБЛЕМЫ, ВОЗНИКАЮЩИЕ В ХОДЕ ТЕРАПИИ</a:t>
            </a:r>
            <a:endParaRPr lang="ru-RU" sz="2000" b="1"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Склонность клиента к многословной вербализации того, что он думает и чувствует, а также к стремлению найти причины своих проблем в том, что он пережил в прошлом. Причиной этого может быть представление о психотерапии как о методе, который «позволяет выговориться и понять самого себя». В этом случае следует объяснить клиенту, что поведенческая терапия заключается в выполнении конкретных упражнений, и её целью является не понимание проблемы, а устранение её последствий. Тем не менее, если терапевт видит, что клиенту необходимо выразить свои переживания или найти глубинную причину своих трудностей, то к поведенческим методам можно добавить, например, приёмы когнитивной или гуманистической психотерапии.</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Страх клиента по поводу того, что коррекция его эмоциональных проявлений превратит его в «робота». В таком случае следует объяснить ему, что благодаря поведенческой терапии, его эмоциональный мир не станет беднее, просто на смену негативным и неадаптивным эмоциям придут приятные эмоции.</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Пассивность клиента или страх перед усилием, необходимым для выполнения упражнений. В этом случае стоит напомнить клиенту, к каким последствиям такая установка может привести в долгосрочной перспективе. В то же время можно пересмотреть план терапии и начать работу с более простых задач, разбивая их на отдельные этапы. Иногда в подобных случаях в поведенческой терапии используется помощь членов семьи клиента.</a:t>
            </a:r>
            <a:endParaRPr lang="ru-RU" sz="20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996516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8323" y="119639"/>
            <a:ext cx="11896298" cy="6135526"/>
          </a:xfrm>
          <a:prstGeom prst="rect">
            <a:avLst/>
          </a:prstGeom>
        </p:spPr>
        <p:txBody>
          <a:bodyPr wrap="square">
            <a:spAutoFit/>
          </a:bodyPr>
          <a:lstStyle/>
          <a:p>
            <a:pPr algn="just">
              <a:lnSpc>
                <a:spcPct val="107000"/>
              </a:lnSpc>
              <a:spcBef>
                <a:spcPts val="600"/>
              </a:spcBef>
              <a:spcAft>
                <a:spcPts val="600"/>
              </a:spcAf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Иногда у клиента присутствуют </a:t>
            </a:r>
            <a:r>
              <a:rPr lang="ru-RU" sz="2000" dirty="0" err="1"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дисфункциональные</a:t>
            </a: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убеждения и установки, мешающие его вовлечению в терапевтический процесс. К этим установкам относятся:</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Нереалистические или негибкие ожидания в отношении методов и результатов терапии, что может быть разновидностью магического </a:t>
            </a:r>
            <a:r>
              <a:rPr lang="ru-RU" sz="2000" dirty="0" err="1"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мыщления</a:t>
            </a: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(предполагается, что терапевт способен устранить любую проблему клиента). В этом случае особенно важно выяснить, каковы ожидания клиента, а затем составить чёткий план терапии и обсудить этот план с клиентом.</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Убеждённость в том, что за успех терапии ответственен лишь терапевт, а клиент не может и не должен прикладывать какие-либо усилия (внешний локус контроля) . Эта проблема не только существенно замедляет прогресс лечения, но и приводит к рецидивам после прекращения встреч с терапевтом (клиент не считает необходимым выполнять «домашние задания» и следовать рекомендациям, которые были ему даны в момент завершения терапии). В этом случае полезно напомнить клиенту, что в поведенческой терапии успех невозможен без активного сотрудничества клиента.</a:t>
            </a: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latin typeface="Times New Roman" panose="02020603050405020304" pitchFamily="18" charset="0"/>
                <a:ea typeface="SimSun" panose="02010600030101010101" pitchFamily="2" charset="-122"/>
                <a:cs typeface="Times New Roman" panose="02020603050405020304" pitchFamily="18" charset="0"/>
              </a:rPr>
              <a:t>Драматизация </a:t>
            </a: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проблемы, например: «У меня слишком много трудностей, я никогда не справлюсь с этим». В этом случае полезно начать терапию с простых задач и с упражнений, позволяющих добиться быстрого результата, что повышает уверенность клиента в том, что он способен справиться со своими проблемами.</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Страх осуждения: клиент стесняется рассказывать терапевту о некоторых своих проблемах, и это препятствует выработке эффективного и реалистического плана терапевтической работы.</a:t>
            </a:r>
            <a:endParaRPr lang="ru-RU" sz="20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521338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5534" y="0"/>
            <a:ext cx="11996381" cy="6887335"/>
          </a:xfrm>
          <a:prstGeom prst="rect">
            <a:avLst/>
          </a:prstGeom>
        </p:spPr>
        <p:txBody>
          <a:bodyPr wrap="square">
            <a:spAutoFit/>
          </a:bodyPr>
          <a:lstStyle/>
          <a:p>
            <a:pPr algn="just">
              <a:lnSpc>
                <a:spcPct val="107000"/>
              </a:lnSpc>
              <a:spcBef>
                <a:spcPts val="600"/>
              </a:spcBef>
              <a:spcAft>
                <a:spcPts val="600"/>
              </a:spcAft>
            </a:pPr>
            <a:r>
              <a:rPr lang="ru-RU"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При наличии подобных </a:t>
            </a:r>
            <a:r>
              <a:rPr lang="ru-RU" dirty="0" err="1"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дисфункциональных</a:t>
            </a:r>
            <a:r>
              <a:rPr lang="ru-RU"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убеждений имеет смысл применить методы когнитивной психотерапии, помогающие клиенту пересмотреть свои установки.</a:t>
            </a:r>
            <a:endParaRPr lang="ru-RU"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algn="just">
              <a:lnSpc>
                <a:spcPct val="107000"/>
              </a:lnSpc>
              <a:spcBef>
                <a:spcPts val="600"/>
              </a:spcBef>
              <a:spcAft>
                <a:spcPts val="600"/>
              </a:spcAft>
            </a:pPr>
            <a:r>
              <a:rPr lang="ru-RU"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Одним из препятствий к достижению успеха является недостаточная мотивация клиента. Как было указано выше, сильная мотивация является необходимым условием успешности поведенческой терапии. По этой причине мотивация к изменению должна быть оценена в самом начале терапии, а затем, в ходе работы с клиентом, её уровень следует постоянно проверять (не следует забывать, что иногда </a:t>
            </a:r>
            <a:r>
              <a:rPr lang="ru-RU" dirty="0" err="1"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демотивация</a:t>
            </a:r>
            <a:r>
              <a:rPr lang="ru-RU"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клиента принимает скрытые формы. Например, он может прекратить терапию, уверяя, что его проблема решена. В поведенческой терапии это называется «бегство в выздоровление»). Для повышения мотивации:</a:t>
            </a:r>
            <a:endParaRPr lang="ru-RU"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Необходимо давать чёткие и ясные объяснения по поводу важности и полезности применяемых в терапии приёмов;</a:t>
            </a:r>
            <a:endParaRPr lang="ru-RU"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Следует выбирать конкретные терапевтические цели, </a:t>
            </a:r>
            <a:r>
              <a:rPr lang="ru-RU" dirty="0" err="1"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согласуя</a:t>
            </a:r>
            <a:r>
              <a:rPr lang="ru-RU"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свой выбор с желаниями и предпочтениями клиента;</a:t>
            </a:r>
            <a:endParaRPr lang="ru-RU"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Замечено, что часто клиенты концентрируют внимание на проблемах, которые ещё не решены, и забывают об уже достигнутых успехах. В этом случае полезно периодически оценивать состояние клиента, наглядно показывая ему прогресс, достигнутый благодаря его усилиям (это можно продемонстрировать, например, с помощью диаграмм).</a:t>
            </a:r>
            <a:endParaRPr lang="ru-RU"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Особенностью поведенческой терапии является нацеленность на быстрый, конкретный, наблюдаемый (и измеряемый) результат. Поэтому, если существенного прогресса в состоянии клиента не наблюдается, то мотивация клиента может исчезнуть. В этом случае терапевт должен немедленно пересмотреть выбранную тактику работы с клиентом.</a:t>
            </a:r>
            <a:endParaRPr lang="ru-RU"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Поскольку в поведенческой терапии терапевт работает в сотрудничестве с клиентом, следует объяснить, что клиент не обязан слепо выполнять рекомендации терапевта. Возражения с его стороны приветствуются, и любое возражение следует немедленно обсудить с клиентом и при необходимости вести изменения в план работы.</a:t>
            </a:r>
            <a:endParaRPr lang="ru-RU"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Для повышения мотивации рекомендуется избегать однообразия в работе с клиентом; полезно использовать новые методы, вызывающие у клиента наибольший интерес.</a:t>
            </a:r>
            <a:endParaRPr lang="ru-RU"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2279977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8323" y="177421"/>
            <a:ext cx="11909946" cy="6398611"/>
          </a:xfrm>
          <a:prstGeom prst="rect">
            <a:avLst/>
          </a:prstGeom>
        </p:spPr>
        <p:txBody>
          <a:bodyPr wrap="square">
            <a:spAutoFit/>
          </a:bodyPr>
          <a:lstStyle/>
          <a:p>
            <a:pPr algn="just">
              <a:lnSpc>
                <a:spcPct val="107000"/>
              </a:lnSpc>
              <a:spcBef>
                <a:spcPts val="600"/>
              </a:spcBef>
              <a:spcAft>
                <a:spcPts val="600"/>
              </a:spcAft>
            </a:pPr>
            <a:r>
              <a:rPr lang="ru-RU"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При этом терапевт не должен забывать, что неуспех терапии может быть связан не с </a:t>
            </a:r>
            <a:r>
              <a:rPr lang="ru-RU" dirty="0" err="1"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дисфункциональными</a:t>
            </a:r>
            <a:r>
              <a:rPr lang="ru-RU"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установками клиента, а со скрытыми </a:t>
            </a:r>
            <a:r>
              <a:rPr lang="ru-RU" dirty="0" err="1"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дисфункциональными</a:t>
            </a:r>
            <a:r>
              <a:rPr lang="ru-RU"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установками самого терапевта и с ошибками в применении методов поведенческой терапии. По этой причине необходимо постоянно использовать самонаблюдение и помощь коллег, выявляя, какие искажённые когнитивные установки и проблемные типы поведения мешают терапевту добиться успеха в работе. Для поведенческой терапии характерны следующие ошибки:</a:t>
            </a:r>
            <a:endParaRPr lang="ru-RU" sz="16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Терапевт даёт клиенту «домашнее задание» или вопросник для самонаблюдения, но затем забывает об этом или не находит времени для того, чтобы обсудить полученные результаты. Такой подход может значительно снизить мотивацию клиента и уменьшить его доверие к терапевту.</a:t>
            </a:r>
            <a:endParaRPr lang="ru-RU" sz="16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Для неопытных поведенческих терапевтов характерны отступления от предварительно выработанного плана терапии: терапевт может перейти к устранению новой проблемы, не завершив работу с предыдущей проблемой. Все это снижает эффективность терапии и уменьшает мотивацию клиента. По этой причине в поведенческой терапии рекомендуется заранее составлять чёткий и реалистический план работы; терапевт должен, насколько возможно, следовать этому плану и не менять его без согласования с клиентом. Если изменение плана всё-таки необходимо, не следует импровизировать — терапевт должен, совместно с клиентом, выработать новый план работы</a:t>
            </a:r>
            <a:r>
              <a:rPr lang="ru-RU" sz="1100" u="sng" baseline="30000" dirty="0" smtClean="0">
                <a:solidFill>
                  <a:srgbClr val="0B0080"/>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[3]</a:t>
            </a:r>
            <a:r>
              <a:rPr lang="ru-RU"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Иногда терапевт работает лишь с отдельными симптомами и проблемами, которым соответствуют те или иные техники. При этом не принимается во внимание и не анализируется целостная картина нарушений, что неизбежно снижает эффективность работы и даже может привести к обратному негативному эффекту. По этой причине поведенческий психотерапевт должен обладать углублёнными знаниями о клинической картине и психологических механизмах различных синдромов и патологий, и в своей работе он всегда должен стремиться к пониманию того, что стоит за той или иной частной проблемой.</a:t>
            </a:r>
            <a:r>
              <a:rPr lang="ru-RU" sz="1100" u="sng" baseline="30000" dirty="0" smtClean="0">
                <a:solidFill>
                  <a:srgbClr val="0B0080"/>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rPr>
              <a:t>]</a:t>
            </a:r>
            <a:endParaRPr lang="ru-RU" sz="16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9796891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77504" y="124631"/>
            <a:ext cx="11650639" cy="6258636"/>
          </a:xfrm>
          <a:prstGeom prst="rect">
            <a:avLst/>
          </a:prstGeom>
        </p:spPr>
        <p:txBody>
          <a:bodyPr wrap="square">
            <a:spAutoFit/>
          </a:bodyPr>
          <a:lstStyle/>
          <a:p>
            <a:pPr algn="ctr">
              <a:lnSpc>
                <a:spcPct val="107000"/>
              </a:lnSpc>
              <a:spcBef>
                <a:spcPts val="1200"/>
              </a:spcBef>
              <a:spcAft>
                <a:spcPts val="300"/>
              </a:spcAft>
            </a:pPr>
            <a:r>
              <a:rPr lang="ru-RU" sz="20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ПРОТИВОПОКАЗАНИЯ К ПРИМЕНЕНИЮ ПОВЕДЕНЧЕСКОЙ ПСИХОТЕРАПИИ</a:t>
            </a:r>
            <a:endParaRPr lang="ru-RU" sz="2000" b="1" dirty="0" smtClean="0">
              <a:solidFill>
                <a:srgbClr val="54595D"/>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Bef>
                <a:spcPts val="1200"/>
              </a:spcBef>
              <a:spcAft>
                <a:spcPts val="300"/>
              </a:spcAft>
            </a:pPr>
            <a:r>
              <a:rPr lang="ru-RU" sz="2000" dirty="0" smtClean="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Поведенческая </a:t>
            </a:r>
            <a:r>
              <a:rPr lang="ru-RU" sz="20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психотерапия не должна применяться в следующих случаях:</a:t>
            </a:r>
            <a:endParaRPr lang="ru-RU" sz="2000" dirty="0">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психозы в </a:t>
            </a:r>
            <a:r>
              <a:rPr lang="ru-RU" sz="20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стадии обострения;</a:t>
            </a:r>
            <a:endParaRPr lang="ru-RU" sz="2000" dirty="0">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т</a:t>
            </a:r>
            <a:r>
              <a:rPr lang="ru-RU" sz="2000" dirty="0" smtClean="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яжёлые депрессивные</a:t>
            </a:r>
            <a:r>
              <a:rPr lang="ru-RU" sz="20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 состояния;</a:t>
            </a:r>
            <a:endParaRPr lang="ru-RU" sz="2000" dirty="0">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г</a:t>
            </a:r>
            <a:r>
              <a:rPr lang="ru-RU" sz="2000" dirty="0" smtClean="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лубокая умственная отсталость.</a:t>
            </a:r>
            <a:endParaRPr lang="ru-RU" sz="2000" dirty="0">
              <a:latin typeface="Times New Roman" panose="02020603050405020304" pitchFamily="18" charset="0"/>
              <a:ea typeface="SimSun" panose="02010600030101010101" pitchFamily="2" charset="-122"/>
              <a:cs typeface="Times New Roman" panose="02020603050405020304" pitchFamily="18" charset="0"/>
            </a:endParaRPr>
          </a:p>
          <a:p>
            <a:pPr algn="just">
              <a:lnSpc>
                <a:spcPct val="107000"/>
              </a:lnSpc>
              <a:spcBef>
                <a:spcPts val="600"/>
              </a:spcBef>
              <a:spcAft>
                <a:spcPts val="600"/>
              </a:spcAft>
            </a:pPr>
            <a:r>
              <a:rPr lang="ru-RU" sz="20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В этих случаях основной проблемой является то, что пациент неспособен понять, для чего он должен выполнять упражнения, которые рекомендует психотерапевт.</a:t>
            </a:r>
            <a:endParaRPr lang="ru-RU" sz="2000" dirty="0">
              <a:latin typeface="Times New Roman" panose="02020603050405020304" pitchFamily="18" charset="0"/>
              <a:ea typeface="SimSun" panose="02010600030101010101" pitchFamily="2" charset="-122"/>
              <a:cs typeface="Times New Roman" panose="02020603050405020304" pitchFamily="18" charset="0"/>
            </a:endParaRPr>
          </a:p>
          <a:p>
            <a:pPr algn="just">
              <a:lnSpc>
                <a:spcPct val="107000"/>
              </a:lnSpc>
              <a:spcBef>
                <a:spcPts val="600"/>
              </a:spcBef>
              <a:spcAft>
                <a:spcPts val="600"/>
              </a:spcAft>
            </a:pPr>
            <a:r>
              <a:rPr lang="ru-RU" sz="20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В случае наличия у </a:t>
            </a:r>
            <a:r>
              <a:rPr lang="ru-RU" sz="2000" dirty="0" smtClean="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пациента личностных </a:t>
            </a:r>
            <a:r>
              <a:rPr lang="ru-RU" sz="2000" dirty="0" err="1" smtClean="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растройств</a:t>
            </a:r>
            <a:r>
              <a:rPr lang="ru-RU" sz="20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 поведенческая терапия возможна, но она может оказаться менее эффективной и более длительной, поскольку терапевту будет труднее добиться активного сотрудничества со стороны пациента. Недостаточно высокий уровень интеллектуального развития не является препятствием для проведения поведенческой терапии, но в этом случае предпочтительно использовать простые техники и упражнения, цель которых пациент способен </a:t>
            </a:r>
            <a:r>
              <a:rPr lang="ru-RU" sz="2000" dirty="0" smtClean="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понять.</a:t>
            </a:r>
          </a:p>
          <a:p>
            <a:pPr algn="ctr"/>
            <a:r>
              <a:rPr lang="ru-RU" sz="2000" b="1" dirty="0" smtClean="0">
                <a:latin typeface="Times New Roman" panose="02020603050405020304" pitchFamily="18" charset="0"/>
                <a:cs typeface="Times New Roman" panose="02020603050405020304" pitchFamily="18" charset="0"/>
              </a:rPr>
              <a:t>Поведенческая психотерапия третьего поколения</a:t>
            </a:r>
          </a:p>
          <a:p>
            <a:pPr algn="just"/>
            <a:r>
              <a:rPr lang="ru-RU" sz="2000" dirty="0" smtClean="0">
                <a:latin typeface="Times New Roman" panose="02020603050405020304" pitchFamily="18" charset="0"/>
                <a:cs typeface="Times New Roman" panose="02020603050405020304" pitchFamily="18" charset="0"/>
              </a:rPr>
              <a:t>Новые </a:t>
            </a:r>
            <a:r>
              <a:rPr lang="ru-RU" sz="2000" dirty="0">
                <a:latin typeface="Times New Roman" panose="02020603050405020304" pitchFamily="18" charset="0"/>
                <a:cs typeface="Times New Roman" panose="02020603050405020304" pitchFamily="18" charset="0"/>
              </a:rPr>
              <a:t>направления в поведенческой психотерапии объединяются под термином «поведенческая терапия третьего </a:t>
            </a:r>
            <a:r>
              <a:rPr lang="ru-RU" sz="2000" dirty="0" smtClean="0">
                <a:latin typeface="Times New Roman" panose="02020603050405020304" pitchFamily="18" charset="0"/>
                <a:cs typeface="Times New Roman" panose="02020603050405020304" pitchFamily="18" charset="0"/>
              </a:rPr>
              <a:t>поколения». </a:t>
            </a:r>
            <a:r>
              <a:rPr lang="ru-RU" sz="2000" dirty="0">
                <a:latin typeface="Times New Roman" panose="02020603050405020304" pitchFamily="18" charset="0"/>
                <a:cs typeface="Times New Roman" panose="02020603050405020304" pitchFamily="18" charset="0"/>
              </a:rPr>
              <a:t>(См., например</a:t>
            </a:r>
            <a:r>
              <a:rPr lang="ru-RU" sz="20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Acceptance and Commitment Therapy</a:t>
            </a:r>
            <a:r>
              <a:rPr lang="ru-RU" sz="2000" dirty="0" smtClean="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(англ.) </a:t>
            </a:r>
            <a:r>
              <a:rPr lang="ru-RU" sz="2000" dirty="0" smtClean="0">
                <a:latin typeface="Times New Roman" panose="02020603050405020304" pitchFamily="18" charset="0"/>
                <a:cs typeface="Times New Roman" panose="02020603050405020304" pitchFamily="18" charset="0"/>
              </a:rPr>
              <a:t>и «Диалектическая поведенческая терапия».).</a:t>
            </a:r>
            <a:endParaRPr lang="ru-RU" sz="2000" dirty="0">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endParaRPr lang="ru-RU" sz="20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128246281"/>
      </p:ext>
    </p:extLst>
  </p:cSld>
  <p:clrMapOvr>
    <a:masterClrMapping/>
  </p:clrMapOvr>
</p:sld>
</file>

<file path=ppt/theme/theme1.xml><?xml version="1.0" encoding="utf-8"?>
<a:theme xmlns:a="http://schemas.openxmlformats.org/drawingml/2006/main" name="Метрополия">
  <a:themeElements>
    <a:clrScheme name="Метрополия">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Метрополи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Метрополия">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TM03457491[[fn=Метрополия]]</Template>
  <TotalTime>27</TotalTime>
  <Words>398</Words>
  <Application>Microsoft Office PowerPoint</Application>
  <PresentationFormat>Широкоэкранный</PresentationFormat>
  <Paragraphs>48</Paragraphs>
  <Slides>9</Slides>
  <Notes>2</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9</vt:i4>
      </vt:variant>
    </vt:vector>
  </HeadingPairs>
  <TitlesOfParts>
    <vt:vector size="16" baseType="lpstr">
      <vt:lpstr>SimSun</vt:lpstr>
      <vt:lpstr>Arial</vt:lpstr>
      <vt:lpstr>Calibri</vt:lpstr>
      <vt:lpstr>Calibri Light</vt:lpstr>
      <vt:lpstr>Symbol</vt:lpstr>
      <vt:lpstr>Times New Roman</vt:lpstr>
      <vt:lpstr>Метрополия</vt:lpstr>
      <vt:lpstr>Методы поведенческой терапии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Методы поведенческой терапии</dc:title>
  <dc:creator>usewr</dc:creator>
  <cp:lastModifiedBy>usewr</cp:lastModifiedBy>
  <cp:revision>11</cp:revision>
  <dcterms:created xsi:type="dcterms:W3CDTF">2020-09-13T04:20:36Z</dcterms:created>
  <dcterms:modified xsi:type="dcterms:W3CDTF">2020-09-13T04:55:00Z</dcterms:modified>
</cp:coreProperties>
</file>