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8" r:id="rId3"/>
    <p:sldId id="259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70" r:id="rId13"/>
    <p:sldId id="272" r:id="rId14"/>
    <p:sldId id="273" r:id="rId15"/>
    <p:sldId id="274" r:id="rId1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94660"/>
  </p:normalViewPr>
  <p:slideViewPr>
    <p:cSldViewPr snapToGrid="0">
      <p:cViewPr varScale="1">
        <p:scale>
          <a:sx n="89" d="100"/>
          <a:sy n="89" d="100"/>
        </p:scale>
        <p:origin x="120" y="1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3/29/2020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3/29/2020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3/29/2020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3/29/2020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kk-KZ" sz="3600" b="1" dirty="0"/>
              <a:t>Қарым-қатынастың коммуникативті жағы. Коммуникацияның вербалды және вербалды емес құралдары</a:t>
            </a:r>
            <a:endParaRPr lang="ru-RU" sz="36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kk-KZ" sz="4000" b="1" dirty="0" smtClean="0">
                <a:solidFill>
                  <a:srgbClr val="FF0000"/>
                </a:solidFill>
              </a:rPr>
              <a:t>Дәріс-12</a:t>
            </a:r>
            <a:endParaRPr lang="ru-RU" sz="40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210730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b="1" dirty="0"/>
              <a:t>Вербальді коммуникация.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k-KZ" dirty="0" smtClean="0">
                <a:solidFill>
                  <a:srgbClr val="FF0000"/>
                </a:solidFill>
              </a:rPr>
              <a:t>Сөйлеу </a:t>
            </a:r>
            <a:r>
              <a:rPr lang="kk-KZ" dirty="0">
                <a:solidFill>
                  <a:srgbClr val="FF0000"/>
                </a:solidFill>
              </a:rPr>
              <a:t>– бұл вербальді коммуникация, яғни тілдің көмегімен қарым-қатынас жасау процесі</a:t>
            </a:r>
            <a:r>
              <a:rPr lang="kk-KZ" dirty="0"/>
              <a:t>. Вербальді коммуникацияның құралы болып қоғамдық тәжірибеде белгілі бір мағынаны құрайтын </a:t>
            </a:r>
            <a:r>
              <a:rPr lang="kk-KZ" dirty="0">
                <a:solidFill>
                  <a:srgbClr val="FF0000"/>
                </a:solidFill>
              </a:rPr>
              <a:t>сөздер</a:t>
            </a:r>
            <a:r>
              <a:rPr lang="kk-KZ" dirty="0"/>
              <a:t> табылады. </a:t>
            </a:r>
            <a:r>
              <a:rPr lang="kk-KZ" u="sng" dirty="0"/>
              <a:t>Сөздер </a:t>
            </a:r>
            <a:r>
              <a:rPr lang="kk-KZ" u="sng" dirty="0" smtClean="0"/>
              <a:t>дауыстап</a:t>
            </a:r>
            <a:r>
              <a:rPr lang="kk-KZ" u="sng" dirty="0"/>
              <a:t>, іштей айтылуы, жазылуы мүмкін немесе естімейтін адамдарда олардың орнын мағына беретін ерекше </a:t>
            </a:r>
            <a:r>
              <a:rPr lang="kk-KZ" u="sng" dirty="0">
                <a:solidFill>
                  <a:srgbClr val="FF0000"/>
                </a:solidFill>
              </a:rPr>
              <a:t>ым-ишаралар, жесттар</a:t>
            </a:r>
            <a:r>
              <a:rPr lang="kk-KZ" u="sng" dirty="0"/>
              <a:t> басуы мүмкін (дактиология деп аталады, онда әрбір әріп саусақ қозғалыстарымен белгіленеді және жесттік сөйлеу, мұнда жест тұтас бір сөздің немесе сөздер тобының орнын басады).</a:t>
            </a:r>
            <a:endParaRPr lang="ru-RU" u="sng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5535851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47232" y="226077"/>
            <a:ext cx="8911687" cy="1280890"/>
          </a:xfrm>
          <a:solidFill>
            <a:srgbClr val="FFFF00"/>
          </a:solidFill>
        </p:spPr>
        <p:txBody>
          <a:bodyPr>
            <a:normAutofit fontScale="90000"/>
          </a:bodyPr>
          <a:lstStyle/>
          <a:p>
            <a:r>
              <a:rPr lang="kk-KZ" sz="3100" dirty="0" smtClean="0">
                <a:solidFill>
                  <a:srgbClr val="FF0000"/>
                </a:solidFill>
              </a:rPr>
              <a:t>Сөйлеудің түрлері:</a:t>
            </a:r>
            <a:br>
              <a:rPr lang="kk-KZ" sz="3100" dirty="0" smtClean="0">
                <a:solidFill>
                  <a:srgbClr val="FF0000"/>
                </a:solidFill>
              </a:rPr>
            </a:br>
            <a:r>
              <a:rPr lang="kk-KZ" sz="3100" dirty="0" smtClean="0">
                <a:solidFill>
                  <a:srgbClr val="FF0000"/>
                </a:solidFill>
              </a:rPr>
              <a:t>- </a:t>
            </a:r>
            <a:r>
              <a:rPr lang="kk-KZ" sz="3100" dirty="0" smtClean="0"/>
              <a:t>жазбаша </a:t>
            </a:r>
            <a:r>
              <a:rPr lang="kk-KZ" sz="3100" dirty="0"/>
              <a:t>және ауызша </a:t>
            </a:r>
            <a:r>
              <a:rPr lang="kk-KZ" sz="3100" dirty="0" smtClean="0"/>
              <a:t>сөйлеу</a:t>
            </a:r>
            <a:br>
              <a:rPr lang="kk-KZ" sz="3100" dirty="0" smtClean="0"/>
            </a:br>
            <a:r>
              <a:rPr lang="kk-KZ" sz="3100" dirty="0" smtClean="0"/>
              <a:t>- диалогтық </a:t>
            </a:r>
            <a:r>
              <a:rPr lang="kk-KZ" sz="3100" dirty="0"/>
              <a:t>және монологтық</a:t>
            </a:r>
            <a:r>
              <a:rPr lang="kk-KZ" dirty="0"/>
              <a:t/>
            </a:r>
            <a:br>
              <a:rPr lang="kk-KZ" dirty="0"/>
            </a:b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solidFill>
            <a:schemeClr val="bg2">
              <a:lumMod val="75000"/>
            </a:schemeClr>
          </a:solidFill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kk-KZ" dirty="0" smtClean="0"/>
              <a:t>Ауызша сөйлеудің ең қарапайым түрі </a:t>
            </a:r>
            <a:r>
              <a:rPr lang="kk-KZ" dirty="0" smtClean="0">
                <a:solidFill>
                  <a:srgbClr val="FF0000"/>
                </a:solidFill>
              </a:rPr>
              <a:t>диалог, </a:t>
            </a:r>
            <a:r>
              <a:rPr lang="kk-KZ" dirty="0" smtClean="0"/>
              <a:t>яғни қандай да бір мәселені бірлесіп талдайтын және бірлесіп шешетін әңгімелесушілердің әңгімесі болып табылады.Ауызша сөйлеуге репликалар, әңгімелесушінің жекелеген сөздері мен фразаларын қайталау, сұрақтар қою, толықтырулар</a:t>
            </a:r>
            <a:endParaRPr lang="kk-KZ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solidFill>
            <a:schemeClr val="bg2">
              <a:lumMod val="75000"/>
            </a:schemeClr>
          </a:solidFill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kk-KZ" dirty="0" smtClean="0"/>
              <a:t>Ауызша </a:t>
            </a:r>
            <a:r>
              <a:rPr lang="kk-KZ" dirty="0"/>
              <a:t>сөйлеудің екінші түрі – </a:t>
            </a:r>
            <a:r>
              <a:rPr lang="kk-KZ" dirty="0">
                <a:solidFill>
                  <a:srgbClr val="FF0000"/>
                </a:solidFill>
              </a:rPr>
              <a:t>монолог</a:t>
            </a:r>
            <a:r>
              <a:rPr lang="kk-KZ" dirty="0"/>
              <a:t>, мұнда бір адам оны тыңдап отырған екінші адамға немесе көп адамдарға қарап сөйлейді: бұл мұғалімнің әңгімесі, оқушының жауабы,баяндама және т.с.с. монологтық сөйлеудің үлкен композициялық күрделілігі бар, ойдың аяқталуын, грамматикалық ережелерді қатаң сақтауды, монолог айтушының айтқысы келгендерінің қатаң логика мен жүйелілікпенбаяндалуын талап етеді.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621049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247887" y="462579"/>
            <a:ext cx="9574305" cy="4832092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txBody>
          <a:bodyPr wrap="square">
            <a:spAutoFit/>
          </a:bodyPr>
          <a:lstStyle/>
          <a:p>
            <a:pPr algn="just"/>
            <a:r>
              <a:rPr lang="be-BY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Вербальдық емес қарым-қатынас тәсілдерін зертеушілердің бірі </a:t>
            </a:r>
            <a:r>
              <a:rPr lang="be-BY" sz="28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А. Мейерабианның</a:t>
            </a:r>
            <a:r>
              <a:rPr lang="be-BY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be-BY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зерттеуі бойынша өзара әрекет процесіндегі хабардың 93 пайызы вербальдық емес жолдар жүйесімен беріледі (жеткізіледі), 55 пайызы – мимика (ым-ишара), қимыл-қозғалыс, дене тұрысы арқылы, 38 папйызы – дауыстың интонациясы, тембрі және жоғарылығы бойынша беріледі. Қарым-қатынас процесіндегі хабардың таралуының 7 пайызы ғана вербальдық тәсілдерге байланысты. Өйткені вербальдық емес қарым-қатынас жүйесінде 700000-нан астам ым-ишара, қимыл-қозғалыс және дене тұрысы бар, біздің тілдегі сөздерге қарағанда әлдеқайда көп.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347652118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e-BY" dirty="0">
                <a:solidFill>
                  <a:srgbClr val="FF0000"/>
                </a:solidFill>
              </a:rPr>
              <a:t>Верб</a:t>
            </a:r>
            <a:r>
              <a:rPr lang="kk-KZ" dirty="0">
                <a:solidFill>
                  <a:srgbClr val="FF0000"/>
                </a:solidFill>
              </a:rPr>
              <a:t>а</a:t>
            </a:r>
            <a:r>
              <a:rPr lang="be-BY" dirty="0">
                <a:solidFill>
                  <a:srgbClr val="FF0000"/>
                </a:solidFill>
              </a:rPr>
              <a:t>льдық емес қарым-қатынас құралдары дегеніміз 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solidFill>
            <a:schemeClr val="bg2">
              <a:lumMod val="75000"/>
            </a:schemeClr>
          </a:solidFill>
        </p:spPr>
        <p:txBody>
          <a:bodyPr/>
          <a:lstStyle/>
          <a:p>
            <a:pPr marL="0" indent="0">
              <a:buNone/>
            </a:pPr>
            <a:r>
              <a:rPr lang="be-BY" sz="2800" dirty="0" smtClean="0"/>
              <a:t>танымдық </a:t>
            </a:r>
            <a:r>
              <a:rPr lang="be-BY" sz="2800" dirty="0"/>
              <a:t>немесе эмоционалды-бағалаушы хабарды жеткізуде ым-ишара, дене қозғалысы, дауыстың ырғақтық ерекшеліктері, тактильдік (тері) әсерлері болып табылады. </a:t>
            </a:r>
            <a:endParaRPr lang="ru-RU" sz="2800" b="1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3338160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e-BY" dirty="0">
                <a:solidFill>
                  <a:srgbClr val="FF0000"/>
                </a:solidFill>
              </a:rPr>
              <a:t>Кинесикалық қарым-қатынас құралдары бұл 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solidFill>
            <a:schemeClr val="bg2">
              <a:lumMod val="75000"/>
            </a:schemeClr>
          </a:solidFill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be-BY" sz="2800" dirty="0" smtClean="0"/>
              <a:t>қарым-қатынаста </a:t>
            </a:r>
            <a:r>
              <a:rPr lang="be-BY" sz="2800" dirty="0"/>
              <a:t>мәнерлі-реттеуші қызмет атқаратын басқа адамның қимыл-қозғалысын көру арқылы қабылдау (ым-ишара, пантомимика, дене тұрысы).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311110528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kk-KZ" sz="2000" dirty="0">
                <a:solidFill>
                  <a:srgbClr val="FF0000"/>
                </a:solidFill>
              </a:rPr>
              <a:t>Вербальдық емес қарым-қатынас саласындағы мамандар А. Пиц, Дж. Ниренберг және Г. Калеро қимыл-қозғалыстардың толық классификациясын береді.</a:t>
            </a:r>
            <a:r>
              <a:rPr lang="ru-RU" sz="2400" dirty="0"/>
              <a:t/>
            </a:r>
            <a:br>
              <a:rPr lang="ru-RU" sz="2400" dirty="0"/>
            </a:b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449363" y="1746325"/>
            <a:ext cx="8915400" cy="3777622"/>
          </a:xfrm>
          <a:solidFill>
            <a:srgbClr val="FFFF00"/>
          </a:solidFill>
        </p:spPr>
        <p:txBody>
          <a:bodyPr>
            <a:normAutofit fontScale="70000" lnSpcReduction="20000"/>
          </a:bodyPr>
          <a:lstStyle/>
          <a:p>
            <a:r>
              <a:rPr lang="kk-KZ" dirty="0"/>
              <a:t>Ашық қимыл-қозғалыстар» және «сенім, ықылас қимыл-қозғалыстары» алақанның визуалдық бақылауы үшін жеңілдігімен </a:t>
            </a:r>
            <a:r>
              <a:rPr lang="kk-KZ" dirty="0" smtClean="0"/>
              <a:t>ерекшеленеді</a:t>
            </a:r>
          </a:p>
          <a:p>
            <a:r>
              <a:rPr lang="kk-KZ" dirty="0"/>
              <a:t>«Жабық қимыл-қозғалыстар» немесе «адал емес қимыл-қозғалыстар» жоғарыда суреттелген. Олар қарым-қатынаста екінші (жасырын) мақсат бар екендігін көрсетедеі, серіктестің қарама-қайшы психологиялық міндеттерді шешкелі тұрғандығын көрсетеді.</a:t>
            </a:r>
            <a:endParaRPr lang="ru-RU" dirty="0"/>
          </a:p>
          <a:p>
            <a:r>
              <a:rPr lang="kk-KZ" dirty="0"/>
              <a:t>«Бағаладу қимыл-қозғалыстары» (иекті қасу, сұқ саусақты беттің бойымен созу, тұрып ары-бері жүру және т.б.) серіктестің сенімсіздік білдіріп тұрғандығын </a:t>
            </a:r>
            <a:r>
              <a:rPr lang="kk-KZ" dirty="0" smtClean="0"/>
              <a:t>көрсетеді</a:t>
            </a:r>
          </a:p>
          <a:p>
            <a:r>
              <a:rPr lang="kk-KZ" dirty="0"/>
              <a:t>«Сенімділік қимыл-қозғалыстары» (орындықта отырып ары-бері теңселу, саусақтарды күмбез түрінде біріктіру, мұрынның ұшына қол тигізу) серіктестің өз мүмкіндіктеріне өте сенімді екендігін көрсетеді, өзін жақсы, жайлы сезініп тұрғанын және өзін басқалардан жоғары сезініп тұрғандығын көрсетеді.  </a:t>
            </a:r>
            <a:endParaRPr lang="kk-KZ" dirty="0"/>
          </a:p>
          <a:p>
            <a:r>
              <a:rPr lang="kk-KZ" dirty="0" smtClean="0"/>
              <a:t> </a:t>
            </a:r>
            <a:r>
              <a:rPr lang="kk-KZ" dirty="0"/>
              <a:t>«өзіне сенімсіздік және шыдамсыздық (неврозность) қимыл-қозғалыстары» (қол саусақтарын алйқастыру, алақанды шымшылау, саусақтармен үстелдің бетін ұру және т.б</a:t>
            </a:r>
            <a:r>
              <a:rPr lang="kk-KZ" dirty="0" smtClean="0"/>
              <a:t>.)</a:t>
            </a:r>
          </a:p>
          <a:p>
            <a:r>
              <a:rPr lang="kk-KZ" dirty="0"/>
              <a:t>Күту қимыл-қозғалыстары» алақандарды үйкелеу, ылғал алақандарды матаға сүрту, т.б</a:t>
            </a:r>
            <a:r>
              <a:rPr lang="kk-KZ" dirty="0" smtClean="0"/>
              <a:t>.</a:t>
            </a:r>
          </a:p>
          <a:p>
            <a:r>
              <a:rPr lang="kk-KZ" dirty="0"/>
              <a:t>«Мойындамау (отрицание) қимыл-қозғалыстары» (денені артқа еңкейту, қол мен аяқты айқастыру, мұрынның ұшына қол тигізу және т.б.) серіктестің сенімсіздігінің тұрақты көрініс тапқандығын көрсетеді және фактілер мен дәлелдерге негативті қатынастың деңгейіне жеткендігін көрсетеді.</a:t>
            </a:r>
            <a:endParaRPr lang="ru-RU" dirty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838068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bg2">
              <a:lumMod val="90000"/>
            </a:schemeClr>
          </a:solidFill>
        </p:spPr>
        <p:txBody>
          <a:bodyPr/>
          <a:lstStyle/>
          <a:p>
            <a:r>
              <a:rPr lang="kk-KZ" dirty="0" smtClean="0">
                <a:solidFill>
                  <a:srgbClr val="FF0000"/>
                </a:solidFill>
              </a:rPr>
              <a:t>Қарым-қатынастың коммуникативті жағы дегеніміз-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kk-KZ" sz="3200" dirty="0" smtClean="0">
                <a:solidFill>
                  <a:srgbClr val="FF0000"/>
                </a:solidFill>
              </a:rPr>
              <a:t>Латын тілінен алғанда </a:t>
            </a:r>
            <a:r>
              <a:rPr lang="kk-KZ" sz="3200" i="1" dirty="0" smtClean="0"/>
              <a:t>«</a:t>
            </a:r>
            <a:r>
              <a:rPr lang="en-US" sz="3200" i="1" dirty="0" err="1" smtClean="0"/>
              <a:t>communikatio</a:t>
            </a:r>
            <a:r>
              <a:rPr lang="kk-KZ" sz="3200" i="1" dirty="0" smtClean="0"/>
              <a:t>» -біріктіремін, байланыстырамын деген мағынаны </a:t>
            </a:r>
            <a:r>
              <a:rPr lang="kk-KZ" sz="3200" i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білдіреді</a:t>
            </a:r>
            <a:r>
              <a:rPr lang="kk-KZ" sz="32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.Адамдардың танымдық-, еңбек процесіндегі өзара әрекеттесуінің, ой-ақпарат, идеялар алмасуының өзіндік жүзеге асырылу формасы </a:t>
            </a:r>
            <a:endParaRPr lang="ru-RU" sz="3200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87471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46324" y="759360"/>
            <a:ext cx="8860715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kk-KZ" sz="2800" dirty="0">
                <a:solidFill>
                  <a:srgbClr val="222222"/>
                </a:solidFill>
                <a:latin typeface="Georgia" panose="02040502050405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Адамдар арасында</a:t>
            </a:r>
            <a:r>
              <a:rPr lang="kk-KZ" sz="2800" dirty="0">
                <a:solidFill>
                  <a:srgbClr val="222222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Cambria" panose="02040503050406030204" pitchFamily="18" charset="0"/>
              </a:rPr>
              <a:t>ғ</a:t>
            </a:r>
            <a:r>
              <a:rPr lang="kk-KZ" sz="2800" dirty="0">
                <a:solidFill>
                  <a:srgbClr val="222222"/>
                </a:solidFill>
                <a:latin typeface="Georgia" panose="02040502050405020303" pitchFamily="18" charset="0"/>
                <a:ea typeface="Times New Roman" panose="02020603050405020304" pitchFamily="18" charset="0"/>
                <a:cs typeface="Georgia" panose="02040502050405020303" pitchFamily="18" charset="0"/>
              </a:rPr>
              <a:t>ы</a:t>
            </a:r>
            <a:r>
              <a:rPr lang="kk-KZ" sz="2800" dirty="0">
                <a:solidFill>
                  <a:srgbClr val="222222"/>
                </a:solidFill>
                <a:latin typeface="Georgia" panose="02040502050405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sz="2800" dirty="0">
                <a:solidFill>
                  <a:srgbClr val="222222"/>
                </a:solidFill>
                <a:latin typeface="Georgia" panose="02040502050405020303" pitchFamily="18" charset="0"/>
                <a:ea typeface="Times New Roman" panose="02020603050405020304" pitchFamily="18" charset="0"/>
                <a:cs typeface="Georgia" panose="02040502050405020303" pitchFamily="18" charset="0"/>
              </a:rPr>
              <a:t>коммуникативті</a:t>
            </a:r>
            <a:r>
              <a:rPr lang="kk-KZ" sz="2800" dirty="0">
                <a:solidFill>
                  <a:srgbClr val="222222"/>
                </a:solidFill>
                <a:latin typeface="Georgia" panose="02040502050405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sz="2800" dirty="0">
                <a:solidFill>
                  <a:srgbClr val="222222"/>
                </a:solidFill>
                <a:latin typeface="Georgia" panose="02040502050405020303" pitchFamily="18" charset="0"/>
                <a:ea typeface="Times New Roman" panose="02020603050405020304" pitchFamily="18" charset="0"/>
                <a:cs typeface="Georgia" panose="02040502050405020303" pitchFamily="18" charset="0"/>
              </a:rPr>
              <a:t>процестер</a:t>
            </a:r>
            <a:r>
              <a:rPr lang="kk-KZ" sz="2800" dirty="0">
                <a:solidFill>
                  <a:srgbClr val="222222"/>
                </a:solidFill>
                <a:latin typeface="Georgia" panose="02040502050405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sz="2800" dirty="0">
                <a:solidFill>
                  <a:srgbClr val="222222"/>
                </a:solidFill>
                <a:latin typeface="Georgia" panose="02040502050405020303" pitchFamily="18" charset="0"/>
                <a:ea typeface="Times New Roman" panose="02020603050405020304" pitchFamily="18" charset="0"/>
                <a:cs typeface="Georgia" panose="02040502050405020303" pitchFamily="18" charset="0"/>
              </a:rPr>
              <a:t>техникалы</a:t>
            </a:r>
            <a:r>
              <a:rPr lang="kk-KZ" sz="2800" dirty="0">
                <a:solidFill>
                  <a:srgbClr val="222222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Cambria" panose="02040503050406030204" pitchFamily="18" charset="0"/>
              </a:rPr>
              <a:t>қ</a:t>
            </a:r>
            <a:r>
              <a:rPr lang="kk-KZ" sz="2800" dirty="0">
                <a:solidFill>
                  <a:srgbClr val="222222"/>
                </a:solidFill>
                <a:latin typeface="Georgia" panose="02040502050405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sz="2800" dirty="0">
                <a:solidFill>
                  <a:srgbClr val="222222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Cambria" panose="02040503050406030204" pitchFamily="18" charset="0"/>
              </a:rPr>
              <a:t>қ</a:t>
            </a:r>
            <a:r>
              <a:rPr lang="kk-KZ" sz="2800" dirty="0">
                <a:solidFill>
                  <a:srgbClr val="222222"/>
                </a:solidFill>
                <a:latin typeface="Georgia" panose="02040502050405020303" pitchFamily="18" charset="0"/>
                <a:ea typeface="Times New Roman" panose="02020603050405020304" pitchFamily="18" charset="0"/>
                <a:cs typeface="Georgia" panose="02040502050405020303" pitchFamily="18" charset="0"/>
              </a:rPr>
              <a:t>ондыр</a:t>
            </a:r>
            <a:r>
              <a:rPr lang="kk-KZ" sz="2800" dirty="0">
                <a:solidFill>
                  <a:srgbClr val="222222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Cambria" panose="02040503050406030204" pitchFamily="18" charset="0"/>
              </a:rPr>
              <a:t>ғ</a:t>
            </a:r>
            <a:r>
              <a:rPr lang="kk-KZ" sz="2800" dirty="0">
                <a:solidFill>
                  <a:srgbClr val="222222"/>
                </a:solidFill>
                <a:latin typeface="Georgia" panose="02040502050405020303" pitchFamily="18" charset="0"/>
                <a:ea typeface="Times New Roman" panose="02020603050405020304" pitchFamily="18" charset="0"/>
                <a:cs typeface="Georgia" panose="02040502050405020303" pitchFamily="18" charset="0"/>
              </a:rPr>
              <a:t>ылар арасында</a:t>
            </a:r>
            <a:r>
              <a:rPr lang="kk-KZ" sz="2800" dirty="0">
                <a:solidFill>
                  <a:srgbClr val="222222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Cambria" panose="02040503050406030204" pitchFamily="18" charset="0"/>
              </a:rPr>
              <a:t>ғ</a:t>
            </a:r>
            <a:r>
              <a:rPr lang="kk-KZ" sz="2800" dirty="0">
                <a:solidFill>
                  <a:srgbClr val="222222"/>
                </a:solidFill>
                <a:latin typeface="Georgia" panose="02040502050405020303" pitchFamily="18" charset="0"/>
                <a:ea typeface="Times New Roman" panose="02020603050405020304" pitchFamily="18" charset="0"/>
                <a:cs typeface="Georgia" panose="02040502050405020303" pitchFamily="18" charset="0"/>
              </a:rPr>
              <a:t>ы алмасудан </a:t>
            </a:r>
            <a:r>
              <a:rPr lang="kk-KZ" sz="2800" dirty="0">
                <a:solidFill>
                  <a:srgbClr val="222222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Cambria" panose="02040503050406030204" pitchFamily="18" charset="0"/>
              </a:rPr>
              <a:t>ө</a:t>
            </a:r>
            <a:r>
              <a:rPr lang="kk-KZ" sz="2800" dirty="0">
                <a:solidFill>
                  <a:srgbClr val="222222"/>
                </a:solidFill>
                <a:latin typeface="Georgia" panose="02040502050405020303" pitchFamily="18" charset="0"/>
                <a:ea typeface="Times New Roman" panose="02020603050405020304" pitchFamily="18" charset="0"/>
                <a:cs typeface="Georgia" panose="02040502050405020303" pitchFamily="18" charset="0"/>
              </a:rPr>
              <a:t>згеше болады</a:t>
            </a:r>
            <a:r>
              <a:rPr lang="kk-KZ" sz="2800" dirty="0">
                <a:solidFill>
                  <a:srgbClr val="222222"/>
                </a:solidFill>
                <a:latin typeface="Georgia" panose="02040502050405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kk-KZ" sz="2800" dirty="0">
                <a:solidFill>
                  <a:srgbClr val="222222"/>
                </a:solidFill>
                <a:latin typeface="Georgia" panose="02040502050405020303" pitchFamily="18" charset="0"/>
                <a:ea typeface="Times New Roman" panose="02020603050405020304" pitchFamily="18" charset="0"/>
                <a:cs typeface="Georgia" panose="02040502050405020303" pitchFamily="18" charset="0"/>
              </a:rPr>
              <a:t>оны</a:t>
            </a:r>
            <a:r>
              <a:rPr lang="kk-KZ" sz="2800" dirty="0">
                <a:solidFill>
                  <a:srgbClr val="222222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Cambria" panose="02040503050406030204" pitchFamily="18" charset="0"/>
              </a:rPr>
              <a:t>ң</a:t>
            </a:r>
            <a:r>
              <a:rPr lang="kk-KZ" sz="2800" dirty="0">
                <a:solidFill>
                  <a:srgbClr val="222222"/>
                </a:solidFill>
                <a:latin typeface="Georgia" panose="02040502050405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sz="2800" dirty="0">
                <a:solidFill>
                  <a:srgbClr val="222222"/>
                </a:solidFill>
                <a:latin typeface="Georgia" panose="02040502050405020303" pitchFamily="18" charset="0"/>
                <a:ea typeface="Times New Roman" panose="02020603050405020304" pitchFamily="18" charset="0"/>
                <a:cs typeface="Georgia" panose="02040502050405020303" pitchFamily="18" charset="0"/>
              </a:rPr>
              <a:t>мазм</a:t>
            </a:r>
            <a:r>
              <a:rPr lang="kk-KZ" sz="2800" dirty="0">
                <a:solidFill>
                  <a:srgbClr val="222222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Cambria" panose="02040503050406030204" pitchFamily="18" charset="0"/>
              </a:rPr>
              <a:t>ұ</a:t>
            </a:r>
            <a:r>
              <a:rPr lang="kk-KZ" sz="2800" dirty="0">
                <a:solidFill>
                  <a:srgbClr val="222222"/>
                </a:solidFill>
                <a:latin typeface="Georgia" panose="02040502050405020303" pitchFamily="18" charset="0"/>
                <a:ea typeface="Times New Roman" panose="02020603050405020304" pitchFamily="18" charset="0"/>
                <a:cs typeface="Georgia" panose="02040502050405020303" pitchFamily="18" charset="0"/>
              </a:rPr>
              <a:t>ны</a:t>
            </a:r>
            <a:r>
              <a:rPr lang="kk-KZ" sz="2800" dirty="0">
                <a:solidFill>
                  <a:srgbClr val="222222"/>
                </a:solidFill>
                <a:latin typeface="Georgia" panose="02040502050405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sz="2800" dirty="0">
                <a:solidFill>
                  <a:srgbClr val="222222"/>
                </a:solidFill>
                <a:latin typeface="Georgia" panose="02040502050405020303" pitchFamily="18" charset="0"/>
                <a:ea typeface="Times New Roman" panose="02020603050405020304" pitchFamily="18" charset="0"/>
                <a:cs typeface="Georgia" panose="02040502050405020303" pitchFamily="18" charset="0"/>
              </a:rPr>
              <a:t>ж</a:t>
            </a:r>
            <a:r>
              <a:rPr lang="kk-KZ" sz="2800" dirty="0">
                <a:solidFill>
                  <a:srgbClr val="222222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Cambria" panose="02040503050406030204" pitchFamily="18" charset="0"/>
              </a:rPr>
              <a:t>ә</a:t>
            </a:r>
            <a:r>
              <a:rPr lang="kk-KZ" sz="2800" dirty="0">
                <a:solidFill>
                  <a:srgbClr val="222222"/>
                </a:solidFill>
                <a:latin typeface="Georgia" panose="02040502050405020303" pitchFamily="18" charset="0"/>
                <a:ea typeface="Times New Roman" panose="02020603050405020304" pitchFamily="18" charset="0"/>
                <a:cs typeface="Georgia" panose="02040502050405020303" pitchFamily="18" charset="0"/>
              </a:rPr>
              <a:t>не</a:t>
            </a:r>
            <a:r>
              <a:rPr lang="kk-KZ" sz="2800" dirty="0">
                <a:solidFill>
                  <a:srgbClr val="222222"/>
                </a:solidFill>
                <a:latin typeface="Georgia" panose="02040502050405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sz="2800" dirty="0">
                <a:solidFill>
                  <a:srgbClr val="222222"/>
                </a:solidFill>
                <a:latin typeface="Georgia" panose="02040502050405020303" pitchFamily="18" charset="0"/>
                <a:ea typeface="Times New Roman" panose="02020603050405020304" pitchFamily="18" charset="0"/>
                <a:cs typeface="Georgia" panose="02040502050405020303" pitchFamily="18" charset="0"/>
              </a:rPr>
              <a:t>формасы</a:t>
            </a:r>
            <a:r>
              <a:rPr lang="kk-KZ" sz="2800" dirty="0">
                <a:solidFill>
                  <a:srgbClr val="222222"/>
                </a:solidFill>
                <a:latin typeface="Georgia" panose="02040502050405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sz="2800" dirty="0">
                <a:solidFill>
                  <a:srgbClr val="222222"/>
                </a:solidFill>
                <a:latin typeface="Georgia" panose="02040502050405020303" pitchFamily="18" charset="0"/>
                <a:ea typeface="Times New Roman" panose="02020603050405020304" pitchFamily="18" charset="0"/>
                <a:cs typeface="Georgia" panose="02040502050405020303" pitchFamily="18" charset="0"/>
              </a:rPr>
              <a:t>бойынша</a:t>
            </a:r>
            <a:r>
              <a:rPr lang="kk-KZ" sz="2800" dirty="0">
                <a:solidFill>
                  <a:srgbClr val="222222"/>
                </a:solidFill>
                <a:latin typeface="Georgia" panose="02040502050405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sz="2800" dirty="0">
                <a:solidFill>
                  <a:srgbClr val="222222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Cambria" panose="02040503050406030204" pitchFamily="18" charset="0"/>
              </a:rPr>
              <a:t>ө</a:t>
            </a:r>
            <a:r>
              <a:rPr lang="kk-KZ" sz="2800" dirty="0">
                <a:solidFill>
                  <a:srgbClr val="222222"/>
                </a:solidFill>
                <a:latin typeface="Georgia" panose="02040502050405020303" pitchFamily="18" charset="0"/>
                <a:ea typeface="Times New Roman" panose="02020603050405020304" pitchFamily="18" charset="0"/>
                <a:cs typeface="Georgia" panose="02040502050405020303" pitchFamily="18" charset="0"/>
              </a:rPr>
              <a:t>зіне</a:t>
            </a:r>
            <a:r>
              <a:rPr lang="kk-KZ" sz="2800" dirty="0">
                <a:solidFill>
                  <a:srgbClr val="222222"/>
                </a:solidFill>
                <a:latin typeface="Georgia" panose="02040502050405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sz="2800" dirty="0">
                <a:solidFill>
                  <a:srgbClr val="222222"/>
                </a:solidFill>
                <a:latin typeface="Georgia" panose="02040502050405020303" pitchFamily="18" charset="0"/>
                <a:ea typeface="Times New Roman" panose="02020603050405020304" pitchFamily="18" charset="0"/>
                <a:cs typeface="Georgia" panose="02040502050405020303" pitchFamily="18" charset="0"/>
              </a:rPr>
              <a:t>т</a:t>
            </a:r>
            <a:r>
              <a:rPr lang="kk-KZ" sz="2800" dirty="0">
                <a:solidFill>
                  <a:srgbClr val="222222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Cambria" panose="02040503050406030204" pitchFamily="18" charset="0"/>
              </a:rPr>
              <a:t>ә</a:t>
            </a:r>
            <a:r>
              <a:rPr lang="kk-KZ" sz="2800" dirty="0">
                <a:solidFill>
                  <a:srgbClr val="222222"/>
                </a:solidFill>
                <a:latin typeface="Georgia" panose="02040502050405020303" pitchFamily="18" charset="0"/>
                <a:ea typeface="Times New Roman" panose="02020603050405020304" pitchFamily="18" charset="0"/>
                <a:cs typeface="Georgia" panose="02040502050405020303" pitchFamily="18" charset="0"/>
              </a:rPr>
              <a:t>н</a:t>
            </a:r>
            <a:r>
              <a:rPr lang="kk-KZ" sz="2800" dirty="0">
                <a:solidFill>
                  <a:srgbClr val="222222"/>
                </a:solidFill>
                <a:latin typeface="Georgia" panose="02040502050405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sz="2800" dirty="0">
                <a:solidFill>
                  <a:srgbClr val="222222"/>
                </a:solidFill>
                <a:latin typeface="Georgia" panose="02040502050405020303" pitchFamily="18" charset="0"/>
                <a:ea typeface="Times New Roman" panose="02020603050405020304" pitchFamily="18" charset="0"/>
                <a:cs typeface="Georgia" panose="02040502050405020303" pitchFamily="18" charset="0"/>
              </a:rPr>
              <a:t>ерекше</a:t>
            </a:r>
            <a:r>
              <a:rPr lang="kk-KZ" sz="2800" dirty="0">
                <a:solidFill>
                  <a:srgbClr val="222222"/>
                </a:solidFill>
                <a:latin typeface="Georgia" panose="02040502050405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kk-KZ" sz="2800" dirty="0">
                <a:solidFill>
                  <a:srgbClr val="222222"/>
                </a:solidFill>
                <a:latin typeface="Georgia" panose="02040502050405020303" pitchFamily="18" charset="0"/>
                <a:ea typeface="Times New Roman" panose="02020603050405020304" pitchFamily="18" charset="0"/>
                <a:cs typeface="Georgia" panose="02040502050405020303" pitchFamily="18" charset="0"/>
              </a:rPr>
              <a:t>ма</a:t>
            </a:r>
            <a:r>
              <a:rPr lang="kk-KZ" sz="2800" dirty="0">
                <a:solidFill>
                  <a:srgbClr val="222222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Cambria" panose="02040503050406030204" pitchFamily="18" charset="0"/>
              </a:rPr>
              <a:t>ң</a:t>
            </a:r>
            <a:r>
              <a:rPr lang="kk-KZ" sz="2800" dirty="0">
                <a:solidFill>
                  <a:srgbClr val="222222"/>
                </a:solidFill>
                <a:latin typeface="Georgia" panose="02040502050405020303" pitchFamily="18" charset="0"/>
                <a:ea typeface="Times New Roman" panose="02020603050405020304" pitchFamily="18" charset="0"/>
                <a:cs typeface="Georgia" panose="02040502050405020303" pitchFamily="18" charset="0"/>
              </a:rPr>
              <a:t>ызды</a:t>
            </a:r>
            <a:r>
              <a:rPr lang="kk-KZ" sz="2800" dirty="0">
                <a:solidFill>
                  <a:srgbClr val="222222"/>
                </a:solidFill>
                <a:latin typeface="Georgia" panose="02040502050405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sz="2800" dirty="0">
                <a:solidFill>
                  <a:srgbClr val="222222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Cambria" panose="02040503050406030204" pitchFamily="18" charset="0"/>
              </a:rPr>
              <a:t>қ</a:t>
            </a:r>
            <a:r>
              <a:rPr lang="kk-KZ" sz="2800" dirty="0">
                <a:solidFill>
                  <a:srgbClr val="222222"/>
                </a:solidFill>
                <a:latin typeface="Georgia" panose="02040502050405020303" pitchFamily="18" charset="0"/>
                <a:ea typeface="Times New Roman" panose="02020603050405020304" pitchFamily="18" charset="0"/>
                <a:cs typeface="Georgia" panose="02040502050405020303" pitchFamily="18" charset="0"/>
              </a:rPr>
              <a:t>асиеттері</a:t>
            </a:r>
            <a:r>
              <a:rPr lang="kk-KZ" sz="2800" dirty="0">
                <a:solidFill>
                  <a:srgbClr val="222222"/>
                </a:solidFill>
                <a:latin typeface="Georgia" panose="02040502050405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sz="2800" dirty="0">
                <a:solidFill>
                  <a:srgbClr val="222222"/>
                </a:solidFill>
                <a:latin typeface="Georgia" panose="02040502050405020303" pitchFamily="18" charset="0"/>
                <a:ea typeface="Times New Roman" panose="02020603050405020304" pitchFamily="18" charset="0"/>
                <a:cs typeface="Georgia" panose="02040502050405020303" pitchFamily="18" charset="0"/>
              </a:rPr>
              <a:t>бар</a:t>
            </a:r>
            <a:r>
              <a:rPr lang="kk-KZ" sz="2800" dirty="0">
                <a:solidFill>
                  <a:srgbClr val="222222"/>
                </a:solidFill>
                <a:latin typeface="Georgia" panose="02040502050405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kk-KZ" sz="2800" dirty="0">
                <a:solidFill>
                  <a:schemeClr val="accent1">
                    <a:lumMod val="60000"/>
                    <a:lumOff val="40000"/>
                  </a:schemeClr>
                </a:solidFill>
                <a:latin typeface="Georgia" panose="02040502050405020303" pitchFamily="18" charset="0"/>
                <a:ea typeface="Times New Roman" panose="02020603050405020304" pitchFamily="18" charset="0"/>
                <a:cs typeface="Georgia" panose="02040502050405020303" pitchFamily="18" charset="0"/>
              </a:rPr>
              <a:t>Оларды</a:t>
            </a:r>
            <a:r>
              <a:rPr lang="kk-KZ" sz="2800" dirty="0">
                <a:solidFill>
                  <a:schemeClr val="accent1">
                    <a:lumMod val="60000"/>
                    <a:lumOff val="40000"/>
                  </a:schemeClr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Cambria" panose="02040503050406030204" pitchFamily="18" charset="0"/>
              </a:rPr>
              <a:t>ң</a:t>
            </a:r>
            <a:r>
              <a:rPr lang="kk-KZ" sz="2800" dirty="0">
                <a:solidFill>
                  <a:schemeClr val="accent1">
                    <a:lumMod val="60000"/>
                    <a:lumOff val="40000"/>
                  </a:schemeClr>
                </a:solidFill>
                <a:latin typeface="Georgia" panose="02040502050405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sz="2800" dirty="0">
                <a:solidFill>
                  <a:schemeClr val="accent1">
                    <a:lumMod val="60000"/>
                    <a:lumOff val="40000"/>
                  </a:schemeClr>
                </a:solidFill>
                <a:latin typeface="Georgia" panose="02040502050405020303" pitchFamily="18" charset="0"/>
                <a:ea typeface="Times New Roman" panose="02020603050405020304" pitchFamily="18" charset="0"/>
                <a:cs typeface="Georgia" panose="02040502050405020303" pitchFamily="18" charset="0"/>
              </a:rPr>
              <a:t>ерекшелігі</a:t>
            </a:r>
            <a:r>
              <a:rPr lang="kk-KZ" sz="2800" dirty="0">
                <a:solidFill>
                  <a:schemeClr val="accent1">
                    <a:lumMod val="60000"/>
                    <a:lumOff val="40000"/>
                  </a:schemeClr>
                </a:solidFill>
                <a:latin typeface="Georgia" panose="02040502050405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sz="2800" dirty="0">
                <a:solidFill>
                  <a:srgbClr val="222222"/>
                </a:solidFill>
                <a:latin typeface="Georgia" panose="02040502050405020303" pitchFamily="18" charset="0"/>
                <a:ea typeface="Times New Roman" panose="02020603050405020304" pitchFamily="18" charset="0"/>
                <a:cs typeface="Georgia" panose="02040502050405020303" pitchFamily="18" charset="0"/>
              </a:rPr>
              <a:t>–</a:t>
            </a:r>
            <a:r>
              <a:rPr lang="kk-KZ" sz="2800" dirty="0">
                <a:solidFill>
                  <a:srgbClr val="222222"/>
                </a:solidFill>
                <a:latin typeface="Georgia" panose="02040502050405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kk-KZ" sz="2800" dirty="0" smtClean="0">
              <a:solidFill>
                <a:srgbClr val="222222"/>
              </a:solidFill>
              <a:latin typeface="Georgia" panose="02040502050405020303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kk-KZ" sz="2800" dirty="0" smtClean="0">
                <a:solidFill>
                  <a:srgbClr val="222222"/>
                </a:solidFill>
                <a:latin typeface="Georgia" panose="02040502050405020303" pitchFamily="18" charset="0"/>
                <a:ea typeface="Times New Roman" panose="02020603050405020304" pitchFamily="18" charset="0"/>
                <a:cs typeface="Georgia" panose="02040502050405020303" pitchFamily="18" charset="0"/>
              </a:rPr>
              <a:t>кері</a:t>
            </a:r>
            <a:r>
              <a:rPr lang="kk-KZ" sz="2800" dirty="0" smtClean="0">
                <a:solidFill>
                  <a:srgbClr val="222222"/>
                </a:solidFill>
                <a:latin typeface="Georgia" panose="02040502050405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sz="2800" dirty="0">
                <a:solidFill>
                  <a:srgbClr val="222222"/>
                </a:solidFill>
                <a:latin typeface="Georgia" panose="02040502050405020303" pitchFamily="18" charset="0"/>
                <a:ea typeface="Times New Roman" panose="02020603050405020304" pitchFamily="18" charset="0"/>
                <a:cs typeface="Georgia" panose="02040502050405020303" pitchFamily="18" charset="0"/>
              </a:rPr>
              <a:t>байланыс</a:t>
            </a:r>
            <a:r>
              <a:rPr lang="kk-KZ" sz="2800" dirty="0">
                <a:solidFill>
                  <a:srgbClr val="222222"/>
                </a:solidFill>
                <a:latin typeface="Georgia" panose="02040502050405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sz="2800" dirty="0">
                <a:solidFill>
                  <a:srgbClr val="222222"/>
                </a:solidFill>
                <a:latin typeface="Georgia" panose="02040502050405020303" pitchFamily="18" charset="0"/>
                <a:ea typeface="Times New Roman" panose="02020603050405020304" pitchFamily="18" charset="0"/>
                <a:cs typeface="Georgia" panose="02040502050405020303" pitchFamily="18" charset="0"/>
              </a:rPr>
              <a:t>процесі</a:t>
            </a:r>
            <a:r>
              <a:rPr lang="kk-KZ" sz="2800" dirty="0" smtClean="0">
                <a:solidFill>
                  <a:srgbClr val="222222"/>
                </a:solidFill>
                <a:latin typeface="Georgia" panose="02040502050405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kk-KZ" sz="2800" dirty="0" smtClean="0">
                <a:solidFill>
                  <a:srgbClr val="222222"/>
                </a:solidFill>
                <a:latin typeface="Georgia" panose="02040502050405020303" pitchFamily="18" charset="0"/>
                <a:ea typeface="Times New Roman" panose="02020603050405020304" pitchFamily="18" charset="0"/>
                <a:cs typeface="Georgia" panose="02040502050405020303" pitchFamily="18" charset="0"/>
              </a:rPr>
              <a:t>коммуникативті</a:t>
            </a:r>
            <a:r>
              <a:rPr lang="kk-KZ" sz="2800" dirty="0" smtClean="0">
                <a:solidFill>
                  <a:srgbClr val="222222"/>
                </a:solidFill>
                <a:latin typeface="Georgia" panose="02040502050405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sz="2800" dirty="0">
                <a:solidFill>
                  <a:srgbClr val="222222"/>
                </a:solidFill>
                <a:latin typeface="Georgia" panose="02040502050405020303" pitchFamily="18" charset="0"/>
                <a:ea typeface="Times New Roman" panose="02020603050405020304" pitchFamily="18" charset="0"/>
                <a:cs typeface="Georgia" panose="02040502050405020303" pitchFamily="18" charset="0"/>
              </a:rPr>
              <a:t>барьер</a:t>
            </a:r>
            <a:r>
              <a:rPr lang="kk-KZ" sz="2800" dirty="0">
                <a:solidFill>
                  <a:srgbClr val="222222"/>
                </a:solidFill>
                <a:latin typeface="Georgia" panose="02040502050405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endParaRPr lang="kk-KZ" sz="2800" dirty="0" smtClean="0">
              <a:solidFill>
                <a:srgbClr val="222222"/>
              </a:solidFill>
              <a:latin typeface="Georgia" panose="02040502050405020303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kk-KZ" sz="2800" dirty="0" smtClean="0">
                <a:solidFill>
                  <a:srgbClr val="222222"/>
                </a:solidFill>
                <a:latin typeface="Georgia" panose="02040502050405020303" pitchFamily="18" charset="0"/>
                <a:ea typeface="Times New Roman" panose="02020603050405020304" pitchFamily="18" charset="0"/>
                <a:cs typeface="Georgia" panose="02040502050405020303" pitchFamily="18" charset="0"/>
              </a:rPr>
              <a:t>коммуникативті</a:t>
            </a:r>
            <a:r>
              <a:rPr lang="kk-KZ" sz="2800" dirty="0" smtClean="0">
                <a:solidFill>
                  <a:srgbClr val="222222"/>
                </a:solidFill>
                <a:latin typeface="Georgia" panose="02040502050405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 </a:t>
            </a:r>
            <a:r>
              <a:rPr lang="kk-KZ" sz="2800" dirty="0">
                <a:solidFill>
                  <a:srgbClr val="222222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Cambria" panose="02040503050406030204" pitchFamily="18" charset="0"/>
              </a:rPr>
              <a:t>ә</a:t>
            </a:r>
            <a:r>
              <a:rPr lang="kk-KZ" sz="2800" dirty="0">
                <a:solidFill>
                  <a:srgbClr val="222222"/>
                </a:solidFill>
                <a:latin typeface="Georgia" panose="02040502050405020303" pitchFamily="18" charset="0"/>
                <a:ea typeface="Times New Roman" panose="02020603050405020304" pitchFamily="18" charset="0"/>
                <a:cs typeface="Georgia" panose="02040502050405020303" pitchFamily="18" charset="0"/>
              </a:rPr>
              <a:t>сер</a:t>
            </a:r>
            <a:r>
              <a:rPr lang="kk-KZ" sz="2800" dirty="0">
                <a:solidFill>
                  <a:srgbClr val="222222"/>
                </a:solidFill>
                <a:latin typeface="Georgia" panose="02040502050405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kk-KZ" sz="2800" dirty="0" smtClean="0">
                <a:solidFill>
                  <a:srgbClr val="222222"/>
                </a:solidFill>
                <a:latin typeface="Georgia" panose="02040502050405020303" pitchFamily="18" charset="0"/>
                <a:ea typeface="Times New Roman" panose="02020603050405020304" pitchFamily="18" charset="0"/>
                <a:cs typeface="Georgia" panose="02040502050405020303" pitchFamily="18" charset="0"/>
              </a:rPr>
              <a:t>м</a:t>
            </a:r>
            <a:r>
              <a:rPr lang="kk-KZ" sz="2800" dirty="0" smtClean="0">
                <a:solidFill>
                  <a:srgbClr val="222222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Cambria" panose="02040503050406030204" pitchFamily="18" charset="0"/>
              </a:rPr>
              <a:t>ә</a:t>
            </a:r>
            <a:r>
              <a:rPr lang="kk-KZ" sz="2800" dirty="0" smtClean="0">
                <a:solidFill>
                  <a:srgbClr val="222222"/>
                </a:solidFill>
                <a:latin typeface="Georgia" panose="02040502050405020303" pitchFamily="18" charset="0"/>
                <a:ea typeface="Times New Roman" panose="02020603050405020304" pitchFamily="18" charset="0"/>
                <a:cs typeface="Georgia" panose="02040502050405020303" pitchFamily="18" charset="0"/>
              </a:rPr>
              <a:t>лімет</a:t>
            </a:r>
            <a:r>
              <a:rPr lang="kk-KZ" sz="2800" dirty="0" smtClean="0">
                <a:solidFill>
                  <a:srgbClr val="222222"/>
                </a:solidFill>
                <a:latin typeface="Georgia" panose="02040502050405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sz="2800" dirty="0">
                <a:solidFill>
                  <a:srgbClr val="222222"/>
                </a:solidFill>
                <a:latin typeface="Georgia" panose="02040502050405020303" pitchFamily="18" charset="0"/>
                <a:ea typeface="Times New Roman" panose="02020603050405020304" pitchFamily="18" charset="0"/>
                <a:cs typeface="Georgia" panose="02040502050405020303" pitchFamily="18" charset="0"/>
              </a:rPr>
              <a:t>беруді</a:t>
            </a:r>
            <a:r>
              <a:rPr lang="kk-KZ" sz="2800" dirty="0">
                <a:solidFill>
                  <a:srgbClr val="222222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Cambria" panose="02040503050406030204" pitchFamily="18" charset="0"/>
              </a:rPr>
              <a:t>ң</a:t>
            </a:r>
            <a:r>
              <a:rPr lang="kk-KZ" sz="2800" dirty="0">
                <a:solidFill>
                  <a:srgbClr val="222222"/>
                </a:solidFill>
                <a:latin typeface="Georgia" panose="02040502050405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sz="2800" dirty="0">
                <a:solidFill>
                  <a:srgbClr val="222222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Cambria" panose="02040503050406030204" pitchFamily="18" charset="0"/>
              </a:rPr>
              <a:t>ә</a:t>
            </a:r>
            <a:r>
              <a:rPr lang="kk-KZ" sz="2800" dirty="0">
                <a:solidFill>
                  <a:srgbClr val="222222"/>
                </a:solidFill>
                <a:latin typeface="Georgia" panose="02040502050405020303" pitchFamily="18" charset="0"/>
                <a:ea typeface="Times New Roman" panose="02020603050405020304" pitchFamily="18" charset="0"/>
                <a:cs typeface="Georgia" panose="02040502050405020303" pitchFamily="18" charset="0"/>
              </a:rPr>
              <a:t>рт</a:t>
            </a:r>
            <a:r>
              <a:rPr lang="kk-KZ" sz="2800" dirty="0">
                <a:solidFill>
                  <a:srgbClr val="222222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Cambria" panose="02040503050406030204" pitchFamily="18" charset="0"/>
              </a:rPr>
              <a:t>ү</a:t>
            </a:r>
            <a:r>
              <a:rPr lang="kk-KZ" sz="2800" dirty="0">
                <a:solidFill>
                  <a:srgbClr val="222222"/>
                </a:solidFill>
                <a:latin typeface="Georgia" panose="02040502050405020303" pitchFamily="18" charset="0"/>
                <a:ea typeface="Times New Roman" panose="02020603050405020304" pitchFamily="18" charset="0"/>
                <a:cs typeface="Georgia" panose="02040502050405020303" pitchFamily="18" charset="0"/>
              </a:rPr>
              <a:t>рлі</a:t>
            </a:r>
            <a:r>
              <a:rPr lang="kk-KZ" sz="2800" dirty="0">
                <a:solidFill>
                  <a:srgbClr val="222222"/>
                </a:solidFill>
                <a:latin typeface="Georgia" panose="02040502050405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sz="2800" dirty="0">
                <a:solidFill>
                  <a:srgbClr val="222222"/>
                </a:solidFill>
                <a:latin typeface="Georgia" panose="02040502050405020303" pitchFamily="18" charset="0"/>
                <a:ea typeface="Times New Roman" panose="02020603050405020304" pitchFamily="18" charset="0"/>
                <a:cs typeface="Georgia" panose="02040502050405020303" pitchFamily="18" charset="0"/>
              </a:rPr>
              <a:t>де</a:t>
            </a:r>
            <a:r>
              <a:rPr lang="kk-KZ" sz="2800" dirty="0">
                <a:solidFill>
                  <a:srgbClr val="222222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Cambria" panose="02040503050406030204" pitchFamily="18" charset="0"/>
              </a:rPr>
              <a:t>ң</a:t>
            </a:r>
            <a:r>
              <a:rPr lang="kk-KZ" sz="2800" dirty="0">
                <a:solidFill>
                  <a:srgbClr val="222222"/>
                </a:solidFill>
                <a:latin typeface="Georgia" panose="02040502050405020303" pitchFamily="18" charset="0"/>
                <a:ea typeface="Times New Roman" panose="02020603050405020304" pitchFamily="18" charset="0"/>
                <a:cs typeface="Georgia" panose="02040502050405020303" pitchFamily="18" charset="0"/>
              </a:rPr>
              <a:t>гейі</a:t>
            </a:r>
            <a:r>
              <a:rPr lang="kk-KZ" sz="2800" dirty="0">
                <a:solidFill>
                  <a:srgbClr val="222222"/>
                </a:solidFill>
                <a:latin typeface="Georgia" panose="02040502050405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kk-KZ" sz="2800" dirty="0">
                <a:solidFill>
                  <a:srgbClr val="222222"/>
                </a:solidFill>
                <a:latin typeface="Georgia" panose="02040502050405020303" pitchFamily="18" charset="0"/>
                <a:ea typeface="Times New Roman" panose="02020603050405020304" pitchFamily="18" charset="0"/>
                <a:cs typeface="Georgia" panose="02040502050405020303" pitchFamily="18" charset="0"/>
              </a:rPr>
              <a:t>вербалды</a:t>
            </a:r>
            <a:r>
              <a:rPr lang="kk-KZ" sz="2800" dirty="0">
                <a:solidFill>
                  <a:srgbClr val="222222"/>
                </a:solidFill>
                <a:latin typeface="Georgia" panose="02040502050405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kk-KZ" sz="2800" dirty="0">
                <a:solidFill>
                  <a:srgbClr val="222222"/>
                </a:solidFill>
                <a:latin typeface="Georgia" panose="02040502050405020303" pitchFamily="18" charset="0"/>
                <a:ea typeface="Times New Roman" panose="02020603050405020304" pitchFamily="18" charset="0"/>
                <a:cs typeface="Georgia" panose="02040502050405020303" pitchFamily="18" charset="0"/>
              </a:rPr>
              <a:t>с</a:t>
            </a:r>
            <a:r>
              <a:rPr lang="kk-KZ" sz="2800" dirty="0">
                <a:solidFill>
                  <a:srgbClr val="222222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Cambria" panose="02040503050406030204" pitchFamily="18" charset="0"/>
              </a:rPr>
              <a:t>ө</a:t>
            </a:r>
            <a:r>
              <a:rPr lang="kk-KZ" sz="2800" dirty="0">
                <a:solidFill>
                  <a:srgbClr val="222222"/>
                </a:solidFill>
                <a:latin typeface="Georgia" panose="02040502050405020303" pitchFamily="18" charset="0"/>
                <a:ea typeface="Times New Roman" panose="02020603050405020304" pitchFamily="18" charset="0"/>
                <a:cs typeface="Georgia" panose="02040502050405020303" pitchFamily="18" charset="0"/>
              </a:rPr>
              <a:t>з</a:t>
            </a:r>
            <a:r>
              <a:rPr lang="kk-KZ" sz="2800" dirty="0">
                <a:solidFill>
                  <a:srgbClr val="222222"/>
                </a:solidFill>
                <a:latin typeface="Georgia" panose="02040502050405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sz="2800" dirty="0">
                <a:solidFill>
                  <a:srgbClr val="222222"/>
                </a:solidFill>
                <a:latin typeface="Georgia" panose="02040502050405020303" pitchFamily="18" charset="0"/>
                <a:ea typeface="Times New Roman" panose="02020603050405020304" pitchFamily="18" charset="0"/>
                <a:cs typeface="Georgia" panose="02040502050405020303" pitchFamily="18" charset="0"/>
              </a:rPr>
              <a:t>ж</a:t>
            </a:r>
            <a:r>
              <a:rPr lang="kk-KZ" sz="2800" dirty="0">
                <a:solidFill>
                  <a:srgbClr val="222222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Cambria" panose="02040503050406030204" pitchFamily="18" charset="0"/>
              </a:rPr>
              <a:t>ү</a:t>
            </a:r>
            <a:r>
              <a:rPr lang="kk-KZ" sz="2800" dirty="0">
                <a:solidFill>
                  <a:srgbClr val="222222"/>
                </a:solidFill>
                <a:latin typeface="Georgia" panose="02040502050405020303" pitchFamily="18" charset="0"/>
                <a:ea typeface="Times New Roman" panose="02020603050405020304" pitchFamily="18" charset="0"/>
                <a:cs typeface="Georgia" panose="02040502050405020303" pitchFamily="18" charset="0"/>
              </a:rPr>
              <a:t>зіндегі</a:t>
            </a:r>
            <a:r>
              <a:rPr lang="kk-KZ" sz="2800" dirty="0">
                <a:solidFill>
                  <a:srgbClr val="222222"/>
                </a:solidFill>
                <a:latin typeface="Georgia" panose="02040502050405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kk-KZ" sz="2800" dirty="0">
                <a:solidFill>
                  <a:srgbClr val="222222"/>
                </a:solidFill>
                <a:latin typeface="Georgia" panose="02040502050405020303" pitchFamily="18" charset="0"/>
                <a:ea typeface="Times New Roman" panose="02020603050405020304" pitchFamily="18" charset="0"/>
                <a:cs typeface="Georgia" panose="02040502050405020303" pitchFamily="18" charset="0"/>
              </a:rPr>
              <a:t>вербалды</a:t>
            </a:r>
            <a:r>
              <a:rPr lang="kk-KZ" sz="2800" dirty="0">
                <a:solidFill>
                  <a:srgbClr val="222222"/>
                </a:solidFill>
                <a:latin typeface="Georgia" panose="02040502050405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sz="2800" dirty="0">
                <a:solidFill>
                  <a:srgbClr val="222222"/>
                </a:solidFill>
                <a:latin typeface="Georgia" panose="02040502050405020303" pitchFamily="18" charset="0"/>
                <a:ea typeface="Times New Roman" panose="02020603050405020304" pitchFamily="18" charset="0"/>
                <a:cs typeface="Georgia" panose="02040502050405020303" pitchFamily="18" charset="0"/>
              </a:rPr>
              <a:t>емес</a:t>
            </a:r>
            <a:r>
              <a:rPr lang="kk-KZ" sz="2800" dirty="0">
                <a:solidFill>
                  <a:srgbClr val="222222"/>
                </a:solidFill>
                <a:latin typeface="Georgia" panose="02040502050405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kk-KZ" sz="2800" dirty="0">
                <a:solidFill>
                  <a:srgbClr val="222222"/>
                </a:solidFill>
                <a:latin typeface="Georgia" panose="02040502050405020303" pitchFamily="18" charset="0"/>
                <a:ea typeface="Times New Roman" panose="02020603050405020304" pitchFamily="18" charset="0"/>
                <a:cs typeface="Georgia" panose="02040502050405020303" pitchFamily="18" charset="0"/>
              </a:rPr>
              <a:t>с</a:t>
            </a:r>
            <a:r>
              <a:rPr lang="kk-KZ" sz="2800" dirty="0">
                <a:solidFill>
                  <a:srgbClr val="222222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Cambria" panose="02040503050406030204" pitchFamily="18" charset="0"/>
              </a:rPr>
              <a:t>ө</a:t>
            </a:r>
            <a:r>
              <a:rPr lang="kk-KZ" sz="2800" dirty="0">
                <a:solidFill>
                  <a:srgbClr val="222222"/>
                </a:solidFill>
                <a:latin typeface="Georgia" panose="02040502050405020303" pitchFamily="18" charset="0"/>
                <a:ea typeface="Times New Roman" panose="02020603050405020304" pitchFamily="18" charset="0"/>
                <a:cs typeface="Georgia" panose="02040502050405020303" pitchFamily="18" charset="0"/>
              </a:rPr>
              <a:t>з</a:t>
            </a:r>
            <a:r>
              <a:rPr lang="kk-KZ" sz="2800" dirty="0">
                <a:solidFill>
                  <a:srgbClr val="222222"/>
                </a:solidFill>
                <a:latin typeface="Georgia" panose="02040502050405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sz="2800" dirty="0">
                <a:solidFill>
                  <a:srgbClr val="222222"/>
                </a:solidFill>
                <a:latin typeface="Georgia" panose="02040502050405020303" pitchFamily="18" charset="0"/>
                <a:ea typeface="Times New Roman" panose="02020603050405020304" pitchFamily="18" charset="0"/>
                <a:cs typeface="Georgia" panose="02040502050405020303" pitchFamily="18" charset="0"/>
              </a:rPr>
              <a:t>ж</a:t>
            </a:r>
            <a:r>
              <a:rPr lang="kk-KZ" sz="2800" dirty="0">
                <a:solidFill>
                  <a:srgbClr val="222222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Cambria" panose="02040503050406030204" pitchFamily="18" charset="0"/>
              </a:rPr>
              <a:t>ү</a:t>
            </a:r>
            <a:r>
              <a:rPr lang="kk-KZ" sz="2800" dirty="0">
                <a:solidFill>
                  <a:srgbClr val="222222"/>
                </a:solidFill>
                <a:latin typeface="Georgia" panose="02040502050405020303" pitchFamily="18" charset="0"/>
                <a:ea typeface="Times New Roman" panose="02020603050405020304" pitchFamily="18" charset="0"/>
                <a:cs typeface="Georgia" panose="02040502050405020303" pitchFamily="18" charset="0"/>
              </a:rPr>
              <a:t>зіндегі</a:t>
            </a:r>
            <a:r>
              <a:rPr lang="kk-KZ" sz="2800" dirty="0">
                <a:solidFill>
                  <a:srgbClr val="222222"/>
                </a:solidFill>
                <a:latin typeface="Georgia" panose="02040502050405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sz="2800" dirty="0">
                <a:solidFill>
                  <a:srgbClr val="222222"/>
                </a:solidFill>
                <a:latin typeface="Georgia" panose="02040502050405020303" pitchFamily="18" charset="0"/>
                <a:ea typeface="Times New Roman" panose="02020603050405020304" pitchFamily="18" charset="0"/>
                <a:cs typeface="Georgia" panose="02040502050405020303" pitchFamily="18" charset="0"/>
              </a:rPr>
              <a:t>емес</a:t>
            </a:r>
            <a:r>
              <a:rPr lang="kk-KZ" sz="2800" dirty="0">
                <a:solidFill>
                  <a:srgbClr val="222222"/>
                </a:solidFill>
                <a:latin typeface="Georgia" panose="02040502050405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kk-KZ" sz="2800" dirty="0">
                <a:solidFill>
                  <a:srgbClr val="222222"/>
                </a:solidFill>
                <a:latin typeface="Georgia" panose="02040502050405020303" pitchFamily="18" charset="0"/>
                <a:ea typeface="Times New Roman" panose="02020603050405020304" pitchFamily="18" charset="0"/>
                <a:cs typeface="Georgia" panose="02040502050405020303" pitchFamily="18" charset="0"/>
              </a:rPr>
              <a:t>сия</a:t>
            </a:r>
            <a:r>
              <a:rPr lang="kk-KZ" sz="2800" dirty="0">
                <a:solidFill>
                  <a:srgbClr val="222222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Cambria" panose="02040503050406030204" pitchFamily="18" charset="0"/>
              </a:rPr>
              <a:t>қ</a:t>
            </a:r>
            <a:r>
              <a:rPr lang="kk-KZ" sz="2800" dirty="0">
                <a:solidFill>
                  <a:srgbClr val="222222"/>
                </a:solidFill>
                <a:latin typeface="Georgia" panose="02040502050405020303" pitchFamily="18" charset="0"/>
                <a:ea typeface="Times New Roman" panose="02020603050405020304" pitchFamily="18" charset="0"/>
                <a:cs typeface="Georgia" panose="02040502050405020303" pitchFamily="18" charset="0"/>
              </a:rPr>
              <a:t>ты</a:t>
            </a:r>
            <a:r>
              <a:rPr lang="kk-KZ" sz="2800" dirty="0">
                <a:solidFill>
                  <a:srgbClr val="222222"/>
                </a:solidFill>
                <a:latin typeface="Georgia" panose="02040502050405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sz="2800" dirty="0">
                <a:solidFill>
                  <a:srgbClr val="222222"/>
                </a:solidFill>
                <a:latin typeface="Georgia" panose="02040502050405020303" pitchFamily="18" charset="0"/>
                <a:ea typeface="Times New Roman" panose="02020603050405020304" pitchFamily="18" charset="0"/>
                <a:cs typeface="Georgia" panose="02040502050405020303" pitchFamily="18" charset="0"/>
              </a:rPr>
              <a:t>процестермен</a:t>
            </a:r>
            <a:r>
              <a:rPr lang="kk-KZ" sz="2800" dirty="0">
                <a:solidFill>
                  <a:srgbClr val="222222"/>
                </a:solidFill>
                <a:latin typeface="Georgia" panose="02040502050405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sz="2800" dirty="0">
                <a:solidFill>
                  <a:srgbClr val="222222"/>
                </a:solidFill>
                <a:latin typeface="Georgia" panose="02040502050405020303" pitchFamily="18" charset="0"/>
                <a:ea typeface="Times New Roman" panose="02020603050405020304" pitchFamily="18" charset="0"/>
                <a:cs typeface="Georgia" panose="02040502050405020303" pitchFamily="18" charset="0"/>
              </a:rPr>
              <a:t>байланысты</a:t>
            </a:r>
            <a:r>
              <a:rPr lang="kk-KZ" sz="2800" dirty="0">
                <a:solidFill>
                  <a:srgbClr val="222222"/>
                </a:solidFill>
                <a:latin typeface="Georgia" panose="02040502050405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1485016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77440" y="1333948"/>
            <a:ext cx="9127171" cy="2193602"/>
          </a:xfrm>
          <a:solidFill>
            <a:schemeClr val="bg2">
              <a:lumMod val="75000"/>
            </a:schemeClr>
          </a:solidFill>
        </p:spPr>
        <p:txBody>
          <a:bodyPr>
            <a:noAutofit/>
          </a:bodyPr>
          <a:lstStyle/>
          <a:p>
            <a:r>
              <a:rPr lang="kk-KZ" sz="2400" dirty="0"/>
              <a:t>коммуникатордың әрекетіне деген реакциясын көрсететін мәлімет. </a:t>
            </a:r>
            <a:r>
              <a:rPr lang="kk-KZ" sz="2400" dirty="0"/>
              <a:t>Ең алдымен мәлімет бір жақты болмайды, екі жақты пікір алмасу түрінде өтеді. Мәліметті беруші – коммуникатор, оны қабылдаушы – реципиент деп аталады.</a:t>
            </a:r>
            <a:r>
              <a:rPr lang="ru-RU" sz="2400" dirty="0"/>
              <a:t/>
            </a:r>
            <a:br>
              <a:rPr lang="ru-RU" sz="2400" dirty="0"/>
            </a:br>
            <a:endParaRPr lang="ru-RU" sz="24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kk-KZ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Кері байланыс дегеніміз....</a:t>
            </a:r>
            <a:endParaRPr lang="ru-RU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245377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54249" y="580913"/>
            <a:ext cx="10650072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kk-KZ" sz="2800" dirty="0" smtClean="0">
              <a:solidFill>
                <a:srgbClr val="FF0000"/>
              </a:solidFill>
            </a:endParaRPr>
          </a:p>
          <a:p>
            <a:endParaRPr lang="kk-KZ" sz="2800" dirty="0">
              <a:solidFill>
                <a:srgbClr val="FF0000"/>
              </a:solidFill>
            </a:endParaRPr>
          </a:p>
          <a:p>
            <a:endParaRPr lang="kk-KZ" sz="2800" dirty="0" smtClean="0">
              <a:solidFill>
                <a:srgbClr val="FF0000"/>
              </a:solidFill>
            </a:endParaRPr>
          </a:p>
          <a:p>
            <a:r>
              <a:rPr lang="kk-KZ" sz="2800" dirty="0" smtClean="0">
                <a:solidFill>
                  <a:srgbClr val="FF0000"/>
                </a:solidFill>
              </a:rPr>
              <a:t>Сондықтан </a:t>
            </a:r>
            <a:r>
              <a:rPr lang="kk-KZ" sz="2800" dirty="0">
                <a:solidFill>
                  <a:srgbClr val="FF0000"/>
                </a:solidFill>
              </a:rPr>
              <a:t>да негізгі мәліметті біреуден екінші адамға беру ғана емес, қарым-қатынас барысында ортақ көзқарас, пікір, ортақ мәнге келу маңызды.</a:t>
            </a:r>
            <a:r>
              <a:rPr lang="ru-RU" sz="2800" dirty="0">
                <a:solidFill>
                  <a:srgbClr val="FF0000"/>
                </a:solidFill>
              </a:rPr>
              <a:t> </a:t>
            </a:r>
            <a:r>
              <a:rPr lang="kk-KZ" sz="2800" dirty="0">
                <a:solidFill>
                  <a:srgbClr val="FF0000"/>
                </a:solidFill>
              </a:rPr>
              <a:t>Бұл міндетті орындауда ерекше механизм – кері байланыс іске қосылады, ол рецепиенттің коммуникатордың іс-әрекетін қалай қабылдау, бағалауына байланысты. </a:t>
            </a:r>
            <a:endParaRPr lang="ru-RU" sz="28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19063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25158" y="484094"/>
            <a:ext cx="10241280" cy="4339650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  <a:tabLst>
                <a:tab pos="4595495" algn="l"/>
              </a:tabLst>
            </a:pPr>
            <a:r>
              <a:rPr lang="kk-KZ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Кері байланыстың берілуі әр түрлі жолдармен іске асырылады. Ең алдымен тура және жанама. </a:t>
            </a:r>
            <a:r>
              <a:rPr lang="kk-KZ" sz="24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Тура кері байланыста реципиент пікірі </a:t>
            </a:r>
            <a:r>
              <a:rPr lang="kk-KZ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ашық түрде беріледі. </a:t>
            </a:r>
            <a:r>
              <a:rPr lang="kk-KZ" sz="2400" u="sng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Мысалы: «сенің пікірің маған ұнамайды», «не айтып тұрғаның маған түсініксіз», т.б. және де әр түрлі қимыл-қозғалыс (жест), ренжу, қуану, т.с.с. бұл түрде тиімді болады.</a:t>
            </a:r>
            <a:endParaRPr lang="ru-RU" sz="2400" u="sng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  <a:tabLst>
                <a:tab pos="4595495" algn="l"/>
              </a:tabLst>
            </a:pPr>
            <a:r>
              <a:rPr lang="kk-KZ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</a:t>
            </a:r>
            <a:r>
              <a:rPr lang="kk-KZ" sz="24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Жанама кері байланыс – психологиялық мәліметті берудің астыртын түрі. </a:t>
            </a:r>
            <a:r>
              <a:rPr lang="kk-KZ" sz="2400" u="sng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Бұл жағдайда әр түрлі сұрақтар, кекету, күтпеген эмоциялық реакциялар болуы мүмкін</a:t>
            </a:r>
            <a:r>
              <a:rPr lang="kk-KZ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Мұндай жағдайда коммуникатор партнердің не айтқысы келетінін өзі түсінуі қажет. Әрине бұлай түсіну әрқашан дұрыс болмауы мүмкін, сондықтан түсінісу қиынырақ болады.</a:t>
            </a:r>
            <a:endParaRPr lang="ru-RU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722822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03643" y="1968650"/>
            <a:ext cx="10843708" cy="256993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  <a:tabLst>
                <a:tab pos="4595495" algn="l"/>
              </a:tabLst>
            </a:pPr>
            <a:r>
              <a:rPr lang="kk-KZ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Мәліметті әр түрлі қабылдау бірнеше себептерге байланысты. Солардың ішінде маңыздысы – </a:t>
            </a:r>
            <a:r>
              <a:rPr lang="kk-KZ" sz="28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коммуникативтік барьердің </a:t>
            </a:r>
            <a:r>
              <a:rPr lang="kk-KZ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болуы (түсініспеушілікке әкелетін тосқауыл), ол – коммуникативтік процестің екінші ерекшелігі. </a:t>
            </a:r>
            <a:r>
              <a:rPr lang="kk-KZ" sz="2800" u="sng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Түсініспеушілік барьер</a:t>
            </a:r>
            <a:r>
              <a:rPr lang="kk-KZ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і, әлеуметтік-мәдени барьер, қарым-қатынас барьерлері болуы мүмкін.</a:t>
            </a:r>
            <a:endParaRPr lang="ru-RU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3085107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dirty="0"/>
              <a:t> </a:t>
            </a:r>
            <a:r>
              <a:rPr lang="kk-KZ" dirty="0">
                <a:solidFill>
                  <a:srgbClr val="FF0000"/>
                </a:solidFill>
              </a:rPr>
              <a:t>Түсініспеушілік барьерлерінің бірнеше түрлері болады: 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solidFill>
            <a:srgbClr val="FFFF00"/>
          </a:solidFill>
        </p:spPr>
        <p:txBody>
          <a:bodyPr>
            <a:normAutofit fontScale="85000" lnSpcReduction="20000"/>
          </a:bodyPr>
          <a:lstStyle/>
          <a:p>
            <a:r>
              <a:rPr lang="kk-KZ" dirty="0"/>
              <a:t> 1) фонетикалық барьер жатады. Әр түрлі тілде, диалектіде сөйлеу, тілдегі кемістік (немесе дикция), тілдің граматикалық құрылымының өзгеруі. Өте тез сөйлеу, сөзді анық айтпау, қосымша дыбыстардың болуы да осыған себеп болады.</a:t>
            </a:r>
            <a:endParaRPr lang="ru-RU" dirty="0"/>
          </a:p>
          <a:p>
            <a:r>
              <a:rPr lang="kk-KZ" dirty="0"/>
              <a:t>      2) семантикалық барьер сөз мәнінің ерекшеліктері (тезаурус) әр түрлі жаргондар, слэнгтер. Әр түрлі ортаның өзіне тән «мини-тілі» болады. Өздерінің қалжыңдары, тілінің оралымдары, т.с.с. Мұндай барьерлерден аттай білу мұғалімдер, дәрігерлер, басшылар үшін өте қажет.</a:t>
            </a:r>
            <a:endParaRPr lang="ru-RU" dirty="0"/>
          </a:p>
          <a:p>
            <a:r>
              <a:rPr lang="kk-KZ" dirty="0"/>
              <a:t>      3) стилистикалық барьер – коммуникатор тілінің стилі жағдайға сәйкес келмегенде немесе реципиенттің психологиялық көңіл-күйіне сәйкес болмағанда көрінеді.</a:t>
            </a:r>
            <a:endParaRPr lang="ru-RU" dirty="0"/>
          </a:p>
          <a:p>
            <a:r>
              <a:rPr lang="kk-KZ" dirty="0"/>
              <a:t>       Мысалы, балаларға берілген мәлімет қызықты, түсінікті тілде емес, қиын ғылыми тілде айтылса, осындай құбылыс байқалады. Сондықтан коммуникатор өзінің реципиенттерінің көңіл-күйі, жағдайларын сезіне білуі керек, қарым-қатынас жағдайларының өзгерістерін тез сезінеп, соған байланысты өзгерістер енгізуі қажет.</a:t>
            </a:r>
            <a:endParaRPr lang="ru-RU" dirty="0"/>
          </a:p>
          <a:p>
            <a:r>
              <a:rPr lang="kk-KZ" dirty="0"/>
              <a:t>      4) логикалық барьер коммуникатордың ұсынған логикалық тұжырымдары өте күрделі болғанда туындайды. «Ерлер логикасы», «әйелдер логикасы», «балалар логикасы», т.б. логикалар туралы айтуға болады.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0966239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70616" y="247426"/>
            <a:ext cx="10022216" cy="1280160"/>
          </a:xfrm>
        </p:spPr>
        <p:txBody>
          <a:bodyPr>
            <a:normAutofit/>
          </a:bodyPr>
          <a:lstStyle/>
          <a:p>
            <a:r>
              <a:rPr lang="kk-KZ" sz="2400" dirty="0" smtClean="0">
                <a:solidFill>
                  <a:srgbClr val="FF0000"/>
                </a:solidFill>
              </a:rPr>
              <a:t>Қарым-қатынас </a:t>
            </a:r>
            <a:r>
              <a:rPr lang="kk-KZ" sz="2400" dirty="0">
                <a:solidFill>
                  <a:srgbClr val="FF0000"/>
                </a:solidFill>
              </a:rPr>
              <a:t>процесіндегі мәлімет алмасу деңгейлері екі түрде іске асырылады</a:t>
            </a:r>
            <a:r>
              <a:rPr lang="kk-KZ" sz="2400" dirty="0" smtClean="0">
                <a:solidFill>
                  <a:srgbClr val="FF0000"/>
                </a:solidFill>
              </a:rPr>
              <a:t>:</a:t>
            </a:r>
            <a:endParaRPr lang="ru-RU" sz="2400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570616" y="1807285"/>
            <a:ext cx="5332460" cy="4103937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kk-KZ" dirty="0" smtClean="0"/>
              <a:t>Вербалды </a:t>
            </a:r>
            <a:r>
              <a:rPr lang="kk-KZ" dirty="0"/>
              <a:t>(сөз арқылы) деңгейінде (негізгі) – тіл пайдаланыады. </a:t>
            </a:r>
            <a:endParaRPr lang="ru-RU" dirty="0"/>
          </a:p>
          <a:p>
            <a:r>
              <a:rPr lang="kk-KZ" sz="2200" dirty="0"/>
              <a:t>Вербалды емес қарым – қатынас жүйесі өте маңызды болғанымен , ол тек ойды айқындап, нақтылайды және нақты бір ақпаратты эмоция арқылы білдіреді.</a:t>
            </a:r>
            <a:endParaRPr lang="ru-RU" sz="2200" dirty="0"/>
          </a:p>
          <a:p>
            <a:r>
              <a:rPr lang="kk-KZ" sz="2200" dirty="0"/>
              <a:t>Ал вербалды қарым – қатынас құрамы күрделі болып табылады. </a:t>
            </a:r>
            <a:endParaRPr lang="ru-RU" sz="2200" dirty="0"/>
          </a:p>
          <a:p>
            <a:r>
              <a:rPr lang="kk-KZ" sz="2200" dirty="0"/>
              <a:t>Лексика (гр "lekikos" – сөздік) – бір тілде барлық сөздердің жиынтығы деген ұғымды білдіреді. Оны сөздік құрам деп те атайды.</a:t>
            </a:r>
            <a:endParaRPr lang="ru-RU" sz="2200" dirty="0"/>
          </a:p>
          <a:p>
            <a:r>
              <a:rPr lang="kk-KZ" sz="2200" dirty="0"/>
              <a:t>Фразеология (гр"phrasis" – сөздік манерасы) тұрақты сөз тіркесі.</a:t>
            </a:r>
            <a:endParaRPr lang="ru-RU" sz="2200" dirty="0"/>
          </a:p>
          <a:p>
            <a:r>
              <a:rPr lang="kk-KZ" sz="2200" dirty="0"/>
              <a:t>Грамматика (гр"gramma" - әріп жазу) – тіл құрамы, тіл формаларының жүйесі, сөз айтудың әдісі, синтаксистік конструкция тіл қарым-қатынасының негізін құраушы.</a:t>
            </a:r>
            <a:endParaRPr lang="ru-RU" sz="2200" dirty="0"/>
          </a:p>
          <a:p>
            <a:r>
              <a:rPr lang="kk-KZ" sz="2200" dirty="0"/>
              <a:t>Синтаксис (гр "syntaxis" – орын тәртіп құру) – сөз, сөз тіркесін сөйлем құрастырудың тәсілі.</a:t>
            </a:r>
            <a:endParaRPr lang="ru-RU" sz="2200" dirty="0"/>
          </a:p>
          <a:p>
            <a:r>
              <a:rPr lang="kk-KZ" sz="2200" dirty="0"/>
              <a:t>Дикция (лат "dictio" – оқылу, айтылу) – сөздердің оқылу және айтылу манерасы.</a:t>
            </a:r>
            <a:endParaRPr lang="ru-RU" sz="2200" dirty="0"/>
          </a:p>
          <a:p>
            <a:pPr marL="0" indent="0">
              <a:buNone/>
            </a:pPr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7003228" y="1807285"/>
            <a:ext cx="4501383" cy="4096559"/>
          </a:xfrm>
        </p:spPr>
        <p:txBody>
          <a:bodyPr>
            <a:normAutofit fontScale="55000" lnSpcReduction="20000"/>
          </a:bodyPr>
          <a:lstStyle/>
          <a:p>
            <a:r>
              <a:rPr lang="kk-KZ" dirty="0"/>
              <a:t>вербалды </a:t>
            </a:r>
            <a:r>
              <a:rPr lang="kk-KZ" dirty="0" smtClean="0"/>
              <a:t>емес-</a:t>
            </a:r>
            <a:r>
              <a:rPr lang="kk-KZ" dirty="0"/>
              <a:t>оларға оптикалық-кинестезиялық және акустикалық жүйелер </a:t>
            </a:r>
            <a:r>
              <a:rPr lang="kk-KZ" dirty="0" smtClean="0"/>
              <a:t>жатады</a:t>
            </a:r>
          </a:p>
          <a:p>
            <a:r>
              <a:rPr lang="kk-KZ" dirty="0"/>
              <a:t>Оптикалық-кинестезиялық жүйеге адамның сыртқы түрі және әсерлі қимыл-қозғалыстары, ым ишараттары, мимикасы, отырыс-тұрысы, жүрісі, т.б. жатады</a:t>
            </a:r>
            <a:r>
              <a:rPr lang="ru-RU" dirty="0"/>
              <a:t/>
            </a:r>
            <a:br>
              <a:rPr lang="ru-RU" dirty="0"/>
            </a:br>
            <a:endParaRPr lang="ru-RU" dirty="0" smtClean="0"/>
          </a:p>
          <a:p>
            <a:r>
              <a:rPr lang="kk-KZ" dirty="0"/>
              <a:t>Акустикалық жүйеге сонымен бірге коммуникатордың дауысының сапасын (тембрі, биіктігі, қаттылығы), интонация, сөйлеу темпі, дауыс екпіні және әр түрлі сөз арасындағы үзілістер (пауза), жөтелістер, күлкілері, т.б. жатқызады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74903828"/>
      </p:ext>
    </p:extLst>
  </p:cSld>
  <p:clrMapOvr>
    <a:masterClrMapping/>
  </p:clrMapOvr>
</p:sld>
</file>

<file path=ppt/theme/theme1.xml><?xml version="1.0" encoding="utf-8"?>
<a:theme xmlns:a="http://schemas.openxmlformats.org/drawingml/2006/main" name="Легкий дым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86</TotalTime>
  <Words>1224</Words>
  <Application>Microsoft Office PowerPoint</Application>
  <PresentationFormat>Широкоэкранный</PresentationFormat>
  <Paragraphs>55</Paragraphs>
  <Slides>15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23" baseType="lpstr">
      <vt:lpstr>Arial</vt:lpstr>
      <vt:lpstr>Calibri</vt:lpstr>
      <vt:lpstr>Cambria</vt:lpstr>
      <vt:lpstr>Century Gothic</vt:lpstr>
      <vt:lpstr>Georgia</vt:lpstr>
      <vt:lpstr>Times New Roman</vt:lpstr>
      <vt:lpstr>Wingdings 3</vt:lpstr>
      <vt:lpstr>Легкий дым</vt:lpstr>
      <vt:lpstr>Қарым-қатынастың коммуникативті жағы. Коммуникацияның вербалды және вербалды емес құралдары</vt:lpstr>
      <vt:lpstr>Қарым-қатынастың коммуникативті жағы дегеніміз-</vt:lpstr>
      <vt:lpstr>Презентация PowerPoint</vt:lpstr>
      <vt:lpstr>коммуникатордың әрекетіне деген реакциясын көрсететін мәлімет. Ең алдымен мәлімет бір жақты болмайды, екі жақты пікір алмасу түрінде өтеді. Мәліметті беруші – коммуникатор, оны қабылдаушы – реципиент деп аталады. </vt:lpstr>
      <vt:lpstr>Презентация PowerPoint</vt:lpstr>
      <vt:lpstr>Презентация PowerPoint</vt:lpstr>
      <vt:lpstr>Презентация PowerPoint</vt:lpstr>
      <vt:lpstr> Түсініспеушілік барьерлерінің бірнеше түрлері болады: </vt:lpstr>
      <vt:lpstr>Қарым-қатынас процесіндегі мәлімет алмасу деңгейлері екі түрде іске асырылады:</vt:lpstr>
      <vt:lpstr>Вербальді коммуникация. </vt:lpstr>
      <vt:lpstr>Сөйлеудің түрлері: - жазбаша және ауызша сөйлеу - диалогтық және монологтық  </vt:lpstr>
      <vt:lpstr>Презентация PowerPoint</vt:lpstr>
      <vt:lpstr>Вербальдық емес қарым-қатынас құралдары дегеніміз </vt:lpstr>
      <vt:lpstr>Кинесикалық қарым-қатынас құралдары бұл </vt:lpstr>
      <vt:lpstr>Вербальдық емес қарым-қатынас саласындағы мамандар А. Пиц, Дж. Ниренберг және Г. Калеро қимыл-қозғалыстардың толық классификациясын береді.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Қарым-қатынастың коммуникативті жағы. Коммуникацияның вербалды және вербалды емес құралдары</dc:title>
  <dc:creator>DELUX</dc:creator>
  <cp:lastModifiedBy>DELUX</cp:lastModifiedBy>
  <cp:revision>12</cp:revision>
  <dcterms:created xsi:type="dcterms:W3CDTF">2020-03-29T04:11:02Z</dcterms:created>
  <dcterms:modified xsi:type="dcterms:W3CDTF">2020-03-29T13:46:12Z</dcterms:modified>
</cp:coreProperties>
</file>