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338" r:id="rId3"/>
    <p:sldId id="339" r:id="rId4"/>
    <p:sldId id="340" r:id="rId5"/>
    <p:sldId id="341" r:id="rId6"/>
    <p:sldId id="342" r:id="rId7"/>
    <p:sldId id="343" r:id="rId8"/>
    <p:sldId id="344" r:id="rId9"/>
    <p:sldId id="345" r:id="rId10"/>
    <p:sldId id="346" r:id="rId11"/>
    <p:sldId id="347" r:id="rId12"/>
    <p:sldId id="348" r:id="rId13"/>
    <p:sldId id="349" r:id="rId14"/>
    <p:sldId id="350" r:id="rId15"/>
    <p:sldId id="351" r:id="rId16"/>
    <p:sldId id="352" r:id="rId17"/>
    <p:sldId id="353" r:id="rId18"/>
    <p:sldId id="354" r:id="rId19"/>
    <p:sldId id="355" r:id="rId20"/>
    <p:sldId id="356" r:id="rId21"/>
    <p:sldId id="357" r:id="rId22"/>
    <p:sldId id="358" r:id="rId23"/>
    <p:sldId id="359" r:id="rId24"/>
    <p:sldId id="269" r:id="rId2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0C9"/>
    <a:srgbClr val="FFDA7D"/>
    <a:srgbClr val="99CCFF"/>
    <a:srgbClr val="FDFA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13" autoAdjust="0"/>
  </p:normalViewPr>
  <p:slideViewPr>
    <p:cSldViewPr>
      <p:cViewPr>
        <p:scale>
          <a:sx n="80" d="100"/>
          <a:sy n="80" d="100"/>
        </p:scale>
        <p:origin x="-990" y="-156"/>
      </p:cViewPr>
      <p:guideLst>
        <p:guide orient="horz" pos="2160"/>
        <p:guide pos="2880"/>
      </p:guideLst>
    </p:cSldViewPr>
  </p:slideViewPr>
  <p:outlineViewPr>
    <p:cViewPr>
      <p:scale>
        <a:sx n="33" d="100"/>
        <a:sy n="33" d="100"/>
      </p:scale>
      <p:origin x="0" y="7086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52BB784B-DC44-4D39-8DE7-A2DBFA326B75}" type="datetimeFigureOut">
              <a:rPr lang="ru-RU" smtClean="0"/>
              <a:pPr/>
              <a:t>09.01.2018</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C868C6B0-D93E-40D3-8494-72CD1540C5EA}"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2BB784B-DC44-4D39-8DE7-A2DBFA326B75}" type="datetimeFigureOut">
              <a:rPr lang="ru-RU" smtClean="0"/>
              <a:pPr/>
              <a:t>09.01.2018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C868C6B0-D93E-40D3-8494-72CD1540C5EA}"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2BB784B-DC44-4D39-8DE7-A2DBFA326B75}" type="datetimeFigureOut">
              <a:rPr lang="ru-RU" smtClean="0"/>
              <a:pPr/>
              <a:t>09.01.2018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C868C6B0-D93E-40D3-8494-72CD1540C5EA}"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2BB784B-DC44-4D39-8DE7-A2DBFA326B75}" type="datetimeFigureOut">
              <a:rPr lang="ru-RU" smtClean="0"/>
              <a:pPr/>
              <a:t>09.01.2018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C868C6B0-D93E-40D3-8494-72CD1540C5EA}"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2BB784B-DC44-4D39-8DE7-A2DBFA326B75}" type="datetimeFigureOut">
              <a:rPr lang="ru-RU" smtClean="0"/>
              <a:pPr/>
              <a:t>09.01.2018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C868C6B0-D93E-40D3-8494-72CD1540C5EA}"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2BB784B-DC44-4D39-8DE7-A2DBFA326B75}" type="datetimeFigureOut">
              <a:rPr lang="ru-RU" smtClean="0"/>
              <a:pPr/>
              <a:t>09.01.2018</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C868C6B0-D93E-40D3-8494-72CD1540C5EA}"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2BB784B-DC44-4D39-8DE7-A2DBFA326B75}" type="datetimeFigureOut">
              <a:rPr lang="ru-RU" smtClean="0"/>
              <a:pPr/>
              <a:t>09.01.2018</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C868C6B0-D93E-40D3-8494-72CD1540C5EA}"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2BB784B-DC44-4D39-8DE7-A2DBFA326B75}" type="datetimeFigureOut">
              <a:rPr lang="ru-RU" smtClean="0"/>
              <a:pPr/>
              <a:t>09.01.2018</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C868C6B0-D93E-40D3-8494-72CD1540C5EA}"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2BB784B-DC44-4D39-8DE7-A2DBFA326B75}" type="datetimeFigureOut">
              <a:rPr lang="ru-RU" smtClean="0"/>
              <a:pPr/>
              <a:t>09.01.2018</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C868C6B0-D93E-40D3-8494-72CD1540C5EA}"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2BB784B-DC44-4D39-8DE7-A2DBFA326B75}" type="datetimeFigureOut">
              <a:rPr lang="ru-RU" smtClean="0"/>
              <a:pPr/>
              <a:t>09.01.2018</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C868C6B0-D93E-40D3-8494-72CD1540C5EA}"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52BB784B-DC44-4D39-8DE7-A2DBFA326B75}" type="datetimeFigureOut">
              <a:rPr lang="ru-RU" smtClean="0"/>
              <a:pPr/>
              <a:t>09.01.2018</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C868C6B0-D93E-40D3-8494-72CD1540C5EA}"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2BB784B-DC44-4D39-8DE7-A2DBFA326B75}" type="datetimeFigureOut">
              <a:rPr lang="ru-RU" smtClean="0"/>
              <a:pPr/>
              <a:t>09.01.2018</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868C6B0-D93E-40D3-8494-72CD1540C5EA}"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99592" y="0"/>
            <a:ext cx="8227180" cy="3717032"/>
          </a:xfrm>
          <a:solidFill>
            <a:srgbClr val="FFF0C9"/>
          </a:solidFill>
        </p:spPr>
        <p:txBody>
          <a:bodyPr>
            <a:noAutofit/>
          </a:bodyPr>
          <a:lstStyle/>
          <a:p>
            <a:r>
              <a:rPr lang="ru-RU" sz="2600" b="1" dirty="0">
                <a:solidFill>
                  <a:srgbClr val="C00000"/>
                </a:solidFill>
                <a:effectLst/>
                <a:latin typeface="Arial Black" panose="020B0A04020102020204" pitchFamily="34" charset="0"/>
              </a:rPr>
              <a:t>ОБЗОР НОРМАТИВНОГО ПОСТАНОВЛЕНИЯ ВЕРХОВНОГО СУДА РЕСПУБЛИКИ КАЗАХСТАН </a:t>
            </a:r>
            <a:r>
              <a:rPr lang="ru-RU" sz="2600" b="1" dirty="0" smtClean="0">
                <a:solidFill>
                  <a:srgbClr val="C00000"/>
                </a:solidFill>
                <a:effectLst/>
                <a:latin typeface="Arial Black" panose="020B0A04020102020204" pitchFamily="34" charset="0"/>
              </a:rPr>
              <a:t/>
            </a:r>
            <a:br>
              <a:rPr lang="ru-RU" sz="2600" b="1" dirty="0" smtClean="0">
                <a:solidFill>
                  <a:srgbClr val="C00000"/>
                </a:solidFill>
                <a:effectLst/>
                <a:latin typeface="Arial Black" panose="020B0A04020102020204" pitchFamily="34" charset="0"/>
              </a:rPr>
            </a:br>
            <a:r>
              <a:rPr lang="ru-RU" sz="2600" b="1" dirty="0" smtClean="0">
                <a:solidFill>
                  <a:srgbClr val="C00000"/>
                </a:solidFill>
                <a:effectLst/>
                <a:latin typeface="Arial Black" panose="020B0A04020102020204" pitchFamily="34" charset="0"/>
              </a:rPr>
              <a:t>ОТ </a:t>
            </a:r>
            <a:r>
              <a:rPr lang="ru-RU" sz="2600" b="1" dirty="0">
                <a:solidFill>
                  <a:srgbClr val="C00000"/>
                </a:solidFill>
                <a:effectLst/>
                <a:latin typeface="Arial Black" panose="020B0A04020102020204" pitchFamily="34" charset="0"/>
              </a:rPr>
              <a:t>6 ОКТЯБРЯ 2017 ГОДА № 9 </a:t>
            </a:r>
            <a:r>
              <a:rPr lang="ru-RU" sz="2600" b="1" dirty="0" smtClean="0">
                <a:solidFill>
                  <a:srgbClr val="C00000"/>
                </a:solidFill>
                <a:effectLst/>
                <a:latin typeface="Arial Black" panose="020B0A04020102020204" pitchFamily="34" charset="0"/>
              </a:rPr>
              <a:t/>
            </a:r>
            <a:br>
              <a:rPr lang="ru-RU" sz="2600" b="1" dirty="0" smtClean="0">
                <a:solidFill>
                  <a:srgbClr val="C00000"/>
                </a:solidFill>
                <a:effectLst/>
                <a:latin typeface="Arial Black" panose="020B0A04020102020204" pitchFamily="34" charset="0"/>
              </a:rPr>
            </a:br>
            <a:r>
              <a:rPr lang="ru-RU" sz="2600" b="1" dirty="0" smtClean="0">
                <a:solidFill>
                  <a:srgbClr val="C00000"/>
                </a:solidFill>
                <a:effectLst/>
                <a:latin typeface="Arial Black" panose="020B0A04020102020204" pitchFamily="34" charset="0"/>
              </a:rPr>
              <a:t>«</a:t>
            </a:r>
            <a:r>
              <a:rPr lang="ru-RU" sz="2600" b="1" dirty="0">
                <a:solidFill>
                  <a:srgbClr val="C00000"/>
                </a:solidFill>
                <a:effectLst/>
                <a:latin typeface="Arial Black" panose="020B0A04020102020204" pitchFamily="34" charset="0"/>
              </a:rPr>
              <a:t>О НЕКОТОРЫХ ВОПРОСАХ ПРИМЕНЕНИЯ СУДАМИ ЗАКОНОДАТЕЛЬСТВА ПРИ РАЗРЕШЕНИИ ТРУДОВЫХ СПОРОВ</a:t>
            </a:r>
            <a:r>
              <a:rPr lang="ru-RU" sz="2600" b="1" dirty="0" smtClean="0">
                <a:solidFill>
                  <a:srgbClr val="C00000"/>
                </a:solidFill>
                <a:effectLst/>
                <a:latin typeface="Arial Black" panose="020B0A04020102020204" pitchFamily="34" charset="0"/>
              </a:rPr>
              <a:t>»</a:t>
            </a:r>
            <a:br>
              <a:rPr lang="ru-RU" sz="2600" b="1" dirty="0" smtClean="0">
                <a:solidFill>
                  <a:srgbClr val="C00000"/>
                </a:solidFill>
                <a:effectLst/>
                <a:latin typeface="Arial Black" panose="020B0A04020102020204" pitchFamily="34" charset="0"/>
              </a:rPr>
            </a:br>
            <a:endParaRPr lang="ru-RU" sz="2600" b="1" dirty="0">
              <a:solidFill>
                <a:srgbClr val="C00000"/>
              </a:solidFill>
              <a:effectLst/>
              <a:latin typeface="Arial Black" panose="020B0A04020102020204" pitchFamily="34" charset="0"/>
            </a:endParaRPr>
          </a:p>
        </p:txBody>
      </p:sp>
      <p:sp>
        <p:nvSpPr>
          <p:cNvPr id="3" name="Подзаголовок 2"/>
          <p:cNvSpPr>
            <a:spLocks noGrp="1"/>
          </p:cNvSpPr>
          <p:nvPr>
            <p:ph type="subTitle" idx="1"/>
          </p:nvPr>
        </p:nvSpPr>
        <p:spPr>
          <a:xfrm>
            <a:off x="899592" y="3717032"/>
            <a:ext cx="8244408" cy="3140968"/>
          </a:xfrm>
          <a:solidFill>
            <a:schemeClr val="accent1">
              <a:lumMod val="20000"/>
              <a:lumOff val="80000"/>
            </a:schemeClr>
          </a:solidFill>
        </p:spPr>
        <p:txBody>
          <a:bodyPr>
            <a:normAutofit/>
          </a:bodyPr>
          <a:lstStyle/>
          <a:p>
            <a:endParaRPr lang="ru-RU" dirty="0" smtClean="0"/>
          </a:p>
          <a:p>
            <a:r>
              <a:rPr lang="ru-RU" sz="3200" b="1" dirty="0" smtClean="0">
                <a:solidFill>
                  <a:schemeClr val="tx1">
                    <a:lumMod val="65000"/>
                    <a:lumOff val="35000"/>
                  </a:schemeClr>
                </a:solidFill>
                <a:latin typeface="Arial Black" panose="020B0A04020102020204" pitchFamily="34" charset="0"/>
                <a:cs typeface="Arial" panose="020B0604020202020204" pitchFamily="34" charset="0"/>
              </a:rPr>
              <a:t>Наталья </a:t>
            </a:r>
            <a:r>
              <a:rPr lang="ru-RU" sz="3200" b="1" dirty="0" err="1" smtClean="0">
                <a:solidFill>
                  <a:schemeClr val="tx1">
                    <a:lumMod val="65000"/>
                    <a:lumOff val="35000"/>
                  </a:schemeClr>
                </a:solidFill>
                <a:latin typeface="Arial Black" panose="020B0A04020102020204" pitchFamily="34" charset="0"/>
                <a:cs typeface="Arial" panose="020B0604020202020204" pitchFamily="34" charset="0"/>
              </a:rPr>
              <a:t>Гилёва</a:t>
            </a:r>
            <a:endParaRPr lang="ru-RU" sz="3200" b="1" dirty="0" smtClean="0">
              <a:solidFill>
                <a:schemeClr val="tx1">
                  <a:lumMod val="65000"/>
                  <a:lumOff val="35000"/>
                </a:schemeClr>
              </a:solidFill>
              <a:latin typeface="Arial Black" panose="020B0A04020102020204" pitchFamily="34" charset="0"/>
              <a:cs typeface="Arial" panose="020B0604020202020204" pitchFamily="34" charset="0"/>
            </a:endParaRPr>
          </a:p>
          <a:p>
            <a:r>
              <a:rPr lang="ru-RU" sz="3200" dirty="0" err="1">
                <a:solidFill>
                  <a:srgbClr val="444444"/>
                </a:solidFill>
                <a:latin typeface="Tahoma"/>
              </a:rPr>
              <a:t>К.ю.н</a:t>
            </a:r>
            <a:r>
              <a:rPr lang="ru-RU" sz="3200" dirty="0">
                <a:solidFill>
                  <a:srgbClr val="444444"/>
                </a:solidFill>
                <a:latin typeface="Tahoma"/>
              </a:rPr>
              <a:t>., доцент кафедры международного права Факультета Международных отношений Казахского национального университета им. аль-</a:t>
            </a:r>
            <a:r>
              <a:rPr lang="ru-RU" sz="3200" dirty="0" err="1">
                <a:solidFill>
                  <a:srgbClr val="444444"/>
                </a:solidFill>
                <a:latin typeface="Tahoma"/>
              </a:rPr>
              <a:t>Фараби</a:t>
            </a:r>
            <a:endParaRPr lang="ru-RU" sz="3200" b="1" dirty="0">
              <a:solidFill>
                <a:schemeClr val="tx1">
                  <a:lumMod val="65000"/>
                  <a:lumOff val="35000"/>
                </a:schemeClr>
              </a:solidFill>
              <a:latin typeface="Arial Black" panose="020B0A04020102020204" pitchFamily="34" charset="0"/>
              <a:cs typeface="Arial" panose="020B0604020202020204" pitchFamily="34" charset="0"/>
            </a:endParaRPr>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291" y="3140968"/>
            <a:ext cx="857695"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338649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0"/>
            <a:ext cx="5832648" cy="1340767"/>
          </a:xfrm>
          <a:solidFill>
            <a:schemeClr val="accent4">
              <a:lumMod val="20000"/>
              <a:lumOff val="80000"/>
            </a:schemeClr>
          </a:solidFill>
        </p:spPr>
        <p:txBody>
          <a:bodyPr>
            <a:noAutofit/>
          </a:bodyPr>
          <a:lstStyle/>
          <a:p>
            <a:r>
              <a:rPr lang="ru-RU" sz="2800" dirty="0" smtClean="0">
                <a:solidFill>
                  <a:srgbClr val="C00000"/>
                </a:solidFill>
                <a:latin typeface="Arial Black" panose="020B0A04020102020204" pitchFamily="34" charset="0"/>
              </a:rPr>
              <a:t>Заключение, продление ТД</a:t>
            </a:r>
            <a:endParaRPr lang="ru-RU" sz="2800" dirty="0">
              <a:solidFill>
                <a:srgbClr val="C00000"/>
              </a:solidFill>
              <a:latin typeface="Arial Black" panose="020B0A04020102020204" pitchFamily="34" charset="0"/>
            </a:endParaRPr>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520" y="3068960"/>
            <a:ext cx="857695"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Объект 2"/>
          <p:cNvSpPr>
            <a:spLocks noGrp="1"/>
          </p:cNvSpPr>
          <p:nvPr>
            <p:ph idx="1"/>
          </p:nvPr>
        </p:nvSpPr>
        <p:spPr>
          <a:xfrm>
            <a:off x="1043608" y="1412776"/>
            <a:ext cx="8100392" cy="5445224"/>
          </a:xfrm>
        </p:spPr>
        <p:txBody>
          <a:bodyPr>
            <a:normAutofit fontScale="92500" lnSpcReduction="10000"/>
          </a:bodyPr>
          <a:lstStyle/>
          <a:p>
            <a:pPr marL="0" indent="0" fontAlgn="base">
              <a:buNone/>
            </a:pPr>
            <a:r>
              <a:rPr lang="ru-RU" b="1" dirty="0" smtClean="0">
                <a:latin typeface="Arial" panose="020B0604020202020204" pitchFamily="34" charset="0"/>
                <a:cs typeface="Arial" panose="020B0604020202020204" pitchFamily="34" charset="0"/>
              </a:rPr>
              <a:t>Светлана</a:t>
            </a:r>
          </a:p>
          <a:p>
            <a:pPr marL="0" indent="0" fontAlgn="base">
              <a:buNone/>
            </a:pPr>
            <a:r>
              <a:rPr lang="ru-RU" dirty="0" smtClean="0">
                <a:latin typeface="Arial" panose="020B0604020202020204" pitchFamily="34" charset="0"/>
                <a:cs typeface="Arial" panose="020B0604020202020204" pitchFamily="34" charset="0"/>
              </a:rPr>
              <a:t>При </a:t>
            </a:r>
            <a:r>
              <a:rPr lang="ru-RU" dirty="0">
                <a:latin typeface="Arial" panose="020B0604020202020204" pitchFamily="34" charset="0"/>
                <a:cs typeface="Arial" panose="020B0604020202020204" pitchFamily="34" charset="0"/>
              </a:rPr>
              <a:t>приеме на работу в трудовом договоре работника установлен срок - один год и один день. По истечении этого периода следует ли оформлять дополнительное соглашение на продление срока действия трудового договора на аналогичный период дважды? И правильно ли я понимаю, что в общей сложности работодатель/работник вправе прекратить действие трудового договора по истечении двух продлений, т.е. трехгодичной работы в компании?</a:t>
            </a:r>
          </a:p>
          <a:p>
            <a:pPr marL="0" indent="0" fontAlgn="base">
              <a:buNone/>
            </a:pP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42976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0"/>
            <a:ext cx="5832648" cy="1340767"/>
          </a:xfrm>
          <a:solidFill>
            <a:schemeClr val="accent4">
              <a:lumMod val="20000"/>
              <a:lumOff val="80000"/>
            </a:schemeClr>
          </a:solidFill>
        </p:spPr>
        <p:txBody>
          <a:bodyPr>
            <a:noAutofit/>
          </a:bodyPr>
          <a:lstStyle/>
          <a:p>
            <a:r>
              <a:rPr lang="ru-RU" sz="2800" dirty="0" smtClean="0">
                <a:solidFill>
                  <a:srgbClr val="C00000"/>
                </a:solidFill>
                <a:latin typeface="Arial Black" panose="020B0A04020102020204" pitchFamily="34" charset="0"/>
              </a:rPr>
              <a:t>Заключение, продление ТД</a:t>
            </a:r>
            <a:endParaRPr lang="ru-RU" sz="2800" dirty="0">
              <a:solidFill>
                <a:srgbClr val="C00000"/>
              </a:solidFill>
              <a:latin typeface="Arial Black" panose="020B0A04020102020204" pitchFamily="34" charset="0"/>
            </a:endParaRPr>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520" y="3068960"/>
            <a:ext cx="857695"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Объект 2"/>
          <p:cNvSpPr>
            <a:spLocks noGrp="1"/>
          </p:cNvSpPr>
          <p:nvPr>
            <p:ph idx="1"/>
          </p:nvPr>
        </p:nvSpPr>
        <p:spPr>
          <a:xfrm>
            <a:off x="1043608" y="1412776"/>
            <a:ext cx="8100392" cy="5445224"/>
          </a:xfrm>
        </p:spPr>
        <p:txBody>
          <a:bodyPr>
            <a:normAutofit lnSpcReduction="10000"/>
          </a:bodyPr>
          <a:lstStyle/>
          <a:p>
            <a:pPr marL="0" indent="0" fontAlgn="base">
              <a:buNone/>
            </a:pPr>
            <a:r>
              <a:rPr lang="ru-RU" b="1" dirty="0" smtClean="0">
                <a:latin typeface="Arial" panose="020B0604020202020204" pitchFamily="34" charset="0"/>
                <a:cs typeface="Arial" panose="020B0604020202020204" pitchFamily="34" charset="0"/>
              </a:rPr>
              <a:t>Вера</a:t>
            </a:r>
          </a:p>
          <a:p>
            <a:pPr marL="0" indent="0" fontAlgn="base">
              <a:buNone/>
            </a:pPr>
            <a:r>
              <a:rPr lang="ru-RU" dirty="0">
                <a:latin typeface="Arial" panose="020B0604020202020204" pitchFamily="34" charset="0"/>
                <a:cs typeface="Arial" panose="020B0604020202020204" pitchFamily="34" charset="0"/>
              </a:rPr>
              <a:t>При передаче государственного предприятия на праве хозяйственного ведения в доверительное управление: </a:t>
            </a:r>
            <a:endParaRPr lang="ru-RU" dirty="0" smtClean="0">
              <a:latin typeface="Arial" panose="020B0604020202020204" pitchFamily="34" charset="0"/>
              <a:cs typeface="Arial" panose="020B0604020202020204" pitchFamily="34" charset="0"/>
            </a:endParaRPr>
          </a:p>
          <a:p>
            <a:pPr marL="0" indent="0" fontAlgn="base">
              <a:buNone/>
            </a:pPr>
            <a:r>
              <a:rPr lang="ru-RU" dirty="0">
                <a:latin typeface="Arial" panose="020B0604020202020204" pitchFamily="34" charset="0"/>
                <a:cs typeface="Arial" panose="020B0604020202020204" pitchFamily="34" charset="0"/>
              </a:rPr>
              <a:t>-</a:t>
            </a:r>
            <a:r>
              <a:rPr lang="ru-RU" dirty="0" smtClean="0">
                <a:latin typeface="Arial" panose="020B0604020202020204" pitchFamily="34" charset="0"/>
                <a:cs typeface="Arial" panose="020B0604020202020204" pitchFamily="34" charset="0"/>
              </a:rPr>
              <a:t> надо </a:t>
            </a:r>
            <a:r>
              <a:rPr lang="ru-RU" dirty="0">
                <a:latin typeface="Arial" panose="020B0604020202020204" pitchFamily="34" charset="0"/>
                <a:cs typeface="Arial" panose="020B0604020202020204" pitchFamily="34" charset="0"/>
              </a:rPr>
              <a:t>ли издавать приказ по </a:t>
            </a:r>
            <a:r>
              <a:rPr lang="ru-RU" dirty="0" smtClean="0">
                <a:latin typeface="Arial" panose="020B0604020202020204" pitchFamily="34" charset="0"/>
                <a:cs typeface="Arial" panose="020B0604020202020204" pitchFamily="34" charset="0"/>
              </a:rPr>
              <a:t>предприятию? </a:t>
            </a:r>
          </a:p>
          <a:p>
            <a:pPr marL="0" indent="0" fontAlgn="base">
              <a:buNone/>
            </a:pPr>
            <a:r>
              <a:rPr lang="ru-RU" dirty="0" smtClean="0">
                <a:latin typeface="Arial" panose="020B0604020202020204" pitchFamily="34" charset="0"/>
                <a:cs typeface="Arial" panose="020B0604020202020204" pitchFamily="34" charset="0"/>
              </a:rPr>
              <a:t>- надо </a:t>
            </a:r>
            <a:r>
              <a:rPr lang="ru-RU" dirty="0">
                <a:latin typeface="Arial" panose="020B0604020202020204" pitchFamily="34" charset="0"/>
                <a:cs typeface="Arial" panose="020B0604020202020204" pitchFamily="34" charset="0"/>
              </a:rPr>
              <a:t>ли с работниками, в том числе с руководителем, заключать новый трудовой договор</a:t>
            </a:r>
            <a:r>
              <a:rPr lang="ru-RU" dirty="0" smtClean="0">
                <a:latin typeface="Arial" panose="020B0604020202020204" pitchFamily="34" charset="0"/>
                <a:cs typeface="Arial" panose="020B0604020202020204" pitchFamily="34" charset="0"/>
              </a:rPr>
              <a:t>?</a:t>
            </a:r>
          </a:p>
          <a:p>
            <a:pPr marL="0" indent="0" fontAlgn="base">
              <a:buNone/>
            </a:pPr>
            <a:r>
              <a:rPr lang="ru-RU" dirty="0" smtClean="0">
                <a:latin typeface="Arial" panose="020B0604020202020204" pitchFamily="34" charset="0"/>
                <a:cs typeface="Arial" panose="020B0604020202020204" pitchFamily="34" charset="0"/>
              </a:rPr>
              <a:t>- Если </a:t>
            </a:r>
            <a:r>
              <a:rPr lang="ru-RU" dirty="0">
                <a:latin typeface="Arial" panose="020B0604020202020204" pitchFamily="34" charset="0"/>
                <a:cs typeface="Arial" panose="020B0604020202020204" pitchFamily="34" charset="0"/>
              </a:rPr>
              <a:t>да, то на какой срок, какую запись надо сделать в трудовой книжке?</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900273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0"/>
            <a:ext cx="5832648" cy="1340767"/>
          </a:xfrm>
          <a:solidFill>
            <a:schemeClr val="accent1">
              <a:lumMod val="20000"/>
              <a:lumOff val="80000"/>
            </a:schemeClr>
          </a:solidFill>
        </p:spPr>
        <p:txBody>
          <a:bodyPr>
            <a:noAutofit/>
          </a:bodyPr>
          <a:lstStyle/>
          <a:p>
            <a:r>
              <a:rPr lang="ru-RU" sz="2800" dirty="0" smtClean="0">
                <a:solidFill>
                  <a:srgbClr val="C00000"/>
                </a:solidFill>
                <a:latin typeface="Arial Black" panose="020B0A04020102020204" pitchFamily="34" charset="0"/>
              </a:rPr>
              <a:t>Командировка</a:t>
            </a:r>
            <a:endParaRPr lang="ru-RU" sz="2800" dirty="0">
              <a:solidFill>
                <a:srgbClr val="C00000"/>
              </a:solidFill>
              <a:latin typeface="Arial Black" panose="020B0A04020102020204" pitchFamily="34" charset="0"/>
            </a:endParaRPr>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520" y="3068960"/>
            <a:ext cx="857695"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Объект 2"/>
          <p:cNvSpPr>
            <a:spLocks noGrp="1"/>
          </p:cNvSpPr>
          <p:nvPr>
            <p:ph idx="1"/>
          </p:nvPr>
        </p:nvSpPr>
        <p:spPr>
          <a:xfrm>
            <a:off x="1043608" y="1412776"/>
            <a:ext cx="8100392" cy="5445224"/>
          </a:xfrm>
        </p:spPr>
        <p:txBody>
          <a:bodyPr>
            <a:normAutofit fontScale="92500" lnSpcReduction="20000"/>
          </a:bodyPr>
          <a:lstStyle/>
          <a:p>
            <a:pPr marL="0" indent="0" fontAlgn="base">
              <a:buNone/>
            </a:pPr>
            <a:r>
              <a:rPr lang="ru-RU" b="1" dirty="0" err="1" smtClean="0">
                <a:latin typeface="Arial" panose="020B0604020202020204" pitchFamily="34" charset="0"/>
                <a:cs typeface="Arial" panose="020B0604020202020204" pitchFamily="34" charset="0"/>
              </a:rPr>
              <a:t>Ляззат</a:t>
            </a:r>
            <a:r>
              <a:rPr lang="ru-RU" b="1" dirty="0" smtClean="0">
                <a:latin typeface="Arial" panose="020B0604020202020204" pitchFamily="34" charset="0"/>
                <a:cs typeface="Arial" panose="020B0604020202020204" pitchFamily="34" charset="0"/>
              </a:rPr>
              <a:t> </a:t>
            </a:r>
            <a:r>
              <a:rPr lang="ru-RU" b="1" dirty="0" err="1" smtClean="0">
                <a:latin typeface="Arial" panose="020B0604020202020204" pitchFamily="34" charset="0"/>
                <a:cs typeface="Arial" panose="020B0604020202020204" pitchFamily="34" charset="0"/>
              </a:rPr>
              <a:t>Иманбердиева</a:t>
            </a:r>
            <a:endParaRPr lang="ru-RU" b="1" dirty="0" smtClean="0">
              <a:latin typeface="Arial" panose="020B0604020202020204" pitchFamily="34" charset="0"/>
              <a:cs typeface="Arial" panose="020B0604020202020204" pitchFamily="34" charset="0"/>
            </a:endParaRPr>
          </a:p>
          <a:p>
            <a:pPr marL="0" indent="0" fontAlgn="base">
              <a:buNone/>
            </a:pPr>
            <a:r>
              <a:rPr lang="ru-RU" dirty="0" smtClean="0">
                <a:latin typeface="Arial" panose="020B0604020202020204" pitchFamily="34" charset="0"/>
                <a:cs typeface="Arial" panose="020B0604020202020204" pitchFamily="34" charset="0"/>
              </a:rPr>
              <a:t>У </a:t>
            </a:r>
            <a:r>
              <a:rPr lang="ru-RU" dirty="0">
                <a:latin typeface="Arial" panose="020B0604020202020204" pitchFamily="34" charset="0"/>
                <a:cs typeface="Arial" panose="020B0604020202020204" pitchFamily="34" charset="0"/>
              </a:rPr>
              <a:t>меня вопрос касательно суточных. В компании хотят внедрить дробление суточных. Т.е. если, к примеру, суточные составляют 2 МРП в день, то в случае, если работник выезжает 21 декабря в 21-00 часов, за этот день ему начислять суточные только за 3 часа. Законно ли такое? Искала нормативные акты, но везде идет ссылка на ТК РК и о том, что все регулируется актами работодателя или ТД/КД. Т.е. работодатель может прописывать в своих актах все, что не запрещено законом? В </a:t>
            </a:r>
            <a:r>
              <a:rPr lang="ru-RU" dirty="0" err="1">
                <a:latin typeface="Arial" panose="020B0604020202020204" pitchFamily="34" charset="0"/>
                <a:cs typeface="Arial" panose="020B0604020202020204" pitchFamily="34" charset="0"/>
              </a:rPr>
              <a:t>т.ч</a:t>
            </a:r>
            <a:r>
              <a:rPr lang="ru-RU" dirty="0">
                <a:latin typeface="Arial" panose="020B0604020202020204" pitchFamily="34" charset="0"/>
                <a:cs typeface="Arial" panose="020B0604020202020204" pitchFamily="34" charset="0"/>
              </a:rPr>
              <a:t>. дробить суточные?</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799824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0"/>
            <a:ext cx="5832648" cy="1340767"/>
          </a:xfrm>
          <a:solidFill>
            <a:schemeClr val="accent1">
              <a:lumMod val="20000"/>
              <a:lumOff val="80000"/>
            </a:schemeClr>
          </a:solidFill>
        </p:spPr>
        <p:txBody>
          <a:bodyPr>
            <a:noAutofit/>
          </a:bodyPr>
          <a:lstStyle/>
          <a:p>
            <a:r>
              <a:rPr lang="ru-RU" sz="2800" dirty="0" smtClean="0">
                <a:solidFill>
                  <a:srgbClr val="C00000"/>
                </a:solidFill>
                <a:latin typeface="Arial Black" panose="020B0A04020102020204" pitchFamily="34" charset="0"/>
              </a:rPr>
              <a:t>Командировка</a:t>
            </a:r>
            <a:endParaRPr lang="ru-RU" sz="2800" dirty="0">
              <a:solidFill>
                <a:srgbClr val="C00000"/>
              </a:solidFill>
              <a:latin typeface="Arial Black" panose="020B0A04020102020204" pitchFamily="34" charset="0"/>
            </a:endParaRPr>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520" y="3068960"/>
            <a:ext cx="857695"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Объект 2"/>
          <p:cNvSpPr>
            <a:spLocks noGrp="1"/>
          </p:cNvSpPr>
          <p:nvPr>
            <p:ph idx="1"/>
          </p:nvPr>
        </p:nvSpPr>
        <p:spPr>
          <a:xfrm>
            <a:off x="1043608" y="1412776"/>
            <a:ext cx="8100392" cy="5445224"/>
          </a:xfrm>
        </p:spPr>
        <p:txBody>
          <a:bodyPr>
            <a:normAutofit fontScale="92500" lnSpcReduction="10000"/>
          </a:bodyPr>
          <a:lstStyle/>
          <a:p>
            <a:pPr marL="0" indent="0" fontAlgn="base">
              <a:buNone/>
            </a:pPr>
            <a:r>
              <a:rPr lang="ru-RU" b="1" dirty="0" smtClean="0">
                <a:latin typeface="Arial" panose="020B0604020202020204" pitchFamily="34" charset="0"/>
                <a:cs typeface="Arial" panose="020B0604020202020204" pitchFamily="34" charset="0"/>
              </a:rPr>
              <a:t>Ольга</a:t>
            </a:r>
          </a:p>
          <a:p>
            <a:pPr marL="0" indent="0" fontAlgn="base">
              <a:buNone/>
            </a:pPr>
            <a:r>
              <a:rPr lang="ru-RU" dirty="0" smtClean="0">
                <a:latin typeface="Arial" panose="020B0604020202020204" pitchFamily="34" charset="0"/>
                <a:cs typeface="Arial" panose="020B0604020202020204" pitchFamily="34" charset="0"/>
              </a:rPr>
              <a:t>Наталья </a:t>
            </a:r>
            <a:r>
              <a:rPr lang="ru-RU" dirty="0">
                <a:latin typeface="Arial" panose="020B0604020202020204" pitchFamily="34" charset="0"/>
                <a:cs typeface="Arial" panose="020B0604020202020204" pitchFamily="34" charset="0"/>
              </a:rPr>
              <a:t>Васильевна, разъясните, пожалуйста. Работник направляется в командировку в его выходной </a:t>
            </a:r>
            <a:r>
              <a:rPr lang="ru-RU" dirty="0" smtClean="0">
                <a:latin typeface="Arial" panose="020B0604020202020204" pitchFamily="34" charset="0"/>
                <a:cs typeface="Arial" panose="020B0604020202020204" pitchFamily="34" charset="0"/>
              </a:rPr>
              <a:t>день. Т.е</a:t>
            </a:r>
            <a:r>
              <a:rPr lang="ru-RU" dirty="0">
                <a:latin typeface="Arial" panose="020B0604020202020204" pitchFamily="34" charset="0"/>
                <a:cs typeface="Arial" panose="020B0604020202020204" pitchFamily="34" charset="0"/>
              </a:rPr>
              <a:t>. воскресенье он проводит в пути к месту командировки. Должен ли Работодатель оплачивать время нахождения в пути к месту командировки, приходящееся на выходной день Работника в полуторном размере, т.к. находясь в пути, Работник не может свободно распоряжаться своим временем?</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561075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0"/>
            <a:ext cx="5832648" cy="1340767"/>
          </a:xfrm>
          <a:solidFill>
            <a:schemeClr val="accent1">
              <a:lumMod val="20000"/>
              <a:lumOff val="80000"/>
            </a:schemeClr>
          </a:solidFill>
        </p:spPr>
        <p:txBody>
          <a:bodyPr>
            <a:noAutofit/>
          </a:bodyPr>
          <a:lstStyle/>
          <a:p>
            <a:r>
              <a:rPr lang="ru-RU" sz="2800" dirty="0" smtClean="0">
                <a:solidFill>
                  <a:srgbClr val="C00000"/>
                </a:solidFill>
                <a:latin typeface="Arial Black" panose="020B0A04020102020204" pitchFamily="34" charset="0"/>
              </a:rPr>
              <a:t>Командировка</a:t>
            </a:r>
            <a:endParaRPr lang="ru-RU" sz="2800" dirty="0">
              <a:solidFill>
                <a:srgbClr val="C00000"/>
              </a:solidFill>
              <a:latin typeface="Arial Black" panose="020B0A04020102020204" pitchFamily="34" charset="0"/>
            </a:endParaRPr>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520" y="3068960"/>
            <a:ext cx="857695"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Объект 2"/>
          <p:cNvSpPr>
            <a:spLocks noGrp="1"/>
          </p:cNvSpPr>
          <p:nvPr>
            <p:ph idx="1"/>
          </p:nvPr>
        </p:nvSpPr>
        <p:spPr>
          <a:xfrm>
            <a:off x="1043608" y="1412776"/>
            <a:ext cx="8100392" cy="5445224"/>
          </a:xfrm>
        </p:spPr>
        <p:txBody>
          <a:bodyPr>
            <a:normAutofit fontScale="92500" lnSpcReduction="10000"/>
          </a:bodyPr>
          <a:lstStyle/>
          <a:p>
            <a:pPr marL="0" indent="0" fontAlgn="base">
              <a:buNone/>
            </a:pPr>
            <a:r>
              <a:rPr lang="ru-RU" b="1" dirty="0" smtClean="0">
                <a:latin typeface="Arial" panose="020B0604020202020204" pitchFamily="34" charset="0"/>
                <a:cs typeface="Arial" panose="020B0604020202020204" pitchFamily="34" charset="0"/>
              </a:rPr>
              <a:t>Ольга</a:t>
            </a:r>
          </a:p>
          <a:p>
            <a:pPr marL="0" indent="0" fontAlgn="base">
              <a:buNone/>
            </a:pPr>
            <a:r>
              <a:rPr lang="ru-RU" dirty="0" smtClean="0">
                <a:latin typeface="Arial" panose="020B0604020202020204" pitchFamily="34" charset="0"/>
                <a:cs typeface="Arial" panose="020B0604020202020204" pitchFamily="34" charset="0"/>
              </a:rPr>
              <a:t>Наталья </a:t>
            </a:r>
            <a:r>
              <a:rPr lang="ru-RU" dirty="0">
                <a:latin typeface="Arial" panose="020B0604020202020204" pitchFamily="34" charset="0"/>
                <a:cs typeface="Arial" panose="020B0604020202020204" pitchFamily="34" charset="0"/>
              </a:rPr>
              <a:t>Васильевна, разъясните, пожалуйста. Работник направляется в командировку в его выходной </a:t>
            </a:r>
            <a:r>
              <a:rPr lang="ru-RU" dirty="0" smtClean="0">
                <a:latin typeface="Arial" panose="020B0604020202020204" pitchFamily="34" charset="0"/>
                <a:cs typeface="Arial" panose="020B0604020202020204" pitchFamily="34" charset="0"/>
              </a:rPr>
              <a:t>день. Т.е</a:t>
            </a:r>
            <a:r>
              <a:rPr lang="ru-RU" dirty="0">
                <a:latin typeface="Arial" panose="020B0604020202020204" pitchFamily="34" charset="0"/>
                <a:cs typeface="Arial" panose="020B0604020202020204" pitchFamily="34" charset="0"/>
              </a:rPr>
              <a:t>. воскресенье он проводит в пути к месту командировки. Должен ли Работодатель оплачивать время нахождения в пути к месту командировки, приходящееся на выходной день Работника в полуторном размере, т.к. находясь в пути, Работник не может свободно распоряжаться своим временем?</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140881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0"/>
            <a:ext cx="5832648" cy="1340767"/>
          </a:xfrm>
          <a:solidFill>
            <a:schemeClr val="accent5">
              <a:lumMod val="20000"/>
              <a:lumOff val="80000"/>
            </a:schemeClr>
          </a:solidFill>
        </p:spPr>
        <p:txBody>
          <a:bodyPr>
            <a:noAutofit/>
          </a:bodyPr>
          <a:lstStyle/>
          <a:p>
            <a:r>
              <a:rPr lang="ru-RU" sz="2800" dirty="0" smtClean="0">
                <a:solidFill>
                  <a:srgbClr val="C00000"/>
                </a:solidFill>
                <a:latin typeface="Arial Black" panose="020B0A04020102020204" pitchFamily="34" charset="0"/>
              </a:rPr>
              <a:t>Оплата труда</a:t>
            </a:r>
            <a:endParaRPr lang="ru-RU" sz="2800" dirty="0">
              <a:solidFill>
                <a:srgbClr val="C00000"/>
              </a:solidFill>
              <a:latin typeface="Arial Black" panose="020B0A04020102020204" pitchFamily="34" charset="0"/>
            </a:endParaRPr>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520" y="3068960"/>
            <a:ext cx="857695"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Объект 2"/>
          <p:cNvSpPr>
            <a:spLocks noGrp="1"/>
          </p:cNvSpPr>
          <p:nvPr>
            <p:ph idx="1"/>
          </p:nvPr>
        </p:nvSpPr>
        <p:spPr>
          <a:xfrm>
            <a:off x="1043608" y="1412776"/>
            <a:ext cx="8100392" cy="5445224"/>
          </a:xfrm>
        </p:spPr>
        <p:txBody>
          <a:bodyPr>
            <a:normAutofit fontScale="92500" lnSpcReduction="20000"/>
          </a:bodyPr>
          <a:lstStyle/>
          <a:p>
            <a:pPr marL="0" indent="0" fontAlgn="base">
              <a:buNone/>
            </a:pPr>
            <a:r>
              <a:rPr lang="ru-RU" b="1" dirty="0" smtClean="0">
                <a:latin typeface="Arial" panose="020B0604020202020204" pitchFamily="34" charset="0"/>
                <a:cs typeface="Arial" panose="020B0604020202020204" pitchFamily="34" charset="0"/>
              </a:rPr>
              <a:t>Ольга</a:t>
            </a:r>
          </a:p>
          <a:p>
            <a:pPr marL="0" indent="0" fontAlgn="base">
              <a:buNone/>
            </a:pPr>
            <a:r>
              <a:rPr lang="ru-RU" dirty="0" smtClean="0">
                <a:latin typeface="Arial" panose="020B0604020202020204" pitchFamily="34" charset="0"/>
                <a:cs typeface="Arial" panose="020B0604020202020204" pitchFamily="34" charset="0"/>
              </a:rPr>
              <a:t>Разъясните</a:t>
            </a:r>
            <a:r>
              <a:rPr lang="ru-RU" dirty="0">
                <a:latin typeface="Arial" panose="020B0604020202020204" pitchFamily="34" charset="0"/>
                <a:cs typeface="Arial" panose="020B0604020202020204" pitchFamily="34" charset="0"/>
              </a:rPr>
              <a:t>, пожалуйста. Работники со сдельной оплатой труда в течение месяца отработали сверхурочно 8 часов. Продукция, выпущенная ими в эти 8 часов, была им оплачена по установленному тарифу (в одинарном размере). Доплата в размере не ниже 50% в соответствии со ст.108 ТК РК не </a:t>
            </a:r>
            <a:r>
              <a:rPr lang="ru-RU" dirty="0" smtClean="0">
                <a:latin typeface="Arial" panose="020B0604020202020204" pitchFamily="34" charset="0"/>
                <a:cs typeface="Arial" panose="020B0604020202020204" pitchFamily="34" charset="0"/>
              </a:rPr>
              <a:t>проводилась. Мы </a:t>
            </a:r>
            <a:r>
              <a:rPr lang="ru-RU" dirty="0">
                <a:latin typeface="Arial" panose="020B0604020202020204" pitchFamily="34" charset="0"/>
                <a:cs typeface="Arial" panose="020B0604020202020204" pitchFamily="34" charset="0"/>
              </a:rPr>
              <a:t>хотим предоставить работникам 8 часов отдыха. Должен ли Работодатель оплачивать эти часы отдыха, учитывая, что была произведена оплата за продукцию, выпущенную в часы сверхурочной работы?</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02945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0"/>
            <a:ext cx="5832648" cy="1340767"/>
          </a:xfrm>
          <a:solidFill>
            <a:schemeClr val="accent5">
              <a:lumMod val="20000"/>
              <a:lumOff val="80000"/>
            </a:schemeClr>
          </a:solidFill>
        </p:spPr>
        <p:txBody>
          <a:bodyPr>
            <a:noAutofit/>
          </a:bodyPr>
          <a:lstStyle/>
          <a:p>
            <a:r>
              <a:rPr lang="ru-RU" sz="2800" dirty="0" smtClean="0">
                <a:solidFill>
                  <a:srgbClr val="C00000"/>
                </a:solidFill>
                <a:latin typeface="Arial Black" panose="020B0A04020102020204" pitchFamily="34" charset="0"/>
              </a:rPr>
              <a:t>Оплата труда</a:t>
            </a:r>
            <a:endParaRPr lang="ru-RU" sz="2800" dirty="0">
              <a:solidFill>
                <a:srgbClr val="C00000"/>
              </a:solidFill>
              <a:latin typeface="Arial Black" panose="020B0A04020102020204" pitchFamily="34" charset="0"/>
            </a:endParaRPr>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520" y="3068960"/>
            <a:ext cx="857695"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Объект 2"/>
          <p:cNvSpPr>
            <a:spLocks noGrp="1"/>
          </p:cNvSpPr>
          <p:nvPr>
            <p:ph idx="1"/>
          </p:nvPr>
        </p:nvSpPr>
        <p:spPr>
          <a:xfrm>
            <a:off x="1043608" y="1412776"/>
            <a:ext cx="8100392" cy="5445224"/>
          </a:xfrm>
        </p:spPr>
        <p:txBody>
          <a:bodyPr>
            <a:normAutofit lnSpcReduction="10000"/>
          </a:bodyPr>
          <a:lstStyle/>
          <a:p>
            <a:pPr marL="0" indent="0" fontAlgn="base">
              <a:buNone/>
            </a:pPr>
            <a:r>
              <a:rPr lang="ru-RU" b="1" dirty="0" smtClean="0">
                <a:latin typeface="Arial" panose="020B0604020202020204" pitchFamily="34" charset="0"/>
                <a:cs typeface="Arial" panose="020B0604020202020204" pitchFamily="34" charset="0"/>
              </a:rPr>
              <a:t>Светлана</a:t>
            </a:r>
          </a:p>
          <a:p>
            <a:pPr marL="0" indent="0" fontAlgn="base">
              <a:buNone/>
            </a:pPr>
            <a:r>
              <a:rPr lang="ru-RU" dirty="0" smtClean="0">
                <a:latin typeface="Arial" panose="020B0604020202020204" pitchFamily="34" charset="0"/>
                <a:cs typeface="Arial" panose="020B0604020202020204" pitchFamily="34" charset="0"/>
              </a:rPr>
              <a:t>Разъясните</a:t>
            </a:r>
            <a:r>
              <a:rPr lang="ru-RU" dirty="0">
                <a:latin typeface="Arial" panose="020B0604020202020204" pitchFamily="34" charset="0"/>
                <a:cs typeface="Arial" panose="020B0604020202020204" pitchFamily="34" charset="0"/>
              </a:rPr>
              <a:t>, пожалуйста, следующую ситуацию. Работник по заданию Работодателя периодически, по мере необходимости, в течение своего рабочего времени выполняет дополнительные работы, за которые Работодатель производит дополнительные выплаты Работнику. Каким актом Работодателя должны оформляться подобные нерегулярные выплаты? Спасибо за ответ.</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451996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0"/>
            <a:ext cx="5832648" cy="1340767"/>
          </a:xfrm>
          <a:solidFill>
            <a:schemeClr val="accent5">
              <a:lumMod val="20000"/>
              <a:lumOff val="80000"/>
            </a:schemeClr>
          </a:solidFill>
        </p:spPr>
        <p:txBody>
          <a:bodyPr>
            <a:noAutofit/>
          </a:bodyPr>
          <a:lstStyle/>
          <a:p>
            <a:r>
              <a:rPr lang="ru-RU" sz="2800" dirty="0" smtClean="0">
                <a:solidFill>
                  <a:srgbClr val="C00000"/>
                </a:solidFill>
                <a:latin typeface="Arial Black" panose="020B0A04020102020204" pitchFamily="34" charset="0"/>
              </a:rPr>
              <a:t>Оплата труда</a:t>
            </a:r>
            <a:endParaRPr lang="ru-RU" sz="2800" dirty="0">
              <a:solidFill>
                <a:srgbClr val="C00000"/>
              </a:solidFill>
              <a:latin typeface="Arial Black" panose="020B0A04020102020204" pitchFamily="34" charset="0"/>
            </a:endParaRPr>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520" y="3068960"/>
            <a:ext cx="857695"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Объект 2"/>
          <p:cNvSpPr>
            <a:spLocks noGrp="1"/>
          </p:cNvSpPr>
          <p:nvPr>
            <p:ph idx="1"/>
          </p:nvPr>
        </p:nvSpPr>
        <p:spPr>
          <a:xfrm>
            <a:off x="1043608" y="1412776"/>
            <a:ext cx="8100392" cy="5445224"/>
          </a:xfrm>
        </p:spPr>
        <p:txBody>
          <a:bodyPr>
            <a:normAutofit/>
          </a:bodyPr>
          <a:lstStyle/>
          <a:p>
            <a:pPr marL="0" indent="0" fontAlgn="base">
              <a:buNone/>
            </a:pPr>
            <a:r>
              <a:rPr lang="ru-RU" b="1" dirty="0" err="1"/>
              <a:t>Жаннат</a:t>
            </a:r>
            <a:r>
              <a:rPr lang="ru-RU" b="1" dirty="0"/>
              <a:t> </a:t>
            </a:r>
            <a:r>
              <a:rPr lang="ru-RU" b="1" dirty="0" err="1"/>
              <a:t>Шинтемирова</a:t>
            </a:r>
            <a:endParaRPr lang="ru-RU" dirty="0" smtClean="0">
              <a:latin typeface="Arial" panose="020B0604020202020204" pitchFamily="34" charset="0"/>
              <a:cs typeface="Arial" panose="020B0604020202020204" pitchFamily="34" charset="0"/>
            </a:endParaRPr>
          </a:p>
          <a:p>
            <a:pPr marL="0" indent="0" fontAlgn="base">
              <a:buNone/>
            </a:pPr>
            <a:r>
              <a:rPr lang="ru-RU" dirty="0" smtClean="0">
                <a:latin typeface="Arial" panose="020B0604020202020204" pitchFamily="34" charset="0"/>
                <a:cs typeface="Arial" panose="020B0604020202020204" pitchFamily="34" charset="0"/>
              </a:rPr>
              <a:t>Можно </a:t>
            </a:r>
            <a:r>
              <a:rPr lang="ru-RU" dirty="0">
                <a:latin typeface="Arial" panose="020B0604020202020204" pitchFamily="34" charset="0"/>
                <a:cs typeface="Arial" panose="020B0604020202020204" pitchFamily="34" charset="0"/>
              </a:rPr>
              <a:t>ли заключать трудовые договоры с казахстанскими гражданами-резидентами и устанавливать заработную плату в долларах, и выплачивать работнику долларовый эквивалент в тенге по курсу </a:t>
            </a:r>
            <a:r>
              <a:rPr lang="ru-RU" dirty="0" err="1">
                <a:latin typeface="Arial" panose="020B0604020202020204" pitchFamily="34" charset="0"/>
                <a:cs typeface="Arial" panose="020B0604020202020204" pitchFamily="34" charset="0"/>
              </a:rPr>
              <a:t>Нацбанка</a:t>
            </a:r>
            <a:r>
              <a:rPr lang="ru-RU" dirty="0">
                <a:latin typeface="Arial" panose="020B0604020202020204" pitchFamily="34" charset="0"/>
                <a:cs typeface="Arial" panose="020B0604020202020204" pitchFamily="34" charset="0"/>
              </a:rPr>
              <a:t> на конец месяца?</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95338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0"/>
            <a:ext cx="5832648" cy="1340767"/>
          </a:xfrm>
          <a:solidFill>
            <a:srgbClr val="92D050"/>
          </a:solidFill>
        </p:spPr>
        <p:txBody>
          <a:bodyPr>
            <a:noAutofit/>
          </a:bodyPr>
          <a:lstStyle/>
          <a:p>
            <a:r>
              <a:rPr lang="ru-RU" sz="2800" dirty="0" smtClean="0">
                <a:solidFill>
                  <a:srgbClr val="C00000"/>
                </a:solidFill>
                <a:latin typeface="Arial Black" panose="020B0A04020102020204" pitchFamily="34" charset="0"/>
              </a:rPr>
              <a:t>Иностранцы</a:t>
            </a:r>
            <a:endParaRPr lang="ru-RU" sz="2800" dirty="0">
              <a:solidFill>
                <a:srgbClr val="C00000"/>
              </a:solidFill>
              <a:latin typeface="Arial Black" panose="020B0A04020102020204" pitchFamily="34" charset="0"/>
            </a:endParaRPr>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520" y="3068960"/>
            <a:ext cx="857695"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Объект 2"/>
          <p:cNvSpPr>
            <a:spLocks noGrp="1"/>
          </p:cNvSpPr>
          <p:nvPr>
            <p:ph idx="1"/>
          </p:nvPr>
        </p:nvSpPr>
        <p:spPr>
          <a:xfrm>
            <a:off x="1043608" y="1412776"/>
            <a:ext cx="8100392" cy="5445224"/>
          </a:xfrm>
        </p:spPr>
        <p:txBody>
          <a:bodyPr>
            <a:normAutofit/>
          </a:bodyPr>
          <a:lstStyle/>
          <a:p>
            <a:pPr marL="0" indent="0" fontAlgn="base">
              <a:buNone/>
            </a:pPr>
            <a:r>
              <a:rPr lang="ru-RU" b="1" dirty="0" err="1" smtClean="0">
                <a:latin typeface="Arial" panose="020B0604020202020204" pitchFamily="34" charset="0"/>
                <a:cs typeface="Arial" panose="020B0604020202020204" pitchFamily="34" charset="0"/>
              </a:rPr>
              <a:t>Газиза</a:t>
            </a:r>
            <a:endParaRPr lang="ru-RU" b="1" dirty="0" smtClean="0">
              <a:latin typeface="Arial" panose="020B0604020202020204" pitchFamily="34" charset="0"/>
              <a:cs typeface="Arial" panose="020B0604020202020204" pitchFamily="34" charset="0"/>
            </a:endParaRPr>
          </a:p>
          <a:p>
            <a:pPr marL="0" indent="0" fontAlgn="base">
              <a:buNone/>
            </a:pPr>
            <a:r>
              <a:rPr lang="ru-RU" dirty="0" smtClean="0">
                <a:latin typeface="Arial" panose="020B0604020202020204" pitchFamily="34" charset="0"/>
                <a:cs typeface="Arial" panose="020B0604020202020204" pitchFamily="34" charset="0"/>
              </a:rPr>
              <a:t>У </a:t>
            </a:r>
            <a:r>
              <a:rPr lang="ru-RU" dirty="0">
                <a:latin typeface="Arial" panose="020B0604020202020204" pitchFamily="34" charset="0"/>
                <a:cs typeface="Arial" panose="020B0604020202020204" pitchFamily="34" charset="0"/>
              </a:rPr>
              <a:t>меня такой вопрос: у нас работают иностранные специалисты без вида на жительства. У них есть разрешение на работу. </a:t>
            </a:r>
            <a:endParaRPr lang="ru-RU" dirty="0" smtClean="0">
              <a:latin typeface="Arial" panose="020B0604020202020204" pitchFamily="34" charset="0"/>
              <a:cs typeface="Arial" panose="020B0604020202020204" pitchFamily="34" charset="0"/>
            </a:endParaRPr>
          </a:p>
          <a:p>
            <a:pPr marL="0" indent="0" fontAlgn="base">
              <a:buNone/>
            </a:pPr>
            <a:r>
              <a:rPr lang="ru-RU" dirty="0" smtClean="0">
                <a:latin typeface="Arial" panose="020B0604020202020204" pitchFamily="34" charset="0"/>
                <a:cs typeface="Arial" panose="020B0604020202020204" pitchFamily="34" charset="0"/>
              </a:rPr>
              <a:t>Когда </a:t>
            </a:r>
            <a:r>
              <a:rPr lang="ru-RU" dirty="0">
                <a:latin typeface="Arial" panose="020B0604020202020204" pitchFamily="34" charset="0"/>
                <a:cs typeface="Arial" panose="020B0604020202020204" pitchFamily="34" charset="0"/>
              </a:rPr>
              <a:t>они ездят в командировку по Казахстану, мы должны МИД РК информировать?</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949967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0"/>
            <a:ext cx="5832648" cy="1340767"/>
          </a:xfrm>
          <a:solidFill>
            <a:srgbClr val="92D050"/>
          </a:solidFill>
        </p:spPr>
        <p:txBody>
          <a:bodyPr>
            <a:noAutofit/>
          </a:bodyPr>
          <a:lstStyle/>
          <a:p>
            <a:r>
              <a:rPr lang="ru-RU" sz="2800" dirty="0" smtClean="0">
                <a:solidFill>
                  <a:srgbClr val="C00000"/>
                </a:solidFill>
                <a:latin typeface="Arial Black" panose="020B0A04020102020204" pitchFamily="34" charset="0"/>
              </a:rPr>
              <a:t>Иностранцы</a:t>
            </a:r>
            <a:endParaRPr lang="ru-RU" sz="2800" dirty="0">
              <a:solidFill>
                <a:srgbClr val="C00000"/>
              </a:solidFill>
              <a:latin typeface="Arial Black" panose="020B0A04020102020204" pitchFamily="34" charset="0"/>
            </a:endParaRPr>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520" y="3068960"/>
            <a:ext cx="857695"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Объект 2"/>
          <p:cNvSpPr>
            <a:spLocks noGrp="1"/>
          </p:cNvSpPr>
          <p:nvPr>
            <p:ph idx="1"/>
          </p:nvPr>
        </p:nvSpPr>
        <p:spPr>
          <a:xfrm>
            <a:off x="1043608" y="1412776"/>
            <a:ext cx="8100392" cy="5445224"/>
          </a:xfrm>
        </p:spPr>
        <p:txBody>
          <a:bodyPr>
            <a:normAutofit/>
          </a:bodyPr>
          <a:lstStyle/>
          <a:p>
            <a:pPr marL="0" indent="0" fontAlgn="base">
              <a:buNone/>
            </a:pPr>
            <a:r>
              <a:rPr lang="ru-RU" b="1" dirty="0" smtClean="0">
                <a:latin typeface="Arial" panose="020B0604020202020204" pitchFamily="34" charset="0"/>
                <a:cs typeface="Arial" panose="020B0604020202020204" pitchFamily="34" charset="0"/>
              </a:rPr>
              <a:t>Виктория</a:t>
            </a:r>
          </a:p>
          <a:p>
            <a:pPr marL="0" indent="0" fontAlgn="base">
              <a:buNone/>
            </a:pPr>
            <a:r>
              <a:rPr lang="ru-RU" dirty="0" smtClean="0">
                <a:latin typeface="Arial" panose="020B0604020202020204" pitchFamily="34" charset="0"/>
                <a:cs typeface="Arial" panose="020B0604020202020204" pitchFamily="34" charset="0"/>
              </a:rPr>
              <a:t>Сотрудник </a:t>
            </a:r>
            <a:r>
              <a:rPr lang="ru-RU" dirty="0">
                <a:latin typeface="Arial" panose="020B0604020202020204" pitchFamily="34" charset="0"/>
                <a:cs typeface="Arial" panose="020B0604020202020204" pitchFamily="34" charset="0"/>
              </a:rPr>
              <a:t>ТОО меняет гражданство с РК на РФ, но при этом не планирует менять место жительство и место работы. Как в этом случае поступить работодателю: заключить новый договор и исчислять налоги согласно НК РК или еще какие то действия необходимо сделать?</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90952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0"/>
            <a:ext cx="5832648" cy="1340767"/>
          </a:xfrm>
          <a:solidFill>
            <a:schemeClr val="accent2"/>
          </a:solidFill>
        </p:spPr>
        <p:txBody>
          <a:bodyPr>
            <a:noAutofit/>
          </a:bodyPr>
          <a:lstStyle/>
          <a:p>
            <a:r>
              <a:rPr lang="ru-RU" sz="2800" dirty="0" smtClean="0">
                <a:solidFill>
                  <a:srgbClr val="C00000"/>
                </a:solidFill>
                <a:latin typeface="Arial Black" panose="020B0A04020102020204" pitchFamily="34" charset="0"/>
              </a:rPr>
              <a:t>Увольнение, восстановление на работе</a:t>
            </a:r>
            <a:endParaRPr lang="ru-RU" sz="2800" dirty="0">
              <a:solidFill>
                <a:srgbClr val="C00000"/>
              </a:solidFill>
              <a:latin typeface="Arial Black" panose="020B0A04020102020204" pitchFamily="34" charset="0"/>
            </a:endParaRPr>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520" y="3068960"/>
            <a:ext cx="857695"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Объект 2"/>
          <p:cNvSpPr>
            <a:spLocks noGrp="1"/>
          </p:cNvSpPr>
          <p:nvPr>
            <p:ph idx="1"/>
          </p:nvPr>
        </p:nvSpPr>
        <p:spPr>
          <a:xfrm>
            <a:off x="1043608" y="1484784"/>
            <a:ext cx="8100392" cy="5373216"/>
          </a:xfrm>
        </p:spPr>
        <p:txBody>
          <a:bodyPr>
            <a:normAutofit fontScale="62500" lnSpcReduction="20000"/>
          </a:bodyPr>
          <a:lstStyle/>
          <a:p>
            <a:pPr marL="0" indent="0" fontAlgn="base">
              <a:buNone/>
            </a:pPr>
            <a:r>
              <a:rPr lang="ru-RU" b="1" dirty="0" smtClean="0">
                <a:latin typeface="Arial" panose="020B0604020202020204" pitchFamily="34" charset="0"/>
                <a:cs typeface="Arial" panose="020B0604020202020204" pitchFamily="34" charset="0"/>
              </a:rPr>
              <a:t>Римма</a:t>
            </a:r>
          </a:p>
          <a:p>
            <a:pPr marL="0" indent="0" fontAlgn="base">
              <a:buNone/>
            </a:pPr>
            <a:r>
              <a:rPr lang="ru-RU" dirty="0" smtClean="0">
                <a:latin typeface="Arial" panose="020B0604020202020204" pitchFamily="34" charset="0"/>
                <a:cs typeface="Arial" panose="020B0604020202020204" pitchFamily="34" charset="0"/>
              </a:rPr>
              <a:t>Разъясните </a:t>
            </a:r>
            <a:r>
              <a:rPr lang="ru-RU" dirty="0">
                <a:latin typeface="Arial" panose="020B0604020202020204" pitchFamily="34" charset="0"/>
                <a:cs typeface="Arial" panose="020B0604020202020204" pitchFamily="34" charset="0"/>
              </a:rPr>
              <a:t>правильное решение в подобной ситуации: Работник А не явился на работу. Работодатель фиксирует это актом не явки на работу. На звонки он не отвечает, по месту проживания отсутствует. На протяжении 8 дней он не является на работу, каждый день составляется акт. Начальник службы, дозвонившись к нему, поясняет, что работник А в нетрезвом стоянии и прийти на работу отказывается. Акты об отсутствии на рабочем месте работника А направлены ему с уведомлением. Так как согласно ст. 65 ТК РК не предоставление письменного объяснения не является препятствием для применения дисциплинарного взыскания, работодатель увольняет работника за не выход на работу, соблюдая порядок применения дисциплинарного взыскания. Приказ направляется почтой работнику А. Через определенное время работник А является на работу с листком временной нетрудоспособности за все дни прогулов и просит восстановить на работе. Как правильно нужно поступать работодателю в подобной ситуации и как избежать такой ситуации?</a:t>
            </a:r>
          </a:p>
          <a:p>
            <a:pPr marL="0" indent="0" fontAlgn="base">
              <a:buNone/>
            </a:pPr>
            <a:endParaRPr lang="ru-RU" dirty="0" smtClean="0">
              <a:latin typeface="Arial" pitchFamily="34" charset="0"/>
              <a:cs typeface="Arial" pitchFamily="34" charset="0"/>
            </a:endParaRPr>
          </a:p>
          <a:p>
            <a:pPr marL="0" indent="0" fontAlgn="base">
              <a:buNone/>
            </a:pPr>
            <a:endParaRPr lang="ru-RU" dirty="0"/>
          </a:p>
        </p:txBody>
      </p:sp>
    </p:spTree>
    <p:extLst>
      <p:ext uri="{BB962C8B-B14F-4D97-AF65-F5344CB8AC3E}">
        <p14:creationId xmlns:p14="http://schemas.microsoft.com/office/powerpoint/2010/main" val="37173198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0"/>
            <a:ext cx="5832648" cy="1340767"/>
          </a:xfrm>
          <a:solidFill>
            <a:srgbClr val="FFFF00"/>
          </a:solidFill>
        </p:spPr>
        <p:txBody>
          <a:bodyPr>
            <a:noAutofit/>
          </a:bodyPr>
          <a:lstStyle/>
          <a:p>
            <a:r>
              <a:rPr lang="ru-RU" sz="2800" dirty="0" smtClean="0">
                <a:solidFill>
                  <a:srgbClr val="C00000"/>
                </a:solidFill>
                <a:latin typeface="Arial Black" panose="020B0A04020102020204" pitchFamily="34" charset="0"/>
              </a:rPr>
              <a:t>Профсоюз и согласительная комиссия</a:t>
            </a:r>
            <a:endParaRPr lang="ru-RU" sz="2800" dirty="0">
              <a:solidFill>
                <a:srgbClr val="C00000"/>
              </a:solidFill>
              <a:latin typeface="Arial Black" panose="020B0A04020102020204" pitchFamily="34" charset="0"/>
            </a:endParaRPr>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520" y="3068960"/>
            <a:ext cx="857695"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Объект 2"/>
          <p:cNvSpPr>
            <a:spLocks noGrp="1"/>
          </p:cNvSpPr>
          <p:nvPr>
            <p:ph idx="1"/>
          </p:nvPr>
        </p:nvSpPr>
        <p:spPr>
          <a:xfrm>
            <a:off x="1043608" y="1412776"/>
            <a:ext cx="8100392" cy="5445224"/>
          </a:xfrm>
        </p:spPr>
        <p:txBody>
          <a:bodyPr>
            <a:normAutofit fontScale="85000" lnSpcReduction="10000"/>
          </a:bodyPr>
          <a:lstStyle/>
          <a:p>
            <a:pPr marL="0" indent="0" fontAlgn="base">
              <a:buNone/>
            </a:pPr>
            <a:r>
              <a:rPr lang="ru-RU" b="1" dirty="0" err="1" smtClean="0">
                <a:latin typeface="Arial" panose="020B0604020202020204" pitchFamily="34" charset="0"/>
                <a:cs typeface="Arial" panose="020B0604020202020204" pitchFamily="34" charset="0"/>
              </a:rPr>
              <a:t>Бакытжан</a:t>
            </a:r>
            <a:r>
              <a:rPr lang="ru-RU" b="1" dirty="0" smtClean="0">
                <a:latin typeface="Arial" panose="020B0604020202020204" pitchFamily="34" charset="0"/>
                <a:cs typeface="Arial" panose="020B0604020202020204" pitchFamily="34" charset="0"/>
              </a:rPr>
              <a:t> </a:t>
            </a:r>
            <a:r>
              <a:rPr lang="ru-RU" b="1" dirty="0" err="1" smtClean="0">
                <a:latin typeface="Arial" panose="020B0604020202020204" pitchFamily="34" charset="0"/>
                <a:cs typeface="Arial" panose="020B0604020202020204" pitchFamily="34" charset="0"/>
              </a:rPr>
              <a:t>Бейсембаев</a:t>
            </a:r>
            <a:endParaRPr lang="ru-RU" b="1" dirty="0" smtClean="0">
              <a:latin typeface="Arial" panose="020B0604020202020204" pitchFamily="34" charset="0"/>
              <a:cs typeface="Arial" panose="020B0604020202020204" pitchFamily="34" charset="0"/>
            </a:endParaRPr>
          </a:p>
          <a:p>
            <a:pPr marL="0" indent="0" fontAlgn="base">
              <a:buNone/>
            </a:pPr>
            <a:r>
              <a:rPr lang="ru-RU" dirty="0" smtClean="0">
                <a:latin typeface="Arial" panose="020B0604020202020204" pitchFamily="34" charset="0"/>
                <a:cs typeface="Arial" panose="020B0604020202020204" pitchFamily="34" charset="0"/>
              </a:rPr>
              <a:t>Мы</a:t>
            </a:r>
            <a:r>
              <a:rPr lang="ru-RU" dirty="0">
                <a:latin typeface="Arial" panose="020B0604020202020204" pitchFamily="34" charset="0"/>
                <a:cs typeface="Arial" panose="020B0604020202020204" pitchFamily="34" charset="0"/>
              </a:rPr>
              <a:t>, как представители профсоюзной организации горной промышленности, не можем добиться свободного доступа на территорию горно-добывающего предприятия (шахты). На просьбы выдать нам пропуска директор рудника нам отказал, мотивируя это тем, что это режимный объект и пропуск выдает директор шахты при соблюдении норм и правил. </a:t>
            </a:r>
            <a:endParaRPr lang="ru-RU" dirty="0" smtClean="0">
              <a:latin typeface="Arial" panose="020B0604020202020204" pitchFamily="34" charset="0"/>
              <a:cs typeface="Arial" panose="020B0604020202020204" pitchFamily="34" charset="0"/>
            </a:endParaRPr>
          </a:p>
          <a:p>
            <a:pPr marL="0" indent="0" fontAlgn="base">
              <a:buNone/>
            </a:pPr>
            <a:r>
              <a:rPr lang="ru-RU" dirty="0" smtClean="0">
                <a:latin typeface="Arial" panose="020B0604020202020204" pitchFamily="34" charset="0"/>
                <a:cs typeface="Arial" panose="020B0604020202020204" pitchFamily="34" charset="0"/>
              </a:rPr>
              <a:t>Мы </a:t>
            </a:r>
            <a:r>
              <a:rPr lang="ru-RU" dirty="0">
                <a:latin typeface="Arial" panose="020B0604020202020204" pitchFamily="34" charset="0"/>
                <a:cs typeface="Arial" panose="020B0604020202020204" pitchFamily="34" charset="0"/>
              </a:rPr>
              <a:t>хотели бы </a:t>
            </a:r>
            <a:r>
              <a:rPr lang="ru-RU" dirty="0" smtClean="0">
                <a:latin typeface="Arial" panose="020B0604020202020204" pitchFamily="34" charset="0"/>
                <a:cs typeface="Arial" panose="020B0604020202020204" pitchFamily="34" charset="0"/>
              </a:rPr>
              <a:t>уточнить, </a:t>
            </a:r>
            <a:r>
              <a:rPr lang="ru-RU" dirty="0">
                <a:latin typeface="Arial" panose="020B0604020202020204" pitchFamily="34" charset="0"/>
                <a:cs typeface="Arial" panose="020B0604020202020204" pitchFamily="34" charset="0"/>
              </a:rPr>
              <a:t>правомерен ли отказ нам в доступе? Ведь мы не просимся в клети и шахты. Нам необходим свободный доступ к членам своего профсоюза.</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47173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0"/>
            <a:ext cx="5832648" cy="1340767"/>
          </a:xfrm>
          <a:solidFill>
            <a:srgbClr val="FFFF00"/>
          </a:solidFill>
        </p:spPr>
        <p:txBody>
          <a:bodyPr>
            <a:noAutofit/>
          </a:bodyPr>
          <a:lstStyle/>
          <a:p>
            <a:r>
              <a:rPr lang="ru-RU" sz="2800" dirty="0" smtClean="0">
                <a:solidFill>
                  <a:srgbClr val="C00000"/>
                </a:solidFill>
                <a:latin typeface="Arial Black" panose="020B0A04020102020204" pitchFamily="34" charset="0"/>
              </a:rPr>
              <a:t>Профсоюз и согласительная комиссия</a:t>
            </a:r>
            <a:endParaRPr lang="ru-RU" sz="2800" dirty="0">
              <a:solidFill>
                <a:srgbClr val="C00000"/>
              </a:solidFill>
              <a:latin typeface="Arial Black" panose="020B0A04020102020204" pitchFamily="34" charset="0"/>
            </a:endParaRPr>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520" y="3068960"/>
            <a:ext cx="857695"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Объект 2"/>
          <p:cNvSpPr>
            <a:spLocks noGrp="1"/>
          </p:cNvSpPr>
          <p:nvPr>
            <p:ph idx="1"/>
          </p:nvPr>
        </p:nvSpPr>
        <p:spPr>
          <a:xfrm>
            <a:off x="1043608" y="1412776"/>
            <a:ext cx="8100392" cy="5445224"/>
          </a:xfrm>
        </p:spPr>
        <p:txBody>
          <a:bodyPr>
            <a:normAutofit/>
          </a:bodyPr>
          <a:lstStyle/>
          <a:p>
            <a:pPr marL="0" indent="0" fontAlgn="base">
              <a:buNone/>
            </a:pPr>
            <a:r>
              <a:rPr lang="ru-RU" b="1" dirty="0" err="1" smtClean="0">
                <a:latin typeface="Arial" panose="020B0604020202020204" pitchFamily="34" charset="0"/>
                <a:cs typeface="Arial" panose="020B0604020202020204" pitchFamily="34" charset="0"/>
              </a:rPr>
              <a:t>Айгуль</a:t>
            </a:r>
            <a:endParaRPr lang="ru-RU" b="1" dirty="0" smtClean="0">
              <a:latin typeface="Arial" panose="020B0604020202020204" pitchFamily="34" charset="0"/>
              <a:cs typeface="Arial" panose="020B0604020202020204" pitchFamily="34" charset="0"/>
            </a:endParaRPr>
          </a:p>
          <a:p>
            <a:pPr marL="0" indent="0" fontAlgn="base">
              <a:buNone/>
            </a:pPr>
            <a:r>
              <a:rPr lang="ru-RU" dirty="0">
                <a:latin typeface="Arial" panose="020B0604020202020204" pitchFamily="34" charset="0"/>
                <a:cs typeface="Arial" panose="020B0604020202020204" pitchFamily="34" charset="0"/>
              </a:rPr>
              <a:t>За отсутствие согласительной комиссии могут оштрафовать? </a:t>
            </a:r>
            <a:endParaRPr lang="ru-RU" dirty="0" smtClean="0">
              <a:latin typeface="Arial" panose="020B0604020202020204" pitchFamily="34" charset="0"/>
              <a:cs typeface="Arial" panose="020B0604020202020204" pitchFamily="34" charset="0"/>
            </a:endParaRPr>
          </a:p>
          <a:p>
            <a:pPr marL="0" indent="0" fontAlgn="base">
              <a:buNone/>
            </a:pPr>
            <a:r>
              <a:rPr lang="ru-RU" dirty="0" smtClean="0">
                <a:latin typeface="Arial" panose="020B0604020202020204" pitchFamily="34" charset="0"/>
                <a:cs typeface="Arial" panose="020B0604020202020204" pitchFamily="34" charset="0"/>
              </a:rPr>
              <a:t>Если </a:t>
            </a:r>
            <a:r>
              <a:rPr lang="ru-RU" dirty="0">
                <a:latin typeface="Arial" panose="020B0604020202020204" pitchFamily="34" charset="0"/>
                <a:cs typeface="Arial" panose="020B0604020202020204" pitchFamily="34" charset="0"/>
              </a:rPr>
              <a:t>да, то какой размер штрафа? Спасибо.</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714499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0"/>
            <a:ext cx="5832648" cy="1340767"/>
          </a:xfrm>
          <a:solidFill>
            <a:srgbClr val="FFFF00"/>
          </a:solidFill>
        </p:spPr>
        <p:txBody>
          <a:bodyPr>
            <a:noAutofit/>
          </a:bodyPr>
          <a:lstStyle/>
          <a:p>
            <a:r>
              <a:rPr lang="ru-RU" sz="2800" dirty="0" smtClean="0">
                <a:solidFill>
                  <a:srgbClr val="C00000"/>
                </a:solidFill>
                <a:latin typeface="Arial Black" panose="020B0A04020102020204" pitchFamily="34" charset="0"/>
              </a:rPr>
              <a:t>Профсоюз и согласительная комиссия</a:t>
            </a:r>
            <a:endParaRPr lang="ru-RU" sz="2800" dirty="0">
              <a:solidFill>
                <a:srgbClr val="C00000"/>
              </a:solidFill>
              <a:latin typeface="Arial Black" panose="020B0A04020102020204" pitchFamily="34" charset="0"/>
            </a:endParaRPr>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520" y="3068960"/>
            <a:ext cx="857695"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Объект 2"/>
          <p:cNvSpPr>
            <a:spLocks noGrp="1"/>
          </p:cNvSpPr>
          <p:nvPr>
            <p:ph idx="1"/>
          </p:nvPr>
        </p:nvSpPr>
        <p:spPr>
          <a:xfrm>
            <a:off x="1043608" y="1412776"/>
            <a:ext cx="8100392" cy="5445224"/>
          </a:xfrm>
        </p:spPr>
        <p:txBody>
          <a:bodyPr>
            <a:normAutofit fontScale="70000" lnSpcReduction="20000"/>
          </a:bodyPr>
          <a:lstStyle/>
          <a:p>
            <a:pPr marL="0" indent="0" fontAlgn="base">
              <a:buNone/>
            </a:pPr>
            <a:r>
              <a:rPr lang="ru-RU" b="1" dirty="0">
                <a:latin typeface="Arial" panose="020B0604020202020204" pitchFamily="34" charset="0"/>
                <a:cs typeface="Arial" panose="020B0604020202020204" pitchFamily="34" charset="0"/>
              </a:rPr>
              <a:t>Ольга </a:t>
            </a:r>
            <a:r>
              <a:rPr lang="ru-RU" b="1" dirty="0" err="1">
                <a:latin typeface="Arial" panose="020B0604020202020204" pitchFamily="34" charset="0"/>
                <a:cs typeface="Arial" panose="020B0604020202020204" pitchFamily="34" charset="0"/>
              </a:rPr>
              <a:t>Чиркова</a:t>
            </a:r>
            <a:endParaRPr lang="ru-RU" dirty="0">
              <a:latin typeface="Arial" panose="020B0604020202020204" pitchFamily="34" charset="0"/>
              <a:cs typeface="Arial" panose="020B0604020202020204" pitchFamily="34" charset="0"/>
            </a:endParaRPr>
          </a:p>
          <a:p>
            <a:pPr marL="0" indent="0" fontAlgn="base">
              <a:buNone/>
            </a:pPr>
            <a:r>
              <a:rPr lang="ru-RU" dirty="0" smtClean="0">
                <a:latin typeface="Arial" panose="020B0604020202020204" pitchFamily="34" charset="0"/>
                <a:cs typeface="Arial" panose="020B0604020202020204" pitchFamily="34" charset="0"/>
              </a:rPr>
              <a:t>Добрый </a:t>
            </a:r>
            <a:r>
              <a:rPr lang="ru-RU" dirty="0">
                <a:latin typeface="Arial" panose="020B0604020202020204" pitchFamily="34" charset="0"/>
                <a:cs typeface="Arial" panose="020B0604020202020204" pitchFamily="34" charset="0"/>
              </a:rPr>
              <a:t>день, Наталья Васильевна! Просим Вашего совета по нижеследующим вопросам: </a:t>
            </a:r>
            <a:endParaRPr lang="ru-RU" dirty="0" smtClean="0">
              <a:latin typeface="Arial" panose="020B0604020202020204" pitchFamily="34" charset="0"/>
              <a:cs typeface="Arial" panose="020B0604020202020204" pitchFamily="34" charset="0"/>
            </a:endParaRPr>
          </a:p>
          <a:p>
            <a:pPr marL="0" indent="0" fontAlgn="base">
              <a:buNone/>
            </a:pPr>
            <a:r>
              <a:rPr lang="ru-RU" b="1" dirty="0" smtClean="0">
                <a:latin typeface="Arial" panose="020B0604020202020204" pitchFamily="34" charset="0"/>
                <a:cs typeface="Arial" panose="020B0604020202020204" pitchFamily="34" charset="0"/>
              </a:rPr>
              <a:t>а</a:t>
            </a:r>
            <a:r>
              <a:rPr lang="ru-RU" b="1" dirty="0">
                <a:latin typeface="Arial" panose="020B0604020202020204" pitchFamily="34" charset="0"/>
                <a:cs typeface="Arial" panose="020B0604020202020204" pitchFamily="34" charset="0"/>
              </a:rPr>
              <a:t>) В отношении Согласительной комиссии: </a:t>
            </a:r>
            <a:r>
              <a:rPr lang="ru-RU" dirty="0">
                <a:latin typeface="Arial" panose="020B0604020202020204" pitchFamily="34" charset="0"/>
                <a:cs typeface="Arial" panose="020B0604020202020204" pitchFamily="34" charset="0"/>
              </a:rPr>
              <a:t>1) Нужно ли платить заработную плату (доплату) членам комиссии? 2) Какое минимальное количество членов Согласительной комиссии должно быть? 3) В компании существует Согласительная комиссия. Возник трудовой спор, но работник не обратился в Согласительную комиссию, а написал жалобу в Министерство труда. Пришел инспектор по труду по жалобе. Возможно ли закрыть (отложить) проверку по причине несоблюдения работником процедуры урегулирования спора? 4) Каким документом назначать членов согласительной комиссии? </a:t>
            </a:r>
            <a:endParaRPr lang="ru-RU" dirty="0" smtClean="0">
              <a:latin typeface="Arial" panose="020B0604020202020204" pitchFamily="34" charset="0"/>
              <a:cs typeface="Arial" panose="020B0604020202020204" pitchFamily="34" charset="0"/>
            </a:endParaRPr>
          </a:p>
          <a:p>
            <a:pPr marL="0" indent="0" fontAlgn="base">
              <a:buNone/>
            </a:pPr>
            <a:r>
              <a:rPr lang="ru-RU" b="1" dirty="0" smtClean="0">
                <a:latin typeface="Arial" panose="020B0604020202020204" pitchFamily="34" charset="0"/>
                <a:cs typeface="Arial" panose="020B0604020202020204" pitchFamily="34" charset="0"/>
              </a:rPr>
              <a:t>б</a:t>
            </a:r>
            <a:r>
              <a:rPr lang="ru-RU" b="1" dirty="0">
                <a:latin typeface="Arial" panose="020B0604020202020204" pitchFamily="34" charset="0"/>
                <a:cs typeface="Arial" panose="020B0604020202020204" pitchFamily="34" charset="0"/>
              </a:rPr>
              <a:t>) </a:t>
            </a:r>
            <a:r>
              <a:rPr lang="ru-RU" dirty="0">
                <a:latin typeface="Arial" panose="020B0604020202020204" pitchFamily="34" charset="0"/>
                <a:cs typeface="Arial" panose="020B0604020202020204" pitchFamily="34" charset="0"/>
              </a:rPr>
              <a:t>Можно ли платить заработную плату иностранным работникам в другой валюте</a:t>
            </a:r>
            <a:r>
              <a:rPr lang="ru-RU" dirty="0" smtClean="0">
                <a:latin typeface="Arial" panose="020B0604020202020204" pitchFamily="34" charset="0"/>
                <a:cs typeface="Arial" panose="020B0604020202020204" pitchFamily="34" charset="0"/>
              </a:rPr>
              <a:t>?</a:t>
            </a:r>
          </a:p>
          <a:p>
            <a:pPr marL="0" indent="0" fontAlgn="base">
              <a:buNone/>
            </a:pPr>
            <a:r>
              <a:rPr lang="ru-RU" b="1" dirty="0" smtClean="0">
                <a:latin typeface="Arial" panose="020B0604020202020204" pitchFamily="34" charset="0"/>
                <a:cs typeface="Arial" panose="020B0604020202020204" pitchFamily="34" charset="0"/>
              </a:rPr>
              <a:t>в</a:t>
            </a:r>
            <a:r>
              <a:rPr lang="ru-RU" b="1" dirty="0">
                <a:latin typeface="Arial" panose="020B0604020202020204" pitchFamily="34" charset="0"/>
                <a:cs typeface="Arial" panose="020B0604020202020204" pitchFamily="34" charset="0"/>
              </a:rPr>
              <a:t>) </a:t>
            </a:r>
            <a:r>
              <a:rPr lang="ru-RU" dirty="0">
                <a:latin typeface="Arial" panose="020B0604020202020204" pitchFamily="34" charset="0"/>
                <a:cs typeface="Arial" panose="020B0604020202020204" pitchFamily="34" charset="0"/>
              </a:rPr>
              <a:t>Озвучьте, пожалуйста, основные плюсы и минусы Работодателя при заключении коллективного договора.</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578580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0"/>
            <a:ext cx="5832648" cy="1340767"/>
          </a:xfrm>
          <a:solidFill>
            <a:srgbClr val="99CCFF"/>
          </a:solidFill>
        </p:spPr>
        <p:txBody>
          <a:bodyPr>
            <a:noAutofit/>
          </a:bodyPr>
          <a:lstStyle/>
          <a:p>
            <a:r>
              <a:rPr lang="ru-RU" sz="2800" dirty="0" smtClean="0">
                <a:solidFill>
                  <a:srgbClr val="C00000"/>
                </a:solidFill>
                <a:latin typeface="Arial Black" panose="020B0A04020102020204" pitchFamily="34" charset="0"/>
              </a:rPr>
              <a:t>Пенсионеры</a:t>
            </a:r>
            <a:endParaRPr lang="ru-RU" sz="2800" dirty="0">
              <a:solidFill>
                <a:srgbClr val="C00000"/>
              </a:solidFill>
              <a:latin typeface="Arial Black" panose="020B0A04020102020204" pitchFamily="34" charset="0"/>
            </a:endParaRPr>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520" y="3068960"/>
            <a:ext cx="857695"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Объект 2"/>
          <p:cNvSpPr>
            <a:spLocks noGrp="1"/>
          </p:cNvSpPr>
          <p:nvPr>
            <p:ph idx="1"/>
          </p:nvPr>
        </p:nvSpPr>
        <p:spPr>
          <a:xfrm>
            <a:off x="1043608" y="1412776"/>
            <a:ext cx="8100392" cy="5445224"/>
          </a:xfrm>
        </p:spPr>
        <p:txBody>
          <a:bodyPr>
            <a:normAutofit/>
          </a:bodyPr>
          <a:lstStyle/>
          <a:p>
            <a:pPr marL="0" indent="0" fontAlgn="base">
              <a:buNone/>
            </a:pPr>
            <a:r>
              <a:rPr lang="ru-RU" dirty="0" smtClean="0">
                <a:latin typeface="Arial" panose="020B0604020202020204" pitchFamily="34" charset="0"/>
                <a:cs typeface="Arial" panose="020B0604020202020204" pitchFamily="34" charset="0"/>
              </a:rPr>
              <a:t>Вера</a:t>
            </a:r>
          </a:p>
          <a:p>
            <a:pPr marL="0" indent="0" fontAlgn="base">
              <a:buNone/>
            </a:pPr>
            <a:r>
              <a:rPr lang="ru-RU" dirty="0">
                <a:latin typeface="Arial" panose="020B0604020202020204" pitchFamily="34" charset="0"/>
                <a:cs typeface="Arial" panose="020B0604020202020204" pitchFamily="34" charset="0"/>
              </a:rPr>
              <a:t>Здравствуйте. Разъясните, пожалуйста, такую ситуацию: с работником, достигшим пенсионного возраста, заключено дополнительное соглашение о продлении трудового договора на год. Имеет ли право работодатель в этот период расторгнуть трудовой договор по п.24 ст.52 ТК РК?</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74009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1052736"/>
            <a:ext cx="8856984" cy="1656184"/>
          </a:xfrm>
        </p:spPr>
        <p:txBody>
          <a:bodyPr>
            <a:noAutofit/>
          </a:bodyPr>
          <a:lstStyle/>
          <a:p>
            <a:pPr algn="ctr"/>
            <a:r>
              <a:rPr lang="ru-RU" sz="4400" b="1" dirty="0" smtClean="0">
                <a:solidFill>
                  <a:srgbClr val="C00000"/>
                </a:solidFill>
                <a:effectLst/>
                <a:latin typeface="Arial Black" panose="020B0A04020102020204" pitchFamily="34" charset="0"/>
              </a:rPr>
              <a:t>Спасибо за внимание!</a:t>
            </a:r>
            <a:endParaRPr lang="ru-RU" sz="4400" dirty="0">
              <a:solidFill>
                <a:srgbClr val="C00000"/>
              </a:solidFill>
              <a:effectLst/>
              <a:latin typeface="Arial Black" panose="020B0A04020102020204" pitchFamily="34" charset="0"/>
            </a:endParaRPr>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192" y="2947563"/>
            <a:ext cx="857695"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592" y="3429000"/>
            <a:ext cx="8424935" cy="35010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6242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0"/>
            <a:ext cx="5832648" cy="1340767"/>
          </a:xfrm>
          <a:solidFill>
            <a:schemeClr val="accent2"/>
          </a:solidFill>
        </p:spPr>
        <p:txBody>
          <a:bodyPr>
            <a:noAutofit/>
          </a:bodyPr>
          <a:lstStyle/>
          <a:p>
            <a:r>
              <a:rPr lang="ru-RU" sz="2800" dirty="0" smtClean="0">
                <a:solidFill>
                  <a:srgbClr val="C00000"/>
                </a:solidFill>
                <a:latin typeface="Arial Black" panose="020B0A04020102020204" pitchFamily="34" charset="0"/>
              </a:rPr>
              <a:t>Увольнение, восстановление на работе</a:t>
            </a:r>
            <a:endParaRPr lang="ru-RU" sz="2800" dirty="0">
              <a:solidFill>
                <a:srgbClr val="C00000"/>
              </a:solidFill>
              <a:latin typeface="Arial Black" panose="020B0A04020102020204" pitchFamily="34" charset="0"/>
            </a:endParaRPr>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520" y="3068960"/>
            <a:ext cx="857695"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Объект 2"/>
          <p:cNvSpPr>
            <a:spLocks noGrp="1"/>
          </p:cNvSpPr>
          <p:nvPr>
            <p:ph idx="1"/>
          </p:nvPr>
        </p:nvSpPr>
        <p:spPr>
          <a:xfrm>
            <a:off x="1043608" y="1412776"/>
            <a:ext cx="8100392" cy="5445224"/>
          </a:xfrm>
        </p:spPr>
        <p:txBody>
          <a:bodyPr>
            <a:normAutofit fontScale="55000" lnSpcReduction="20000"/>
          </a:bodyPr>
          <a:lstStyle/>
          <a:p>
            <a:pPr marL="82296" indent="0">
              <a:buNone/>
            </a:pPr>
            <a:r>
              <a:rPr lang="ru-RU" b="1" dirty="0" err="1" smtClean="0">
                <a:latin typeface="Arial" panose="020B0604020202020204" pitchFamily="34" charset="0"/>
                <a:cs typeface="Arial" panose="020B0604020202020204" pitchFamily="34" charset="0"/>
              </a:rPr>
              <a:t>Alma</a:t>
            </a:r>
            <a:endParaRPr lang="ru-RU" b="1" dirty="0" smtClean="0">
              <a:latin typeface="Arial" panose="020B0604020202020204" pitchFamily="34" charset="0"/>
              <a:cs typeface="Arial" panose="020B0604020202020204" pitchFamily="34" charset="0"/>
            </a:endParaRPr>
          </a:p>
          <a:p>
            <a:pPr marL="82296" indent="0">
              <a:buNone/>
            </a:pPr>
            <a:endParaRPr lang="ru-RU" b="1" dirty="0" smtClean="0">
              <a:latin typeface="Arial" panose="020B0604020202020204" pitchFamily="34" charset="0"/>
              <a:cs typeface="Arial" panose="020B0604020202020204" pitchFamily="34" charset="0"/>
            </a:endParaRPr>
          </a:p>
          <a:p>
            <a:pPr marL="82296" indent="0">
              <a:buNone/>
            </a:pPr>
            <a:r>
              <a:rPr lang="ru-RU" dirty="0" smtClean="0">
                <a:latin typeface="Arial" panose="020B0604020202020204" pitchFamily="34" charset="0"/>
                <a:cs typeface="Arial" panose="020B0604020202020204" pitchFamily="34" charset="0"/>
              </a:rPr>
              <a:t>Вопрос </a:t>
            </a:r>
            <a:r>
              <a:rPr lang="ru-RU" dirty="0">
                <a:latin typeface="Arial" panose="020B0604020202020204" pitchFamily="34" charset="0"/>
                <a:cs typeface="Arial" panose="020B0604020202020204" pitchFamily="34" charset="0"/>
              </a:rPr>
              <a:t>касательно расторжения трудового договора по причинам отсутствия работника на </a:t>
            </a:r>
            <a:r>
              <a:rPr lang="ru-RU" dirty="0" smtClean="0">
                <a:latin typeface="Arial" panose="020B0604020202020204" pitchFamily="34" charset="0"/>
                <a:cs typeface="Arial" panose="020B0604020202020204" pitchFamily="34" charset="0"/>
              </a:rPr>
              <a:t>работе:</a:t>
            </a:r>
            <a:endParaRPr lang="ru-RU" dirty="0">
              <a:latin typeface="Arial" panose="020B0604020202020204" pitchFamily="34" charset="0"/>
              <a:cs typeface="Arial" panose="020B0604020202020204" pitchFamily="34" charset="0"/>
            </a:endParaRPr>
          </a:p>
          <a:p>
            <a:r>
              <a:rPr lang="ru-RU" b="1" dirty="0">
                <a:latin typeface="Arial" panose="020B0604020202020204" pitchFamily="34" charset="0"/>
                <a:cs typeface="Arial" panose="020B0604020202020204" pitchFamily="34" charset="0"/>
              </a:rPr>
              <a:t>1.</a:t>
            </a:r>
            <a:r>
              <a:rPr lang="ru-RU" dirty="0">
                <a:latin typeface="Arial" panose="020B0604020202020204" pitchFamily="34" charset="0"/>
                <a:cs typeface="Arial" panose="020B0604020202020204" pitchFamily="34" charset="0"/>
              </a:rPr>
              <a:t> Обязан ли работник уведомить работодателя о причинах своего отсутствия на работе, в том числе о начале нетрудоспособности? Можно ли наложить дисциплинарное взыскание за </a:t>
            </a:r>
            <a:r>
              <a:rPr lang="ru-RU" dirty="0" smtClean="0">
                <a:latin typeface="Arial" panose="020B0604020202020204" pitchFamily="34" charset="0"/>
                <a:cs typeface="Arial" panose="020B0604020202020204" pitchFamily="34" charset="0"/>
              </a:rPr>
              <a:t>не уведомление </a:t>
            </a:r>
            <a:r>
              <a:rPr lang="ru-RU" dirty="0">
                <a:latin typeface="Arial" panose="020B0604020202020204" pitchFamily="34" charset="0"/>
                <a:cs typeface="Arial" panose="020B0604020202020204" pitchFamily="34" charset="0"/>
              </a:rPr>
              <a:t>работником работодателя о начале нетрудоспособности, если обязанность уведомить закреплена в правилах ВТР работодателя?</a:t>
            </a:r>
          </a:p>
          <a:p>
            <a:r>
              <a:rPr lang="ru-RU" b="1" dirty="0">
                <a:latin typeface="Arial" panose="020B0604020202020204" pitchFamily="34" charset="0"/>
                <a:cs typeface="Arial" panose="020B0604020202020204" pitchFamily="34" charset="0"/>
              </a:rPr>
              <a:t>2.</a:t>
            </a:r>
            <a:r>
              <a:rPr lang="ru-RU" dirty="0">
                <a:latin typeface="Arial" panose="020B0604020202020204" pitchFamily="34" charset="0"/>
                <a:cs typeface="Arial" panose="020B0604020202020204" pitchFamily="34" charset="0"/>
              </a:rPr>
              <a:t> Как быть в ситуации, когда трудовой договор с работником расторгнут по пп.25) п.1 ст.52 ТК РК (отсутствие работника на работе более одного месяца по неизвестным работодателю причинам) с соблюдением порядка расторжения, предусмотренного п.10 ст.53 ТК РК (по истечении месяца отсутствия работнику был направлен акт об отсутствии на работе и через десять дней со дня направления акта об отсутствии на работе был издан приказ о расторжении трудового договора), но работник пришел и принес лист о временной нетрудоспособности. </a:t>
            </a:r>
          </a:p>
          <a:p>
            <a:r>
              <a:rPr lang="ru-RU" b="1" dirty="0">
                <a:latin typeface="Arial" panose="020B0604020202020204" pitchFamily="34" charset="0"/>
                <a:cs typeface="Arial" panose="020B0604020202020204" pitchFamily="34" charset="0"/>
              </a:rPr>
              <a:t>3. </a:t>
            </a:r>
            <a:r>
              <a:rPr lang="ru-RU" dirty="0">
                <a:latin typeface="Arial" panose="020B0604020202020204" pitchFamily="34" charset="0"/>
                <a:cs typeface="Arial" panose="020B0604020202020204" pitchFamily="34" charset="0"/>
              </a:rPr>
              <a:t>Можете порекомендовать, как защитить интересы работодателя при ситуациях, когда работник действительно злоупотребляет своими правами? Спасибо.</a:t>
            </a:r>
          </a:p>
          <a:p>
            <a:pPr marL="0" indent="0" fontAlgn="base">
              <a:buNone/>
            </a:pPr>
            <a:endParaRPr lang="ru-RU" dirty="0" smtClean="0">
              <a:latin typeface="Arial" pitchFamily="34" charset="0"/>
              <a:cs typeface="Arial" pitchFamily="34" charset="0"/>
            </a:endParaRPr>
          </a:p>
          <a:p>
            <a:pPr marL="0" indent="0" fontAlgn="base">
              <a:buNone/>
            </a:pPr>
            <a:endParaRPr lang="ru-RU" dirty="0"/>
          </a:p>
        </p:txBody>
      </p:sp>
    </p:spTree>
    <p:extLst>
      <p:ext uri="{BB962C8B-B14F-4D97-AF65-F5344CB8AC3E}">
        <p14:creationId xmlns:p14="http://schemas.microsoft.com/office/powerpoint/2010/main" val="2360248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0"/>
            <a:ext cx="5832648" cy="1340767"/>
          </a:xfrm>
          <a:solidFill>
            <a:schemeClr val="accent2"/>
          </a:solidFill>
        </p:spPr>
        <p:txBody>
          <a:bodyPr>
            <a:noAutofit/>
          </a:bodyPr>
          <a:lstStyle/>
          <a:p>
            <a:r>
              <a:rPr lang="ru-RU" sz="2800" dirty="0" smtClean="0">
                <a:solidFill>
                  <a:srgbClr val="C00000"/>
                </a:solidFill>
                <a:latin typeface="Arial Black" panose="020B0A04020102020204" pitchFamily="34" charset="0"/>
              </a:rPr>
              <a:t>Увольнение, восстановление на работе</a:t>
            </a:r>
            <a:endParaRPr lang="ru-RU" sz="2800" dirty="0">
              <a:solidFill>
                <a:srgbClr val="C00000"/>
              </a:solidFill>
              <a:latin typeface="Arial Black" panose="020B0A04020102020204" pitchFamily="34" charset="0"/>
            </a:endParaRPr>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520" y="3068960"/>
            <a:ext cx="857695"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Объект 2"/>
          <p:cNvSpPr>
            <a:spLocks noGrp="1"/>
          </p:cNvSpPr>
          <p:nvPr>
            <p:ph idx="1"/>
          </p:nvPr>
        </p:nvSpPr>
        <p:spPr>
          <a:xfrm>
            <a:off x="1043608" y="1412776"/>
            <a:ext cx="8100392" cy="5445224"/>
          </a:xfrm>
        </p:spPr>
        <p:txBody>
          <a:bodyPr>
            <a:normAutofit fontScale="70000" lnSpcReduction="20000"/>
          </a:bodyPr>
          <a:lstStyle/>
          <a:p>
            <a:pPr marL="0" indent="0" fontAlgn="base">
              <a:buNone/>
            </a:pPr>
            <a:r>
              <a:rPr lang="ru-RU" b="1" dirty="0" smtClean="0">
                <a:latin typeface="Arial" panose="020B0604020202020204" pitchFamily="34" charset="0"/>
                <a:cs typeface="Arial" pitchFamily="34" charset="0"/>
              </a:rPr>
              <a:t>Диана</a:t>
            </a:r>
          </a:p>
          <a:p>
            <a:pPr marL="0" indent="0" fontAlgn="base">
              <a:buNone/>
            </a:pPr>
            <a:r>
              <a:rPr lang="ru-RU" dirty="0">
                <a:latin typeface="Arial" panose="020B0604020202020204" pitchFamily="34" charset="0"/>
                <a:cs typeface="Arial" panose="020B0604020202020204" pitchFamily="34" charset="0"/>
              </a:rPr>
              <a:t>Вахтовый метод работы. Сотрудник, который попадает под сокращение штата с 01.01.2018 года, болеет (у него инсульт) с октября и по сегодняшний день. При этом мы направили ему домой уведомление 15 ноября о сокращении с 01.01.2018 года. Медицинская Комиссия о рассмотрении его состояния (продление срока больничного листа/направление на получение инвалидности) предположительно состоится в середине январе. </a:t>
            </a:r>
            <a:endParaRPr lang="ru-RU" dirty="0" smtClean="0">
              <a:latin typeface="Arial" panose="020B0604020202020204" pitchFamily="34" charset="0"/>
              <a:cs typeface="Arial" panose="020B0604020202020204" pitchFamily="34" charset="0"/>
            </a:endParaRPr>
          </a:p>
          <a:p>
            <a:pPr marL="0" indent="0" fontAlgn="base">
              <a:buNone/>
            </a:pPr>
            <a:r>
              <a:rPr lang="ru-RU" b="1" dirty="0" smtClean="0">
                <a:latin typeface="Arial" panose="020B0604020202020204" pitchFamily="34" charset="0"/>
                <a:cs typeface="Arial" panose="020B0604020202020204" pitchFamily="34" charset="0"/>
              </a:rPr>
              <a:t>Вопросы: </a:t>
            </a:r>
          </a:p>
          <a:p>
            <a:pPr marL="457200" indent="-457200" fontAlgn="base">
              <a:buFontTx/>
              <a:buChar char="-"/>
            </a:pPr>
            <a:r>
              <a:rPr lang="ru-RU" dirty="0" smtClean="0">
                <a:latin typeface="Arial" panose="020B0604020202020204" pitchFamily="34" charset="0"/>
                <a:cs typeface="Arial" panose="020B0604020202020204" pitchFamily="34" charset="0"/>
              </a:rPr>
              <a:t>должны </a:t>
            </a:r>
            <a:r>
              <a:rPr lang="ru-RU" dirty="0">
                <a:latin typeface="Arial" panose="020B0604020202020204" pitchFamily="34" charset="0"/>
                <a:cs typeface="Arial" panose="020B0604020202020204" pitchFamily="34" charset="0"/>
              </a:rPr>
              <a:t>ли мы ждать решения комиссии? </a:t>
            </a:r>
            <a:endParaRPr lang="ru-RU" dirty="0" smtClean="0">
              <a:latin typeface="Arial" panose="020B0604020202020204" pitchFamily="34" charset="0"/>
              <a:cs typeface="Arial" panose="020B0604020202020204" pitchFamily="34" charset="0"/>
            </a:endParaRPr>
          </a:p>
          <a:p>
            <a:pPr marL="457200" indent="-457200" fontAlgn="base">
              <a:buFontTx/>
              <a:buChar char="-"/>
            </a:pPr>
            <a:r>
              <a:rPr lang="ru-RU" dirty="0" smtClean="0">
                <a:latin typeface="Arial" panose="020B0604020202020204" pitchFamily="34" charset="0"/>
                <a:cs typeface="Arial" panose="020B0604020202020204" pitchFamily="34" charset="0"/>
              </a:rPr>
              <a:t>в </a:t>
            </a:r>
            <a:r>
              <a:rPr lang="ru-RU" dirty="0">
                <a:latin typeface="Arial" panose="020B0604020202020204" pitchFamily="34" charset="0"/>
                <a:cs typeface="Arial" panose="020B0604020202020204" pitchFamily="34" charset="0"/>
              </a:rPr>
              <a:t>течение какого срока больничный будет оплачиваемым? </a:t>
            </a:r>
            <a:endParaRPr lang="ru-RU" dirty="0" smtClean="0">
              <a:latin typeface="Arial" panose="020B0604020202020204" pitchFamily="34" charset="0"/>
              <a:cs typeface="Arial" panose="020B0604020202020204" pitchFamily="34" charset="0"/>
            </a:endParaRPr>
          </a:p>
          <a:p>
            <a:pPr marL="457200" indent="-457200" fontAlgn="base">
              <a:buFontTx/>
              <a:buChar char="-"/>
            </a:pPr>
            <a:r>
              <a:rPr lang="ru-RU" dirty="0" smtClean="0">
                <a:latin typeface="Arial" panose="020B0604020202020204" pitchFamily="34" charset="0"/>
                <a:cs typeface="Arial" panose="020B0604020202020204" pitchFamily="34" charset="0"/>
              </a:rPr>
              <a:t>какие </a:t>
            </a:r>
            <a:r>
              <a:rPr lang="ru-RU" dirty="0">
                <a:latin typeface="Arial" panose="020B0604020202020204" pitchFamily="34" charset="0"/>
                <a:cs typeface="Arial" panose="020B0604020202020204" pitchFamily="34" charset="0"/>
              </a:rPr>
              <a:t>дальнейшие действия нам необходимо предпринять, ведь с 01 января у нас нету такой штатной единицы?</a:t>
            </a:r>
          </a:p>
          <a:p>
            <a:pPr marL="0" indent="0" fontAlgn="base">
              <a:buNone/>
            </a:pPr>
            <a:endParaRPr lang="ru-RU" dirty="0" smtClean="0">
              <a:latin typeface="Arial" pitchFamily="34" charset="0"/>
              <a:cs typeface="Arial" pitchFamily="34" charset="0"/>
            </a:endParaRPr>
          </a:p>
          <a:p>
            <a:pPr marL="0" indent="0" fontAlgn="base">
              <a:buNone/>
            </a:pPr>
            <a:endParaRPr lang="ru-RU" dirty="0"/>
          </a:p>
        </p:txBody>
      </p:sp>
    </p:spTree>
    <p:extLst>
      <p:ext uri="{BB962C8B-B14F-4D97-AF65-F5344CB8AC3E}">
        <p14:creationId xmlns:p14="http://schemas.microsoft.com/office/powerpoint/2010/main" val="1784106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0"/>
            <a:ext cx="5832648" cy="1340767"/>
          </a:xfrm>
          <a:solidFill>
            <a:schemeClr val="accent3">
              <a:lumMod val="20000"/>
              <a:lumOff val="80000"/>
            </a:schemeClr>
          </a:solidFill>
        </p:spPr>
        <p:txBody>
          <a:bodyPr>
            <a:noAutofit/>
          </a:bodyPr>
          <a:lstStyle/>
          <a:p>
            <a:r>
              <a:rPr lang="ru-RU" sz="2800" dirty="0" smtClean="0">
                <a:solidFill>
                  <a:srgbClr val="C00000"/>
                </a:solidFill>
                <a:latin typeface="Arial Black" panose="020B0A04020102020204" pitchFamily="34" charset="0"/>
              </a:rPr>
              <a:t>Беременные женщины</a:t>
            </a:r>
            <a:endParaRPr lang="ru-RU" sz="2800" dirty="0">
              <a:solidFill>
                <a:srgbClr val="C00000"/>
              </a:solidFill>
              <a:latin typeface="Arial Black" panose="020B0A04020102020204" pitchFamily="34" charset="0"/>
            </a:endParaRPr>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520" y="3068960"/>
            <a:ext cx="857695"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Объект 2"/>
          <p:cNvSpPr>
            <a:spLocks noGrp="1"/>
          </p:cNvSpPr>
          <p:nvPr>
            <p:ph idx="1"/>
          </p:nvPr>
        </p:nvSpPr>
        <p:spPr>
          <a:xfrm>
            <a:off x="1043608" y="1412776"/>
            <a:ext cx="8100392" cy="5445224"/>
          </a:xfrm>
        </p:spPr>
        <p:txBody>
          <a:bodyPr>
            <a:normAutofit fontScale="77500" lnSpcReduction="20000"/>
          </a:bodyPr>
          <a:lstStyle/>
          <a:p>
            <a:pPr marL="0" indent="0" fontAlgn="base">
              <a:buNone/>
            </a:pPr>
            <a:r>
              <a:rPr lang="ru-RU" b="1" dirty="0" err="1" smtClean="0">
                <a:latin typeface="Arial" panose="020B0604020202020204" pitchFamily="34" charset="0"/>
                <a:cs typeface="Arial" panose="020B0604020202020204" pitchFamily="34" charset="0"/>
              </a:rPr>
              <a:t>Айша</a:t>
            </a:r>
            <a:endParaRPr lang="ru-RU" b="1" dirty="0" smtClean="0">
              <a:latin typeface="Arial" panose="020B0604020202020204" pitchFamily="34" charset="0"/>
              <a:cs typeface="Arial" panose="020B0604020202020204" pitchFamily="34" charset="0"/>
            </a:endParaRPr>
          </a:p>
          <a:p>
            <a:pPr marL="0" indent="0" fontAlgn="base">
              <a:buNone/>
            </a:pPr>
            <a:r>
              <a:rPr lang="ru-RU" dirty="0">
                <a:latin typeface="Arial" panose="020B0604020202020204" pitchFamily="34" charset="0"/>
                <a:cs typeface="Arial" panose="020B0604020202020204" pitchFamily="34" charset="0"/>
              </a:rPr>
              <a:t>Добрый день, уважаемая Наталья Васильевна. Можно ли применить пункт 25 ст. 52 ТК РК к сотруднице, которая по окончании отпуска по беременности и родам не предоставила свидетельства и заявления о предоставлении отпуска по уходу за ребенком согласно ст. 100 ТК РК? Телефонные звонки с просьбой пояснить причины их не предоставления игнорировала. В связи с чем был составлен акт об отсутствии ее на работе в течение одного месяца, который с уведомлением отправлен ей на домашний адрес с просьбой пояснить причины отсутствия на работе. Однако работник не представляет какого-либо ответа. Т.е. по факту работодателю так и не стали известными причины отсутствия работника на работе более одного месяца. Спасибо.</a:t>
            </a:r>
          </a:p>
          <a:p>
            <a:pPr marL="0" indent="0" fontAlgn="base">
              <a:buNone/>
            </a:pP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6840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0"/>
            <a:ext cx="5832648" cy="1340767"/>
          </a:xfrm>
          <a:solidFill>
            <a:schemeClr val="accent3">
              <a:lumMod val="20000"/>
              <a:lumOff val="80000"/>
            </a:schemeClr>
          </a:solidFill>
        </p:spPr>
        <p:txBody>
          <a:bodyPr>
            <a:noAutofit/>
          </a:bodyPr>
          <a:lstStyle/>
          <a:p>
            <a:r>
              <a:rPr lang="ru-RU" sz="2800" dirty="0" smtClean="0">
                <a:solidFill>
                  <a:srgbClr val="C00000"/>
                </a:solidFill>
                <a:latin typeface="Arial Black" panose="020B0A04020102020204" pitchFamily="34" charset="0"/>
              </a:rPr>
              <a:t>Беременные женщины</a:t>
            </a:r>
            <a:endParaRPr lang="ru-RU" sz="2800" dirty="0">
              <a:solidFill>
                <a:srgbClr val="C00000"/>
              </a:solidFill>
              <a:latin typeface="Arial Black" panose="020B0A04020102020204" pitchFamily="34" charset="0"/>
            </a:endParaRPr>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520" y="3068960"/>
            <a:ext cx="857695"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Объект 2"/>
          <p:cNvSpPr>
            <a:spLocks noGrp="1"/>
          </p:cNvSpPr>
          <p:nvPr>
            <p:ph idx="1"/>
          </p:nvPr>
        </p:nvSpPr>
        <p:spPr>
          <a:xfrm>
            <a:off x="1043608" y="1412776"/>
            <a:ext cx="8100392" cy="5445224"/>
          </a:xfrm>
        </p:spPr>
        <p:txBody>
          <a:bodyPr>
            <a:normAutofit/>
          </a:bodyPr>
          <a:lstStyle/>
          <a:p>
            <a:pPr marL="0" indent="0" fontAlgn="base">
              <a:buNone/>
            </a:pPr>
            <a:r>
              <a:rPr lang="ru-RU" b="1" dirty="0" smtClean="0">
                <a:latin typeface="Arial" panose="020B0604020202020204" pitchFamily="34" charset="0"/>
                <a:cs typeface="Arial" panose="020B0604020202020204" pitchFamily="34" charset="0"/>
              </a:rPr>
              <a:t>Татьяна</a:t>
            </a:r>
          </a:p>
          <a:p>
            <a:pPr marL="0" indent="0" fontAlgn="base">
              <a:buNone/>
            </a:pPr>
            <a:r>
              <a:rPr lang="ru-RU" dirty="0" smtClean="0">
                <a:latin typeface="Arial" panose="020B0604020202020204" pitchFamily="34" charset="0"/>
                <a:cs typeface="Arial" panose="020B0604020202020204" pitchFamily="34" charset="0"/>
              </a:rPr>
              <a:t>Сотрудница </a:t>
            </a:r>
            <a:r>
              <a:rPr lang="ru-RU" dirty="0">
                <a:latin typeface="Arial" panose="020B0604020202020204" pitchFamily="34" charset="0"/>
                <a:cs typeface="Arial" panose="020B0604020202020204" pitchFamily="34" charset="0"/>
              </a:rPr>
              <a:t>беременна. Может ли администрация расторгнуть с ней трудовой договор по соглашению сторон? Пункт о расторжении трудового договора по соглашению сторон с выплатой компенсации в договоре прописан.</a:t>
            </a:r>
          </a:p>
          <a:p>
            <a:pPr marL="0" indent="0" fontAlgn="base">
              <a:buNone/>
            </a:pPr>
            <a:endParaRPr lang="ru-RU" dirty="0">
              <a:latin typeface="Arial" panose="020B0604020202020204" pitchFamily="34" charset="0"/>
              <a:cs typeface="Arial" panose="020B0604020202020204" pitchFamily="34" charset="0"/>
            </a:endParaRPr>
          </a:p>
          <a:p>
            <a:pPr marL="0" indent="0" fontAlgn="base">
              <a:buNone/>
            </a:pP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44935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0"/>
            <a:ext cx="5832648" cy="1340767"/>
          </a:xfrm>
          <a:solidFill>
            <a:schemeClr val="accent3">
              <a:lumMod val="20000"/>
              <a:lumOff val="80000"/>
            </a:schemeClr>
          </a:solidFill>
        </p:spPr>
        <p:txBody>
          <a:bodyPr>
            <a:noAutofit/>
          </a:bodyPr>
          <a:lstStyle/>
          <a:p>
            <a:r>
              <a:rPr lang="ru-RU" sz="2800" dirty="0" smtClean="0">
                <a:solidFill>
                  <a:srgbClr val="C00000"/>
                </a:solidFill>
                <a:latin typeface="Arial Black" panose="020B0A04020102020204" pitchFamily="34" charset="0"/>
              </a:rPr>
              <a:t>Беременные женщины</a:t>
            </a:r>
            <a:endParaRPr lang="ru-RU" sz="2800" dirty="0">
              <a:solidFill>
                <a:srgbClr val="C00000"/>
              </a:solidFill>
              <a:latin typeface="Arial Black" panose="020B0A04020102020204" pitchFamily="34" charset="0"/>
            </a:endParaRPr>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520" y="3068960"/>
            <a:ext cx="857695"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Объект 2"/>
          <p:cNvSpPr>
            <a:spLocks noGrp="1"/>
          </p:cNvSpPr>
          <p:nvPr>
            <p:ph idx="1"/>
          </p:nvPr>
        </p:nvSpPr>
        <p:spPr>
          <a:xfrm>
            <a:off x="1043608" y="1412776"/>
            <a:ext cx="8100392" cy="5445224"/>
          </a:xfrm>
        </p:spPr>
        <p:txBody>
          <a:bodyPr>
            <a:normAutofit/>
          </a:bodyPr>
          <a:lstStyle/>
          <a:p>
            <a:pPr marL="0" indent="0" fontAlgn="base">
              <a:buNone/>
            </a:pPr>
            <a:r>
              <a:rPr lang="ru-RU" b="1" dirty="0" err="1" smtClean="0">
                <a:latin typeface="Arial" panose="020B0604020202020204" pitchFamily="34" charset="0"/>
                <a:cs typeface="Arial" panose="020B0604020202020204" pitchFamily="34" charset="0"/>
              </a:rPr>
              <a:t>Айгуль</a:t>
            </a:r>
            <a:endParaRPr lang="ru-RU" b="1" dirty="0" smtClean="0">
              <a:latin typeface="Arial" panose="020B0604020202020204" pitchFamily="34" charset="0"/>
              <a:cs typeface="Arial" panose="020B0604020202020204" pitchFamily="34" charset="0"/>
            </a:endParaRPr>
          </a:p>
          <a:p>
            <a:pPr marL="0" indent="0" fontAlgn="base">
              <a:buNone/>
            </a:pPr>
            <a:r>
              <a:rPr lang="ru-RU" dirty="0">
                <a:latin typeface="Arial" panose="020B0604020202020204" pitchFamily="34" charset="0"/>
                <a:cs typeface="Arial" panose="020B0604020202020204" pitchFamily="34" charset="0"/>
              </a:rPr>
              <a:t>Можно ли прекратить действие трудового договора с работницей, являющейся беременной сроком в 13 недель, заключенного по п.п.3 п.1 ст.30 Трудового кодекса на время выполнения определенной работы сроком 7 месяцев, по основанию п.3 ст.51 Трудового </a:t>
            </a:r>
            <a:r>
              <a:rPr lang="ru-RU" dirty="0" smtClean="0">
                <a:latin typeface="Arial" panose="020B0604020202020204" pitchFamily="34" charset="0"/>
                <a:cs typeface="Arial" panose="020B0604020202020204" pitchFamily="34" charset="0"/>
              </a:rPr>
              <a:t>кодекса?</a:t>
            </a:r>
            <a:endParaRPr lang="ru-RU" dirty="0">
              <a:latin typeface="Arial" panose="020B0604020202020204" pitchFamily="34" charset="0"/>
              <a:cs typeface="Arial" panose="020B0604020202020204" pitchFamily="34" charset="0"/>
            </a:endParaRPr>
          </a:p>
          <a:p>
            <a:pPr marL="0" indent="0" fontAlgn="base">
              <a:buNone/>
            </a:pP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5459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0"/>
            <a:ext cx="5832648" cy="1340767"/>
          </a:xfrm>
          <a:solidFill>
            <a:schemeClr val="accent3">
              <a:lumMod val="20000"/>
              <a:lumOff val="80000"/>
            </a:schemeClr>
          </a:solidFill>
        </p:spPr>
        <p:txBody>
          <a:bodyPr>
            <a:noAutofit/>
          </a:bodyPr>
          <a:lstStyle/>
          <a:p>
            <a:r>
              <a:rPr lang="ru-RU" sz="2800" dirty="0" smtClean="0">
                <a:solidFill>
                  <a:srgbClr val="C00000"/>
                </a:solidFill>
                <a:latin typeface="Arial Black" panose="020B0A04020102020204" pitchFamily="34" charset="0"/>
              </a:rPr>
              <a:t>Беременные женщины</a:t>
            </a:r>
            <a:endParaRPr lang="ru-RU" sz="2800" dirty="0">
              <a:solidFill>
                <a:srgbClr val="C00000"/>
              </a:solidFill>
              <a:latin typeface="Arial Black" panose="020B0A04020102020204" pitchFamily="34" charset="0"/>
            </a:endParaRPr>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520" y="3068960"/>
            <a:ext cx="857695"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Объект 2"/>
          <p:cNvSpPr>
            <a:spLocks noGrp="1"/>
          </p:cNvSpPr>
          <p:nvPr>
            <p:ph idx="1"/>
          </p:nvPr>
        </p:nvSpPr>
        <p:spPr>
          <a:xfrm>
            <a:off x="1043608" y="1412776"/>
            <a:ext cx="8100392" cy="5445224"/>
          </a:xfrm>
        </p:spPr>
        <p:txBody>
          <a:bodyPr>
            <a:normAutofit fontScale="92500" lnSpcReduction="20000"/>
          </a:bodyPr>
          <a:lstStyle/>
          <a:p>
            <a:pPr marL="0" indent="0" fontAlgn="base">
              <a:buNone/>
            </a:pPr>
            <a:r>
              <a:rPr lang="ru-RU" b="1" dirty="0" smtClean="0">
                <a:latin typeface="Arial" panose="020B0604020202020204" pitchFamily="34" charset="0"/>
                <a:cs typeface="Arial" panose="020B0604020202020204" pitchFamily="34" charset="0"/>
              </a:rPr>
              <a:t>Татьяна</a:t>
            </a:r>
          </a:p>
          <a:p>
            <a:pPr marL="0" indent="0" fontAlgn="base">
              <a:buNone/>
            </a:pPr>
            <a:r>
              <a:rPr lang="ru-RU" dirty="0" smtClean="0">
                <a:latin typeface="Arial" panose="020B0604020202020204" pitchFamily="34" charset="0"/>
                <a:cs typeface="Arial" panose="020B0604020202020204" pitchFamily="34" charset="0"/>
              </a:rPr>
              <a:t>У </a:t>
            </a:r>
            <a:r>
              <a:rPr lang="ru-RU" dirty="0">
                <a:latin typeface="Arial" panose="020B0604020202020204" pitchFamily="34" charset="0"/>
                <a:cs typeface="Arial" panose="020B0604020202020204" pitchFamily="34" charset="0"/>
              </a:rPr>
              <a:t>сотрудницы 30 декабря 2017 года заканчивается отпуск по уходу за ребенком по достижению им полутора лет. 29 декабря она написала заявление о продлении отпуска до 08.06.2019г., когда ребенку исполнится три года и сообщила, что снова беременна. В марте месяце предоставит нам больничный лист на дородовой и послеродовой отпуск. </a:t>
            </a:r>
            <a:endParaRPr lang="ru-RU" dirty="0" smtClean="0">
              <a:latin typeface="Arial" panose="020B0604020202020204" pitchFamily="34" charset="0"/>
              <a:cs typeface="Arial" panose="020B0604020202020204" pitchFamily="34" charset="0"/>
            </a:endParaRPr>
          </a:p>
          <a:p>
            <a:pPr marL="0" indent="0" fontAlgn="base">
              <a:buNone/>
            </a:pPr>
            <a:r>
              <a:rPr lang="ru-RU" dirty="0" smtClean="0">
                <a:latin typeface="Arial" panose="020B0604020202020204" pitchFamily="34" charset="0"/>
                <a:cs typeface="Arial" panose="020B0604020202020204" pitchFamily="34" charset="0"/>
              </a:rPr>
              <a:t>Как </a:t>
            </a:r>
            <a:r>
              <a:rPr lang="ru-RU" dirty="0">
                <a:latin typeface="Arial" panose="020B0604020202020204" pitchFamily="34" charset="0"/>
                <a:cs typeface="Arial" panose="020B0604020202020204" pitchFamily="34" charset="0"/>
              </a:rPr>
              <a:t>оформить ей отпуск по беременности и родам и соответственно отпуск по уходу за ребенком, ведь она уже находится в отпуске по уходу за ребенком? Спасибо!</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016082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0"/>
            <a:ext cx="5832648" cy="1340767"/>
          </a:xfrm>
          <a:solidFill>
            <a:schemeClr val="accent3">
              <a:lumMod val="20000"/>
              <a:lumOff val="80000"/>
            </a:schemeClr>
          </a:solidFill>
        </p:spPr>
        <p:txBody>
          <a:bodyPr>
            <a:noAutofit/>
          </a:bodyPr>
          <a:lstStyle/>
          <a:p>
            <a:r>
              <a:rPr lang="ru-RU" sz="2800" dirty="0" smtClean="0">
                <a:solidFill>
                  <a:srgbClr val="C00000"/>
                </a:solidFill>
                <a:latin typeface="Arial Black" panose="020B0A04020102020204" pitchFamily="34" charset="0"/>
              </a:rPr>
              <a:t>Беременные женщины</a:t>
            </a:r>
            <a:endParaRPr lang="ru-RU" sz="2800" dirty="0">
              <a:solidFill>
                <a:srgbClr val="C00000"/>
              </a:solidFill>
              <a:latin typeface="Arial Black" panose="020B0A04020102020204" pitchFamily="34" charset="0"/>
            </a:endParaRPr>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520" y="3068960"/>
            <a:ext cx="857695"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Объект 2"/>
          <p:cNvSpPr>
            <a:spLocks noGrp="1"/>
          </p:cNvSpPr>
          <p:nvPr>
            <p:ph idx="1"/>
          </p:nvPr>
        </p:nvSpPr>
        <p:spPr>
          <a:xfrm>
            <a:off x="1043608" y="1412776"/>
            <a:ext cx="8100392" cy="5445224"/>
          </a:xfrm>
        </p:spPr>
        <p:txBody>
          <a:bodyPr>
            <a:normAutofit fontScale="62500" lnSpcReduction="20000"/>
          </a:bodyPr>
          <a:lstStyle/>
          <a:p>
            <a:pPr marL="0" indent="0" fontAlgn="base">
              <a:buNone/>
            </a:pPr>
            <a:r>
              <a:rPr lang="ru-RU" b="1" dirty="0" err="1" smtClean="0">
                <a:latin typeface="Arial" panose="020B0604020202020204" pitchFamily="34" charset="0"/>
                <a:cs typeface="Arial" panose="020B0604020202020204" pitchFamily="34" charset="0"/>
              </a:rPr>
              <a:t>Айкен</a:t>
            </a:r>
            <a:endParaRPr lang="ru-RU" b="1" dirty="0" smtClean="0">
              <a:latin typeface="Arial" panose="020B0604020202020204" pitchFamily="34" charset="0"/>
              <a:cs typeface="Arial" panose="020B0604020202020204" pitchFamily="34" charset="0"/>
            </a:endParaRPr>
          </a:p>
          <a:p>
            <a:pPr marL="0" indent="0" fontAlgn="base">
              <a:buNone/>
            </a:pPr>
            <a:r>
              <a:rPr lang="ru-RU" dirty="0">
                <a:latin typeface="Arial" panose="020B0604020202020204" pitchFamily="34" charset="0"/>
                <a:cs typeface="Arial" panose="020B0604020202020204" pitchFamily="34" charset="0"/>
              </a:rPr>
              <a:t>Согласно ст. 51 ТК РК "</a:t>
            </a:r>
            <a:r>
              <a:rPr lang="ru-RU" sz="2600" dirty="0">
                <a:latin typeface="Arial" panose="020B0604020202020204" pitchFamily="34" charset="0"/>
                <a:cs typeface="Arial" panose="020B0604020202020204" pitchFamily="34" charset="0"/>
              </a:rPr>
              <a:t>В случае если на день истечения срока трудового договора, заключенного на определенный срок не менее одного года, беременная женщина представит медицинское заключение о беременности сроком двенадцать и более недель, а также работник, имеющий ребенка в возрасте до трёх лет, усыновивший (удочеривший) ребенка и пожелавший использовать свое право на отпуск без сохранения заработной платы по уходу за ребенком, представит письменное заявление о продлении срока трудового договора, кроме случаев замещения временно отсутствующего работника, то работодатель обязан продлить срок трудового договора по день окончания отпуска по уходу за ребенком"</a:t>
            </a:r>
            <a:r>
              <a:rPr lang="ru-RU" dirty="0">
                <a:latin typeface="Arial" panose="020B0604020202020204" pitchFamily="34" charset="0"/>
                <a:cs typeface="Arial" panose="020B0604020202020204" pitchFamily="34" charset="0"/>
              </a:rPr>
              <a:t>. </a:t>
            </a:r>
            <a:endParaRPr lang="ru-RU" dirty="0" smtClean="0">
              <a:latin typeface="Arial" panose="020B0604020202020204" pitchFamily="34" charset="0"/>
              <a:cs typeface="Arial" panose="020B0604020202020204" pitchFamily="34" charset="0"/>
            </a:endParaRPr>
          </a:p>
          <a:p>
            <a:pPr marL="0" indent="0" fontAlgn="base">
              <a:buNone/>
            </a:pPr>
            <a:r>
              <a:rPr lang="ru-RU" dirty="0" smtClean="0">
                <a:latin typeface="Arial" panose="020B0604020202020204" pitchFamily="34" charset="0"/>
                <a:cs typeface="Arial" panose="020B0604020202020204" pitchFamily="34" charset="0"/>
              </a:rPr>
              <a:t>Правильно </a:t>
            </a:r>
            <a:r>
              <a:rPr lang="ru-RU" dirty="0">
                <a:latin typeface="Arial" panose="020B0604020202020204" pitchFamily="34" charset="0"/>
                <a:cs typeface="Arial" panose="020B0604020202020204" pitchFamily="34" charset="0"/>
              </a:rPr>
              <a:t>ли понимаем, что независимо от того беременная ли женщина просит или просит женщина, имеющая ребенка, формулировка дополнительного соглашения будет "продлить срок ТД по день окончания отпуска по уходу за ребенком". Т.е. нужно ли делать два дополнительных соглашения с беременной женщиной: сначала до окончания отпуска по беременности и родам, а затем </a:t>
            </a:r>
            <a:r>
              <a:rPr lang="ru-RU" dirty="0" smtClean="0">
                <a:latin typeface="Arial" panose="020B0604020202020204" pitchFamily="34" charset="0"/>
                <a:cs typeface="Arial" panose="020B0604020202020204" pitchFamily="34" charset="0"/>
              </a:rPr>
              <a:t>второе - </a:t>
            </a:r>
            <a:r>
              <a:rPr lang="ru-RU" dirty="0">
                <a:latin typeface="Arial" panose="020B0604020202020204" pitchFamily="34" charset="0"/>
                <a:cs typeface="Arial" panose="020B0604020202020204" pitchFamily="34" charset="0"/>
              </a:rPr>
              <a:t>по день окончания отпуска по уходу за ребенком, как считают отдельные консультанты? </a:t>
            </a:r>
            <a:endParaRPr lang="ru-RU" dirty="0" smtClean="0">
              <a:latin typeface="Arial" panose="020B0604020202020204" pitchFamily="34" charset="0"/>
              <a:cs typeface="Arial" panose="020B0604020202020204" pitchFamily="34" charset="0"/>
            </a:endParaRPr>
          </a:p>
          <a:p>
            <a:pPr marL="0" indent="0" fontAlgn="base">
              <a:buNone/>
            </a:pPr>
            <a:r>
              <a:rPr lang="ru-RU" dirty="0" smtClean="0">
                <a:latin typeface="Arial" panose="020B0604020202020204" pitchFamily="34" charset="0"/>
                <a:cs typeface="Arial" panose="020B0604020202020204" pitchFamily="34" charset="0"/>
              </a:rPr>
              <a:t>Заранее </a:t>
            </a:r>
            <a:r>
              <a:rPr lang="ru-RU" dirty="0">
                <a:latin typeface="Arial" panose="020B0604020202020204" pitchFamily="34" charset="0"/>
                <a:cs typeface="Arial" panose="020B0604020202020204" pitchFamily="34" charset="0"/>
              </a:rPr>
              <a:t>спасибо.</a:t>
            </a:r>
          </a:p>
          <a:p>
            <a:pPr marL="0" indent="0" fontAlgn="base">
              <a:buNone/>
            </a:pPr>
            <a:endParaRPr lang="ru-RU" dirty="0">
              <a:latin typeface="Arial" panose="020B0604020202020204" pitchFamily="34" charset="0"/>
              <a:cs typeface="Arial" panose="020B0604020202020204" pitchFamily="34" charset="0"/>
            </a:endParaRPr>
          </a:p>
          <a:p>
            <a:pPr marL="0" indent="0" fontAlgn="base">
              <a:buNone/>
            </a:pP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594138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Другая 3">
      <a:dk1>
        <a:srgbClr val="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0070C0"/>
      </a:hlink>
      <a:folHlink>
        <a:srgbClr val="002060"/>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1429</TotalTime>
  <Words>1839</Words>
  <Application>Microsoft Office PowerPoint</Application>
  <PresentationFormat>Экран (4:3)</PresentationFormat>
  <Paragraphs>91</Paragraphs>
  <Slides>24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Солнцестояние</vt:lpstr>
      <vt:lpstr>ОБЗОР НОРМАТИВНОГО ПОСТАНОВЛЕНИЯ ВЕРХОВНОГО СУДА РЕСПУБЛИКИ КАЗАХСТАН  ОТ 6 ОКТЯБРЯ 2017 ГОДА № 9  «О НЕКОТОРЫХ ВОПРОСАХ ПРИМЕНЕНИЯ СУДАМИ ЗАКОНОДАТЕЛЬСТВА ПРИ РАЗРЕШЕНИИ ТРУДОВЫХ СПОРОВ» </vt:lpstr>
      <vt:lpstr>Увольнение, восстановление на работе</vt:lpstr>
      <vt:lpstr>Увольнение, восстановление на работе</vt:lpstr>
      <vt:lpstr>Увольнение, восстановление на работе</vt:lpstr>
      <vt:lpstr>Беременные женщины</vt:lpstr>
      <vt:lpstr>Беременные женщины</vt:lpstr>
      <vt:lpstr>Беременные женщины</vt:lpstr>
      <vt:lpstr>Беременные женщины</vt:lpstr>
      <vt:lpstr>Беременные женщины</vt:lpstr>
      <vt:lpstr>Заключение, продление ТД</vt:lpstr>
      <vt:lpstr>Заключение, продление ТД</vt:lpstr>
      <vt:lpstr>Командировка</vt:lpstr>
      <vt:lpstr>Командировка</vt:lpstr>
      <vt:lpstr>Командировка</vt:lpstr>
      <vt:lpstr>Оплата труда</vt:lpstr>
      <vt:lpstr>Оплата труда</vt:lpstr>
      <vt:lpstr>Оплата труда</vt:lpstr>
      <vt:lpstr>Иностранцы</vt:lpstr>
      <vt:lpstr>Иностранцы</vt:lpstr>
      <vt:lpstr>Профсоюз и согласительная комиссия</vt:lpstr>
      <vt:lpstr>Профсоюз и согласительная комиссия</vt:lpstr>
      <vt:lpstr>Профсоюз и согласительная комиссия</vt:lpstr>
      <vt:lpstr>Пенсионеры</vt:lpstr>
      <vt:lpstr>Спасибо за внимание!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Исполнительное производство</dc:title>
  <dc:creator>lenovo</dc:creator>
  <cp:lastModifiedBy>Элина Черногрицкая</cp:lastModifiedBy>
  <cp:revision>235</cp:revision>
  <dcterms:created xsi:type="dcterms:W3CDTF">2017-02-13T03:31:43Z</dcterms:created>
  <dcterms:modified xsi:type="dcterms:W3CDTF">2018-01-09T05:36:03Z</dcterms:modified>
</cp:coreProperties>
</file>