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7"/>
  </p:notesMasterIdLst>
  <p:handoutMasterIdLst>
    <p:handoutMasterId r:id="rId78"/>
  </p:handoutMasterIdLst>
  <p:sldIdLst>
    <p:sldId id="256" r:id="rId2"/>
    <p:sldId id="279" r:id="rId3"/>
    <p:sldId id="334" r:id="rId4"/>
    <p:sldId id="370" r:id="rId5"/>
    <p:sldId id="371" r:id="rId6"/>
    <p:sldId id="287" r:id="rId7"/>
    <p:sldId id="372" r:id="rId8"/>
    <p:sldId id="293" r:id="rId9"/>
    <p:sldId id="294" r:id="rId10"/>
    <p:sldId id="296" r:id="rId11"/>
    <p:sldId id="297" r:id="rId12"/>
    <p:sldId id="301" r:id="rId13"/>
    <p:sldId id="299" r:id="rId14"/>
    <p:sldId id="300" r:id="rId15"/>
    <p:sldId id="298" r:id="rId16"/>
    <p:sldId id="373" r:id="rId17"/>
    <p:sldId id="304" r:id="rId18"/>
    <p:sldId id="386" r:id="rId19"/>
    <p:sldId id="303" r:id="rId20"/>
    <p:sldId id="302" r:id="rId21"/>
    <p:sldId id="387" r:id="rId22"/>
    <p:sldId id="306" r:id="rId23"/>
    <p:sldId id="307" r:id="rId24"/>
    <p:sldId id="308" r:id="rId25"/>
    <p:sldId id="309" r:id="rId26"/>
    <p:sldId id="388" r:id="rId27"/>
    <p:sldId id="389" r:id="rId28"/>
    <p:sldId id="310" r:id="rId29"/>
    <p:sldId id="311" r:id="rId30"/>
    <p:sldId id="312" r:id="rId31"/>
    <p:sldId id="313" r:id="rId32"/>
    <p:sldId id="336" r:id="rId33"/>
    <p:sldId id="337" r:id="rId34"/>
    <p:sldId id="338" r:id="rId35"/>
    <p:sldId id="339" r:id="rId36"/>
    <p:sldId id="340" r:id="rId37"/>
    <p:sldId id="374" r:id="rId38"/>
    <p:sldId id="375" r:id="rId39"/>
    <p:sldId id="341" r:id="rId40"/>
    <p:sldId id="342" r:id="rId41"/>
    <p:sldId id="343" r:id="rId42"/>
    <p:sldId id="376" r:id="rId43"/>
    <p:sldId id="344" r:id="rId44"/>
    <p:sldId id="345" r:id="rId45"/>
    <p:sldId id="346" r:id="rId46"/>
    <p:sldId id="347" r:id="rId47"/>
    <p:sldId id="348" r:id="rId48"/>
    <p:sldId id="352" r:id="rId49"/>
    <p:sldId id="354" r:id="rId50"/>
    <p:sldId id="378" r:id="rId51"/>
    <p:sldId id="390" r:id="rId52"/>
    <p:sldId id="391" r:id="rId53"/>
    <p:sldId id="364" r:id="rId54"/>
    <p:sldId id="365" r:id="rId55"/>
    <p:sldId id="366" r:id="rId56"/>
    <p:sldId id="367" r:id="rId57"/>
    <p:sldId id="368" r:id="rId58"/>
    <p:sldId id="319" r:id="rId59"/>
    <p:sldId id="379" r:id="rId60"/>
    <p:sldId id="380" r:id="rId61"/>
    <p:sldId id="381" r:id="rId62"/>
    <p:sldId id="382" r:id="rId63"/>
    <p:sldId id="383" r:id="rId64"/>
    <p:sldId id="321" r:id="rId65"/>
    <p:sldId id="322" r:id="rId66"/>
    <p:sldId id="324" r:id="rId67"/>
    <p:sldId id="325" r:id="rId68"/>
    <p:sldId id="326" r:id="rId69"/>
    <p:sldId id="384" r:id="rId70"/>
    <p:sldId id="385" r:id="rId71"/>
    <p:sldId id="329" r:id="rId72"/>
    <p:sldId id="330" r:id="rId73"/>
    <p:sldId id="331" r:id="rId74"/>
    <p:sldId id="332" r:id="rId75"/>
    <p:sldId id="333" r:id="rId76"/>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BECA"/>
    <a:srgbClr val="AFAFAF"/>
    <a:srgbClr val="8B8D8C"/>
    <a:srgbClr val="0F2745"/>
    <a:srgbClr val="2540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84" autoAdjust="0"/>
  </p:normalViewPr>
  <p:slideViewPr>
    <p:cSldViewPr>
      <p:cViewPr>
        <p:scale>
          <a:sx n="65" d="100"/>
          <a:sy n="65" d="100"/>
        </p:scale>
        <p:origin x="-666" y="61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92" y="-108"/>
      </p:cViewPr>
      <p:guideLst>
        <p:guide orient="horz" pos="3133"/>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81DC86FF-B02C-4415-9ACC-F6DD6F21A403}" type="datetimeFigureOut">
              <a:rPr lang="en-US" smtClean="0"/>
              <a:pPr/>
              <a:t>12/4/2017</a:t>
            </a:fld>
            <a:endParaRPr lang="en-US"/>
          </a:p>
        </p:txBody>
      </p:sp>
      <p:sp>
        <p:nvSpPr>
          <p:cNvPr id="4" name="Footer Placeholder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7B4CBAAC-D6B0-4D10-8ECD-FF4E54CB47D4}" type="slidenum">
              <a:rPr lang="en-US" smtClean="0"/>
              <a:pPr/>
              <a:t>‹#›</a:t>
            </a:fld>
            <a:endParaRPr lang="en-US"/>
          </a:p>
        </p:txBody>
      </p:sp>
    </p:spTree>
    <p:extLst>
      <p:ext uri="{BB962C8B-B14F-4D97-AF65-F5344CB8AC3E}">
        <p14:creationId xmlns:p14="http://schemas.microsoft.com/office/powerpoint/2010/main" val="80405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0BAAD03F-2A34-465D-B841-B1E2F6E783BE}" type="datetimeFigureOut">
              <a:rPr lang="ru-RU" smtClean="0"/>
              <a:pPr/>
              <a:t>04.12.2017</a:t>
            </a:fld>
            <a:endParaRPr lang="ru-RU"/>
          </a:p>
        </p:txBody>
      </p:sp>
      <p:sp>
        <p:nvSpPr>
          <p:cNvPr id="4" name="Образ слайда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7706EE11-7F4C-44EA-8F28-4D6FE41B7B7E}" type="slidenum">
              <a:rPr lang="ru-RU" smtClean="0"/>
              <a:pPr/>
              <a:t>‹#›</a:t>
            </a:fld>
            <a:endParaRPr lang="ru-RU"/>
          </a:p>
        </p:txBody>
      </p:sp>
    </p:spTree>
    <p:extLst>
      <p:ext uri="{BB962C8B-B14F-4D97-AF65-F5344CB8AC3E}">
        <p14:creationId xmlns:p14="http://schemas.microsoft.com/office/powerpoint/2010/main" val="195480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06EE11-7F4C-44EA-8F28-4D6FE41B7B7E}" type="slidenum">
              <a:rPr lang="ru-RU" smtClean="0"/>
              <a:pPr/>
              <a:t>1</a:t>
            </a:fld>
            <a:endParaRPr lang="ru-RU"/>
          </a:p>
        </p:txBody>
      </p:sp>
    </p:spTree>
    <p:extLst>
      <p:ext uri="{BB962C8B-B14F-4D97-AF65-F5344CB8AC3E}">
        <p14:creationId xmlns:p14="http://schemas.microsoft.com/office/powerpoint/2010/main" val="1830445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00F961-C76B-40F9-9394-249723DF55BD}" type="datetime1">
              <a:rPr lang="en-US" smtClean="0"/>
              <a:pPr/>
              <a:t>12/4/2017</a:t>
            </a:fld>
            <a:endParaRPr lang="en-US"/>
          </a:p>
        </p:txBody>
      </p:sp>
      <p:sp>
        <p:nvSpPr>
          <p:cNvPr id="5" name="Footer Placeholder 4"/>
          <p:cNvSpPr>
            <a:spLocks noGrp="1"/>
          </p:cNvSpPr>
          <p:nvPr>
            <p:ph type="ftr" sz="quarter" idx="11"/>
          </p:nvPr>
        </p:nvSpPr>
        <p:spPr/>
        <p:txBody>
          <a:bodyPr/>
          <a:lstStyle/>
          <a:p>
            <a:r>
              <a:rPr lang="en-US" smtClean="0"/>
              <a:t>2</a:t>
            </a:r>
            <a:endParaRPr lang="en-US"/>
          </a:p>
        </p:txBody>
      </p:sp>
      <p:sp>
        <p:nvSpPr>
          <p:cNvPr id="6" name="Slide Number Placeholder 5"/>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1163388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EE93CD-A65F-4715-8428-D792A3ECE608}" type="datetime1">
              <a:rPr lang="en-US" smtClean="0"/>
              <a:pPr/>
              <a:t>12/4/2017</a:t>
            </a:fld>
            <a:endParaRPr lang="en-US"/>
          </a:p>
        </p:txBody>
      </p:sp>
      <p:sp>
        <p:nvSpPr>
          <p:cNvPr id="5" name="Footer Placeholder 4"/>
          <p:cNvSpPr>
            <a:spLocks noGrp="1"/>
          </p:cNvSpPr>
          <p:nvPr>
            <p:ph type="ftr" sz="quarter" idx="11"/>
          </p:nvPr>
        </p:nvSpPr>
        <p:spPr/>
        <p:txBody>
          <a:bodyPr/>
          <a:lstStyle/>
          <a:p>
            <a:r>
              <a:rPr lang="en-US" smtClean="0"/>
              <a:t>2</a:t>
            </a:r>
            <a:endParaRPr lang="en-US"/>
          </a:p>
        </p:txBody>
      </p:sp>
      <p:sp>
        <p:nvSpPr>
          <p:cNvPr id="6" name="Slide Number Placeholder 5"/>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158834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80B80-3C49-4DB2-8327-72D5C847ACD9}" type="datetime1">
              <a:rPr lang="en-US" smtClean="0"/>
              <a:pPr/>
              <a:t>12/4/2017</a:t>
            </a:fld>
            <a:endParaRPr lang="en-US"/>
          </a:p>
        </p:txBody>
      </p:sp>
      <p:sp>
        <p:nvSpPr>
          <p:cNvPr id="5" name="Footer Placeholder 4"/>
          <p:cNvSpPr>
            <a:spLocks noGrp="1"/>
          </p:cNvSpPr>
          <p:nvPr>
            <p:ph type="ftr" sz="quarter" idx="11"/>
          </p:nvPr>
        </p:nvSpPr>
        <p:spPr/>
        <p:txBody>
          <a:bodyPr/>
          <a:lstStyle/>
          <a:p>
            <a:r>
              <a:rPr lang="en-US" smtClean="0"/>
              <a:t>2</a:t>
            </a:r>
            <a:endParaRPr lang="en-US"/>
          </a:p>
        </p:txBody>
      </p:sp>
      <p:sp>
        <p:nvSpPr>
          <p:cNvPr id="6" name="Slide Number Placeholder 5"/>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2840714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28681-63C7-495A-897A-904F264E7C51}" type="datetime1">
              <a:rPr lang="en-US" smtClean="0"/>
              <a:pPr/>
              <a:t>12/4/2017</a:t>
            </a:fld>
            <a:endParaRPr lang="en-US"/>
          </a:p>
        </p:txBody>
      </p:sp>
      <p:sp>
        <p:nvSpPr>
          <p:cNvPr id="5" name="Footer Placeholder 4"/>
          <p:cNvSpPr>
            <a:spLocks noGrp="1"/>
          </p:cNvSpPr>
          <p:nvPr>
            <p:ph type="ftr" sz="quarter" idx="11"/>
          </p:nvPr>
        </p:nvSpPr>
        <p:spPr/>
        <p:txBody>
          <a:bodyPr/>
          <a:lstStyle/>
          <a:p>
            <a:r>
              <a:rPr lang="en-US" smtClean="0"/>
              <a:t>2</a:t>
            </a:r>
            <a:endParaRPr lang="en-US"/>
          </a:p>
        </p:txBody>
      </p:sp>
      <p:sp>
        <p:nvSpPr>
          <p:cNvPr id="6" name="Slide Number Placeholder 5"/>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855935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96FFC1-C1A9-413A-879A-10F55A2C367A}" type="datetime1">
              <a:rPr lang="en-US" smtClean="0"/>
              <a:pPr/>
              <a:t>12/4/2017</a:t>
            </a:fld>
            <a:endParaRPr lang="en-US"/>
          </a:p>
        </p:txBody>
      </p:sp>
      <p:sp>
        <p:nvSpPr>
          <p:cNvPr id="5" name="Footer Placeholder 4"/>
          <p:cNvSpPr>
            <a:spLocks noGrp="1"/>
          </p:cNvSpPr>
          <p:nvPr>
            <p:ph type="ftr" sz="quarter" idx="11"/>
          </p:nvPr>
        </p:nvSpPr>
        <p:spPr/>
        <p:txBody>
          <a:bodyPr/>
          <a:lstStyle/>
          <a:p>
            <a:r>
              <a:rPr lang="en-US" smtClean="0"/>
              <a:t>2</a:t>
            </a:r>
            <a:endParaRPr lang="en-US"/>
          </a:p>
        </p:txBody>
      </p:sp>
      <p:sp>
        <p:nvSpPr>
          <p:cNvPr id="6" name="Slide Number Placeholder 5"/>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1798404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2D2F57-665C-43D5-8F3E-6089E9C38A50}" type="datetime1">
              <a:rPr lang="en-US" smtClean="0"/>
              <a:pPr/>
              <a:t>12/4/2017</a:t>
            </a:fld>
            <a:endParaRPr lang="en-US"/>
          </a:p>
        </p:txBody>
      </p:sp>
      <p:sp>
        <p:nvSpPr>
          <p:cNvPr id="6" name="Footer Placeholder 5"/>
          <p:cNvSpPr>
            <a:spLocks noGrp="1"/>
          </p:cNvSpPr>
          <p:nvPr>
            <p:ph type="ftr" sz="quarter" idx="11"/>
          </p:nvPr>
        </p:nvSpPr>
        <p:spPr/>
        <p:txBody>
          <a:bodyPr/>
          <a:lstStyle/>
          <a:p>
            <a:r>
              <a:rPr lang="en-US" smtClean="0"/>
              <a:t>2</a:t>
            </a:r>
            <a:endParaRPr lang="en-US"/>
          </a:p>
        </p:txBody>
      </p:sp>
      <p:sp>
        <p:nvSpPr>
          <p:cNvPr id="7" name="Slide Number Placeholder 6"/>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49847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5B7C1B-3B8E-41B4-A2A9-7E2A01F55922}" type="datetime1">
              <a:rPr lang="en-US" smtClean="0"/>
              <a:pPr/>
              <a:t>12/4/2017</a:t>
            </a:fld>
            <a:endParaRPr lang="en-US"/>
          </a:p>
        </p:txBody>
      </p:sp>
      <p:sp>
        <p:nvSpPr>
          <p:cNvPr id="8" name="Footer Placeholder 7"/>
          <p:cNvSpPr>
            <a:spLocks noGrp="1"/>
          </p:cNvSpPr>
          <p:nvPr>
            <p:ph type="ftr" sz="quarter" idx="11"/>
          </p:nvPr>
        </p:nvSpPr>
        <p:spPr/>
        <p:txBody>
          <a:bodyPr/>
          <a:lstStyle/>
          <a:p>
            <a:r>
              <a:rPr lang="en-US" smtClean="0"/>
              <a:t>2</a:t>
            </a:r>
            <a:endParaRPr lang="en-US"/>
          </a:p>
        </p:txBody>
      </p:sp>
      <p:sp>
        <p:nvSpPr>
          <p:cNvPr id="9" name="Slide Number Placeholder 8"/>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589993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16B507-C6CA-4A58-A0E5-38D2EE208B7A}" type="datetime1">
              <a:rPr lang="en-US" smtClean="0"/>
              <a:pPr/>
              <a:t>12/4/2017</a:t>
            </a:fld>
            <a:endParaRPr lang="en-US"/>
          </a:p>
        </p:txBody>
      </p:sp>
      <p:sp>
        <p:nvSpPr>
          <p:cNvPr id="4" name="Footer Placeholder 3"/>
          <p:cNvSpPr>
            <a:spLocks noGrp="1"/>
          </p:cNvSpPr>
          <p:nvPr>
            <p:ph type="ftr" sz="quarter" idx="11"/>
          </p:nvPr>
        </p:nvSpPr>
        <p:spPr/>
        <p:txBody>
          <a:bodyPr/>
          <a:lstStyle/>
          <a:p>
            <a:r>
              <a:rPr lang="en-US" smtClean="0"/>
              <a:t>2</a:t>
            </a:r>
            <a:endParaRPr lang="en-US"/>
          </a:p>
        </p:txBody>
      </p:sp>
      <p:sp>
        <p:nvSpPr>
          <p:cNvPr id="5" name="Slide Number Placeholder 4"/>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9227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F7DEF-8B77-47BA-840C-49DDDE420318}" type="datetime1">
              <a:rPr lang="en-US" smtClean="0"/>
              <a:pPr/>
              <a:t>12/4/2017</a:t>
            </a:fld>
            <a:endParaRPr lang="en-US"/>
          </a:p>
        </p:txBody>
      </p:sp>
      <p:sp>
        <p:nvSpPr>
          <p:cNvPr id="3" name="Footer Placeholder 2"/>
          <p:cNvSpPr>
            <a:spLocks noGrp="1"/>
          </p:cNvSpPr>
          <p:nvPr>
            <p:ph type="ftr" sz="quarter" idx="11"/>
          </p:nvPr>
        </p:nvSpPr>
        <p:spPr/>
        <p:txBody>
          <a:bodyPr/>
          <a:lstStyle/>
          <a:p>
            <a:r>
              <a:rPr lang="en-US" smtClean="0"/>
              <a:t>2</a:t>
            </a:r>
            <a:endParaRPr lang="en-US"/>
          </a:p>
        </p:txBody>
      </p:sp>
      <p:sp>
        <p:nvSpPr>
          <p:cNvPr id="4" name="Slide Number Placeholder 3"/>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68021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F74D51-CE2E-4DE9-9883-E9A3D1221595}" type="datetime1">
              <a:rPr lang="en-US" smtClean="0"/>
              <a:pPr/>
              <a:t>12/4/2017</a:t>
            </a:fld>
            <a:endParaRPr lang="en-US"/>
          </a:p>
        </p:txBody>
      </p:sp>
      <p:sp>
        <p:nvSpPr>
          <p:cNvPr id="6" name="Footer Placeholder 5"/>
          <p:cNvSpPr>
            <a:spLocks noGrp="1"/>
          </p:cNvSpPr>
          <p:nvPr>
            <p:ph type="ftr" sz="quarter" idx="11"/>
          </p:nvPr>
        </p:nvSpPr>
        <p:spPr/>
        <p:txBody>
          <a:bodyPr/>
          <a:lstStyle/>
          <a:p>
            <a:r>
              <a:rPr lang="en-US" smtClean="0"/>
              <a:t>2</a:t>
            </a:r>
            <a:endParaRPr lang="en-US"/>
          </a:p>
        </p:txBody>
      </p:sp>
      <p:sp>
        <p:nvSpPr>
          <p:cNvPr id="7" name="Slide Number Placeholder 6"/>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3628549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F1AEB0-C506-4E87-853E-80B614E0595D}" type="datetime1">
              <a:rPr lang="en-US" smtClean="0"/>
              <a:pPr/>
              <a:t>12/4/2017</a:t>
            </a:fld>
            <a:endParaRPr lang="en-US"/>
          </a:p>
        </p:txBody>
      </p:sp>
      <p:sp>
        <p:nvSpPr>
          <p:cNvPr id="6" name="Footer Placeholder 5"/>
          <p:cNvSpPr>
            <a:spLocks noGrp="1"/>
          </p:cNvSpPr>
          <p:nvPr>
            <p:ph type="ftr" sz="quarter" idx="11"/>
          </p:nvPr>
        </p:nvSpPr>
        <p:spPr/>
        <p:txBody>
          <a:bodyPr/>
          <a:lstStyle/>
          <a:p>
            <a:r>
              <a:rPr lang="en-US" smtClean="0"/>
              <a:t>2</a:t>
            </a:r>
            <a:endParaRPr lang="en-US"/>
          </a:p>
        </p:txBody>
      </p:sp>
      <p:sp>
        <p:nvSpPr>
          <p:cNvPr id="7" name="Slide Number Placeholder 6"/>
          <p:cNvSpPr>
            <a:spLocks noGrp="1"/>
          </p:cNvSpPr>
          <p:nvPr>
            <p:ph type="sldNum" sz="quarter" idx="12"/>
          </p:nvPr>
        </p:nvSpPr>
        <p:spPr/>
        <p:txBody>
          <a:bodyPr/>
          <a:lstStyle/>
          <a:p>
            <a:fld id="{484B1645-146B-4DBE-87E4-1791E4152F97}" type="slidenum">
              <a:rPr lang="en-US" smtClean="0"/>
              <a:pPr/>
              <a:t>‹#›</a:t>
            </a:fld>
            <a:endParaRPr lang="en-US"/>
          </a:p>
        </p:txBody>
      </p:sp>
    </p:spTree>
    <p:extLst>
      <p:ext uri="{BB962C8B-B14F-4D97-AF65-F5344CB8AC3E}">
        <p14:creationId xmlns:p14="http://schemas.microsoft.com/office/powerpoint/2010/main" val="2131080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E286A-4D64-4BE4-8D52-C0DDBED91BDA}" type="datetime1">
              <a:rPr lang="en-US" smtClean="0"/>
              <a:pPr/>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B1645-146B-4DBE-87E4-1791E4152F97}" type="slidenum">
              <a:rPr lang="en-US" smtClean="0"/>
              <a:pPr/>
              <a:t>‹#›</a:t>
            </a:fld>
            <a:endParaRPr lang="en-US"/>
          </a:p>
        </p:txBody>
      </p:sp>
      <p:pic>
        <p:nvPicPr>
          <p:cNvPr id="31" name="Picture 30"/>
          <p:cNvPicPr>
            <a:picLocks noChangeAspect="1"/>
          </p:cNvPicPr>
          <p:nvPr userDrawn="1"/>
        </p:nvPicPr>
        <p:blipFill rotWithShape="1">
          <a:blip r:embed="rId13" cstate="print">
            <a:extLst>
              <a:ext uri="{28A0092B-C50C-407E-A947-70E740481C1C}">
                <a14:useLocalDpi xmlns:a14="http://schemas.microsoft.com/office/drawing/2010/main" val="0"/>
              </a:ext>
            </a:extLst>
          </a:blip>
          <a:srcRect t="51948" r="60390" b="8398"/>
          <a:stretch/>
        </p:blipFill>
        <p:spPr>
          <a:xfrm>
            <a:off x="-16823" y="1"/>
            <a:ext cx="1998023" cy="1500156"/>
          </a:xfrm>
          <a:prstGeom prst="rect">
            <a:avLst/>
          </a:prstGeom>
        </p:spPr>
      </p:pic>
      <p:sp>
        <p:nvSpPr>
          <p:cNvPr id="25" name="Rectangle 24"/>
          <p:cNvSpPr/>
          <p:nvPr userDrawn="1"/>
        </p:nvSpPr>
        <p:spPr>
          <a:xfrm>
            <a:off x="685800" y="1"/>
            <a:ext cx="8458200" cy="1500156"/>
          </a:xfrm>
          <a:prstGeom prst="rect">
            <a:avLst/>
          </a:prstGeom>
          <a:gradFill>
            <a:gsLst>
              <a:gs pos="12900">
                <a:schemeClr val="bg1">
                  <a:lumMod val="95000"/>
                </a:schemeClr>
              </a:gs>
              <a:gs pos="0">
                <a:schemeClr val="bg1">
                  <a:lumMod val="95000"/>
                  <a:alpha val="0"/>
                </a:schemeClr>
              </a:gs>
              <a:gs pos="100000">
                <a:srgbClr val="AABECA"/>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6312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sub520108"/><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sub520108"/><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457200" y="1806476"/>
            <a:ext cx="8001000" cy="3785652"/>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4000" b="1" dirty="0" smtClean="0">
                <a:latin typeface="Times New Roman" panose="02020603050405020304" pitchFamily="18" charset="0"/>
                <a:cs typeface="Times New Roman" panose="02020603050405020304" pitchFamily="18" charset="0"/>
              </a:rPr>
              <a:t>Нормативное постановление Верховного суда </a:t>
            </a:r>
            <a:r>
              <a:rPr lang="ru-RU" sz="4000" b="1" dirty="0" smtClean="0">
                <a:latin typeface="Times New Roman" panose="02020603050405020304" pitchFamily="18" charset="0"/>
                <a:cs typeface="Times New Roman" panose="02020603050405020304" pitchFamily="18" charset="0"/>
              </a:rPr>
              <a:t>РК</a:t>
            </a:r>
          </a:p>
          <a:p>
            <a:pPr algn="ctr"/>
            <a:r>
              <a:rPr lang="ru-RU" sz="4000" dirty="0"/>
              <a:t>от 6 октября 2017 года № 9</a:t>
            </a:r>
          </a:p>
          <a:p>
            <a:pPr algn="ctr"/>
            <a:endParaRPr lang="ru-RU" sz="4000" b="1" dirty="0" smtClean="0">
              <a:latin typeface="Times New Roman" panose="02020603050405020304" pitchFamily="18" charset="0"/>
              <a:cs typeface="Times New Roman" panose="02020603050405020304" pitchFamily="18" charset="0"/>
            </a:endParaRPr>
          </a:p>
          <a:p>
            <a:pPr algn="ctr"/>
            <a:endParaRPr lang="ru-RU" sz="4000" b="1" dirty="0" smtClean="0">
              <a:latin typeface="Times New Roman" panose="02020603050405020304" pitchFamily="18" charset="0"/>
              <a:cs typeface="Times New Roman" panose="02020603050405020304" pitchFamily="18" charset="0"/>
            </a:endParaRPr>
          </a:p>
          <a:p>
            <a:pPr algn="ctr"/>
            <a:r>
              <a:rPr lang="ru-RU" sz="4000" b="1" dirty="0" smtClean="0">
                <a:latin typeface="Times New Roman" panose="02020603050405020304" pitchFamily="18" charset="0"/>
                <a:cs typeface="Times New Roman" panose="02020603050405020304" pitchFamily="18" charset="0"/>
              </a:rPr>
              <a:t>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23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circle(in)">
                                      <p:cBhvr>
                                        <p:cTn id="1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Если судом будет установлено, что трудовые права истца нарушены, </a:t>
            </a:r>
            <a:r>
              <a:rPr lang="ru-RU" dirty="0">
                <a:solidFill>
                  <a:srgbClr val="FF0000"/>
                </a:solidFill>
              </a:rPr>
              <a:t>но им без уважительных причин пропущен срок обращения в суд </a:t>
            </a:r>
            <a:r>
              <a:rPr lang="ru-RU" dirty="0"/>
              <a:t>по рассмотрению индивидуального трудового спора, предусмотренный </a:t>
            </a:r>
            <a:r>
              <a:rPr lang="ru-RU" dirty="0" smtClean="0"/>
              <a:t>ТК, </a:t>
            </a:r>
            <a:r>
              <a:rPr lang="ru-RU" dirty="0"/>
              <a:t>то суд в мотивировочной части решения указывает о нарушении этих прав и в связи с пропуском срока обращения отказывает в удовлетворении иска.</a:t>
            </a:r>
          </a:p>
          <a:p>
            <a:r>
              <a:rPr lang="ru-RU" dirty="0"/>
              <a:t>Суд не связан с выводами согласительной комиссии и индивидуальный трудовой спор разрешается по существу в пределах заявленных истцом требований.</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10</a:t>
            </a:fld>
            <a:endParaRPr lang="en-US"/>
          </a:p>
        </p:txBody>
      </p:sp>
    </p:spTree>
    <p:extLst>
      <p:ext uri="{BB962C8B-B14F-4D97-AF65-F5344CB8AC3E}">
        <p14:creationId xmlns:p14="http://schemas.microsoft.com/office/powerpoint/2010/main" val="3361930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В случае, когда работник или работодатель (заказчик либо исполнитель) </a:t>
            </a:r>
            <a:r>
              <a:rPr lang="ru-RU" dirty="0">
                <a:solidFill>
                  <a:srgbClr val="FF0000"/>
                </a:solidFill>
              </a:rPr>
              <a:t>не имеет возможность подтвердить наличие трудовых отношений </a:t>
            </a:r>
            <a:r>
              <a:rPr lang="ru-RU" dirty="0"/>
              <a:t>документально, спор по поводу наличия либо отсутствия трудовых отношений между сторонами может быть разрешен в судебном порядке без обращения в согласительную комиссию.</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11</a:t>
            </a:fld>
            <a:endParaRPr lang="en-US"/>
          </a:p>
        </p:txBody>
      </p:sp>
    </p:spTree>
    <p:extLst>
      <p:ext uri="{BB962C8B-B14F-4D97-AF65-F5344CB8AC3E}">
        <p14:creationId xmlns:p14="http://schemas.microsoft.com/office/powerpoint/2010/main" val="1116457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10000"/>
          </a:bodyPr>
          <a:lstStyle/>
          <a:p>
            <a:r>
              <a:rPr lang="ru-RU" dirty="0"/>
              <a:t>В соответствии с пунктами 1, 2, 3 статьи 26 Закона о профсоюзах члены выборных профсоюзных органов, не освобожденные от основной работы, не могут быть подвергнуты дисциплинарным взысканиям без мотивированного мнения профсоюзного органа, членами которого они являются. Не освобожденный от основной работы руководитель (председатель) профсоюзного органа не может быть привлечен к дисциплинарной ответственности без мотивированного мнения вышестоящего профсоюзного органа. </a:t>
            </a:r>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12</a:t>
            </a:fld>
            <a:endParaRPr lang="en-US"/>
          </a:p>
        </p:txBody>
      </p:sp>
    </p:spTree>
    <p:extLst>
      <p:ext uri="{BB962C8B-B14F-4D97-AF65-F5344CB8AC3E}">
        <p14:creationId xmlns:p14="http://schemas.microsoft.com/office/powerpoint/2010/main" val="3621303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77500" lnSpcReduction="20000"/>
          </a:bodyPr>
          <a:lstStyle/>
          <a:p>
            <a:r>
              <a:rPr lang="ru-RU" dirty="0"/>
              <a:t>При разрешении спора о законности расторжения трудового договора по инициативе работодателя или привлечении к дисциплинарной ответственности, судам следует разграничивать понятия «член профсоюза» и «член выборного профсоюзного органа». Законодательство требует получения мотивированного мнения профсоюзного органа профессионального союза только в отношении членов выборных профсоюзных органов, не освобожденных от основной работы. Работодатель обязан получить мотивированное мнение профсоюзного органа профессионального союза при издании приказа о расторжении трудового договора по инициативе работодателя и привлечении к дисциплинарной ответственности.</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13</a:t>
            </a:fld>
            <a:endParaRPr lang="en-US"/>
          </a:p>
        </p:txBody>
      </p:sp>
    </p:spTree>
    <p:extLst>
      <p:ext uri="{BB962C8B-B14F-4D97-AF65-F5344CB8AC3E}">
        <p14:creationId xmlns:p14="http://schemas.microsoft.com/office/powerpoint/2010/main" val="1110594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Отсутствие мотивированного мнения органа профессионального союза на момент расторжения трудового договора по инициативе работодателя или привлечения к дисциплинарной ответственности члена выборного профсоюзного органа, не освобожденного от основной работы, </a:t>
            </a:r>
            <a:r>
              <a:rPr lang="ru-RU" dirty="0">
                <a:solidFill>
                  <a:srgbClr val="FF0000"/>
                </a:solidFill>
              </a:rPr>
              <a:t>является безусловным основанием для удовлетворения иска о восстановлении на работе,</a:t>
            </a:r>
            <a:r>
              <a:rPr lang="ru-RU" dirty="0"/>
              <a:t> поскольку мотивированное мнение должно быть получено до издания приказа. </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14</a:t>
            </a:fld>
            <a:endParaRPr lang="en-US"/>
          </a:p>
        </p:txBody>
      </p:sp>
    </p:spTree>
    <p:extLst>
      <p:ext uri="{BB962C8B-B14F-4D97-AF65-F5344CB8AC3E}">
        <p14:creationId xmlns:p14="http://schemas.microsoft.com/office/powerpoint/2010/main" val="3853576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a:xfrm>
            <a:off x="457200" y="1600200"/>
            <a:ext cx="8458200" cy="5105400"/>
          </a:xfrm>
        </p:spPr>
        <p:txBody>
          <a:bodyPr>
            <a:noAutofit/>
          </a:bodyPr>
          <a:lstStyle/>
          <a:p>
            <a:r>
              <a:rPr lang="ru-RU" sz="2400" dirty="0"/>
              <a:t>При изменении условий труда работодатель обязан письменно уведомить работника не позднее чем за пятнадцать календарных дней, если </a:t>
            </a:r>
            <a:r>
              <a:rPr lang="ru-RU" sz="2400" dirty="0" smtClean="0"/>
              <a:t>ТД, КД не </a:t>
            </a:r>
            <a:r>
              <a:rPr lang="ru-RU" sz="2400" dirty="0"/>
              <a:t>предусмотрен более длительный срок уведомления. </a:t>
            </a:r>
            <a:endParaRPr lang="ru-RU" sz="2400" dirty="0" smtClean="0"/>
          </a:p>
          <a:p>
            <a:r>
              <a:rPr lang="ru-RU" sz="2400" dirty="0" smtClean="0"/>
              <a:t>Уведомление </a:t>
            </a:r>
            <a:r>
              <a:rPr lang="ru-RU" sz="2400" dirty="0"/>
              <a:t>об изменении условий труда вручается работникам только в связи с изменениями в организации производства, связанными с реорганизацией или изменением экономических, технологических условий, условий организации труда и (или) сокращением объема работ у работодателя, и изменение условий труда работника допускается при продолжении им работы в соответствии с его специальностью</a:t>
            </a:r>
            <a:r>
              <a:rPr lang="ru-RU" sz="2400" dirty="0">
                <a:solidFill>
                  <a:srgbClr val="FF0000"/>
                </a:solidFill>
              </a:rPr>
              <a:t>, должностью </a:t>
            </a:r>
            <a:r>
              <a:rPr lang="ru-RU" sz="2400" dirty="0"/>
              <a:t>или профессией, соответствующей квалификации. </a:t>
            </a:r>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15</a:t>
            </a:fld>
            <a:endParaRPr lang="en-US"/>
          </a:p>
        </p:txBody>
      </p:sp>
    </p:spTree>
    <p:extLst>
      <p:ext uri="{BB962C8B-B14F-4D97-AF65-F5344CB8AC3E}">
        <p14:creationId xmlns:p14="http://schemas.microsoft.com/office/powerpoint/2010/main" val="4005166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В  акте  работодателя  в  соответствии  с  </a:t>
            </a:r>
            <a:r>
              <a:rPr lang="ru-RU" dirty="0" smtClean="0"/>
              <a:t>ТК</a:t>
            </a:r>
            <a:r>
              <a:rPr lang="ru-RU" dirty="0"/>
              <a:t>  должно  быть  указано основание для прекращения трудового договора. </a:t>
            </a:r>
            <a:endParaRPr lang="ru-RU" dirty="0" smtClean="0"/>
          </a:p>
          <a:p>
            <a:r>
              <a:rPr lang="ru-RU" dirty="0" smtClean="0"/>
              <a:t>В </a:t>
            </a:r>
            <a:r>
              <a:rPr lang="ru-RU" dirty="0"/>
              <a:t>этой связи судам следует признавать недействительным акт работодателя о прекращении или расторжении трудового договора и уже затем разрешать вопрос восстановления работника на работе.</a:t>
            </a:r>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16</a:t>
            </a:fld>
            <a:endParaRPr lang="en-US"/>
          </a:p>
        </p:txBody>
      </p:sp>
    </p:spTree>
    <p:extLst>
      <p:ext uri="{BB962C8B-B14F-4D97-AF65-F5344CB8AC3E}">
        <p14:creationId xmlns:p14="http://schemas.microsoft.com/office/powerpoint/2010/main" val="2526470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10000"/>
          </a:bodyPr>
          <a:lstStyle/>
          <a:p>
            <a:r>
              <a:rPr lang="ru-RU" dirty="0"/>
              <a:t>Разрешая спор о законности увольнения работника судам следует разграничивать последствия заключения трудового договора на определенный или неопределенный срок. </a:t>
            </a:r>
          </a:p>
          <a:p>
            <a:r>
              <a:rPr lang="ru-RU" dirty="0"/>
              <a:t> </a:t>
            </a:r>
            <a:r>
              <a:rPr lang="ru-RU" dirty="0"/>
              <a:t>      В случае прекращения трудового договора, заключенного на определенный срок не менее одного года, </a:t>
            </a:r>
            <a:r>
              <a:rPr lang="ru-RU" b="1" dirty="0"/>
              <a:t>уведомление и </a:t>
            </a:r>
            <a:r>
              <a:rPr lang="ru-RU" b="1" dirty="0">
                <a:solidFill>
                  <a:srgbClr val="FF0000"/>
                </a:solidFill>
              </a:rPr>
              <a:t>(или)</a:t>
            </a:r>
            <a:r>
              <a:rPr lang="ru-RU" b="1" dirty="0"/>
              <a:t> акт работодателя</a:t>
            </a:r>
            <a:r>
              <a:rPr lang="ru-RU" dirty="0"/>
              <a:t> о прекращении трудового договора в связи с истечением его срока вручается (подается) одной из сторон трудового договора </a:t>
            </a:r>
            <a:r>
              <a:rPr lang="ru-RU" b="1" dirty="0"/>
              <a:t>не позднее последнего рабочего дня (смены).</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17</a:t>
            </a:fld>
            <a:endParaRPr lang="en-US"/>
          </a:p>
        </p:txBody>
      </p:sp>
    </p:spTree>
    <p:extLst>
      <p:ext uri="{BB962C8B-B14F-4D97-AF65-F5344CB8AC3E}">
        <p14:creationId xmlns:p14="http://schemas.microsoft.com/office/powerpoint/2010/main" val="4926759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77500" lnSpcReduction="20000"/>
          </a:bodyPr>
          <a:lstStyle/>
          <a:p>
            <a:r>
              <a:rPr lang="ru-RU" dirty="0"/>
              <a:t>В случаях, когда по истечении срока действия договора, </a:t>
            </a:r>
            <a:r>
              <a:rPr lang="ru-RU" dirty="0">
                <a:solidFill>
                  <a:srgbClr val="FF0000"/>
                </a:solidFill>
              </a:rPr>
              <a:t>впервые заключенного </a:t>
            </a:r>
            <a:r>
              <a:rPr lang="ru-RU" dirty="0"/>
              <a:t>на определенный срок, он не был прекращен, работник продолжал выполнять с ведома работодателя прежнюю работу и ни одна из сторон в течение последнего рабочего дня (смены) письменно не уведомила о прекращении трудовых отношений, такой договор считается продленным на тот же срок, на который был ранее заключен.</a:t>
            </a:r>
          </a:p>
          <a:p>
            <a:r>
              <a:rPr lang="ru-RU" dirty="0"/>
              <a:t>Трудовой кодекс ограничивает право работодателя на </a:t>
            </a:r>
            <a:r>
              <a:rPr lang="ru-RU" dirty="0">
                <a:solidFill>
                  <a:srgbClr val="FF0000"/>
                </a:solidFill>
              </a:rPr>
              <a:t>повторное продление срочного трудового договора </a:t>
            </a:r>
            <a:r>
              <a:rPr lang="ru-RU" dirty="0"/>
              <a:t>более двух раз. При дальнейшем продолжении трудовых отношений трудовой договор считается заключенным на неопределенный срок. </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18</a:t>
            </a:fld>
            <a:endParaRPr lang="en-US"/>
          </a:p>
        </p:txBody>
      </p:sp>
    </p:spTree>
    <p:extLst>
      <p:ext uri="{BB962C8B-B14F-4D97-AF65-F5344CB8AC3E}">
        <p14:creationId xmlns:p14="http://schemas.microsoft.com/office/powerpoint/2010/main" val="4240066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lnSpcReduction="10000"/>
          </a:bodyPr>
          <a:lstStyle/>
          <a:p>
            <a:pPr marL="0" indent="0">
              <a:buNone/>
            </a:pPr>
            <a:r>
              <a:rPr lang="ru-RU" dirty="0"/>
              <a:t>При прекращении трудового договора, заключенного </a:t>
            </a:r>
            <a:endParaRPr lang="ru-RU" dirty="0" smtClean="0"/>
          </a:p>
          <a:p>
            <a:r>
              <a:rPr lang="ru-RU" dirty="0" smtClean="0"/>
              <a:t>на </a:t>
            </a:r>
            <a:r>
              <a:rPr lang="ru-RU" dirty="0"/>
              <a:t>время выполнения определенной работы, </a:t>
            </a:r>
            <a:endParaRPr lang="ru-RU" dirty="0" smtClean="0"/>
          </a:p>
          <a:p>
            <a:r>
              <a:rPr lang="ru-RU" dirty="0" smtClean="0"/>
              <a:t>на </a:t>
            </a:r>
            <a:r>
              <a:rPr lang="ru-RU" dirty="0"/>
              <a:t>время замещения временно отсутствующего работника, </a:t>
            </a:r>
            <a:endParaRPr lang="ru-RU" dirty="0" smtClean="0"/>
          </a:p>
          <a:p>
            <a:r>
              <a:rPr lang="ru-RU" dirty="0" smtClean="0"/>
              <a:t>на </a:t>
            </a:r>
            <a:r>
              <a:rPr lang="ru-RU" dirty="0"/>
              <a:t>время выполнения сезонной работы </a:t>
            </a:r>
            <a:r>
              <a:rPr lang="ru-RU" dirty="0">
                <a:solidFill>
                  <a:srgbClr val="FF0000"/>
                </a:solidFill>
              </a:rPr>
              <a:t>уведомление о прекращении трудового договора не требуется.</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19</a:t>
            </a:fld>
            <a:endParaRPr lang="en-US"/>
          </a:p>
        </p:txBody>
      </p:sp>
    </p:spTree>
    <p:extLst>
      <p:ext uri="{BB962C8B-B14F-4D97-AF65-F5344CB8AC3E}">
        <p14:creationId xmlns:p14="http://schemas.microsoft.com/office/powerpoint/2010/main" val="3726298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latin typeface="Times New Roman" panose="02020603050405020304" pitchFamily="18" charset="0"/>
                <a:ea typeface="Trebuchet MS"/>
                <a:cs typeface="Times New Roman" panose="02020603050405020304" pitchFamily="18" charset="0"/>
                <a:sym typeface="Trebuchet MS"/>
              </a:rPr>
              <a:t>Понятие</a:t>
            </a:r>
            <a:r>
              <a:rPr lang="ru" b="1" dirty="0">
                <a:latin typeface="Times New Roman" panose="02020603050405020304" pitchFamily="18" charset="0"/>
                <a:ea typeface="Trebuchet MS"/>
                <a:cs typeface="Times New Roman" panose="02020603050405020304" pitchFamily="18" charset="0"/>
                <a:sym typeface="Trebuchet MS"/>
              </a:rPr>
              <a:t> трудового спора</a:t>
            </a:r>
            <a:endParaRPr lang="ru-RU" dirty="0"/>
          </a:p>
        </p:txBody>
      </p:sp>
      <p:sp>
        <p:nvSpPr>
          <p:cNvPr id="3" name="Объект 2"/>
          <p:cNvSpPr>
            <a:spLocks noGrp="1"/>
          </p:cNvSpPr>
          <p:nvPr>
            <p:ph idx="1"/>
          </p:nvPr>
        </p:nvSpPr>
        <p:spPr/>
        <p:txBody>
          <a:bodyPr/>
          <a:lstStyle/>
          <a:p>
            <a:pPr marL="0" indent="355600" algn="just">
              <a:spcBef>
                <a:spcPts val="0"/>
              </a:spcBef>
              <a:buNone/>
            </a:pPr>
            <a:r>
              <a:rPr lang="ru-RU" b="1" dirty="0">
                <a:latin typeface="Times New Roman" panose="02020603050405020304" pitchFamily="18" charset="0"/>
                <a:cs typeface="Times New Roman" panose="02020603050405020304" pitchFamily="18" charset="0"/>
              </a:rPr>
              <a:t>Трудовой спор </a:t>
            </a:r>
            <a:r>
              <a:rPr lang="ru-RU" dirty="0">
                <a:latin typeface="Times New Roman" panose="02020603050405020304" pitchFamily="18" charset="0"/>
                <a:cs typeface="Times New Roman" panose="02020603050405020304" pitchFamily="18" charset="0"/>
              </a:rPr>
              <a:t>- разногласия между сторонами трудовых отношений</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(Работником и </a:t>
            </a:r>
            <a:r>
              <a:rPr lang="ru-RU" dirty="0" smtClean="0">
                <a:latin typeface="Times New Roman" panose="02020603050405020304" pitchFamily="18" charset="0"/>
                <a:cs typeface="Times New Roman" panose="02020603050405020304" pitchFamily="18" charset="0"/>
              </a:rPr>
              <a:t>Работодателем) </a:t>
            </a:r>
            <a:r>
              <a:rPr lang="ru-RU" dirty="0">
                <a:latin typeface="Times New Roman" panose="02020603050405020304" pitchFamily="18" charset="0"/>
                <a:cs typeface="Times New Roman" panose="02020603050405020304" pitchFamily="18" charset="0"/>
              </a:rPr>
              <a:t>по вопросам применения трудового законодательства Республики Казахстан, выполнения или изменения условий соглашений, трудового и (или) коллективного договоров, актов работодателя</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пп. 16) п. 1 ст. 1 ТК РК</a:t>
            </a:r>
            <a:endParaRPr lang="ru-RU" b="1" dirty="0">
              <a:latin typeface="Times New Roman" panose="02020603050405020304" pitchFamily="18" charset="0"/>
              <a:cs typeface="Times New Roman" panose="02020603050405020304" pitchFamily="18" charset="0"/>
            </a:endParaRPr>
          </a:p>
          <a:p>
            <a:endParaRPr lang="ru-RU" dirty="0"/>
          </a:p>
        </p:txBody>
      </p:sp>
      <p:sp>
        <p:nvSpPr>
          <p:cNvPr id="5" name="Номер слайда 4"/>
          <p:cNvSpPr>
            <a:spLocks noGrp="1"/>
          </p:cNvSpPr>
          <p:nvPr>
            <p:ph type="sldNum" sz="quarter" idx="12"/>
          </p:nvPr>
        </p:nvSpPr>
        <p:spPr/>
        <p:txBody>
          <a:bodyPr/>
          <a:lstStyle/>
          <a:p>
            <a:fld id="{484B1645-146B-4DBE-87E4-1791E4152F97}" type="slidenum">
              <a:rPr lang="en-US" smtClean="0"/>
              <a:pPr/>
              <a:t>2</a:t>
            </a:fld>
            <a:endParaRPr lang="en-US"/>
          </a:p>
        </p:txBody>
      </p:sp>
    </p:spTree>
    <p:extLst>
      <p:ext uri="{BB962C8B-B14F-4D97-AF65-F5344CB8AC3E}">
        <p14:creationId xmlns:p14="http://schemas.microsoft.com/office/powerpoint/2010/main" val="1473880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Трудовой кодекс ограничивает право работодателя прекращать или расторгать трудовой договор в период временной нетрудоспособности работника </a:t>
            </a:r>
            <a:r>
              <a:rPr lang="ru-RU" dirty="0">
                <a:solidFill>
                  <a:srgbClr val="FF0000"/>
                </a:solidFill>
              </a:rPr>
              <a:t>только по двум основаниям</a:t>
            </a:r>
            <a:r>
              <a:rPr lang="ru-RU" dirty="0"/>
              <a:t>, а именно: </a:t>
            </a:r>
            <a:endParaRPr lang="ru-RU" dirty="0" smtClean="0"/>
          </a:p>
          <a:p>
            <a:r>
              <a:rPr lang="ru-RU" dirty="0" smtClean="0"/>
              <a:t>прекращение </a:t>
            </a:r>
            <a:r>
              <a:rPr lang="ru-RU" dirty="0"/>
              <a:t>трудового договора при отказе работника от продолжения трудовых отношений (статья 58 Трудового кодекса</a:t>
            </a:r>
            <a:r>
              <a:rPr lang="ru-RU" dirty="0" smtClean="0"/>
              <a:t>)</a:t>
            </a:r>
          </a:p>
          <a:p>
            <a:r>
              <a:rPr lang="ru-RU" dirty="0"/>
              <a:t> расторжение трудового договора по инициативе работодателя по основаниям, предусмотренным статьёй 52, за исключением случаев, предусмотренных подпунктами 1), 18), 20) и 23) пункта 1 статьи 52 Трудового кодекса.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20</a:t>
            </a:fld>
            <a:endParaRPr lang="en-US"/>
          </a:p>
        </p:txBody>
      </p:sp>
    </p:spTree>
    <p:extLst>
      <p:ext uri="{BB962C8B-B14F-4D97-AF65-F5344CB8AC3E}">
        <p14:creationId xmlns:p14="http://schemas.microsoft.com/office/powerpoint/2010/main" val="1879176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600200"/>
            <a:ext cx="8458200" cy="4876800"/>
          </a:xfrm>
        </p:spPr>
        <p:txBody>
          <a:bodyPr>
            <a:normAutofit fontScale="70000" lnSpcReduction="20000"/>
          </a:bodyPr>
          <a:lstStyle/>
          <a:p>
            <a:r>
              <a:rPr lang="ru-RU" dirty="0"/>
              <a:t>     </a:t>
            </a:r>
            <a:r>
              <a:rPr lang="ru-RU" sz="3400" dirty="0"/>
              <a:t> В отношении беременных женщин со сроком беременности двенадцать и более недель, а также работников, имеющих ребенка в возрасте до трех лет, усыновивших (удочеривших) ребенка, и пожелавших использовать свое право на отпуск без сохранения заработной платы по уходу за ребенком, </a:t>
            </a:r>
            <a:r>
              <a:rPr lang="ru-RU" sz="3400" dirty="0">
                <a:solidFill>
                  <a:srgbClr val="FF0000"/>
                </a:solidFill>
              </a:rPr>
              <a:t>продление трудового договора обязательно для работодателя</a:t>
            </a:r>
            <a:r>
              <a:rPr lang="ru-RU" sz="3400" dirty="0"/>
              <a:t>. </a:t>
            </a:r>
            <a:endParaRPr lang="ru-RU" sz="3400" dirty="0" smtClean="0"/>
          </a:p>
          <a:p>
            <a:r>
              <a:rPr lang="ru-RU" sz="3400" dirty="0" smtClean="0"/>
              <a:t>При </a:t>
            </a:r>
            <a:r>
              <a:rPr lang="ru-RU" sz="3400" dirty="0"/>
              <a:t>предоставлении работником, относящимся к названной категории, подтверждающих документов, дающих право на продление срока трудового договора, </a:t>
            </a:r>
            <a:r>
              <a:rPr lang="ru-RU" sz="3400" b="1" dirty="0"/>
              <a:t>работодатель обязан продлить трудовой договор по день окончания отпуска по уходу за ребенком</a:t>
            </a:r>
            <a:r>
              <a:rPr lang="ru-RU" sz="3400" dirty="0"/>
              <a:t>, продолжительность которого определяется письменным заявлением работника. </a:t>
            </a:r>
            <a:endParaRPr lang="ru-RU" sz="3400" dirty="0" smtClean="0"/>
          </a:p>
          <a:p>
            <a:r>
              <a:rPr lang="ru-RU" sz="3400" dirty="0" smtClean="0">
                <a:solidFill>
                  <a:srgbClr val="FF0000"/>
                </a:solidFill>
              </a:rPr>
              <a:t>Днём </a:t>
            </a:r>
            <a:r>
              <a:rPr lang="ru-RU" sz="3400" dirty="0">
                <a:solidFill>
                  <a:srgbClr val="FF0000"/>
                </a:solidFill>
              </a:rPr>
              <a:t>прекращения </a:t>
            </a:r>
            <a:r>
              <a:rPr lang="ru-RU" sz="3400" dirty="0"/>
              <a:t>трудового договора </a:t>
            </a:r>
            <a:r>
              <a:rPr lang="ru-RU" sz="3400" dirty="0">
                <a:solidFill>
                  <a:srgbClr val="FF0000"/>
                </a:solidFill>
              </a:rPr>
              <a:t>является день окончания</a:t>
            </a:r>
            <a:r>
              <a:rPr lang="ru-RU" sz="3400" dirty="0"/>
              <a:t> отпуска по уходу за ребенком.</a:t>
            </a:r>
          </a:p>
          <a:p>
            <a:endParaRPr lang="ru-RU" sz="3400"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21</a:t>
            </a:fld>
            <a:endParaRPr lang="en-US"/>
          </a:p>
        </p:txBody>
      </p:sp>
    </p:spTree>
    <p:extLst>
      <p:ext uri="{BB962C8B-B14F-4D97-AF65-F5344CB8AC3E}">
        <p14:creationId xmlns:p14="http://schemas.microsoft.com/office/powerpoint/2010/main" val="3082069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a:bodyPr>
          <a:lstStyle/>
          <a:p>
            <a:r>
              <a:rPr lang="ru-RU" dirty="0"/>
              <a:t>при отрицательном результате работы работника в период испытательного срока работодатель вправе расторгнуть с ним трудовой договор по подпункту 7) пункта 1 статьи 52 Трудового кодекса, уведомив работника в письменной форме, с указанием причин, послуживших основанием для расторжения трудового договора</a:t>
            </a:r>
            <a:r>
              <a:rPr lang="ru-RU" dirty="0" smtClean="0"/>
              <a:t>.</a:t>
            </a:r>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22</a:t>
            </a:fld>
            <a:endParaRPr lang="en-US"/>
          </a:p>
        </p:txBody>
      </p:sp>
    </p:spTree>
    <p:extLst>
      <p:ext uri="{BB962C8B-B14F-4D97-AF65-F5344CB8AC3E}">
        <p14:creationId xmlns:p14="http://schemas.microsoft.com/office/powerpoint/2010/main" val="3187647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Неудовлетворительный результат испытания должен подтверждаться объективными данными, </a:t>
            </a:r>
            <a:r>
              <a:rPr lang="ru-RU" dirty="0">
                <a:solidFill>
                  <a:srgbClr val="FF0000"/>
                </a:solidFill>
              </a:rPr>
              <a:t>связанными лишь с квалификацией работника поручаемой работе</a:t>
            </a:r>
            <a:r>
              <a:rPr lang="ru-RU" dirty="0"/>
              <a:t>. Следовательно, никакие другие обстоятельства не могут служить основанием расторжения трудового договора по данному основанию. </a:t>
            </a:r>
            <a:endParaRPr lang="ru-RU" dirty="0" smtClean="0"/>
          </a:p>
          <a:p>
            <a:r>
              <a:rPr lang="ru-RU" dirty="0" smtClean="0">
                <a:solidFill>
                  <a:srgbClr val="FF0000"/>
                </a:solidFill>
              </a:rPr>
              <a:t>День </a:t>
            </a:r>
            <a:r>
              <a:rPr lang="ru-RU" dirty="0">
                <a:solidFill>
                  <a:srgbClr val="FF0000"/>
                </a:solidFill>
              </a:rPr>
              <a:t>вручения </a:t>
            </a:r>
            <a:r>
              <a:rPr lang="ru-RU" dirty="0"/>
              <a:t>(подачи) </a:t>
            </a:r>
            <a:r>
              <a:rPr lang="ru-RU" dirty="0">
                <a:solidFill>
                  <a:srgbClr val="FF0000"/>
                </a:solidFill>
              </a:rPr>
              <a:t>уведомления</a:t>
            </a:r>
            <a:r>
              <a:rPr lang="ru-RU" dirty="0"/>
              <a:t> о </a:t>
            </a:r>
            <a:r>
              <a:rPr lang="ru-RU" dirty="0" err="1"/>
              <a:t>непрохождении</a:t>
            </a:r>
            <a:r>
              <a:rPr lang="ru-RU" dirty="0"/>
              <a:t> испытания с указанием причин, послуживших основанием для прекращения трудовых отношений, </a:t>
            </a:r>
            <a:r>
              <a:rPr lang="ru-RU" dirty="0">
                <a:solidFill>
                  <a:srgbClr val="FF0000"/>
                </a:solidFill>
              </a:rPr>
              <a:t>является днем издания приказа,</a:t>
            </a:r>
            <a:r>
              <a:rPr lang="ru-RU" dirty="0"/>
              <a:t> распоряжения о расторжении трудового договора;</a:t>
            </a:r>
          </a:p>
          <a:p>
            <a:endParaRPr lang="ru-RU" dirty="0"/>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23</a:t>
            </a:fld>
            <a:endParaRPr lang="en-US"/>
          </a:p>
        </p:txBody>
      </p:sp>
    </p:spTree>
    <p:extLst>
      <p:ext uri="{BB962C8B-B14F-4D97-AF65-F5344CB8AC3E}">
        <p14:creationId xmlns:p14="http://schemas.microsoft.com/office/powerpoint/2010/main" val="21762317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при расторжении трудового договора по инициативе работника в порядке, предусмотренным статьёй 56 Трудового кодекса, работник обязан не менее чем за один месяц письменно уведомить об этом работодателя, за исключением случаев, предусмотренных пунктом 3 статьи 56 Трудового кодекса. </a:t>
            </a:r>
            <a:endParaRPr lang="ru-RU" dirty="0" smtClean="0"/>
          </a:p>
          <a:p>
            <a:r>
              <a:rPr lang="ru-RU" dirty="0"/>
              <a:t>В срок уведомления о расторжении трудового договора </a:t>
            </a:r>
            <a:r>
              <a:rPr lang="ru-RU" dirty="0">
                <a:solidFill>
                  <a:srgbClr val="FF0000"/>
                </a:solidFill>
              </a:rPr>
              <a:t>входит </a:t>
            </a:r>
            <a:r>
              <a:rPr lang="ru-RU" dirty="0"/>
              <a:t>как отработанное, так и неотработанное работником время (например, нахождение в отпуске, период временной нетрудоспособности и т.п.);</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24</a:t>
            </a:fld>
            <a:endParaRPr lang="en-US"/>
          </a:p>
        </p:txBody>
      </p:sp>
    </p:spTree>
    <p:extLst>
      <p:ext uri="{BB962C8B-B14F-4D97-AF65-F5344CB8AC3E}">
        <p14:creationId xmlns:p14="http://schemas.microsoft.com/office/powerpoint/2010/main" val="30854526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расторжение трудового договора по инициативе работника допустимо в случае, когда уведомление о расторжении договора исходило от самого работника и являлось его добровольным волеизъявлением.</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25</a:t>
            </a:fld>
            <a:endParaRPr lang="en-US"/>
          </a:p>
        </p:txBody>
      </p:sp>
    </p:spTree>
    <p:extLst>
      <p:ext uri="{BB962C8B-B14F-4D97-AF65-F5344CB8AC3E}">
        <p14:creationId xmlns:p14="http://schemas.microsoft.com/office/powerpoint/2010/main" val="10891056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за нарушение трудовой дисциплины работодатель вправе применить к работнику дисциплинарное взыскание и тогда, когда он до совершения этого проступка </a:t>
            </a:r>
            <a:r>
              <a:rPr lang="ru-RU" dirty="0">
                <a:solidFill>
                  <a:srgbClr val="FF0000"/>
                </a:solidFill>
              </a:rPr>
              <a:t>подал заявление о расторжении трудового договора по своей инициативе, или уведомление о расторжении трудового договора по соглашению сторон,</a:t>
            </a:r>
            <a:r>
              <a:rPr lang="ru-RU" dirty="0"/>
              <a:t> поскольку трудовые отношения в данных случаях прекращаются лишь по истечении срока уведомления о расторжении трудового договора по инициативе работника или по соглашению сторон (пункт 2 статьи 50 и статьи 56 Трудового кодекса);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26</a:t>
            </a:fld>
            <a:endParaRPr lang="en-US"/>
          </a:p>
        </p:txBody>
      </p:sp>
    </p:spTree>
    <p:extLst>
      <p:ext uri="{BB962C8B-B14F-4D97-AF65-F5344CB8AC3E}">
        <p14:creationId xmlns:p14="http://schemas.microsoft.com/office/powerpoint/2010/main" val="1767714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      за совершение дисциплинарного проступка работник </a:t>
            </a:r>
            <a:r>
              <a:rPr lang="ru-RU" dirty="0">
                <a:solidFill>
                  <a:srgbClr val="FF0000"/>
                </a:solidFill>
              </a:rPr>
              <a:t>может быть привлечен не только к дисциплинарной ответственности,</a:t>
            </a:r>
            <a:r>
              <a:rPr lang="ru-RU" dirty="0"/>
              <a:t> но и к иным видам правового воздействия, которые не являются дисциплинарным взысканием (привлечение к материальной ответственности и т.п.).</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27</a:t>
            </a:fld>
            <a:endParaRPr lang="en-US"/>
          </a:p>
        </p:txBody>
      </p:sp>
    </p:spTree>
    <p:extLst>
      <p:ext uri="{BB962C8B-B14F-4D97-AF65-F5344CB8AC3E}">
        <p14:creationId xmlns:p14="http://schemas.microsoft.com/office/powerpoint/2010/main" val="3429809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По истечении срока уведомления Трудовой кодекс возлагает обязанность на работодателя по оформлению расторжения трудового договора, т.е. своевременного издания приказа и ознакомления работника с приказом и вручением его копии либо направлению письмом с уведомлением в течение трех рабочих дней со дня издания приказа.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28</a:t>
            </a:fld>
            <a:endParaRPr lang="en-US"/>
          </a:p>
        </p:txBody>
      </p:sp>
    </p:spTree>
    <p:extLst>
      <p:ext uri="{BB962C8B-B14F-4D97-AF65-F5344CB8AC3E}">
        <p14:creationId xmlns:p14="http://schemas.microsoft.com/office/powerpoint/2010/main" val="36896065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Рассматривая дела о восстановлении на работе лиц, трудовой договор с которыми расторгнут в связи со снижением объема производства, выполняемых работ и оказываемых услуг, повлекшем ухудшение экономического состояния работодателя (подпункт 3) пункта 1 статьи 52 Трудового кодекса), </a:t>
            </a:r>
            <a:r>
              <a:rPr lang="ru-RU" dirty="0">
                <a:solidFill>
                  <a:srgbClr val="FF0000"/>
                </a:solidFill>
              </a:rPr>
              <a:t>суды обязаны проверить </a:t>
            </a:r>
            <a:r>
              <a:rPr lang="ru-RU" dirty="0"/>
              <a:t>соблюден ли работодателем установленный законом порядок расторжения трудового договора по данному основанию. </a:t>
            </a:r>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29</a:t>
            </a:fld>
            <a:endParaRPr lang="en-US"/>
          </a:p>
        </p:txBody>
      </p:sp>
    </p:spTree>
    <p:extLst>
      <p:ext uri="{BB962C8B-B14F-4D97-AF65-F5344CB8AC3E}">
        <p14:creationId xmlns:p14="http://schemas.microsoft.com/office/powerpoint/2010/main" val="183467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Согласно статье 159 Трудового кодекса обращение работников </a:t>
            </a:r>
            <a:r>
              <a:rPr lang="ru-RU" dirty="0">
                <a:solidFill>
                  <a:srgbClr val="FF0000"/>
                </a:solidFill>
              </a:rPr>
              <a:t>или лиц, ранее состоявших в трудовых отношениях</a:t>
            </a:r>
            <a:r>
              <a:rPr lang="ru-RU" dirty="0"/>
              <a:t>, либо работодателя в согласительную комиссию является </a:t>
            </a:r>
            <a:r>
              <a:rPr lang="ru-RU" dirty="0">
                <a:solidFill>
                  <a:srgbClr val="FF0000"/>
                </a:solidFill>
              </a:rPr>
              <a:t>обязательной стадией досудебного порядка </a:t>
            </a:r>
            <a:r>
              <a:rPr lang="ru-RU" dirty="0"/>
              <a:t>урегулирования возникшего между ними индивидуального трудового спора.</a:t>
            </a:r>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3</a:t>
            </a:fld>
            <a:endParaRPr lang="en-US"/>
          </a:p>
        </p:txBody>
      </p:sp>
    </p:spTree>
    <p:extLst>
      <p:ext uri="{BB962C8B-B14F-4D97-AF65-F5344CB8AC3E}">
        <p14:creationId xmlns:p14="http://schemas.microsoft.com/office/powerpoint/2010/main" val="7532512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77500" lnSpcReduction="20000"/>
          </a:bodyPr>
          <a:lstStyle/>
          <a:p>
            <a:r>
              <a:rPr lang="ru-RU" dirty="0"/>
              <a:t>Т</a:t>
            </a:r>
            <a:r>
              <a:rPr lang="ru-RU" dirty="0" smtClean="0"/>
              <a:t>рудовой </a:t>
            </a:r>
            <a:r>
              <a:rPr lang="ru-RU" dirty="0"/>
              <a:t>договор может быть </a:t>
            </a:r>
            <a:r>
              <a:rPr lang="ru-RU" dirty="0" smtClean="0"/>
              <a:t>расторгнут  </a:t>
            </a:r>
            <a:r>
              <a:rPr lang="ru-RU" dirty="0"/>
              <a:t>т</a:t>
            </a:r>
            <a:r>
              <a:rPr lang="ru-RU" dirty="0">
                <a:solidFill>
                  <a:srgbClr val="FF0000"/>
                </a:solidFill>
              </a:rPr>
              <a:t>олько при наличии совокупности определенных законом условий</a:t>
            </a:r>
            <a:r>
              <a:rPr lang="ru-RU" dirty="0"/>
              <a:t>.</a:t>
            </a:r>
          </a:p>
          <a:p>
            <a:r>
              <a:rPr lang="ru-RU" dirty="0"/>
              <a:t>Работодатель </a:t>
            </a:r>
            <a:r>
              <a:rPr lang="ru-RU" dirty="0">
                <a:solidFill>
                  <a:srgbClr val="FF0000"/>
                </a:solidFill>
              </a:rPr>
              <a:t>должен доказать свою финансовую несостоятельность,</a:t>
            </a:r>
            <a:r>
              <a:rPr lang="ru-RU" dirty="0"/>
              <a:t> предоставить доказательства ухудшения экономического состояния путем предоставления финансовых документов, подтверждающих снижение объема производства. </a:t>
            </a:r>
            <a:endParaRPr lang="ru-RU" dirty="0" smtClean="0"/>
          </a:p>
          <a:p>
            <a:r>
              <a:rPr lang="ru-RU" dirty="0" smtClean="0"/>
              <a:t>Такими </a:t>
            </a:r>
            <a:r>
              <a:rPr lang="ru-RU" dirty="0"/>
              <a:t>доказательствами могут быть заключения аудиторов, досрочное завершение объёмов работ согласно гражданско-правовым договорам, что подтверждает снижение объема производства, выполняемых работ и оказываемых услуг, повлекшее ухудшение экономического состояния работодателя.</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30</a:t>
            </a:fld>
            <a:endParaRPr lang="en-US"/>
          </a:p>
        </p:txBody>
      </p:sp>
    </p:spTree>
    <p:extLst>
      <p:ext uri="{BB962C8B-B14F-4D97-AF65-F5344CB8AC3E}">
        <p14:creationId xmlns:p14="http://schemas.microsoft.com/office/powerpoint/2010/main" val="21469529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Учитывая, что инициатива расторжения трудового договора исходит от работодателя, обязанность предоставления таких доказательств возлагается на </a:t>
            </a:r>
            <a:r>
              <a:rPr lang="ru-RU" dirty="0" smtClean="0"/>
              <a:t>работодателя. </a:t>
            </a:r>
            <a:endParaRPr lang="ru-RU" dirty="0"/>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31</a:t>
            </a:fld>
            <a:endParaRPr lang="en-US"/>
          </a:p>
        </p:txBody>
      </p:sp>
    </p:spTree>
    <p:extLst>
      <p:ext uri="{BB962C8B-B14F-4D97-AF65-F5344CB8AC3E}">
        <p14:creationId xmlns:p14="http://schemas.microsoft.com/office/powerpoint/2010/main" val="12835620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AD984BF4-2D15-4CD8-AD11-23EC824FC9B4}" type="slidenum">
              <a:rPr lang="ru-RU"/>
              <a:pPr>
                <a:defRPr/>
              </a:pPr>
              <a:t>32</a:t>
            </a:fld>
            <a:endParaRPr lang="ru-RU"/>
          </a:p>
        </p:txBody>
      </p:sp>
      <p:sp>
        <p:nvSpPr>
          <p:cNvPr id="143362" name="Rectangle 2"/>
          <p:cNvSpPr>
            <a:spLocks noGrp="1" noChangeArrowheads="1"/>
          </p:cNvSpPr>
          <p:nvPr>
            <p:ph type="body" idx="1"/>
          </p:nvPr>
        </p:nvSpPr>
        <p:spPr>
          <a:xfrm>
            <a:off x="457200" y="0"/>
            <a:ext cx="8229600" cy="6126163"/>
          </a:xfrm>
        </p:spPr>
        <p:txBody>
          <a:bodyPr>
            <a:normAutofit fontScale="85000" lnSpcReduction="20000"/>
          </a:bodyPr>
          <a:lstStyle/>
          <a:p>
            <a:endParaRPr lang="ru-RU" b="1" dirty="0" smtClean="0">
              <a:solidFill>
                <a:schemeClr val="hlink"/>
              </a:solidFill>
            </a:endParaRPr>
          </a:p>
          <a:p>
            <a:endParaRPr lang="ru-RU" b="1" dirty="0">
              <a:solidFill>
                <a:schemeClr val="hlink"/>
              </a:solidFill>
            </a:endParaRPr>
          </a:p>
          <a:p>
            <a:endParaRPr lang="ru-RU" b="1" dirty="0" smtClean="0">
              <a:solidFill>
                <a:schemeClr val="hlink"/>
              </a:solidFill>
            </a:endParaRPr>
          </a:p>
          <a:p>
            <a:endParaRPr lang="ru-RU" b="1" dirty="0">
              <a:solidFill>
                <a:schemeClr val="hlink"/>
              </a:solidFill>
            </a:endParaRPr>
          </a:p>
          <a:p>
            <a:endParaRPr lang="ru-RU" b="1" dirty="0" smtClean="0">
              <a:solidFill>
                <a:schemeClr val="hlink"/>
              </a:solidFill>
            </a:endParaRPr>
          </a:p>
          <a:p>
            <a:r>
              <a:rPr lang="ru-RU" b="1" dirty="0" smtClean="0">
                <a:solidFill>
                  <a:schemeClr val="hlink"/>
                </a:solidFill>
              </a:rPr>
              <a:t>дисциплинарное взыскание</a:t>
            </a:r>
            <a:r>
              <a:rPr lang="ru-RU" b="1" dirty="0" smtClean="0"/>
              <a:t> - </a:t>
            </a:r>
            <a:r>
              <a:rPr lang="ru-RU" dirty="0" smtClean="0"/>
              <a:t>мера </a:t>
            </a:r>
            <a:r>
              <a:rPr lang="ru-RU" dirty="0"/>
              <a:t>дисциплинарного воздействия на работника, применяемого работодателем за совершение дисциплинарного </a:t>
            </a:r>
            <a:r>
              <a:rPr lang="ru-RU" dirty="0" smtClean="0"/>
              <a:t>проступка (п.п.75) ст. 1);</a:t>
            </a:r>
            <a:endParaRPr lang="ru-RU" dirty="0"/>
          </a:p>
          <a:p>
            <a:endParaRPr lang="ru-RU" dirty="0"/>
          </a:p>
          <a:p>
            <a:r>
              <a:rPr lang="ru-RU" b="1" dirty="0" smtClean="0">
                <a:solidFill>
                  <a:srgbClr val="0070C0"/>
                </a:solidFill>
              </a:rPr>
              <a:t>дисциплинарный </a:t>
            </a:r>
            <a:r>
              <a:rPr lang="ru-RU" b="1" dirty="0">
                <a:solidFill>
                  <a:srgbClr val="0070C0"/>
                </a:solidFill>
              </a:rPr>
              <a:t>проступок - </a:t>
            </a:r>
            <a:r>
              <a:rPr lang="ru-RU" dirty="0"/>
              <a:t>нарушение работником трудовой дисциплины, а также ненадлежащее исполнение трудовых </a:t>
            </a:r>
            <a:r>
              <a:rPr lang="ru-RU" dirty="0" smtClean="0"/>
              <a:t>обязанностей (п.п.76) ст. 1);</a:t>
            </a:r>
            <a:endParaRPr lang="ru-RU" dirty="0"/>
          </a:p>
          <a:p>
            <a:pPr eaLnBrk="1" hangingPunct="1">
              <a:buClr>
                <a:schemeClr val="tx1"/>
              </a:buClr>
              <a:buFont typeface="Wingdings" pitchFamily="2" charset="2"/>
              <a:buBlip>
                <a:blip r:embed="rId2"/>
              </a:buBlip>
              <a:defRPr/>
            </a:pPr>
            <a:endParaRPr lang="ru-RU" b="1" dirty="0" smtClean="0"/>
          </a:p>
          <a:p>
            <a:pPr eaLnBrk="1" hangingPunct="1">
              <a:buClr>
                <a:schemeClr val="tx1"/>
              </a:buClr>
              <a:buFont typeface="Wingdings" pitchFamily="2" charset="2"/>
              <a:buBlip>
                <a:blip r:embed="rId2"/>
              </a:buBlip>
              <a:defRPr/>
            </a:pPr>
            <a:r>
              <a:rPr lang="ru-RU" b="1" dirty="0" smtClean="0"/>
              <a:t> </a:t>
            </a:r>
            <a:endParaRPr lang="ru-RU" dirty="0" smtClean="0"/>
          </a:p>
        </p:txBody>
      </p:sp>
    </p:spTree>
    <p:extLst>
      <p:ext uri="{BB962C8B-B14F-4D97-AF65-F5344CB8AC3E}">
        <p14:creationId xmlns:p14="http://schemas.microsoft.com/office/powerpoint/2010/main" val="1353058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lnSpcReduction="10000"/>
          </a:bodyPr>
          <a:lstStyle/>
          <a:p>
            <a:r>
              <a:rPr lang="ru-RU" dirty="0"/>
              <a:t>При рассмотрении заявлений об оспаривании приказов работодателя о привлечении работника к дисциплинарной ответственности следует учитывать, что нарушением трудовой дисциплины является виновное неисполнение или ненадлежащее исполнение работником возложенных на него трудовых обязанностей (нарушение правил трудового распорядка, должностных инструкций и положений, приказов работодателя, технических правил и т.п.).</a:t>
            </a:r>
          </a:p>
          <a:p>
            <a:endParaRPr lang="ru-RU" dirty="0"/>
          </a:p>
        </p:txBody>
      </p:sp>
    </p:spTree>
    <p:extLst>
      <p:ext uri="{BB962C8B-B14F-4D97-AF65-F5344CB8AC3E}">
        <p14:creationId xmlns:p14="http://schemas.microsoft.com/office/powerpoint/2010/main" val="17756999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85000" lnSpcReduction="20000"/>
          </a:bodyPr>
          <a:lstStyle/>
          <a:p>
            <a:r>
              <a:rPr lang="ru-RU" dirty="0"/>
              <a:t>     </a:t>
            </a:r>
            <a:r>
              <a:rPr lang="ru-RU" b="1" dirty="0"/>
              <a:t> К таким нарушениям, в частности, относятся:</a:t>
            </a:r>
          </a:p>
          <a:p>
            <a:r>
              <a:rPr lang="ru-RU" dirty="0"/>
              <a:t>      отказ работника без уважительных причин от выполнения трудовых обязанностей по мотиву изменения условий труда, если такие изменения были внесены в трудовой договор с согласия работника;</a:t>
            </a:r>
          </a:p>
          <a:p>
            <a:r>
              <a:rPr lang="ru-RU" dirty="0"/>
              <a:t>      отказ или уклонение без уважительных причин от медицинского освидетельствования, предусмотренного в обязательном порядке для работников отдельных профессий, либо экспертной </a:t>
            </a:r>
            <a:r>
              <a:rPr lang="ru-RU" dirty="0" err="1"/>
              <a:t>профпатологической</a:t>
            </a:r>
            <a:r>
              <a:rPr lang="ru-RU" dirty="0"/>
              <a:t> комиссии, а также отказ работника от прохождения специального обучения, необходимого для выполнения работы, сдачи экзаменов по технике безопасности и правилам эксплуатации, промышленной безопасности, если это является обязательным условием допуска к работе.</a:t>
            </a:r>
          </a:p>
          <a:p>
            <a:endParaRPr lang="ru-RU" dirty="0"/>
          </a:p>
        </p:txBody>
      </p:sp>
    </p:spTree>
    <p:extLst>
      <p:ext uri="{BB962C8B-B14F-4D97-AF65-F5344CB8AC3E}">
        <p14:creationId xmlns:p14="http://schemas.microsoft.com/office/powerpoint/2010/main" val="13968428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04664"/>
            <a:ext cx="8229600" cy="864096"/>
          </a:xfrm>
        </p:spPr>
        <p:txBody>
          <a:bodyPr>
            <a:noAutofit/>
          </a:bodyPr>
          <a:lstStyle/>
          <a:p>
            <a:r>
              <a:rPr lang="ru-RU" sz="3200" b="1" dirty="0"/>
              <a:t>Статья 64. Дисциплинарные взыскания</a:t>
            </a:r>
            <a:r>
              <a:rPr lang="ru-RU" sz="3200" dirty="0"/>
              <a:t/>
            </a:r>
            <a:br>
              <a:rPr lang="ru-RU" sz="3200" dirty="0"/>
            </a:br>
            <a:endParaRPr lang="ru-RU" sz="3200" dirty="0"/>
          </a:p>
        </p:txBody>
      </p:sp>
      <p:sp>
        <p:nvSpPr>
          <p:cNvPr id="3" name="Объект 2"/>
          <p:cNvSpPr>
            <a:spLocks noGrp="1"/>
          </p:cNvSpPr>
          <p:nvPr>
            <p:ph idx="1"/>
          </p:nvPr>
        </p:nvSpPr>
        <p:spPr>
          <a:xfrm>
            <a:off x="457200" y="1196752"/>
            <a:ext cx="8229600" cy="4929411"/>
          </a:xfrm>
        </p:spPr>
        <p:txBody>
          <a:bodyPr>
            <a:normAutofit fontScale="92500" lnSpcReduction="20000"/>
          </a:bodyPr>
          <a:lstStyle/>
          <a:p>
            <a:r>
              <a:rPr lang="ru-RU" dirty="0"/>
              <a:t>За совершение работником дисциплинарного проступка работодатель вправе применять следующие виды дисциплинарных взысканий:</a:t>
            </a:r>
          </a:p>
          <a:p>
            <a:r>
              <a:rPr lang="ru-RU" dirty="0"/>
              <a:t>1) замечание;</a:t>
            </a:r>
          </a:p>
          <a:p>
            <a:r>
              <a:rPr lang="ru-RU" dirty="0"/>
              <a:t>2) выговор;</a:t>
            </a:r>
          </a:p>
          <a:p>
            <a:r>
              <a:rPr lang="ru-RU" dirty="0"/>
              <a:t>3) строгий выговор;</a:t>
            </a:r>
          </a:p>
          <a:p>
            <a:r>
              <a:rPr lang="ru-RU" dirty="0">
                <a:solidFill>
                  <a:schemeClr val="tx1">
                    <a:lumMod val="85000"/>
                    <a:lumOff val="15000"/>
                  </a:schemeClr>
                </a:solidFill>
              </a:rPr>
              <a:t>4) расторжение трудового договора по инициативе работодателя по основаниям, предусмотренным </a:t>
            </a:r>
            <a:r>
              <a:rPr lang="ru-RU" u="sng" dirty="0">
                <a:solidFill>
                  <a:schemeClr val="tx1">
                    <a:lumMod val="85000"/>
                    <a:lumOff val="15000"/>
                  </a:schemeClr>
                </a:solidFill>
                <a:hlinkClick r:id="rId2" action="ppaction://hlinkfile"/>
              </a:rPr>
              <a:t>подпунктами 8), 9), 10), 11), 12), 13), 14), 15), 16), 17) и 18) пункта 1 статьи 52</a:t>
            </a:r>
            <a:r>
              <a:rPr lang="ru-RU" dirty="0">
                <a:solidFill>
                  <a:schemeClr val="tx1">
                    <a:lumMod val="85000"/>
                    <a:lumOff val="15000"/>
                  </a:schemeClr>
                </a:solidFill>
              </a:rPr>
              <a:t> </a:t>
            </a:r>
            <a:r>
              <a:rPr lang="ru-RU" dirty="0" smtClean="0">
                <a:solidFill>
                  <a:schemeClr val="tx1">
                    <a:lumMod val="85000"/>
                    <a:lumOff val="15000"/>
                  </a:schemeClr>
                </a:solidFill>
              </a:rPr>
              <a:t> </a:t>
            </a:r>
            <a:r>
              <a:rPr lang="ru-RU" dirty="0">
                <a:solidFill>
                  <a:schemeClr val="tx1">
                    <a:lumMod val="85000"/>
                    <a:lumOff val="15000"/>
                  </a:schemeClr>
                </a:solidFill>
              </a:rPr>
              <a:t>Кодекса.</a:t>
            </a:r>
          </a:p>
          <a:p>
            <a:endParaRPr lang="ru-RU" dirty="0"/>
          </a:p>
        </p:txBody>
      </p:sp>
    </p:spTree>
    <p:extLst>
      <p:ext uri="{BB962C8B-B14F-4D97-AF65-F5344CB8AC3E}">
        <p14:creationId xmlns:p14="http://schemas.microsoft.com/office/powerpoint/2010/main" val="4180389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FB9682E5-1EC2-4ED6-AF61-69DC23B52002}" type="slidenum">
              <a:rPr lang="ru-RU"/>
              <a:pPr>
                <a:defRPr/>
              </a:pPr>
              <a:t>36</a:t>
            </a:fld>
            <a:endParaRPr lang="ru-RU"/>
          </a:p>
        </p:txBody>
      </p:sp>
      <p:sp>
        <p:nvSpPr>
          <p:cNvPr id="146434" name="Rectangle 2"/>
          <p:cNvSpPr>
            <a:spLocks noGrp="1" noChangeArrowheads="1"/>
          </p:cNvSpPr>
          <p:nvPr>
            <p:ph type="body" idx="1"/>
          </p:nvPr>
        </p:nvSpPr>
        <p:spPr>
          <a:xfrm>
            <a:off x="0" y="260648"/>
            <a:ext cx="9144000" cy="6597352"/>
          </a:xfrm>
        </p:spPr>
        <p:txBody>
          <a:bodyPr/>
          <a:lstStyle/>
          <a:p>
            <a:r>
              <a:rPr lang="ru-RU" dirty="0"/>
              <a:t>Дисциплинарное взыскание налагается работодателем путем издания акта работодателя. </a:t>
            </a:r>
          </a:p>
          <a:p>
            <a:r>
              <a:rPr lang="ru-RU" dirty="0" smtClean="0"/>
              <a:t>До </a:t>
            </a:r>
            <a:r>
              <a:rPr lang="ru-RU" dirty="0"/>
              <a:t>применения дисциплинарного взыскания работодатель обязан затребовать от работника письменное объяснение. </a:t>
            </a:r>
            <a:r>
              <a:rPr lang="ru-RU" dirty="0">
                <a:solidFill>
                  <a:srgbClr val="FF0000"/>
                </a:solidFill>
              </a:rPr>
              <a:t>Если по истечении двух рабочих дней письменное объяснение работником не представлено, то составляется соответствующий акт. </a:t>
            </a:r>
          </a:p>
          <a:p>
            <a:r>
              <a:rPr lang="ru-RU" dirty="0" err="1"/>
              <a:t>Непредоставление</a:t>
            </a:r>
            <a:r>
              <a:rPr lang="ru-RU" dirty="0"/>
              <a:t> работником объяснения не является препятствием для применения дисциплинарного взыскания. </a:t>
            </a:r>
          </a:p>
          <a:p>
            <a:pPr algn="ctr" eaLnBrk="1" hangingPunct="1">
              <a:lnSpc>
                <a:spcPct val="90000"/>
              </a:lnSpc>
              <a:buFont typeface="Wingdings" pitchFamily="2" charset="2"/>
              <a:buNone/>
              <a:defRPr/>
            </a:pPr>
            <a:endParaRPr lang="en-US" b="1" dirty="0" smtClean="0">
              <a:solidFill>
                <a:srgbClr val="FF0000"/>
              </a:solidFill>
              <a:latin typeface="Times New Roman" pitchFamily="18" charset="0"/>
            </a:endParaRPr>
          </a:p>
        </p:txBody>
      </p:sp>
    </p:spTree>
    <p:extLst>
      <p:ext uri="{BB962C8B-B14F-4D97-AF65-F5344CB8AC3E}">
        <p14:creationId xmlns:p14="http://schemas.microsoft.com/office/powerpoint/2010/main" val="2552129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днем обнаружения проступка, с которого начинается течение месячного срока, считается день, когда лицу, которому по службе (работе) подчинен работник, стало известно о совершении проступка, </a:t>
            </a:r>
            <a:r>
              <a:rPr lang="ru-RU" b="1" dirty="0"/>
              <a:t>независимо от того, наделено ли оно правом наложения дисциплинарных взысканий или нет; </a:t>
            </a:r>
          </a:p>
          <a:p>
            <a:endParaRPr lang="ru-RU" dirty="0"/>
          </a:p>
        </p:txBody>
      </p:sp>
    </p:spTree>
    <p:extLst>
      <p:ext uri="{BB962C8B-B14F-4D97-AF65-F5344CB8AC3E}">
        <p14:creationId xmlns:p14="http://schemas.microsoft.com/office/powerpoint/2010/main" val="18827978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a:t>Нормативное постановление ВС РК</a:t>
            </a:r>
          </a:p>
        </p:txBody>
      </p:sp>
      <p:sp>
        <p:nvSpPr>
          <p:cNvPr id="3" name="Объект 2"/>
          <p:cNvSpPr>
            <a:spLocks noGrp="1"/>
          </p:cNvSpPr>
          <p:nvPr>
            <p:ph idx="1"/>
          </p:nvPr>
        </p:nvSpPr>
        <p:spPr/>
        <p:txBody>
          <a:bodyPr/>
          <a:lstStyle/>
          <a:p>
            <a:r>
              <a:rPr lang="ru-RU" dirty="0"/>
              <a:t>отказ работника от дачи письменного объяснения об обстоятельствах совершенного им проступка </a:t>
            </a:r>
            <a:r>
              <a:rPr lang="ru-RU" b="1" dirty="0"/>
              <a:t>не является основанием для восстановления его на прежней работе</a:t>
            </a:r>
            <a:r>
              <a:rPr lang="ru-RU" dirty="0"/>
              <a:t>, если виновность в совершении дисциплинарного проступка подтверждается совокупностью доказательств. </a:t>
            </a:r>
          </a:p>
        </p:txBody>
      </p:sp>
      <p:sp>
        <p:nvSpPr>
          <p:cNvPr id="4" name="Номер слайда 3"/>
          <p:cNvSpPr>
            <a:spLocks noGrp="1"/>
          </p:cNvSpPr>
          <p:nvPr>
            <p:ph type="sldNum" sz="quarter" idx="11"/>
          </p:nvPr>
        </p:nvSpPr>
        <p:spPr/>
        <p:txBody>
          <a:bodyPr/>
          <a:lstStyle/>
          <a:p>
            <a:pPr>
              <a:defRPr/>
            </a:pPr>
            <a:fld id="{CEB6DBA5-5062-4831-820B-0B12E4CAEFA1}" type="slidenum">
              <a:rPr lang="ru-RU" smtClean="0"/>
              <a:pPr>
                <a:defRPr/>
              </a:pPr>
              <a:t>38</a:t>
            </a:fld>
            <a:endParaRPr lang="ru-RU"/>
          </a:p>
        </p:txBody>
      </p:sp>
    </p:spTree>
    <p:extLst>
      <p:ext uri="{BB962C8B-B14F-4D97-AF65-F5344CB8AC3E}">
        <p14:creationId xmlns:p14="http://schemas.microsoft.com/office/powerpoint/2010/main" val="4468475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Акт о факте совершения работником дисциплинарного проступка или акт об отказе работника от дачи письменного объяснения </a:t>
            </a:r>
            <a:r>
              <a:rPr lang="ru-RU" dirty="0">
                <a:solidFill>
                  <a:srgbClr val="FF0000"/>
                </a:solidFill>
              </a:rPr>
              <a:t>не являются актом работодателя</a:t>
            </a:r>
            <a:r>
              <a:rPr lang="ru-RU" dirty="0"/>
              <a:t> и не требуют ознакомления с работником, допустившим дисциплинарный проступок;</a:t>
            </a:r>
          </a:p>
          <a:p>
            <a:r>
              <a:rPr lang="ru-RU" dirty="0"/>
              <a:t>При этом акт об отказе работника от дачи письменного объяснения составляется по истечении двух рабочих дней после требования о даче письменного объяснения. Требование о даче объяснения по факту совершенного проступка </a:t>
            </a:r>
            <a:r>
              <a:rPr lang="ru-RU" dirty="0">
                <a:solidFill>
                  <a:srgbClr val="FF0000"/>
                </a:solidFill>
              </a:rPr>
              <a:t>оформляется в письменном виде.</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39</a:t>
            </a:fld>
            <a:endParaRPr lang="en-US"/>
          </a:p>
        </p:txBody>
      </p:sp>
    </p:spTree>
    <p:extLst>
      <p:ext uri="{BB962C8B-B14F-4D97-AF65-F5344CB8AC3E}">
        <p14:creationId xmlns:p14="http://schemas.microsoft.com/office/powerpoint/2010/main" val="2190527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Если сторона индивидуального трудового спора не согласна с решением согласительной комиссии </a:t>
            </a:r>
            <a:r>
              <a:rPr lang="ru-RU" dirty="0">
                <a:solidFill>
                  <a:srgbClr val="FF0000"/>
                </a:solidFill>
              </a:rPr>
              <a:t>в целом или в части</a:t>
            </a:r>
            <a:r>
              <a:rPr lang="ru-RU" dirty="0"/>
              <a:t>, спор считается неурегулированным, и сторона, </a:t>
            </a:r>
            <a:r>
              <a:rPr lang="ru-RU" dirty="0">
                <a:solidFill>
                  <a:srgbClr val="FF0000"/>
                </a:solidFill>
              </a:rPr>
              <a:t>не согласная с решением </a:t>
            </a:r>
            <a:r>
              <a:rPr lang="ru-RU" dirty="0"/>
              <a:t>согласительной комиссии, </a:t>
            </a:r>
            <a:r>
              <a:rPr lang="ru-RU" dirty="0">
                <a:solidFill>
                  <a:srgbClr val="FF0000"/>
                </a:solidFill>
              </a:rPr>
              <a:t>как и в случае неисполнения решения </a:t>
            </a:r>
            <a:r>
              <a:rPr lang="ru-RU" dirty="0"/>
              <a:t>согласительной комиссии, вправе обратиться за разрешением трудового спора в суд.</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4</a:t>
            </a:fld>
            <a:endParaRPr lang="en-US"/>
          </a:p>
        </p:txBody>
      </p:sp>
    </p:spTree>
    <p:extLst>
      <p:ext uri="{BB962C8B-B14F-4D97-AF65-F5344CB8AC3E}">
        <p14:creationId xmlns:p14="http://schemas.microsoft.com/office/powerpoint/2010/main" val="9958967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При рассмотрении спора в связи с совершением работником дисциплинарного проступка судам следует учитывать, что </a:t>
            </a:r>
            <a:r>
              <a:rPr lang="ru-RU" dirty="0">
                <a:solidFill>
                  <a:srgbClr val="FF0000"/>
                </a:solidFill>
              </a:rPr>
              <a:t>избрание вида дисциплинарного взыскания </a:t>
            </a:r>
            <a:r>
              <a:rPr lang="ru-RU" dirty="0"/>
              <a:t>(замечание, выговор, строгий выговор, расторжение трудового договора) </a:t>
            </a:r>
            <a:r>
              <a:rPr lang="ru-RU" dirty="0">
                <a:solidFill>
                  <a:srgbClr val="FF0000"/>
                </a:solidFill>
              </a:rPr>
              <a:t>является правом работодателя</a:t>
            </a:r>
            <a:r>
              <a:rPr lang="ru-RU" dirty="0"/>
              <a:t> в зависимости от совершенного работником дисциплинарного проступка </a:t>
            </a:r>
            <a:r>
              <a:rPr lang="ru-RU" dirty="0">
                <a:solidFill>
                  <a:srgbClr val="FF0000"/>
                </a:solidFill>
              </a:rPr>
              <a:t>и относится к компетенции работодателя</a:t>
            </a:r>
            <a:r>
              <a:rPr lang="ru-RU" dirty="0"/>
              <a:t>, с которым работник состоит в трудовых отношениях.</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40</a:t>
            </a:fld>
            <a:endParaRPr lang="en-US"/>
          </a:p>
        </p:txBody>
      </p:sp>
    </p:spTree>
    <p:extLst>
      <p:ext uri="{BB962C8B-B14F-4D97-AF65-F5344CB8AC3E}">
        <p14:creationId xmlns:p14="http://schemas.microsoft.com/office/powerpoint/2010/main" val="13033584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435280" cy="6192688"/>
          </a:xfrm>
        </p:spPr>
        <p:txBody>
          <a:bodyPr>
            <a:normAutofit fontScale="92500" lnSpcReduction="10000"/>
          </a:bodyPr>
          <a:lstStyle/>
          <a:p>
            <a:r>
              <a:rPr lang="ru-RU" dirty="0"/>
              <a:t>За каждый дисциплинарный проступок к работнику может быть применено только одно дисциплинарное взыскание.</a:t>
            </a:r>
          </a:p>
          <a:p>
            <a:r>
              <a:rPr lang="ru-RU" dirty="0" smtClean="0"/>
              <a:t>Акт </a:t>
            </a:r>
            <a:r>
              <a:rPr lang="ru-RU" dirty="0"/>
              <a:t>работодателя о наложении на работника </a:t>
            </a:r>
            <a:r>
              <a:rPr lang="ru-RU" b="1" dirty="0"/>
              <a:t>дисциплинарного взыскания не может быть издан в период</a:t>
            </a:r>
            <a:r>
              <a:rPr lang="ru-RU" dirty="0"/>
              <a:t>:</a:t>
            </a:r>
          </a:p>
          <a:p>
            <a:r>
              <a:rPr lang="ru-RU" dirty="0"/>
              <a:t>1) временной нетрудоспособности работника;</a:t>
            </a:r>
          </a:p>
          <a:p>
            <a:r>
              <a:rPr lang="ru-RU" dirty="0"/>
              <a:t>2)	освобождения работника от работы на время выполнения государственных или общественных обязанностей;</a:t>
            </a:r>
          </a:p>
          <a:p>
            <a:r>
              <a:rPr lang="ru-RU" dirty="0"/>
              <a:t>3) нахождения работника в отпуске или </a:t>
            </a:r>
            <a:r>
              <a:rPr lang="ru-RU" dirty="0" err="1"/>
              <a:t>межвахтовом</a:t>
            </a:r>
            <a:r>
              <a:rPr lang="ru-RU" dirty="0"/>
              <a:t> отдыхе;</a:t>
            </a:r>
          </a:p>
          <a:p>
            <a:r>
              <a:rPr lang="ru-RU" dirty="0"/>
              <a:t>4) нахождения работника в командировке.</a:t>
            </a:r>
          </a:p>
          <a:p>
            <a:endParaRPr lang="ru-RU" dirty="0"/>
          </a:p>
        </p:txBody>
      </p:sp>
    </p:spTree>
    <p:extLst>
      <p:ext uri="{BB962C8B-B14F-4D97-AF65-F5344CB8AC3E}">
        <p14:creationId xmlns:p14="http://schemas.microsoft.com/office/powerpoint/2010/main" val="25192471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r>
              <a:rPr lang="ru-RU" dirty="0"/>
              <a:t>Течение срока наложения дисциплинарного взыскания </a:t>
            </a:r>
            <a:r>
              <a:rPr lang="ru-RU" b="1" dirty="0"/>
              <a:t>приостанавливается на время отсутствия работника на работе в связи</a:t>
            </a:r>
            <a:r>
              <a:rPr lang="ru-RU" dirty="0"/>
              <a:t> </a:t>
            </a:r>
            <a:endParaRPr lang="ru-RU" dirty="0" smtClean="0"/>
          </a:p>
          <a:p>
            <a:r>
              <a:rPr lang="ru-RU" dirty="0" smtClean="0"/>
              <a:t>с </a:t>
            </a:r>
            <a:r>
              <a:rPr lang="ru-RU" dirty="0"/>
              <a:t>временной </a:t>
            </a:r>
            <a:r>
              <a:rPr lang="ru-RU" dirty="0" smtClean="0"/>
              <a:t>нетрудоспособностью</a:t>
            </a:r>
          </a:p>
          <a:p>
            <a:r>
              <a:rPr lang="ru-RU" dirty="0" smtClean="0"/>
              <a:t>освобождением </a:t>
            </a:r>
            <a:r>
              <a:rPr lang="ru-RU" dirty="0"/>
              <a:t>от работы для выполнения государственных или общественных </a:t>
            </a:r>
            <a:r>
              <a:rPr lang="ru-RU" dirty="0" smtClean="0"/>
              <a:t>обязанностей</a:t>
            </a:r>
          </a:p>
          <a:p>
            <a:r>
              <a:rPr lang="ru-RU" dirty="0" smtClean="0"/>
              <a:t> </a:t>
            </a:r>
            <a:r>
              <a:rPr lang="ru-RU" dirty="0"/>
              <a:t>нахождением в </a:t>
            </a:r>
            <a:r>
              <a:rPr lang="ru-RU" dirty="0" smtClean="0"/>
              <a:t>отпуске</a:t>
            </a:r>
          </a:p>
          <a:p>
            <a:r>
              <a:rPr lang="ru-RU" dirty="0" smtClean="0"/>
              <a:t> </a:t>
            </a:r>
            <a:r>
              <a:rPr lang="ru-RU" dirty="0"/>
              <a:t>командировке или </a:t>
            </a:r>
            <a:r>
              <a:rPr lang="ru-RU" b="1" dirty="0" err="1"/>
              <a:t>межвахтовом</a:t>
            </a:r>
            <a:r>
              <a:rPr lang="ru-RU" b="1" dirty="0"/>
              <a:t> отдыхе</a:t>
            </a:r>
            <a:r>
              <a:rPr lang="ru-RU" dirty="0"/>
              <a:t>. </a:t>
            </a:r>
          </a:p>
        </p:txBody>
      </p:sp>
    </p:spTree>
    <p:extLst>
      <p:ext uri="{BB962C8B-B14F-4D97-AF65-F5344CB8AC3E}">
        <p14:creationId xmlns:p14="http://schemas.microsoft.com/office/powerpoint/2010/main" val="28541974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5218F06E-71A6-404E-95BE-0EF5ADB9B1DE}" type="slidenum">
              <a:rPr lang="ru-RU"/>
              <a:pPr>
                <a:defRPr/>
              </a:pPr>
              <a:t>43</a:t>
            </a:fld>
            <a:endParaRPr lang="ru-RU"/>
          </a:p>
        </p:txBody>
      </p:sp>
      <p:sp>
        <p:nvSpPr>
          <p:cNvPr id="148482" name="Rectangle 2"/>
          <p:cNvSpPr>
            <a:spLocks noGrp="1" noChangeArrowheads="1"/>
          </p:cNvSpPr>
          <p:nvPr>
            <p:ph type="body" idx="1"/>
          </p:nvPr>
        </p:nvSpPr>
        <p:spPr>
          <a:xfrm>
            <a:off x="457200" y="260350"/>
            <a:ext cx="8229600" cy="6337002"/>
          </a:xfrm>
        </p:spPr>
        <p:txBody>
          <a:bodyPr>
            <a:normAutofit lnSpcReduction="10000"/>
          </a:bodyPr>
          <a:lstStyle/>
          <a:p>
            <a:r>
              <a:rPr lang="ru-RU" sz="2800" dirty="0"/>
              <a:t>Акт о наложении дисциплинарного взыскания объявляется работнику, подвергнутому дисциплинарному взысканию, под роспись в течение трех рабочих дней со дня его издания. В случае отказа работника подтвердить своей подписью ознакомление с актом работодателя об этом делается соответствующая запись в акте о наложении дисциплинарного взыскания.</a:t>
            </a:r>
          </a:p>
          <a:p>
            <a:r>
              <a:rPr lang="ru-RU" sz="2800" dirty="0"/>
              <a:t>В случае невозможности ознакомить работника лично с актом работодателя о наложении дисциплинарного взыскания работодатель обязан направить работнику </a:t>
            </a:r>
            <a:r>
              <a:rPr lang="ru-RU" sz="2800" b="1" dirty="0"/>
              <a:t>копию акта о наложении </a:t>
            </a:r>
            <a:r>
              <a:rPr lang="ru-RU" sz="2800" dirty="0"/>
              <a:t>дисциплинарного взыскания письмом с уведомлением в течение трех рабочих дней со дня издания акта работодателя.</a:t>
            </a:r>
          </a:p>
          <a:p>
            <a:pPr marL="0" indent="0" eaLnBrk="1" hangingPunct="1">
              <a:lnSpc>
                <a:spcPct val="90000"/>
              </a:lnSpc>
              <a:buClr>
                <a:schemeClr val="tx1"/>
              </a:buClr>
              <a:buNone/>
              <a:defRPr/>
            </a:pPr>
            <a:endParaRPr lang="ru-RU" sz="2800" dirty="0" smtClean="0"/>
          </a:p>
        </p:txBody>
      </p:sp>
    </p:spTree>
    <p:extLst>
      <p:ext uri="{BB962C8B-B14F-4D97-AF65-F5344CB8AC3E}">
        <p14:creationId xmlns:p14="http://schemas.microsoft.com/office/powerpoint/2010/main" val="555924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875" y="5229225"/>
            <a:ext cx="6954838" cy="1079500"/>
          </a:xfrm>
        </p:spPr>
        <p:txBody>
          <a:bodyPr>
            <a:normAutofit fontScale="90000"/>
          </a:bodyPr>
          <a:lstStyle/>
          <a:p>
            <a:pPr>
              <a:defRPr/>
            </a:pPr>
            <a:r>
              <a:rPr lang="ru-RU" dirty="0" smtClean="0"/>
              <a:t>Ст. 26 Закона РК о профсоюзах </a:t>
            </a:r>
            <a:endParaRPr lang="ru-RU" dirty="0"/>
          </a:p>
        </p:txBody>
      </p:sp>
      <p:sp>
        <p:nvSpPr>
          <p:cNvPr id="3" name="Объект 2"/>
          <p:cNvSpPr>
            <a:spLocks noGrp="1"/>
          </p:cNvSpPr>
          <p:nvPr>
            <p:ph sz="quarter" idx="4294967295"/>
          </p:nvPr>
        </p:nvSpPr>
        <p:spPr>
          <a:xfrm>
            <a:off x="539750" y="333375"/>
            <a:ext cx="8353425" cy="4679950"/>
          </a:xfrm>
        </p:spPr>
        <p:txBody>
          <a:bodyPr>
            <a:normAutofit lnSpcReduction="10000"/>
          </a:bodyPr>
          <a:lstStyle/>
          <a:p>
            <a:pPr>
              <a:defRPr/>
            </a:pPr>
            <a:r>
              <a:rPr lang="ru-RU" sz="2800" dirty="0" smtClean="0"/>
              <a:t>Члены </a:t>
            </a:r>
            <a:r>
              <a:rPr lang="ru-RU" sz="2800" dirty="0"/>
              <a:t>выборных профсоюзных органов, не освобожденные от основной работы, не могут быть подвергнуты дисциплинарным взысканиям </a:t>
            </a:r>
            <a:r>
              <a:rPr lang="ru-RU" sz="2800" dirty="0">
                <a:solidFill>
                  <a:srgbClr val="FF0000"/>
                </a:solidFill>
              </a:rPr>
              <a:t>без мотивированного мнения </a:t>
            </a:r>
            <a:r>
              <a:rPr lang="ru-RU" sz="2800" dirty="0"/>
              <a:t>профсоюзного органа, членами которого они являются. </a:t>
            </a:r>
            <a:endParaRPr lang="ru-RU" sz="2800" dirty="0" smtClean="0"/>
          </a:p>
          <a:p>
            <a:pPr>
              <a:defRPr/>
            </a:pPr>
            <a:r>
              <a:rPr lang="ru-RU" sz="2800" dirty="0" smtClean="0"/>
              <a:t>Не </a:t>
            </a:r>
            <a:r>
              <a:rPr lang="ru-RU" sz="2800" dirty="0"/>
              <a:t>освобожденный от основной работы руководитель (председатель) профсоюзного органа не может быть привлечен к дисциплинарной ответственности </a:t>
            </a:r>
            <a:r>
              <a:rPr lang="ru-RU" sz="2800" dirty="0">
                <a:solidFill>
                  <a:srgbClr val="FF0000"/>
                </a:solidFill>
              </a:rPr>
              <a:t>без мотивированного мнения</a:t>
            </a:r>
            <a:r>
              <a:rPr lang="ru-RU" sz="2800" dirty="0"/>
              <a:t> вышестоящего профсоюзного органа.</a:t>
            </a:r>
          </a:p>
          <a:p>
            <a:pPr>
              <a:defRPr/>
            </a:pPr>
            <a:endParaRPr lang="ru-RU" dirty="0"/>
          </a:p>
        </p:txBody>
      </p:sp>
    </p:spTree>
    <p:extLst>
      <p:ext uri="{BB962C8B-B14F-4D97-AF65-F5344CB8AC3E}">
        <p14:creationId xmlns:p14="http://schemas.microsoft.com/office/powerpoint/2010/main" val="3118283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anim calcmode="lin" valueType="num">
                                      <p:cBhvr>
                                        <p:cTn id="2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77500" lnSpcReduction="20000"/>
          </a:bodyPr>
          <a:lstStyle/>
          <a:p>
            <a:r>
              <a:rPr lang="ru-RU" dirty="0"/>
              <a:t>При разрешении спора о законности расторжения трудового договора по инициативе работодателя или привлечении к дисциплинарной ответственности, судам следует разграничивать понятия «член профсоюза» и «член выборного профсоюзного органа». Законодательство требует получения мотивированного мнения профсоюзного органа профессионального союза только в отношении членов выборных профсоюзных органов, не освобожденных от основной работы. Работодатель обязан получить мотивированное мнение профсоюзного органа профессионального союза при издании приказа о расторжении трудового договора по инициативе работодателя и привлечении к дисциплинарной ответственности.</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45</a:t>
            </a:fld>
            <a:endParaRPr lang="en-US"/>
          </a:p>
        </p:txBody>
      </p:sp>
    </p:spTree>
    <p:extLst>
      <p:ext uri="{BB962C8B-B14F-4D97-AF65-F5344CB8AC3E}">
        <p14:creationId xmlns:p14="http://schemas.microsoft.com/office/powerpoint/2010/main" val="14310329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Отсутствие мотивированного мнения органа профессионального союза на момент расторжения трудового договора по инициативе работодателя или привлечения к дисциплинарной ответственности члена выборного профсоюзного органа, не освобожденного от основной работы, </a:t>
            </a:r>
            <a:r>
              <a:rPr lang="ru-RU" dirty="0">
                <a:solidFill>
                  <a:srgbClr val="FF0000"/>
                </a:solidFill>
              </a:rPr>
              <a:t>является безусловным основанием для удовлетворения иска о восстановлении на работе,</a:t>
            </a:r>
            <a:r>
              <a:rPr lang="ru-RU" dirty="0"/>
              <a:t> поскольку мотивированное мнение должно быть получено до издания приказа. </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46</a:t>
            </a:fld>
            <a:endParaRPr lang="en-US"/>
          </a:p>
        </p:txBody>
      </p:sp>
    </p:spTree>
    <p:extLst>
      <p:ext uri="{BB962C8B-B14F-4D97-AF65-F5344CB8AC3E}">
        <p14:creationId xmlns:p14="http://schemas.microsoft.com/office/powerpoint/2010/main" val="20327545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063F8596-4733-4433-BB1D-3B5AB4FFA272}" type="slidenum">
              <a:rPr lang="ru-RU"/>
              <a:pPr>
                <a:defRPr/>
              </a:pPr>
              <a:t>47</a:t>
            </a:fld>
            <a:endParaRPr lang="ru-RU"/>
          </a:p>
        </p:txBody>
      </p:sp>
      <p:sp>
        <p:nvSpPr>
          <p:cNvPr id="149506" name="Rectangle 2"/>
          <p:cNvSpPr>
            <a:spLocks noGrp="1" noChangeArrowheads="1"/>
          </p:cNvSpPr>
          <p:nvPr>
            <p:ph type="body" idx="1"/>
          </p:nvPr>
        </p:nvSpPr>
        <p:spPr>
          <a:xfrm>
            <a:off x="0" y="0"/>
            <a:ext cx="9144000" cy="6858000"/>
          </a:xfrm>
        </p:spPr>
        <p:txBody>
          <a:bodyPr/>
          <a:lstStyle/>
          <a:p>
            <a:pPr algn="ctr" eaLnBrk="1" hangingPunct="1">
              <a:buFont typeface="Wingdings" pitchFamily="2" charset="2"/>
              <a:buNone/>
              <a:defRPr/>
            </a:pPr>
            <a:r>
              <a:rPr lang="ru-RU" sz="3600" b="1" dirty="0" smtClean="0">
                <a:solidFill>
                  <a:srgbClr val="FF0000"/>
                </a:solidFill>
                <a:latin typeface="Times New Roman" pitchFamily="18" charset="0"/>
              </a:rPr>
              <a:t>Сроки наложения  дисциплинарных взысканий</a:t>
            </a:r>
            <a:r>
              <a:rPr lang="ru-RU" sz="3600" b="1" dirty="0" smtClean="0">
                <a:solidFill>
                  <a:schemeClr val="accent2"/>
                </a:solidFill>
                <a:latin typeface="Times New Roman" pitchFamily="18" charset="0"/>
              </a:rPr>
              <a:t>    </a:t>
            </a:r>
          </a:p>
          <a:p>
            <a:pPr eaLnBrk="1" hangingPunct="1">
              <a:buFont typeface="Wingdings" pitchFamily="2" charset="2"/>
              <a:buNone/>
              <a:defRPr/>
            </a:pPr>
            <a:r>
              <a:rPr lang="ru-RU" b="1" dirty="0" smtClean="0">
                <a:latin typeface="Times New Roman" pitchFamily="18" charset="0"/>
              </a:rPr>
              <a:t>    Дисциплинарное взыскание на работника налагается непосредственно за обнаружением дисциплинарного проступка, но не позднее одного  месяца со дня его обнаружения, за исключением случаев, установленных законами Республики Казахстан, а также в период действия обстоятельств, при которых не издается акт работодателя  о наложении на работника дисциплинарного взыскания</a:t>
            </a:r>
          </a:p>
        </p:txBody>
      </p:sp>
    </p:spTree>
    <p:extLst>
      <p:ext uri="{BB962C8B-B14F-4D97-AF65-F5344CB8AC3E}">
        <p14:creationId xmlns:p14="http://schemas.microsoft.com/office/powerpoint/2010/main" val="1382336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10000"/>
          </a:bodyPr>
          <a:lstStyle/>
          <a:p>
            <a:r>
              <a:rPr lang="ru-RU" dirty="0"/>
              <a:t>Если при рассмотрении дела о восстановлении на работе лица, трудовой договор с которым расторгнут за нарушение трудовой дисциплины, суд придет к выводу, </a:t>
            </a:r>
            <a:r>
              <a:rPr lang="ru-RU" dirty="0">
                <a:solidFill>
                  <a:srgbClr val="FF0000"/>
                </a:solidFill>
              </a:rPr>
              <a:t>что проступок действительно имел место</a:t>
            </a:r>
            <a:r>
              <a:rPr lang="ru-RU" dirty="0"/>
              <a:t>, но расторжение произведено </a:t>
            </a:r>
            <a:r>
              <a:rPr lang="ru-RU" dirty="0">
                <a:solidFill>
                  <a:srgbClr val="FF0000"/>
                </a:solidFill>
              </a:rPr>
              <a:t>с нарушением установленного Трудовым кодексом порядка или срока</a:t>
            </a:r>
            <a:r>
              <a:rPr lang="ru-RU" dirty="0"/>
              <a:t> наложения дисциплинарного взыскания, то работник </a:t>
            </a:r>
            <a:r>
              <a:rPr lang="ru-RU" b="1" dirty="0"/>
              <a:t>может быть </a:t>
            </a:r>
            <a:r>
              <a:rPr lang="ru-RU" dirty="0"/>
              <a:t>восстановлен на работе.</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48</a:t>
            </a:fld>
            <a:endParaRPr lang="en-US"/>
          </a:p>
        </p:txBody>
      </p:sp>
    </p:spTree>
    <p:extLst>
      <p:ext uri="{BB962C8B-B14F-4D97-AF65-F5344CB8AC3E}">
        <p14:creationId xmlns:p14="http://schemas.microsoft.com/office/powerpoint/2010/main" val="33524747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1554CF9B-65D4-4A40-99EF-0D50032C8BA1}" type="slidenum">
              <a:rPr lang="ru-RU"/>
              <a:pPr>
                <a:defRPr/>
              </a:pPr>
              <a:t>49</a:t>
            </a:fld>
            <a:endParaRPr lang="ru-RU"/>
          </a:p>
        </p:txBody>
      </p:sp>
      <p:sp>
        <p:nvSpPr>
          <p:cNvPr id="198659" name="Rectangle 3"/>
          <p:cNvSpPr>
            <a:spLocks noGrp="1" noChangeArrowheads="1"/>
          </p:cNvSpPr>
          <p:nvPr>
            <p:ph type="body" idx="1"/>
          </p:nvPr>
        </p:nvSpPr>
        <p:spPr>
          <a:xfrm>
            <a:off x="457200" y="692696"/>
            <a:ext cx="8229600" cy="5433467"/>
          </a:xfrm>
        </p:spPr>
        <p:txBody>
          <a:bodyPr>
            <a:normAutofit lnSpcReduction="10000"/>
          </a:bodyPr>
          <a:lstStyle/>
          <a:p>
            <a:pPr eaLnBrk="1" hangingPunct="1">
              <a:defRPr/>
            </a:pPr>
            <a:r>
              <a:rPr lang="ru-RU" dirty="0" smtClean="0"/>
              <a:t>В случаях, предусмотренных статьей 176, дисциплинарные взыскания налагаются не позднее одного месяца со дня вступления в законную силу решения суда о признании забастовки незаконной.</a:t>
            </a:r>
          </a:p>
          <a:p>
            <a:pPr eaLnBrk="1" hangingPunct="1">
              <a:defRPr/>
            </a:pPr>
            <a:endParaRPr lang="ru-RU" dirty="0"/>
          </a:p>
          <a:p>
            <a:r>
              <a:rPr lang="ru-RU" dirty="0"/>
              <a:t>Работодатель, наложивший на работника дисциплинарное взыскание, вправе снять его досрочно путем издания акта работодателя.</a:t>
            </a:r>
          </a:p>
          <a:p>
            <a:pPr marL="0" indent="0">
              <a:buNone/>
            </a:pPr>
            <a:r>
              <a:rPr lang="ru-RU" dirty="0"/>
              <a:t> </a:t>
            </a:r>
          </a:p>
          <a:p>
            <a:pPr eaLnBrk="1" hangingPunct="1">
              <a:defRPr/>
            </a:pPr>
            <a:endParaRPr lang="ru-RU" dirty="0" smtClean="0"/>
          </a:p>
        </p:txBody>
      </p:sp>
    </p:spTree>
    <p:extLst>
      <p:ext uri="{BB962C8B-B14F-4D97-AF65-F5344CB8AC3E}">
        <p14:creationId xmlns:p14="http://schemas.microsoft.com/office/powerpoint/2010/main" val="296349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lnSpcReduction="10000"/>
          </a:bodyPr>
          <a:lstStyle/>
          <a:p>
            <a:r>
              <a:rPr lang="ru-RU" dirty="0"/>
              <a:t>Согласительными комиссиями рассматриваются индивидуальные трудовые споры по вопросам, возникающим в процессе применения трудового законодательства при регулировании </a:t>
            </a:r>
            <a:r>
              <a:rPr lang="ru-RU" dirty="0" smtClean="0"/>
              <a:t>1) трудовых </a:t>
            </a:r>
            <a:r>
              <a:rPr lang="ru-RU" dirty="0"/>
              <a:t>отношений, </a:t>
            </a:r>
            <a:r>
              <a:rPr lang="ru-RU" dirty="0" smtClean="0"/>
              <a:t>2) отношений</a:t>
            </a:r>
            <a:r>
              <a:rPr lang="ru-RU" dirty="0"/>
              <a:t>, </a:t>
            </a:r>
            <a:r>
              <a:rPr lang="ru-RU" dirty="0" smtClean="0"/>
              <a:t> непосредственно </a:t>
            </a:r>
            <a:r>
              <a:rPr lang="ru-RU" dirty="0"/>
              <a:t>связанных с трудовыми, </a:t>
            </a:r>
            <a:r>
              <a:rPr lang="ru-RU" dirty="0" smtClean="0"/>
              <a:t>3) по </a:t>
            </a:r>
            <a:r>
              <a:rPr lang="ru-RU" dirty="0"/>
              <a:t>вопросам социального партнёрства, а также </a:t>
            </a:r>
            <a:r>
              <a:rPr lang="ru-RU" dirty="0" smtClean="0"/>
              <a:t>4) безопасности </a:t>
            </a:r>
            <a:r>
              <a:rPr lang="ru-RU" dirty="0"/>
              <a:t>и охраны труда.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5</a:t>
            </a:fld>
            <a:endParaRPr lang="en-US"/>
          </a:p>
        </p:txBody>
      </p:sp>
    </p:spTree>
    <p:extLst>
      <p:ext uri="{BB962C8B-B14F-4D97-AF65-F5344CB8AC3E}">
        <p14:creationId xmlns:p14="http://schemas.microsoft.com/office/powerpoint/2010/main" val="10886060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Заголовок 1"/>
          <p:cNvSpPr>
            <a:spLocks noGrp="1"/>
          </p:cNvSpPr>
          <p:nvPr>
            <p:ph type="title"/>
          </p:nvPr>
        </p:nvSpPr>
        <p:spPr>
          <a:xfrm>
            <a:off x="395288" y="404813"/>
            <a:ext cx="8229600" cy="863600"/>
          </a:xfrm>
        </p:spPr>
        <p:txBody>
          <a:bodyPr>
            <a:normAutofit fontScale="90000"/>
          </a:bodyPr>
          <a:lstStyle/>
          <a:p>
            <a:r>
              <a:rPr lang="ru-RU" altLang="ru-RU" sz="3200" b="1" smtClean="0"/>
              <a:t>Статья 64. Дисциплинарные взыскания</a:t>
            </a:r>
            <a:r>
              <a:rPr lang="ru-RU" altLang="ru-RU" sz="3200" smtClean="0"/>
              <a:t/>
            </a:r>
            <a:br>
              <a:rPr lang="ru-RU" altLang="ru-RU" sz="3200" smtClean="0"/>
            </a:br>
            <a:endParaRPr lang="ru-RU" altLang="ru-RU" sz="3200" smtClean="0"/>
          </a:p>
        </p:txBody>
      </p:sp>
      <p:sp>
        <p:nvSpPr>
          <p:cNvPr id="3" name="Объект 2"/>
          <p:cNvSpPr>
            <a:spLocks noGrp="1"/>
          </p:cNvSpPr>
          <p:nvPr>
            <p:ph idx="1"/>
          </p:nvPr>
        </p:nvSpPr>
        <p:spPr>
          <a:xfrm>
            <a:off x="457200" y="1196975"/>
            <a:ext cx="8229600" cy="4929188"/>
          </a:xfrm>
        </p:spPr>
        <p:txBody>
          <a:bodyPr>
            <a:normAutofit fontScale="85000" lnSpcReduction="10000"/>
          </a:bodyPr>
          <a:lstStyle/>
          <a:p>
            <a:pPr>
              <a:defRPr/>
            </a:pPr>
            <a:r>
              <a:rPr lang="ru-RU" sz="2800" dirty="0"/>
              <a:t>За совершение работником дисциплинарного проступка работодатель вправе применять следующие виды дисциплинарных взысканий:</a:t>
            </a:r>
          </a:p>
          <a:p>
            <a:pPr>
              <a:defRPr/>
            </a:pPr>
            <a:r>
              <a:rPr lang="ru-RU" dirty="0" smtClean="0">
                <a:solidFill>
                  <a:schemeClr val="tx1">
                    <a:lumMod val="85000"/>
                    <a:lumOff val="15000"/>
                  </a:schemeClr>
                </a:solidFill>
              </a:rPr>
              <a:t>4</a:t>
            </a:r>
            <a:r>
              <a:rPr lang="ru-RU" dirty="0">
                <a:solidFill>
                  <a:schemeClr val="tx1">
                    <a:lumMod val="85000"/>
                    <a:lumOff val="15000"/>
                  </a:schemeClr>
                </a:solidFill>
              </a:rPr>
              <a:t>) расторжение трудового договора по инициативе работодателя по основаниям, предусмотренным </a:t>
            </a:r>
            <a:r>
              <a:rPr lang="ru-RU" u="sng" dirty="0">
                <a:solidFill>
                  <a:schemeClr val="tx1">
                    <a:lumMod val="85000"/>
                    <a:lumOff val="15000"/>
                  </a:schemeClr>
                </a:solidFill>
                <a:hlinkClick r:id="rId2" action="ppaction://hlinkfile"/>
              </a:rPr>
              <a:t>подпунктами 8), 9), 10), 11), 12), 13), 14), 15), 16), 17) и 18) пункта 1 статьи 52</a:t>
            </a:r>
            <a:r>
              <a:rPr lang="ru-RU" dirty="0">
                <a:solidFill>
                  <a:schemeClr val="tx1">
                    <a:lumMod val="85000"/>
                    <a:lumOff val="15000"/>
                  </a:schemeClr>
                </a:solidFill>
              </a:rPr>
              <a:t> </a:t>
            </a:r>
            <a:r>
              <a:rPr lang="ru-RU" dirty="0" smtClean="0">
                <a:solidFill>
                  <a:schemeClr val="tx1">
                    <a:lumMod val="85000"/>
                    <a:lumOff val="15000"/>
                  </a:schemeClr>
                </a:solidFill>
              </a:rPr>
              <a:t> </a:t>
            </a:r>
            <a:r>
              <a:rPr lang="ru-RU" dirty="0">
                <a:solidFill>
                  <a:schemeClr val="tx1">
                    <a:lumMod val="85000"/>
                    <a:lumOff val="15000"/>
                  </a:schemeClr>
                </a:solidFill>
              </a:rPr>
              <a:t>Кодекса</a:t>
            </a:r>
            <a:r>
              <a:rPr lang="ru-RU" dirty="0" smtClean="0">
                <a:solidFill>
                  <a:schemeClr val="tx1">
                    <a:lumMod val="85000"/>
                    <a:lumOff val="15000"/>
                  </a:schemeClr>
                </a:solidFill>
              </a:rPr>
              <a:t>.</a:t>
            </a:r>
          </a:p>
          <a:p>
            <a:pPr>
              <a:defRPr/>
            </a:pPr>
            <a:r>
              <a:rPr lang="ru-RU" dirty="0"/>
              <a:t>При определении вида дисциплинарного взыскания </a:t>
            </a:r>
            <a:r>
              <a:rPr lang="ru-RU" b="1" dirty="0"/>
              <a:t>работодатель вправе применить расторжение </a:t>
            </a:r>
            <a:r>
              <a:rPr lang="ru-RU" dirty="0"/>
              <a:t>трудового договора в случаях, предусмотренных подпунктами 8), 9), 10), 11), 12), 13), 14), 15), 16), 17), 18) пункта 1 статьи 52 Трудового кодекса.</a:t>
            </a:r>
          </a:p>
          <a:p>
            <a:pPr>
              <a:defRPr/>
            </a:pPr>
            <a:endParaRPr lang="ru-RU" dirty="0">
              <a:solidFill>
                <a:schemeClr val="tx1">
                  <a:lumMod val="85000"/>
                  <a:lumOff val="15000"/>
                </a:schemeClr>
              </a:solidFill>
            </a:endParaRPr>
          </a:p>
          <a:p>
            <a:pPr>
              <a:defRPr/>
            </a:pPr>
            <a:endParaRPr lang="ru-RU" dirty="0"/>
          </a:p>
        </p:txBody>
      </p:sp>
    </p:spTree>
    <p:extLst>
      <p:ext uri="{BB962C8B-B14F-4D97-AF65-F5344CB8AC3E}">
        <p14:creationId xmlns:p14="http://schemas.microsoft.com/office/powerpoint/2010/main" val="25918649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При разрешении дела о правильности расторжения трудового договора за прогул без уважительной причины трех и более часов подряд за рабочий день (смену) необходимо иметь в виду, что расторжение по этому основанию, в частности, может быть произведено за:</a:t>
            </a:r>
          </a:p>
          <a:p>
            <a:r>
              <a:rPr lang="ru-RU" dirty="0"/>
              <a:t>      оставление без уважительной причины места работы работником, а также до истечения месячного срока уведомления о расторжении трудового договора;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51</a:t>
            </a:fld>
            <a:endParaRPr lang="en-US"/>
          </a:p>
        </p:txBody>
      </p:sp>
    </p:spTree>
    <p:extLst>
      <p:ext uri="{BB962C8B-B14F-4D97-AF65-F5344CB8AC3E}">
        <p14:creationId xmlns:p14="http://schemas.microsoft.com/office/powerpoint/2010/main" val="36973361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0" y="1600200"/>
            <a:ext cx="9144000" cy="4953000"/>
          </a:xfrm>
        </p:spPr>
        <p:txBody>
          <a:bodyPr>
            <a:noAutofit/>
          </a:bodyPr>
          <a:lstStyle/>
          <a:p>
            <a:r>
              <a:rPr lang="ru-RU" sz="2400" dirty="0"/>
              <a:t>оставление без уважительной причины места работы работником, до истечения срока трудового договора;</a:t>
            </a:r>
          </a:p>
          <a:p>
            <a:r>
              <a:rPr lang="ru-RU" sz="2400" dirty="0"/>
              <a:t>      отсутствие работника на работе без уважительных причин три и более часа подряд в течение рабочего дня (рабочей смены) вне рабочего места, где он в соответствии с трудовыми обязанностями должен выполнять порученную ему работу;</a:t>
            </a:r>
          </a:p>
          <a:p>
            <a:r>
              <a:rPr lang="ru-RU" sz="2400" dirty="0"/>
              <a:t>       самовольный уход в отпуск, в том числе в отпуск без сохранения заработной платы (за исключением отпуска без сохранения заработной платы по уходу за ребенком до достижения им возраста трех лет, который работодатель обязан предоставить работнику по его заявлению в порядке статьи 100 Трудового кодекса) или самовольное использование дней отдыха за работу в праздничные и выходные дни.</a:t>
            </a:r>
          </a:p>
          <a:p>
            <a:endParaRPr lang="ru-RU" sz="2400"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52</a:t>
            </a:fld>
            <a:endParaRPr lang="en-US"/>
          </a:p>
        </p:txBody>
      </p:sp>
    </p:spTree>
    <p:extLst>
      <p:ext uri="{BB962C8B-B14F-4D97-AF65-F5344CB8AC3E}">
        <p14:creationId xmlns:p14="http://schemas.microsoft.com/office/powerpoint/2010/main" val="39827734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Расторжение ТД</a:t>
            </a:r>
            <a:endParaRPr lang="ru-RU" dirty="0"/>
          </a:p>
        </p:txBody>
      </p:sp>
      <p:sp>
        <p:nvSpPr>
          <p:cNvPr id="3" name="Объект 2"/>
          <p:cNvSpPr>
            <a:spLocks noGrp="1"/>
          </p:cNvSpPr>
          <p:nvPr>
            <p:ph idx="1"/>
          </p:nvPr>
        </p:nvSpPr>
        <p:spPr/>
        <p:txBody>
          <a:bodyPr>
            <a:normAutofit fontScale="85000" lnSpcReduction="20000"/>
          </a:bodyPr>
          <a:lstStyle/>
          <a:p>
            <a:r>
              <a:rPr lang="ru-RU" dirty="0"/>
              <a:t>По инициативе работодателя (подпункты 9) и 10) пункта 1 статьи 52 Трудового кодекса) трудовой договор может быть расторгнут в случае нахождения работника на работе в состоянии алкогольного, наркотического, психотропного, </a:t>
            </a:r>
            <a:r>
              <a:rPr lang="ru-RU" dirty="0" err="1"/>
              <a:t>токсикоманического</a:t>
            </a:r>
            <a:r>
              <a:rPr lang="ru-RU" dirty="0"/>
              <a:t> опьянения (их аналогов), в том числе в случаях употребления в течение рабочего дня веществ, вызывающих состояние алкогольного, наркотического, </a:t>
            </a:r>
            <a:r>
              <a:rPr lang="ru-RU" dirty="0" err="1"/>
              <a:t>токсикоманического</a:t>
            </a:r>
            <a:r>
              <a:rPr lang="ru-RU" dirty="0"/>
              <a:t> опьянения (их аналогов). </a:t>
            </a:r>
            <a:r>
              <a:rPr lang="ru-RU" b="1" i="1" dirty="0"/>
              <a:t>Для расторжения трудового договора по этим основаниям не имеет значения, отстранялся ли работник от работы в связи с таким состоянием.</a:t>
            </a:r>
          </a:p>
          <a:p>
            <a:endParaRPr lang="ru-RU" b="1" i="1" dirty="0"/>
          </a:p>
        </p:txBody>
      </p:sp>
      <p:sp>
        <p:nvSpPr>
          <p:cNvPr id="4" name="Номер слайда 3"/>
          <p:cNvSpPr>
            <a:spLocks noGrp="1"/>
          </p:cNvSpPr>
          <p:nvPr>
            <p:ph type="sldNum" sz="quarter" idx="11"/>
          </p:nvPr>
        </p:nvSpPr>
        <p:spPr/>
        <p:txBody>
          <a:bodyPr/>
          <a:lstStyle/>
          <a:p>
            <a:pPr>
              <a:defRPr/>
            </a:pPr>
            <a:fld id="{CEB6DBA5-5062-4831-820B-0B12E4CAEFA1}" type="slidenum">
              <a:rPr lang="ru-RU" smtClean="0"/>
              <a:pPr>
                <a:defRPr/>
              </a:pPr>
              <a:t>53</a:t>
            </a:fld>
            <a:endParaRPr lang="ru-RU"/>
          </a:p>
        </p:txBody>
      </p:sp>
    </p:spTree>
    <p:extLst>
      <p:ext uri="{BB962C8B-B14F-4D97-AF65-F5344CB8AC3E}">
        <p14:creationId xmlns:p14="http://schemas.microsoft.com/office/powerpoint/2010/main" val="513752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92500" lnSpcReduction="10000"/>
          </a:bodyPr>
          <a:lstStyle/>
          <a:p>
            <a:r>
              <a:rPr lang="ru-RU" dirty="0"/>
              <a:t>Расторжение трудового договора по этим основаниям может последовать и тогда, когда работник </a:t>
            </a:r>
            <a:r>
              <a:rPr lang="ru-RU" b="1" dirty="0"/>
              <a:t>в рабочее время </a:t>
            </a:r>
            <a:r>
              <a:rPr lang="ru-RU" dirty="0"/>
              <a:t>находился в таком состоянии или употреблял указанные вещества не на своем рабочем месте, а на территории организации или объекта, где по поручению работодателя должен был выполнять трудовую функцию.</a:t>
            </a:r>
          </a:p>
          <a:p>
            <a:r>
              <a:rPr lang="ru-RU" dirty="0"/>
              <a:t>      Нетрезвое состояние работника либо наркотическое опьянение или интоксикация иного типа </a:t>
            </a:r>
            <a:r>
              <a:rPr lang="ru-RU" b="1" dirty="0"/>
              <a:t>должно быть подтверждено медицинским заключением</a:t>
            </a:r>
            <a:r>
              <a:rPr lang="ru-RU" dirty="0"/>
              <a:t>.</a:t>
            </a:r>
          </a:p>
          <a:p>
            <a:endParaRPr lang="ru-RU" dirty="0"/>
          </a:p>
        </p:txBody>
      </p:sp>
    </p:spTree>
    <p:extLst>
      <p:ext uri="{BB962C8B-B14F-4D97-AF65-F5344CB8AC3E}">
        <p14:creationId xmlns:p14="http://schemas.microsoft.com/office/powerpoint/2010/main" val="3849753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764704"/>
            <a:ext cx="8229600" cy="5472608"/>
          </a:xfrm>
        </p:spPr>
        <p:txBody>
          <a:bodyPr>
            <a:normAutofit/>
          </a:bodyPr>
          <a:lstStyle/>
          <a:p>
            <a:r>
              <a:rPr lang="ru-RU" dirty="0"/>
              <a:t>Решение о направлении работника на медицинское освидетельствование принимается лицом, </a:t>
            </a:r>
            <a:r>
              <a:rPr lang="ru-RU" b="1" dirty="0"/>
              <a:t>уполномоченным работодателем. </a:t>
            </a:r>
            <a:endParaRPr lang="ru-RU" b="1" dirty="0" smtClean="0"/>
          </a:p>
          <a:p>
            <a:r>
              <a:rPr lang="ru-RU" dirty="0" smtClean="0"/>
              <a:t>В </a:t>
            </a:r>
            <a:r>
              <a:rPr lang="ru-RU" dirty="0"/>
              <a:t>случае отказа работника от прохождения медицинского освидетельствования составляется соответствующий </a:t>
            </a:r>
            <a:r>
              <a:rPr lang="ru-RU" b="1" dirty="0"/>
              <a:t>акт</a:t>
            </a:r>
            <a:r>
              <a:rPr lang="ru-RU" dirty="0"/>
              <a:t>, который является основанием для расторжения трудового договора согласно подпункту 10) пункта 1 статьи 52 Трудового кодекса. </a:t>
            </a:r>
          </a:p>
          <a:p>
            <a:endParaRPr lang="ru-RU" dirty="0"/>
          </a:p>
        </p:txBody>
      </p:sp>
    </p:spTree>
    <p:extLst>
      <p:ext uri="{BB962C8B-B14F-4D97-AF65-F5344CB8AC3E}">
        <p14:creationId xmlns:p14="http://schemas.microsoft.com/office/powerpoint/2010/main" val="37717482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Расторжение ТД</a:t>
            </a:r>
            <a:endParaRPr lang="ru-RU" dirty="0"/>
          </a:p>
        </p:txBody>
      </p:sp>
      <p:sp>
        <p:nvSpPr>
          <p:cNvPr id="3" name="Объект 2"/>
          <p:cNvSpPr>
            <a:spLocks noGrp="1"/>
          </p:cNvSpPr>
          <p:nvPr>
            <p:ph idx="1"/>
          </p:nvPr>
        </p:nvSpPr>
        <p:spPr>
          <a:xfrm>
            <a:off x="457200" y="1340768"/>
            <a:ext cx="8229600" cy="5256584"/>
          </a:xfrm>
        </p:spPr>
        <p:txBody>
          <a:bodyPr>
            <a:normAutofit fontScale="92500" lnSpcReduction="20000"/>
          </a:bodyPr>
          <a:lstStyle/>
          <a:p>
            <a:r>
              <a:rPr lang="ru-RU" dirty="0"/>
              <a:t>Рассматривая дела о восстановлении на работе лиц, уволенных по </a:t>
            </a:r>
            <a:r>
              <a:rPr lang="ru-RU" dirty="0" err="1" smtClean="0"/>
              <a:t>п.п</a:t>
            </a:r>
            <a:r>
              <a:rPr lang="ru-RU" dirty="0" smtClean="0"/>
              <a:t>. </a:t>
            </a:r>
            <a:r>
              <a:rPr lang="ru-RU" dirty="0"/>
              <a:t>13) </a:t>
            </a:r>
            <a:r>
              <a:rPr lang="ru-RU" dirty="0" smtClean="0"/>
              <a:t>п. </a:t>
            </a:r>
            <a:r>
              <a:rPr lang="ru-RU" dirty="0"/>
              <a:t>1 </a:t>
            </a:r>
            <a:r>
              <a:rPr lang="ru-RU" dirty="0" smtClean="0"/>
              <a:t>ст. </a:t>
            </a:r>
            <a:r>
              <a:rPr lang="ru-RU" dirty="0"/>
              <a:t>52 </a:t>
            </a:r>
            <a:r>
              <a:rPr lang="ru-RU" dirty="0" smtClean="0"/>
              <a:t>ТК, </a:t>
            </a:r>
            <a:r>
              <a:rPr lang="ru-RU" dirty="0"/>
              <a:t>судам следует учитывать, что по данному основанию могут быть уволены </a:t>
            </a:r>
            <a:r>
              <a:rPr lang="ru-RU" b="1" dirty="0"/>
              <a:t>не только работники, непосредственно обслуживающие денежные или товарные ценности (прием, хранение, транспортировка, распределение и т.п.), но также и другие работники, которые в силу возложенных на них трудовых обязанностей </a:t>
            </a:r>
            <a:r>
              <a:rPr lang="ru-RU" dirty="0"/>
              <a:t>имеют непосредственный доступ к денежным операциям совершившие виновные действия либо бездействия, которые дают основание для утраты доверия к ним.</a:t>
            </a:r>
          </a:p>
          <a:p>
            <a:endParaRPr lang="ru-RU" dirty="0"/>
          </a:p>
        </p:txBody>
      </p:sp>
    </p:spTree>
    <p:extLst>
      <p:ext uri="{BB962C8B-B14F-4D97-AF65-F5344CB8AC3E}">
        <p14:creationId xmlns:p14="http://schemas.microsoft.com/office/powerpoint/2010/main" val="8977936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92500"/>
          </a:bodyPr>
          <a:lstStyle/>
          <a:p>
            <a:r>
              <a:rPr lang="ru-RU" dirty="0"/>
              <a:t>К таким действиям, в частности, могут быть отнесены: получение оплаты за услуги без соответствующих документов, обмеривание, обвешивание, обсчет, нарушение правил продажи спиртных напитков или выдачи наркотических лекарственных средств, завышение цен, присвоение имущества или виновное допущение его недостачи и излишка, </a:t>
            </a:r>
            <a:r>
              <a:rPr lang="ru-RU" b="1" dirty="0"/>
              <a:t>банковские операции, проведенные с нарушением установленного порядка.</a:t>
            </a:r>
          </a:p>
          <a:p>
            <a:endParaRPr lang="ru-RU" dirty="0"/>
          </a:p>
        </p:txBody>
      </p:sp>
    </p:spTree>
    <p:extLst>
      <p:ext uri="{BB962C8B-B14F-4D97-AF65-F5344CB8AC3E}">
        <p14:creationId xmlns:p14="http://schemas.microsoft.com/office/powerpoint/2010/main" val="35480659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При рассмотрении спора в связи с совершением работником дисциплинарного проступка судам следует учитывать, что </a:t>
            </a:r>
            <a:r>
              <a:rPr lang="ru-RU" dirty="0">
                <a:solidFill>
                  <a:srgbClr val="FF0000"/>
                </a:solidFill>
              </a:rPr>
              <a:t>избрание вида дисциплинарного взыскания </a:t>
            </a:r>
            <a:r>
              <a:rPr lang="ru-RU" dirty="0"/>
              <a:t>(замечание, выговор, строгий выговор, расторжение трудового договора) </a:t>
            </a:r>
            <a:r>
              <a:rPr lang="ru-RU" dirty="0">
                <a:solidFill>
                  <a:srgbClr val="FF0000"/>
                </a:solidFill>
              </a:rPr>
              <a:t>является правом работодателя</a:t>
            </a:r>
            <a:r>
              <a:rPr lang="ru-RU" dirty="0"/>
              <a:t> в зависимости от совершенного работником дисциплинарного проступка </a:t>
            </a:r>
            <a:r>
              <a:rPr lang="ru-RU" dirty="0">
                <a:solidFill>
                  <a:srgbClr val="FF0000"/>
                </a:solidFill>
              </a:rPr>
              <a:t>и относится к компетенции работодателя</a:t>
            </a:r>
            <a:r>
              <a:rPr lang="ru-RU" dirty="0"/>
              <a:t>, с которым работник состоит в трудовых отношениях.</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58</a:t>
            </a:fld>
            <a:endParaRPr lang="en-US"/>
          </a:p>
        </p:txBody>
      </p:sp>
    </p:spTree>
    <p:extLst>
      <p:ext uri="{BB962C8B-B14F-4D97-AF65-F5344CB8AC3E}">
        <p14:creationId xmlns:p14="http://schemas.microsoft.com/office/powerpoint/2010/main" val="19688359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77500" lnSpcReduction="20000"/>
          </a:bodyPr>
          <a:lstStyle/>
          <a:p>
            <a:r>
              <a:rPr lang="ru-RU" dirty="0"/>
              <a:t>Разрешая иск о восстановлении на прежней работе лица, уволенного по основанию, предусмотренному </a:t>
            </a:r>
            <a:r>
              <a:rPr lang="ru-RU" dirty="0" err="1" smtClean="0"/>
              <a:t>п.п</a:t>
            </a:r>
            <a:r>
              <a:rPr lang="ru-RU" dirty="0" smtClean="0"/>
              <a:t>. </a:t>
            </a:r>
            <a:r>
              <a:rPr lang="ru-RU" dirty="0"/>
              <a:t>16) </a:t>
            </a:r>
            <a:r>
              <a:rPr lang="ru-RU" dirty="0" smtClean="0"/>
              <a:t>п. </a:t>
            </a:r>
            <a:r>
              <a:rPr lang="ru-RU" dirty="0"/>
              <a:t>1 </a:t>
            </a:r>
            <a:r>
              <a:rPr lang="ru-RU" dirty="0" smtClean="0"/>
              <a:t>ст. </a:t>
            </a:r>
            <a:r>
              <a:rPr lang="ru-RU" dirty="0"/>
              <a:t>52 </a:t>
            </a:r>
            <a:r>
              <a:rPr lang="ru-RU" dirty="0" smtClean="0"/>
              <a:t>ТК, </a:t>
            </a:r>
            <a:r>
              <a:rPr lang="ru-RU" dirty="0"/>
              <a:t>суд обязан исследовать доказательства о </a:t>
            </a:r>
            <a:r>
              <a:rPr lang="ru-RU" dirty="0" smtClean="0"/>
              <a:t>том</a:t>
            </a:r>
            <a:r>
              <a:rPr lang="ru-RU" dirty="0"/>
              <a:t>:</a:t>
            </a:r>
            <a:endParaRPr lang="ru-RU" dirty="0" smtClean="0"/>
          </a:p>
          <a:p>
            <a:r>
              <a:rPr lang="ru-RU" dirty="0" smtClean="0"/>
              <a:t>совершал </a:t>
            </a:r>
            <a:r>
              <a:rPr lang="ru-RU" dirty="0"/>
              <a:t>ли ранее работник проступок, за который был привлечен к дисциплинарной </a:t>
            </a:r>
            <a:r>
              <a:rPr lang="ru-RU" dirty="0" smtClean="0"/>
              <a:t>ответственности</a:t>
            </a:r>
          </a:p>
          <a:p>
            <a:r>
              <a:rPr lang="ru-RU" dirty="0" smtClean="0"/>
              <a:t>соблюдены </a:t>
            </a:r>
            <a:r>
              <a:rPr lang="ru-RU" dirty="0"/>
              <a:t>ли установленные законодательными актами порядок и сроки наложения этого дисциплинарного </a:t>
            </a:r>
            <a:r>
              <a:rPr lang="ru-RU" dirty="0" smtClean="0"/>
              <a:t>взыскания</a:t>
            </a:r>
          </a:p>
          <a:p>
            <a:r>
              <a:rPr lang="ru-RU" dirty="0" smtClean="0"/>
              <a:t>есть </a:t>
            </a:r>
            <a:r>
              <a:rPr lang="ru-RU" dirty="0"/>
              <a:t>ли признак повторности неисполнения или повторного ненадлежащего исполнения работником без уважительных причин трудовых обязанностей.</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59</a:t>
            </a:fld>
            <a:endParaRPr lang="en-US"/>
          </a:p>
        </p:txBody>
      </p:sp>
    </p:spTree>
    <p:extLst>
      <p:ext uri="{BB962C8B-B14F-4D97-AF65-F5344CB8AC3E}">
        <p14:creationId xmlns:p14="http://schemas.microsoft.com/office/powerpoint/2010/main" val="1294151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Нормативное постановление ВС РК</a:t>
            </a:r>
            <a:endParaRPr lang="ru-RU" dirty="0"/>
          </a:p>
        </p:txBody>
      </p:sp>
      <p:sp>
        <p:nvSpPr>
          <p:cNvPr id="3" name="Объект 2"/>
          <p:cNvSpPr>
            <a:spLocks noGrp="1"/>
          </p:cNvSpPr>
          <p:nvPr>
            <p:ph idx="1"/>
          </p:nvPr>
        </p:nvSpPr>
        <p:spPr/>
        <p:txBody>
          <a:bodyPr>
            <a:normAutofit fontScale="85000" lnSpcReduction="20000"/>
          </a:bodyPr>
          <a:lstStyle/>
          <a:p>
            <a:r>
              <a:rPr lang="ru-RU" dirty="0"/>
              <a:t>Индивидуальные трудовые споры </a:t>
            </a:r>
            <a:r>
              <a:rPr lang="ru-RU" dirty="0" smtClean="0"/>
              <a:t>вытекающие </a:t>
            </a:r>
            <a:r>
              <a:rPr lang="ru-RU" dirty="0"/>
              <a:t>из предусмотренных Трудовым кодексом трудовых договоров, коллективных договоров и актов работодателя, рассматриваются согласительными комиссиями, а по неурегулированным вопросам либо при неисполнении решений согласительных комиссий – судами, </a:t>
            </a:r>
            <a:r>
              <a:rPr lang="ru-RU" dirty="0">
                <a:solidFill>
                  <a:srgbClr val="FF0000"/>
                </a:solidFill>
              </a:rPr>
              <a:t>за исключением</a:t>
            </a:r>
            <a:r>
              <a:rPr lang="ru-RU" dirty="0"/>
              <a:t> </a:t>
            </a:r>
            <a:r>
              <a:rPr lang="ru-RU" dirty="0" smtClean="0"/>
              <a:t>1) субъектов малого предпринимательства,2) </a:t>
            </a:r>
            <a:r>
              <a:rPr lang="ru-RU" dirty="0"/>
              <a:t>домашних работников, </a:t>
            </a:r>
            <a:r>
              <a:rPr lang="ru-RU" dirty="0" smtClean="0"/>
              <a:t>3) руководителей </a:t>
            </a:r>
            <a:r>
              <a:rPr lang="ru-RU" dirty="0"/>
              <a:t>исполнительного органа юридического лица и других членов коллегиального исполнительного органа юридического лица, а также единоличного исполнительного органа юридического лица. </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a:t>
            </a:fld>
            <a:endParaRPr lang="en-US"/>
          </a:p>
        </p:txBody>
      </p:sp>
    </p:spTree>
    <p:extLst>
      <p:ext uri="{BB962C8B-B14F-4D97-AF65-F5344CB8AC3E}">
        <p14:creationId xmlns:p14="http://schemas.microsoft.com/office/powerpoint/2010/main" val="31151059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При определении повторности необходимо руководствоваться наличием у работника одного из видов дисциплинарного взыскания (замечание, выговор, строгий выговор) в период его действия, </a:t>
            </a:r>
            <a:r>
              <a:rPr lang="ru-RU" dirty="0">
                <a:solidFill>
                  <a:srgbClr val="FF0000"/>
                </a:solidFill>
              </a:rPr>
              <a:t>независимо от того, какой дисциплинарный проступок был совершен работником повторно аналогичный первому проступку или иной другой дисциплинарный проступок</a:t>
            </a:r>
            <a:r>
              <a:rPr lang="ru-RU" dirty="0"/>
              <a:t>. В основании расторжения трудового договора предусмотрено наложение на работника дисциплинарного взыскания за повторное неисполнение или повторное ненадлежащее исполнение без уважительных причин трудовых обязанностей.</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60</a:t>
            </a:fld>
            <a:endParaRPr lang="en-US"/>
          </a:p>
        </p:txBody>
      </p:sp>
    </p:spTree>
    <p:extLst>
      <p:ext uri="{BB962C8B-B14F-4D97-AF65-F5344CB8AC3E}">
        <p14:creationId xmlns:p14="http://schemas.microsoft.com/office/powerpoint/2010/main" val="17535543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При этом суду следует иметь в виду, что расторжение трудового договора по данному основанию </a:t>
            </a:r>
            <a:r>
              <a:rPr lang="ru-RU" dirty="0">
                <a:solidFill>
                  <a:srgbClr val="FF0000"/>
                </a:solidFill>
              </a:rPr>
              <a:t>возможно только при наличии ранее совершенного дисциплинарного проступка, за который работник уже был привлечен к дисциплинарной ответственности</a:t>
            </a:r>
            <a:r>
              <a:rPr lang="ru-RU" dirty="0"/>
              <a:t>, в порядке, предусмотренном статьей 65 Трудового кодекса. </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61</a:t>
            </a:fld>
            <a:endParaRPr lang="en-US"/>
          </a:p>
        </p:txBody>
      </p:sp>
    </p:spTree>
    <p:extLst>
      <p:ext uri="{BB962C8B-B14F-4D97-AF65-F5344CB8AC3E}">
        <p14:creationId xmlns:p14="http://schemas.microsoft.com/office/powerpoint/2010/main" val="23089036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Если при рассмотрении дела суд установит, что привлечение лица к дисциплинарной ответственности за ранее совершенный проступок произведено с нарушением законодательства, то признак повторности исключается, а истец подлежит восстановлению на прежней работе.</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62</a:t>
            </a:fld>
            <a:endParaRPr lang="en-US"/>
          </a:p>
        </p:txBody>
      </p:sp>
    </p:spTree>
    <p:extLst>
      <p:ext uri="{BB962C8B-B14F-4D97-AF65-F5344CB8AC3E}">
        <p14:creationId xmlns:p14="http://schemas.microsoft.com/office/powerpoint/2010/main" val="86663075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При рассмотрении спора в связи с совершением работником дисциплинарного проступка судам следует учитывать, что </a:t>
            </a:r>
            <a:r>
              <a:rPr lang="ru-RU" dirty="0">
                <a:solidFill>
                  <a:srgbClr val="FF0000"/>
                </a:solidFill>
              </a:rPr>
              <a:t>избрание вида дисциплинарного взыскания </a:t>
            </a:r>
            <a:r>
              <a:rPr lang="ru-RU" dirty="0"/>
              <a:t>(замечание, выговор, строгий выговор, расторжение трудового договора) </a:t>
            </a:r>
            <a:r>
              <a:rPr lang="ru-RU" dirty="0">
                <a:solidFill>
                  <a:srgbClr val="FF0000"/>
                </a:solidFill>
              </a:rPr>
              <a:t>является правом работодателя</a:t>
            </a:r>
            <a:r>
              <a:rPr lang="ru-RU" dirty="0"/>
              <a:t> в зависимости от совершенного работником дисциплинарного проступка </a:t>
            </a:r>
            <a:r>
              <a:rPr lang="ru-RU" dirty="0">
                <a:solidFill>
                  <a:srgbClr val="FF0000"/>
                </a:solidFill>
              </a:rPr>
              <a:t>и относится к компетенции работодателя</a:t>
            </a:r>
            <a:r>
              <a:rPr lang="ru-RU" dirty="0"/>
              <a:t>, с которым работник состоит в трудовых отношениях.</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63</a:t>
            </a:fld>
            <a:endParaRPr lang="en-US"/>
          </a:p>
        </p:txBody>
      </p:sp>
    </p:spTree>
    <p:extLst>
      <p:ext uri="{BB962C8B-B14F-4D97-AF65-F5344CB8AC3E}">
        <p14:creationId xmlns:p14="http://schemas.microsoft.com/office/powerpoint/2010/main" val="25074315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Расторжение трудового договора по основанию, предусмотренному подпунктом 24) пункта 1 статьи 52 Трудового кодекса, допускается только в отношении работников, достигших пенсионного возраста, установленного пунктом 1 статьи 11 Закона Республики Казахстан от 21 июня 2013 года № 105-V «О пенсионном обеспечении в Республике Казахстан».</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64</a:t>
            </a:fld>
            <a:endParaRPr lang="en-US"/>
          </a:p>
        </p:txBody>
      </p:sp>
    </p:spTree>
    <p:extLst>
      <p:ext uri="{BB962C8B-B14F-4D97-AF65-F5344CB8AC3E}">
        <p14:creationId xmlns:p14="http://schemas.microsoft.com/office/powerpoint/2010/main" val="25250271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10000"/>
          </a:bodyPr>
          <a:lstStyle/>
          <a:p>
            <a:r>
              <a:rPr lang="ru-RU" dirty="0"/>
              <a:t>Расторжение трудового договора по основанию, предусмотренному подпунктом 24) пункта 1 статьи 52 Трудового кодекса, </a:t>
            </a:r>
            <a:r>
              <a:rPr lang="ru-RU" dirty="0">
                <a:solidFill>
                  <a:srgbClr val="FF0000"/>
                </a:solidFill>
              </a:rPr>
              <a:t>допускается, в том числе и с избранными руководителями профсоюзных организаций на основании решения высшего или коллегиального органа профсоюза</a:t>
            </a:r>
            <a:r>
              <a:rPr lang="ru-RU" dirty="0"/>
              <a:t>, </a:t>
            </a:r>
            <a:r>
              <a:rPr lang="ru-RU" b="1" dirty="0"/>
              <a:t>независимо от срока избрания.</a:t>
            </a:r>
            <a:r>
              <a:rPr lang="ru-RU" dirty="0"/>
              <a:t> Расторжение трудового договора с избранными руководителями профсоюзных организаций может осуществляться до окончания срока полномочий в порядке, предусмотренным пунктом 9 статьи 53 Трудового кодекса.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65</a:t>
            </a:fld>
            <a:endParaRPr lang="en-US"/>
          </a:p>
        </p:txBody>
      </p:sp>
    </p:spTree>
    <p:extLst>
      <p:ext uri="{BB962C8B-B14F-4D97-AF65-F5344CB8AC3E}">
        <p14:creationId xmlns:p14="http://schemas.microsoft.com/office/powerpoint/2010/main" val="129717856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Суды должны учитывать, что расторжение трудового договора с работниками, достигшими пенсионного возраста, </a:t>
            </a:r>
            <a:r>
              <a:rPr lang="ru-RU" dirty="0">
                <a:solidFill>
                  <a:srgbClr val="FF0000"/>
                </a:solidFill>
              </a:rPr>
              <a:t>является правом, а не обязанностью работодателя</a:t>
            </a:r>
            <a:r>
              <a:rPr lang="ru-RU" dirty="0"/>
              <a:t>. </a:t>
            </a:r>
            <a:endParaRPr lang="ru-RU" dirty="0" smtClean="0"/>
          </a:p>
          <a:p>
            <a:r>
              <a:rPr lang="ru-RU" dirty="0" smtClean="0"/>
              <a:t>Возможность </a:t>
            </a:r>
            <a:r>
              <a:rPr lang="ru-RU" dirty="0"/>
              <a:t>продолжения трудовых отношений в отношении работников, достигших пенсионного возраста, должна быть закреплена положениями коллективного договора, </a:t>
            </a:r>
            <a:r>
              <a:rPr lang="ru-RU" dirty="0">
                <a:solidFill>
                  <a:srgbClr val="FF0000"/>
                </a:solidFill>
              </a:rPr>
              <a:t>только в отношении пенсионеров, работа которых связана с тяжелыми, вредными и (или) опасными условиями труда </a:t>
            </a:r>
            <a:r>
              <a:rPr lang="ru-RU" dirty="0"/>
              <a:t>(подпункт 9) пункта 1 статьи 157 Трудового кодекса).</a:t>
            </a:r>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66</a:t>
            </a:fld>
            <a:endParaRPr lang="en-US"/>
          </a:p>
        </p:txBody>
      </p:sp>
    </p:spTree>
    <p:extLst>
      <p:ext uri="{BB962C8B-B14F-4D97-AF65-F5344CB8AC3E}">
        <p14:creationId xmlns:p14="http://schemas.microsoft.com/office/powerpoint/2010/main" val="31833095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10000"/>
          </a:bodyPr>
          <a:lstStyle/>
          <a:p>
            <a:r>
              <a:rPr lang="ru-RU" dirty="0"/>
              <a:t>Расторжение трудового договора по инициативе работодателя допускается </a:t>
            </a:r>
            <a:r>
              <a:rPr lang="ru-RU" dirty="0">
                <a:solidFill>
                  <a:srgbClr val="FF0000"/>
                </a:solidFill>
              </a:rPr>
              <a:t>в любое время независимо от срока действия договора</a:t>
            </a:r>
            <a:r>
              <a:rPr lang="ru-RU" dirty="0"/>
              <a:t>, </a:t>
            </a:r>
            <a:r>
              <a:rPr lang="ru-RU" b="1" dirty="0"/>
              <a:t>но после достижения работником пенсионного возраста</a:t>
            </a:r>
            <a:r>
              <a:rPr lang="ru-RU" dirty="0"/>
              <a:t>, с обязательным вручением уведомления не менее чем за один месяц до даты расторжения трудового договора, с выплатой компенсации в размере, определяемом трудовым, коллективным договорами и (или) актом работодателя.</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67</a:t>
            </a:fld>
            <a:endParaRPr lang="en-US"/>
          </a:p>
        </p:txBody>
      </p:sp>
    </p:spTree>
    <p:extLst>
      <p:ext uri="{BB962C8B-B14F-4D97-AF65-F5344CB8AC3E}">
        <p14:creationId xmlns:p14="http://schemas.microsoft.com/office/powerpoint/2010/main" val="327367637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При разрешении спора о правильности расторжения трудового договора по основанию, предусмотренному </a:t>
            </a:r>
            <a:r>
              <a:rPr lang="ru-RU" dirty="0" err="1" smtClean="0"/>
              <a:t>п.п</a:t>
            </a:r>
            <a:r>
              <a:rPr lang="ru-RU" dirty="0" smtClean="0"/>
              <a:t>. 25</a:t>
            </a:r>
            <a:r>
              <a:rPr lang="ru-RU" dirty="0"/>
              <a:t>) </a:t>
            </a:r>
            <a:r>
              <a:rPr lang="ru-RU" dirty="0" smtClean="0"/>
              <a:t>п. </a:t>
            </a:r>
            <a:r>
              <a:rPr lang="ru-RU" dirty="0"/>
              <a:t>1 </a:t>
            </a:r>
            <a:r>
              <a:rPr lang="ru-RU" dirty="0" smtClean="0"/>
              <a:t>ст. </a:t>
            </a:r>
            <a:r>
              <a:rPr lang="ru-RU" dirty="0"/>
              <a:t>52 </a:t>
            </a:r>
            <a:r>
              <a:rPr lang="ru-RU" dirty="0" smtClean="0"/>
              <a:t>ТК, </a:t>
            </a:r>
            <a:r>
              <a:rPr lang="ru-RU" dirty="0"/>
              <a:t>суд обязан проверить </a:t>
            </a:r>
            <a:r>
              <a:rPr lang="ru-RU" b="1" dirty="0"/>
              <a:t>наличие фактического отсутствия работника </a:t>
            </a:r>
            <a:r>
              <a:rPr lang="ru-RU" dirty="0"/>
              <a:t>на работе более одного месяца по неизвестным работодателю причинам.</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68</a:t>
            </a:fld>
            <a:endParaRPr lang="en-US"/>
          </a:p>
        </p:txBody>
      </p:sp>
    </p:spTree>
    <p:extLst>
      <p:ext uri="{BB962C8B-B14F-4D97-AF65-F5344CB8AC3E}">
        <p14:creationId xmlns:p14="http://schemas.microsoft.com/office/powerpoint/2010/main" val="15506343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Работодатель имеет право расторгнуть трудовой договор по основанию предусмотренному подпунктом 25) пункта 1 статьи 52 Трудового кодекса при наличии </a:t>
            </a:r>
            <a:r>
              <a:rPr lang="ru-RU" b="1" dirty="0"/>
              <a:t>акта об отсутствии работника </a:t>
            </a:r>
            <a:r>
              <a:rPr lang="ru-RU" dirty="0"/>
              <a:t>на рабочем месте, направлении его работнику письмом с уведомлением о необходимости информировать о причинах своего отсутствия.</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69</a:t>
            </a:fld>
            <a:endParaRPr lang="en-US"/>
          </a:p>
        </p:txBody>
      </p:sp>
    </p:spTree>
    <p:extLst>
      <p:ext uri="{BB962C8B-B14F-4D97-AF65-F5344CB8AC3E}">
        <p14:creationId xmlns:p14="http://schemas.microsoft.com/office/powerpoint/2010/main" val="401767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a:xfrm>
            <a:off x="457200" y="1600200"/>
            <a:ext cx="8229600" cy="5029200"/>
          </a:xfrm>
        </p:spPr>
        <p:txBody>
          <a:bodyPr>
            <a:normAutofit fontScale="92500" lnSpcReduction="20000"/>
          </a:bodyPr>
          <a:lstStyle/>
          <a:p>
            <a:r>
              <a:rPr lang="ru-RU" dirty="0"/>
              <a:t>Для участников трудовых правоотношений, которые вправе </a:t>
            </a:r>
            <a:r>
              <a:rPr lang="ru-RU" dirty="0" smtClean="0"/>
              <a:t>обратиться </a:t>
            </a:r>
            <a:r>
              <a:rPr lang="ru-RU" dirty="0"/>
              <a:t>в суд без обращения в согласительную </a:t>
            </a:r>
            <a:r>
              <a:rPr lang="ru-RU" dirty="0" smtClean="0"/>
              <a:t>комиссию, </a:t>
            </a:r>
            <a:r>
              <a:rPr lang="ru-RU" dirty="0"/>
              <a:t>установлены следующие сроки: </a:t>
            </a:r>
          </a:p>
          <a:p>
            <a:r>
              <a:rPr lang="ru-RU" dirty="0"/>
              <a:t>по спорам о восстановлении на работе - три месяца со дня вручения копии акта работодателя о прекращении трудового договора; </a:t>
            </a:r>
          </a:p>
          <a:p>
            <a:r>
              <a:rPr lang="ru-RU" dirty="0"/>
              <a:t>по другим трудовым спорам - один год с того дня, когда работник или работодатель узнал или должен был узнать о нарушении своего права. </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7</a:t>
            </a:fld>
            <a:endParaRPr lang="en-US"/>
          </a:p>
        </p:txBody>
      </p:sp>
    </p:spTree>
    <p:extLst>
      <p:ext uri="{BB962C8B-B14F-4D97-AF65-F5344CB8AC3E}">
        <p14:creationId xmlns:p14="http://schemas.microsoft.com/office/powerpoint/2010/main" val="326818183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      При </a:t>
            </a:r>
            <a:r>
              <a:rPr lang="ru-RU" dirty="0" err="1"/>
              <a:t>непредоставлении</a:t>
            </a:r>
            <a:r>
              <a:rPr lang="ru-RU" dirty="0"/>
              <a:t> работником требуемой информации в течение десяти календарных дней </a:t>
            </a:r>
            <a:r>
              <a:rPr lang="ru-RU" b="1" dirty="0"/>
              <a:t>со дня направления ему работодателем акта по почте </a:t>
            </a:r>
            <a:r>
              <a:rPr lang="ru-RU" dirty="0"/>
              <a:t>и по истечении месячного срока </a:t>
            </a:r>
            <a:r>
              <a:rPr lang="ru-RU" b="1" dirty="0"/>
              <a:t>отсутствия</a:t>
            </a:r>
            <a:r>
              <a:rPr lang="ru-RU" dirty="0"/>
              <a:t> на работе по неизвестным работодателю причинам </a:t>
            </a:r>
            <a:r>
              <a:rPr lang="ru-RU" b="1" i="1" dirty="0"/>
              <a:t>работодатель имеет право </a:t>
            </a:r>
            <a:r>
              <a:rPr lang="ru-RU" dirty="0"/>
              <a:t>издать приказ о расторжении трудового договора.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70</a:t>
            </a:fld>
            <a:endParaRPr lang="en-US"/>
          </a:p>
        </p:txBody>
      </p:sp>
    </p:spTree>
    <p:extLst>
      <p:ext uri="{BB962C8B-B14F-4D97-AF65-F5344CB8AC3E}">
        <p14:creationId xmlns:p14="http://schemas.microsoft.com/office/powerpoint/2010/main" val="7520933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Если при рассмотрении спора о восстановлении на работе лица, трудовой договор с которым расторгнут по соглашению сторон в порядке, предусмотренном </a:t>
            </a:r>
            <a:r>
              <a:rPr lang="ru-RU" dirty="0" smtClean="0"/>
              <a:t>п. </a:t>
            </a:r>
            <a:r>
              <a:rPr lang="ru-RU" dirty="0"/>
              <a:t>3 </a:t>
            </a:r>
            <a:r>
              <a:rPr lang="ru-RU" dirty="0" smtClean="0"/>
              <a:t>ст. </a:t>
            </a:r>
            <a:r>
              <a:rPr lang="ru-RU" dirty="0"/>
              <a:t>50 </a:t>
            </a:r>
            <a:r>
              <a:rPr lang="ru-RU" dirty="0" smtClean="0"/>
              <a:t>ТК, </a:t>
            </a:r>
            <a:r>
              <a:rPr lang="ru-RU" dirty="0"/>
              <a:t>суд придет к выводу, </a:t>
            </a:r>
            <a:r>
              <a:rPr lang="ru-RU" b="1" dirty="0">
                <a:solidFill>
                  <a:srgbClr val="FF0000"/>
                </a:solidFill>
              </a:rPr>
              <a:t>что в трудовом договоре по соглашению с работником предусмотрено право работодателя на расторжение трудового договора, без направления уведомления работнику и без уточнения даты расторжения,</a:t>
            </a:r>
            <a:r>
              <a:rPr lang="ru-RU" dirty="0"/>
              <a:t> но с выплатой компенсации, размер которой определяется трудовым договором, то работник </a:t>
            </a:r>
            <a:r>
              <a:rPr lang="ru-RU" dirty="0">
                <a:solidFill>
                  <a:srgbClr val="FF0000"/>
                </a:solidFill>
              </a:rPr>
              <a:t>не может быть восстановлен на работе.</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71</a:t>
            </a:fld>
            <a:endParaRPr lang="en-US"/>
          </a:p>
        </p:txBody>
      </p:sp>
    </p:spTree>
    <p:extLst>
      <p:ext uri="{BB962C8B-B14F-4D97-AF65-F5344CB8AC3E}">
        <p14:creationId xmlns:p14="http://schemas.microsoft.com/office/powerpoint/2010/main" val="41528657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smtClean="0"/>
              <a:t>Если </a:t>
            </a:r>
            <a:r>
              <a:rPr lang="ru-RU" dirty="0"/>
              <a:t>при разрешении спора о восстановлении на работе суд признает, что работодатель имел основание для прекращения или расторжения трудового договора, но в приказе ошибочно сделана ссылка не на то основание Трудового кодекса или иного закона, </a:t>
            </a:r>
            <a:r>
              <a:rPr lang="ru-RU" dirty="0">
                <a:solidFill>
                  <a:srgbClr val="FF0000"/>
                </a:solidFill>
              </a:rPr>
              <a:t>суд отказывает в удовлетворении иска</a:t>
            </a:r>
            <a:r>
              <a:rPr lang="ru-RU" dirty="0"/>
              <a:t>. </a:t>
            </a:r>
            <a:endParaRPr lang="ru-RU" dirty="0" smtClean="0"/>
          </a:p>
          <a:p>
            <a:r>
              <a:rPr lang="ru-RU" dirty="0" smtClean="0"/>
              <a:t>Одновременно </a:t>
            </a:r>
            <a:r>
              <a:rPr lang="ru-RU" dirty="0"/>
              <a:t>в мотивировочной части решения суд должен указать конкретное основание Трудового кодекса или иного закона, по которому подлежал прекращению или расторжению трудовой договор.</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72</a:t>
            </a:fld>
            <a:endParaRPr lang="en-US"/>
          </a:p>
        </p:txBody>
      </p:sp>
    </p:spTree>
    <p:extLst>
      <p:ext uri="{BB962C8B-B14F-4D97-AF65-F5344CB8AC3E}">
        <p14:creationId xmlns:p14="http://schemas.microsoft.com/office/powerpoint/2010/main" val="320265942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85000" lnSpcReduction="20000"/>
          </a:bodyPr>
          <a:lstStyle/>
          <a:p>
            <a:r>
              <a:rPr lang="ru-RU" dirty="0"/>
              <a:t>Трудовым кодексом исключены пределы материальной ответственности работника за причиненный ущерб.</a:t>
            </a:r>
          </a:p>
          <a:p>
            <a:r>
              <a:rPr lang="ru-RU" dirty="0"/>
              <a:t>Согласно </a:t>
            </a:r>
            <a:r>
              <a:rPr lang="ru-RU" dirty="0" smtClean="0"/>
              <a:t>п.</a:t>
            </a:r>
            <a:r>
              <a:rPr lang="ru-RU" dirty="0"/>
              <a:t> 7 </a:t>
            </a:r>
            <a:r>
              <a:rPr lang="ru-RU" dirty="0" smtClean="0"/>
              <a:t>ст. </a:t>
            </a:r>
            <a:r>
              <a:rPr lang="ru-RU" dirty="0"/>
              <a:t>123 </a:t>
            </a:r>
            <a:r>
              <a:rPr lang="ru-RU" dirty="0" smtClean="0"/>
              <a:t>ТК </a:t>
            </a:r>
            <a:r>
              <a:rPr lang="ru-RU" dirty="0"/>
              <a:t>перечень должностей и работ, занимаемых или выполняемых работниками, с которыми могут заключаться договор о полной индивидуальной или коллективной (солидарной) материальной ответственности за необеспечение сохранности имущества и других ценностей, переданных работникам, а также типовой договор о полной материальной ответственности утверждаются актом работодателя.</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73</a:t>
            </a:fld>
            <a:endParaRPr lang="en-US"/>
          </a:p>
        </p:txBody>
      </p:sp>
    </p:spTree>
    <p:extLst>
      <p:ext uri="{BB962C8B-B14F-4D97-AF65-F5344CB8AC3E}">
        <p14:creationId xmlns:p14="http://schemas.microsoft.com/office/powerpoint/2010/main" val="6816306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lstStyle/>
          <a:p>
            <a:r>
              <a:rPr lang="ru-RU" dirty="0"/>
              <a:t>Перечень оснований, при наличии которых наступает полная материальная ответственность за вред, причиненный работодателю по вине работника при исполнении трудовых обязанностей, указан в пункте 8 статьи 123 Трудового кодекса.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74</a:t>
            </a:fld>
            <a:endParaRPr lang="en-US"/>
          </a:p>
        </p:txBody>
      </p:sp>
    </p:spTree>
    <p:extLst>
      <p:ext uri="{BB962C8B-B14F-4D97-AF65-F5344CB8AC3E}">
        <p14:creationId xmlns:p14="http://schemas.microsoft.com/office/powerpoint/2010/main" val="234141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Судам следует учитывать, что для привлечения работников к полной материальной ответственности, </a:t>
            </a:r>
            <a:r>
              <a:rPr lang="ru-RU" dirty="0" smtClean="0"/>
              <a:t>ТК </a:t>
            </a:r>
            <a:r>
              <a:rPr lang="ru-RU" dirty="0"/>
              <a:t>не во всех случаях требует наличие договора о полной материальной ответственности, так например, за необеспечения сохранности имущества и других ценностей, работник может быть привлечен к полной материальной ответственности при наличии полученных им материальных ценностей по разовому документу.</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75</a:t>
            </a:fld>
            <a:endParaRPr lang="en-US"/>
          </a:p>
        </p:txBody>
      </p:sp>
    </p:spTree>
    <p:extLst>
      <p:ext uri="{BB962C8B-B14F-4D97-AF65-F5344CB8AC3E}">
        <p14:creationId xmlns:p14="http://schemas.microsoft.com/office/powerpoint/2010/main" val="4025104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p:txBody>
          <a:bodyPr>
            <a:normAutofit fontScale="92500" lnSpcReduction="20000"/>
          </a:bodyPr>
          <a:lstStyle/>
          <a:p>
            <a:r>
              <a:rPr lang="ru-RU" dirty="0"/>
              <a:t>Исходя из положений пункта 2 статьи 13 Конституции и статьи 159 Трудового кодекса, даже </a:t>
            </a:r>
            <a:r>
              <a:rPr lang="ru-RU" dirty="0">
                <a:solidFill>
                  <a:srgbClr val="FF0000"/>
                </a:solidFill>
              </a:rPr>
              <a:t>в случае пропуска стороной </a:t>
            </a:r>
            <a:r>
              <a:rPr lang="ru-RU" dirty="0"/>
              <a:t>индивидуального трудового спора срока обращения в согласительную комиссию, предусмотренного статьёй 160 Трудового кодекса, её </a:t>
            </a:r>
            <a:r>
              <a:rPr lang="ru-RU" dirty="0">
                <a:solidFill>
                  <a:srgbClr val="FF0000"/>
                </a:solidFill>
              </a:rPr>
              <a:t>заявление должно быть рассмотрено согласительной комиссией с вынесением решения</a:t>
            </a:r>
            <a:r>
              <a:rPr lang="ru-RU" dirty="0"/>
              <a:t>, что в дальнейшем позволит стороне, не согласной с этим решением, реализовать своё право обращения с иском в суд.</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8</a:t>
            </a:fld>
            <a:endParaRPr lang="en-US"/>
          </a:p>
        </p:txBody>
      </p:sp>
    </p:spTree>
    <p:extLst>
      <p:ext uri="{BB962C8B-B14F-4D97-AF65-F5344CB8AC3E}">
        <p14:creationId xmlns:p14="http://schemas.microsoft.com/office/powerpoint/2010/main" val="3215529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Нормативное постановление ВС РК</a:t>
            </a:r>
          </a:p>
        </p:txBody>
      </p:sp>
      <p:sp>
        <p:nvSpPr>
          <p:cNvPr id="3" name="Объект 2"/>
          <p:cNvSpPr>
            <a:spLocks noGrp="1"/>
          </p:cNvSpPr>
          <p:nvPr>
            <p:ph idx="1"/>
          </p:nvPr>
        </p:nvSpPr>
        <p:spPr>
          <a:xfrm>
            <a:off x="152400" y="1600200"/>
            <a:ext cx="8763000" cy="4876800"/>
          </a:xfrm>
        </p:spPr>
        <p:txBody>
          <a:bodyPr>
            <a:normAutofit fontScale="92500"/>
          </a:bodyPr>
          <a:lstStyle/>
          <a:p>
            <a:r>
              <a:rPr lang="ru-RU" dirty="0"/>
              <a:t>Законом не исключено право восстановления согласительной комиссией пропущенного субъектом обращения срока подачи заявления в согласительную комиссию для урегулирования спора в досудебном порядке. В то же время, пропуск этого срока </a:t>
            </a:r>
            <a:r>
              <a:rPr lang="ru-RU" dirty="0">
                <a:solidFill>
                  <a:srgbClr val="FF0000"/>
                </a:solidFill>
              </a:rPr>
              <a:t>может служить самостоятельным основанием для вынесения согласительной комиссией решения об отказе в </a:t>
            </a:r>
            <a:r>
              <a:rPr lang="ru-RU" dirty="0"/>
              <a:t>удовлетворении заявления без разбирательства по обстоятельствам спора.</a:t>
            </a:r>
          </a:p>
          <a:p>
            <a:endParaRPr lang="ru-RU" dirty="0"/>
          </a:p>
        </p:txBody>
      </p:sp>
      <p:sp>
        <p:nvSpPr>
          <p:cNvPr id="4" name="Нижний колонтитул 3"/>
          <p:cNvSpPr>
            <a:spLocks noGrp="1"/>
          </p:cNvSpPr>
          <p:nvPr>
            <p:ph type="ftr" sz="quarter" idx="11"/>
          </p:nvPr>
        </p:nvSpPr>
        <p:spPr/>
        <p:txBody>
          <a:bodyPr/>
          <a:lstStyle/>
          <a:p>
            <a:r>
              <a:rPr lang="en-US" smtClean="0"/>
              <a:t>2</a:t>
            </a:r>
            <a:endParaRPr lang="en-US"/>
          </a:p>
        </p:txBody>
      </p:sp>
      <p:sp>
        <p:nvSpPr>
          <p:cNvPr id="5" name="Номер слайда 4"/>
          <p:cNvSpPr>
            <a:spLocks noGrp="1"/>
          </p:cNvSpPr>
          <p:nvPr>
            <p:ph type="sldNum" sz="quarter" idx="12"/>
          </p:nvPr>
        </p:nvSpPr>
        <p:spPr/>
        <p:txBody>
          <a:bodyPr/>
          <a:lstStyle/>
          <a:p>
            <a:fld id="{484B1645-146B-4DBE-87E4-1791E4152F97}" type="slidenum">
              <a:rPr lang="en-US" smtClean="0"/>
              <a:pPr/>
              <a:t>9</a:t>
            </a:fld>
            <a:endParaRPr lang="en-US"/>
          </a:p>
        </p:txBody>
      </p:sp>
    </p:spTree>
    <p:extLst>
      <p:ext uri="{BB962C8B-B14F-4D97-AF65-F5344CB8AC3E}">
        <p14:creationId xmlns:p14="http://schemas.microsoft.com/office/powerpoint/2010/main" val="2512967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2259</TotalTime>
  <Words>3478</Words>
  <Application>Microsoft Office PowerPoint</Application>
  <PresentationFormat>Экран (4:3)</PresentationFormat>
  <Paragraphs>316</Paragraphs>
  <Slides>75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75</vt:i4>
      </vt:variant>
    </vt:vector>
  </HeadingPairs>
  <TitlesOfParts>
    <vt:vector size="76" baseType="lpstr">
      <vt:lpstr>Office Theme</vt:lpstr>
      <vt:lpstr>Презентация PowerPoint</vt:lpstr>
      <vt:lpstr>Понятие трудового спора</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Презентация PowerPoint</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Презентация PowerPoint</vt:lpstr>
      <vt:lpstr>Презентация PowerPoint</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Презентация PowerPoint</vt:lpstr>
      <vt:lpstr>Презентация PowerPoint</vt:lpstr>
      <vt:lpstr>Презентация PowerPoint</vt:lpstr>
      <vt:lpstr>Статья 64. Дисциплинарные взыскания </vt:lpstr>
      <vt:lpstr>Презентация PowerPoint</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Презентация PowerPoint</vt:lpstr>
      <vt:lpstr>Презентация PowerPoint</vt:lpstr>
      <vt:lpstr>Презентация PowerPoint</vt:lpstr>
      <vt:lpstr>Ст. 26 Закона РК о профсоюзах </vt:lpstr>
      <vt:lpstr>Нормативное постановление ВС РК</vt:lpstr>
      <vt:lpstr>Нормативное постановление ВС РК</vt:lpstr>
      <vt:lpstr>Презентация PowerPoint</vt:lpstr>
      <vt:lpstr>Нормативное постановление ВС РК</vt:lpstr>
      <vt:lpstr>Презентация PowerPoint</vt:lpstr>
      <vt:lpstr>Статья 64. Дисциплинарные взыскания </vt:lpstr>
      <vt:lpstr>Презентация PowerPoint</vt:lpstr>
      <vt:lpstr>Презентация PowerPoint</vt:lpstr>
      <vt:lpstr>Расторжение ТД</vt:lpstr>
      <vt:lpstr>Презентация PowerPoint</vt:lpstr>
      <vt:lpstr>Презентация PowerPoint</vt:lpstr>
      <vt:lpstr>Расторжение ТД</vt:lpstr>
      <vt:lpstr>Презентация PowerPoint</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Презентация PowerPoint</vt:lpstr>
      <vt:lpstr>Презентация PowerPoint</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lpstr>Нормативное постановление ВС РК</vt:lpstr>
    </vt:vector>
  </TitlesOfParts>
  <Company>Fairmont Raffles Hotels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pmarkasian</dc:creator>
  <cp:lastModifiedBy>Наталья</cp:lastModifiedBy>
  <cp:revision>235</cp:revision>
  <cp:lastPrinted>2017-08-18T08:28:15Z</cp:lastPrinted>
  <dcterms:created xsi:type="dcterms:W3CDTF">2014-08-27T13:17:30Z</dcterms:created>
  <dcterms:modified xsi:type="dcterms:W3CDTF">2017-12-04T15:46:41Z</dcterms:modified>
</cp:coreProperties>
</file>