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  <p:sldId id="271" r:id="rId15"/>
    <p:sldId id="272" r:id="rId16"/>
    <p:sldId id="275" r:id="rId17"/>
    <p:sldId id="269" r:id="rId18"/>
    <p:sldId id="270" r:id="rId19"/>
    <p:sldId id="274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0BABA4-BCCD-4640-BAB7-1FCD9D20B0EE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56B620-8906-4B1C-9DA5-EAA3CBA2802C}">
      <dgm:prSet phldrT="[Текст]" custT="1"/>
      <dgm:spPr/>
      <dgm:t>
        <a:bodyPr/>
        <a:lstStyle/>
        <a:p>
          <a:r>
            <a:rPr lang="ru-RU" sz="1800" i="1" dirty="0" smtClean="0"/>
            <a:t>регистрация, </a:t>
          </a:r>
          <a:endParaRPr lang="ru-RU" sz="1800" dirty="0"/>
        </a:p>
      </dgm:t>
    </dgm:pt>
    <dgm:pt modelId="{B2DEF431-9ADA-4A14-822C-C1A71C5E9457}" type="parTrans" cxnId="{9E727B24-D423-4737-927D-5542FB19C92C}">
      <dgm:prSet/>
      <dgm:spPr/>
      <dgm:t>
        <a:bodyPr/>
        <a:lstStyle/>
        <a:p>
          <a:endParaRPr lang="ru-RU" sz="3200"/>
        </a:p>
      </dgm:t>
    </dgm:pt>
    <dgm:pt modelId="{49DC8635-EDC4-48F2-8E19-67B5A9065A3F}" type="sibTrans" cxnId="{9E727B24-D423-4737-927D-5542FB19C92C}">
      <dgm:prSet/>
      <dgm:spPr/>
      <dgm:t>
        <a:bodyPr/>
        <a:lstStyle/>
        <a:p>
          <a:endParaRPr lang="ru-RU" sz="3200"/>
        </a:p>
      </dgm:t>
    </dgm:pt>
    <dgm:pt modelId="{7C6FCDB1-4FC2-41A7-B84C-1C1AA2469615}">
      <dgm:prSet phldrT="[Текст]" custT="1"/>
      <dgm:spPr/>
      <dgm:t>
        <a:bodyPr/>
        <a:lstStyle/>
        <a:p>
          <a:r>
            <a:rPr lang="ru-RU" sz="3200" dirty="0" err="1" smtClean="0"/>
            <a:t>Математи-ческие</a:t>
          </a:r>
          <a:r>
            <a:rPr lang="ru-RU" sz="3200" dirty="0" smtClean="0"/>
            <a:t> методы </a:t>
          </a:r>
          <a:r>
            <a:rPr lang="ru-RU" sz="3200" dirty="0" err="1" smtClean="0"/>
            <a:t>пед.исследования</a:t>
          </a:r>
          <a:endParaRPr lang="ru-RU" sz="3200" dirty="0"/>
        </a:p>
      </dgm:t>
    </dgm:pt>
    <dgm:pt modelId="{A29E0B24-F878-4D2E-B280-6133D255D63F}" type="parTrans" cxnId="{D2D28AD0-FC69-494E-8F25-1A4DFB0173AA}">
      <dgm:prSet/>
      <dgm:spPr/>
      <dgm:t>
        <a:bodyPr/>
        <a:lstStyle/>
        <a:p>
          <a:endParaRPr lang="ru-RU" sz="3200"/>
        </a:p>
      </dgm:t>
    </dgm:pt>
    <dgm:pt modelId="{12EA0C88-7448-49A0-A364-06DB6C58F6CE}" type="sibTrans" cxnId="{D2D28AD0-FC69-494E-8F25-1A4DFB0173AA}">
      <dgm:prSet/>
      <dgm:spPr/>
      <dgm:t>
        <a:bodyPr/>
        <a:lstStyle/>
        <a:p>
          <a:endParaRPr lang="ru-RU" sz="3200"/>
        </a:p>
      </dgm:t>
    </dgm:pt>
    <dgm:pt modelId="{41334174-728B-4CEA-B410-F5036F48FBD9}">
      <dgm:prSet phldrT="[Текст]" custT="1"/>
      <dgm:spPr/>
      <dgm:t>
        <a:bodyPr/>
        <a:lstStyle/>
        <a:p>
          <a:r>
            <a:rPr lang="ru-RU" sz="1800" i="1" dirty="0" smtClean="0"/>
            <a:t>ранжирование, </a:t>
          </a:r>
          <a:endParaRPr lang="ru-RU" sz="1800" dirty="0"/>
        </a:p>
      </dgm:t>
    </dgm:pt>
    <dgm:pt modelId="{FEFD12FD-1B96-4924-A419-5A0AB4B87E46}" type="parTrans" cxnId="{DAE1C318-DB45-46A6-BD34-0854B42B9079}">
      <dgm:prSet/>
      <dgm:spPr/>
      <dgm:t>
        <a:bodyPr/>
        <a:lstStyle/>
        <a:p>
          <a:endParaRPr lang="ru-RU" sz="3200"/>
        </a:p>
      </dgm:t>
    </dgm:pt>
    <dgm:pt modelId="{B74C122D-E9C3-4A33-953F-439525F67219}" type="sibTrans" cxnId="{DAE1C318-DB45-46A6-BD34-0854B42B9079}">
      <dgm:prSet/>
      <dgm:spPr/>
      <dgm:t>
        <a:bodyPr/>
        <a:lstStyle/>
        <a:p>
          <a:endParaRPr lang="ru-RU" sz="3200"/>
        </a:p>
      </dgm:t>
    </dgm:pt>
    <dgm:pt modelId="{47AB6515-F209-4D46-968A-3EA259DFD9D5}">
      <dgm:prSet phldrT="[Текст]" custT="1"/>
      <dgm:spPr/>
      <dgm:t>
        <a:bodyPr/>
        <a:lstStyle/>
        <a:p>
          <a:r>
            <a:rPr lang="ru-RU" sz="1800" i="1" dirty="0" err="1" smtClean="0"/>
            <a:t>шкалирование</a:t>
          </a:r>
          <a:r>
            <a:rPr lang="ru-RU" sz="1800" i="1" dirty="0" smtClean="0"/>
            <a:t>, </a:t>
          </a:r>
          <a:endParaRPr lang="ru-RU" sz="1800" dirty="0"/>
        </a:p>
      </dgm:t>
    </dgm:pt>
    <dgm:pt modelId="{B2D12D24-C3CA-4787-B6E2-4DD7B88E3D56}" type="parTrans" cxnId="{7CDEE0D5-0618-472A-8433-0E9BC4D8F707}">
      <dgm:prSet/>
      <dgm:spPr/>
      <dgm:t>
        <a:bodyPr/>
        <a:lstStyle/>
        <a:p>
          <a:endParaRPr lang="ru-RU" sz="3200"/>
        </a:p>
      </dgm:t>
    </dgm:pt>
    <dgm:pt modelId="{5F48E249-B083-4509-B82B-0D7768E4422D}" type="sibTrans" cxnId="{7CDEE0D5-0618-472A-8433-0E9BC4D8F707}">
      <dgm:prSet/>
      <dgm:spPr/>
      <dgm:t>
        <a:bodyPr/>
        <a:lstStyle/>
        <a:p>
          <a:endParaRPr lang="ru-RU" sz="3200"/>
        </a:p>
      </dgm:t>
    </dgm:pt>
    <dgm:pt modelId="{6B1FFFE0-F709-4C8F-B98A-4946715C7CC5}">
      <dgm:prSet phldrT="[Текст]" custT="1"/>
      <dgm:spPr/>
      <dgm:t>
        <a:bodyPr/>
        <a:lstStyle/>
        <a:p>
          <a:r>
            <a:rPr lang="ru-RU" sz="1800" i="1" dirty="0" smtClean="0"/>
            <a:t>определение средних величин</a:t>
          </a:r>
          <a:endParaRPr lang="ru-RU" sz="1800" dirty="0"/>
        </a:p>
      </dgm:t>
    </dgm:pt>
    <dgm:pt modelId="{A6008DA6-03BE-4ED8-B62E-0512608DA46D}" type="parTrans" cxnId="{0600773F-08EC-4E34-BB51-ABF65114F798}">
      <dgm:prSet/>
      <dgm:spPr/>
      <dgm:t>
        <a:bodyPr/>
        <a:lstStyle/>
        <a:p>
          <a:endParaRPr lang="ru-RU" sz="3200"/>
        </a:p>
      </dgm:t>
    </dgm:pt>
    <dgm:pt modelId="{12F1B60C-BFCC-4AFC-BABD-C9A1473CDAFE}" type="sibTrans" cxnId="{0600773F-08EC-4E34-BB51-ABF65114F798}">
      <dgm:prSet/>
      <dgm:spPr/>
      <dgm:t>
        <a:bodyPr/>
        <a:lstStyle/>
        <a:p>
          <a:endParaRPr lang="ru-RU" sz="3200"/>
        </a:p>
      </dgm:t>
    </dgm:pt>
    <dgm:pt modelId="{992CCC85-870B-4F6E-9DBE-53AAD49B02E5}">
      <dgm:prSet phldrT="[Текст]" custT="1"/>
      <dgm:spPr/>
      <dgm:t>
        <a:bodyPr/>
        <a:lstStyle/>
        <a:p>
          <a:r>
            <a:rPr lang="ru-RU" sz="1800" smtClean="0"/>
            <a:t>и </a:t>
          </a:r>
          <a:r>
            <a:rPr lang="ru-RU" sz="1800" dirty="0" smtClean="0"/>
            <a:t>др.</a:t>
          </a:r>
          <a:endParaRPr lang="ru-RU" sz="1800" dirty="0"/>
        </a:p>
      </dgm:t>
    </dgm:pt>
    <dgm:pt modelId="{FD6346A7-80F2-4970-8B3E-CD4A2FB29233}" type="parTrans" cxnId="{6B2B6B52-AAE7-4B15-A83A-5BE5FE22EF83}">
      <dgm:prSet/>
      <dgm:spPr/>
      <dgm:t>
        <a:bodyPr/>
        <a:lstStyle/>
        <a:p>
          <a:endParaRPr lang="ru-RU" sz="3200"/>
        </a:p>
      </dgm:t>
    </dgm:pt>
    <dgm:pt modelId="{6A0FF5C7-F0FA-48C9-94AC-6C740B1B7FF4}" type="sibTrans" cxnId="{6B2B6B52-AAE7-4B15-A83A-5BE5FE22EF83}">
      <dgm:prSet/>
      <dgm:spPr/>
      <dgm:t>
        <a:bodyPr/>
        <a:lstStyle/>
        <a:p>
          <a:endParaRPr lang="ru-RU" sz="3200"/>
        </a:p>
      </dgm:t>
    </dgm:pt>
    <dgm:pt modelId="{85A33182-3C0A-42F6-8655-C72A72B65C37}" type="pres">
      <dgm:prSet presAssocID="{D10BABA4-BCCD-4640-BAB7-1FCD9D20B0E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CEE585-2D59-4E93-BB62-3C10B2BCD4E1}" type="pres">
      <dgm:prSet presAssocID="{D10BABA4-BCCD-4640-BAB7-1FCD9D20B0EE}" presName="radial" presStyleCnt="0">
        <dgm:presLayoutVars>
          <dgm:animLvl val="ctr"/>
        </dgm:presLayoutVars>
      </dgm:prSet>
      <dgm:spPr/>
    </dgm:pt>
    <dgm:pt modelId="{C1D34482-01DD-427F-8DE8-4BFAEC4D07B8}" type="pres">
      <dgm:prSet presAssocID="{7C6FCDB1-4FC2-41A7-B84C-1C1AA2469615}" presName="centerShape" presStyleLbl="vennNode1" presStyleIdx="0" presStyleCnt="6"/>
      <dgm:spPr/>
      <dgm:t>
        <a:bodyPr/>
        <a:lstStyle/>
        <a:p>
          <a:endParaRPr lang="ru-RU"/>
        </a:p>
      </dgm:t>
    </dgm:pt>
    <dgm:pt modelId="{6ACF6EB2-47CA-4211-AE15-1AB605EDFF36}" type="pres">
      <dgm:prSet presAssocID="{2356B620-8906-4B1C-9DA5-EAA3CBA2802C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738BD-4242-478B-8A26-FC8E22AA7BDF}" type="pres">
      <dgm:prSet presAssocID="{41334174-728B-4CEA-B410-F5036F48FBD9}" presName="node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CE4FB5-864B-452C-96EF-726E27E3A80B}" type="pres">
      <dgm:prSet presAssocID="{47AB6515-F209-4D46-968A-3EA259DFD9D5}" presName="node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4A75CB-117A-4BE7-9D3C-6EBF3A05CD3B}" type="pres">
      <dgm:prSet presAssocID="{6B1FFFE0-F709-4C8F-B98A-4946715C7CC5}" presName="node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BEDFC-CB3A-4C2D-8BF7-F08FD1A93311}" type="pres">
      <dgm:prSet presAssocID="{992CCC85-870B-4F6E-9DBE-53AAD49B02E5}" presName="node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1E44A0-66B7-4042-A09B-4F3A275DFD20}" type="presOf" srcId="{D10BABA4-BCCD-4640-BAB7-1FCD9D20B0EE}" destId="{85A33182-3C0A-42F6-8655-C72A72B65C37}" srcOrd="0" destOrd="0" presId="urn:microsoft.com/office/officeart/2005/8/layout/radial3"/>
    <dgm:cxn modelId="{6B2B6B52-AAE7-4B15-A83A-5BE5FE22EF83}" srcId="{7C6FCDB1-4FC2-41A7-B84C-1C1AA2469615}" destId="{992CCC85-870B-4F6E-9DBE-53AAD49B02E5}" srcOrd="4" destOrd="0" parTransId="{FD6346A7-80F2-4970-8B3E-CD4A2FB29233}" sibTransId="{6A0FF5C7-F0FA-48C9-94AC-6C740B1B7FF4}"/>
    <dgm:cxn modelId="{7CDEE0D5-0618-472A-8433-0E9BC4D8F707}" srcId="{7C6FCDB1-4FC2-41A7-B84C-1C1AA2469615}" destId="{47AB6515-F209-4D46-968A-3EA259DFD9D5}" srcOrd="2" destOrd="0" parTransId="{B2D12D24-C3CA-4787-B6E2-4DD7B88E3D56}" sibTransId="{5F48E249-B083-4509-B82B-0D7768E4422D}"/>
    <dgm:cxn modelId="{10A2EE5C-3001-46C3-949C-60C29503B971}" type="presOf" srcId="{47AB6515-F209-4D46-968A-3EA259DFD9D5}" destId="{4BCE4FB5-864B-452C-96EF-726E27E3A80B}" srcOrd="0" destOrd="0" presId="urn:microsoft.com/office/officeart/2005/8/layout/radial3"/>
    <dgm:cxn modelId="{9E727B24-D423-4737-927D-5542FB19C92C}" srcId="{7C6FCDB1-4FC2-41A7-B84C-1C1AA2469615}" destId="{2356B620-8906-4B1C-9DA5-EAA3CBA2802C}" srcOrd="0" destOrd="0" parTransId="{B2DEF431-9ADA-4A14-822C-C1A71C5E9457}" sibTransId="{49DC8635-EDC4-48F2-8E19-67B5A9065A3F}"/>
    <dgm:cxn modelId="{F3E8F7C1-9106-4931-AF78-0F8D90AE3127}" type="presOf" srcId="{7C6FCDB1-4FC2-41A7-B84C-1C1AA2469615}" destId="{C1D34482-01DD-427F-8DE8-4BFAEC4D07B8}" srcOrd="0" destOrd="0" presId="urn:microsoft.com/office/officeart/2005/8/layout/radial3"/>
    <dgm:cxn modelId="{BF047EA0-C182-486B-AFA1-AF3ED8A44DE6}" type="presOf" srcId="{992CCC85-870B-4F6E-9DBE-53AAD49B02E5}" destId="{B93BEDFC-CB3A-4C2D-8BF7-F08FD1A93311}" srcOrd="0" destOrd="0" presId="urn:microsoft.com/office/officeart/2005/8/layout/radial3"/>
    <dgm:cxn modelId="{1F1EFB95-6484-4DD1-9D2F-8B7B754B51B5}" type="presOf" srcId="{41334174-728B-4CEA-B410-F5036F48FBD9}" destId="{735738BD-4242-478B-8A26-FC8E22AA7BDF}" srcOrd="0" destOrd="0" presId="urn:microsoft.com/office/officeart/2005/8/layout/radial3"/>
    <dgm:cxn modelId="{0600773F-08EC-4E34-BB51-ABF65114F798}" srcId="{7C6FCDB1-4FC2-41A7-B84C-1C1AA2469615}" destId="{6B1FFFE0-F709-4C8F-B98A-4946715C7CC5}" srcOrd="3" destOrd="0" parTransId="{A6008DA6-03BE-4ED8-B62E-0512608DA46D}" sibTransId="{12F1B60C-BFCC-4AFC-BABD-C9A1473CDAFE}"/>
    <dgm:cxn modelId="{D31BCC2D-103A-472C-ABAC-C3FD2A2E7472}" type="presOf" srcId="{6B1FFFE0-F709-4C8F-B98A-4946715C7CC5}" destId="{154A75CB-117A-4BE7-9D3C-6EBF3A05CD3B}" srcOrd="0" destOrd="0" presId="urn:microsoft.com/office/officeart/2005/8/layout/radial3"/>
    <dgm:cxn modelId="{DAE1C318-DB45-46A6-BD34-0854B42B9079}" srcId="{7C6FCDB1-4FC2-41A7-B84C-1C1AA2469615}" destId="{41334174-728B-4CEA-B410-F5036F48FBD9}" srcOrd="1" destOrd="0" parTransId="{FEFD12FD-1B96-4924-A419-5A0AB4B87E46}" sibTransId="{B74C122D-E9C3-4A33-953F-439525F67219}"/>
    <dgm:cxn modelId="{D2D28AD0-FC69-494E-8F25-1A4DFB0173AA}" srcId="{D10BABA4-BCCD-4640-BAB7-1FCD9D20B0EE}" destId="{7C6FCDB1-4FC2-41A7-B84C-1C1AA2469615}" srcOrd="0" destOrd="0" parTransId="{A29E0B24-F878-4D2E-B280-6133D255D63F}" sibTransId="{12EA0C88-7448-49A0-A364-06DB6C58F6CE}"/>
    <dgm:cxn modelId="{36294A9D-F7DC-49FE-A729-6970024EDCE1}" type="presOf" srcId="{2356B620-8906-4B1C-9DA5-EAA3CBA2802C}" destId="{6ACF6EB2-47CA-4211-AE15-1AB605EDFF36}" srcOrd="0" destOrd="0" presId="urn:microsoft.com/office/officeart/2005/8/layout/radial3"/>
    <dgm:cxn modelId="{EA87E5BD-8C5B-4AC8-A6E7-977874EEEBE3}" type="presParOf" srcId="{85A33182-3C0A-42F6-8655-C72A72B65C37}" destId="{7FCEE585-2D59-4E93-BB62-3C10B2BCD4E1}" srcOrd="0" destOrd="0" presId="urn:microsoft.com/office/officeart/2005/8/layout/radial3"/>
    <dgm:cxn modelId="{288A6BFA-5D07-4F98-96DF-5ADFCEA767E2}" type="presParOf" srcId="{7FCEE585-2D59-4E93-BB62-3C10B2BCD4E1}" destId="{C1D34482-01DD-427F-8DE8-4BFAEC4D07B8}" srcOrd="0" destOrd="0" presId="urn:microsoft.com/office/officeart/2005/8/layout/radial3"/>
    <dgm:cxn modelId="{2CDAF5C3-F74A-47FC-8075-1C7E18FC8D6B}" type="presParOf" srcId="{7FCEE585-2D59-4E93-BB62-3C10B2BCD4E1}" destId="{6ACF6EB2-47CA-4211-AE15-1AB605EDFF36}" srcOrd="1" destOrd="0" presId="urn:microsoft.com/office/officeart/2005/8/layout/radial3"/>
    <dgm:cxn modelId="{738D7CE9-FA9F-4724-85C6-BFBDC50F6B0B}" type="presParOf" srcId="{7FCEE585-2D59-4E93-BB62-3C10B2BCD4E1}" destId="{735738BD-4242-478B-8A26-FC8E22AA7BDF}" srcOrd="2" destOrd="0" presId="urn:microsoft.com/office/officeart/2005/8/layout/radial3"/>
    <dgm:cxn modelId="{2661E45B-26EB-451E-80AF-36943B861150}" type="presParOf" srcId="{7FCEE585-2D59-4E93-BB62-3C10B2BCD4E1}" destId="{4BCE4FB5-864B-452C-96EF-726E27E3A80B}" srcOrd="3" destOrd="0" presId="urn:microsoft.com/office/officeart/2005/8/layout/radial3"/>
    <dgm:cxn modelId="{06423F8F-5E1E-4F70-BB4C-0AE5EAC9C4AF}" type="presParOf" srcId="{7FCEE585-2D59-4E93-BB62-3C10B2BCD4E1}" destId="{154A75CB-117A-4BE7-9D3C-6EBF3A05CD3B}" srcOrd="4" destOrd="0" presId="urn:microsoft.com/office/officeart/2005/8/layout/radial3"/>
    <dgm:cxn modelId="{301C27AC-55F0-4D06-88CC-1C2D9D742192}" type="presParOf" srcId="{7FCEE585-2D59-4E93-BB62-3C10B2BCD4E1}" destId="{B93BEDFC-CB3A-4C2D-8BF7-F08FD1A93311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690FB5-5FC5-419B-A480-03A470829C6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D10BAB-779D-4663-A53F-33D1520332DB}">
      <dgm:prSet phldrT="[Текст]"/>
      <dgm:spPr/>
      <dgm:t>
        <a:bodyPr/>
        <a:lstStyle/>
        <a:p>
          <a:r>
            <a:rPr lang="ru-RU" dirty="0" smtClean="0"/>
            <a:t>номинальная</a:t>
          </a:r>
          <a:endParaRPr lang="ru-RU" dirty="0"/>
        </a:p>
      </dgm:t>
    </dgm:pt>
    <dgm:pt modelId="{07D545EE-98DD-4084-874B-DFBBAEC3199C}" type="parTrans" cxnId="{40413E92-16EC-48A8-A786-F18454B5D9FF}">
      <dgm:prSet/>
      <dgm:spPr/>
      <dgm:t>
        <a:bodyPr/>
        <a:lstStyle/>
        <a:p>
          <a:endParaRPr lang="ru-RU"/>
        </a:p>
      </dgm:t>
    </dgm:pt>
    <dgm:pt modelId="{8003D17F-EE29-4CFE-87CB-6CE89C01393C}" type="sibTrans" cxnId="{40413E92-16EC-48A8-A786-F18454B5D9FF}">
      <dgm:prSet/>
      <dgm:spPr/>
      <dgm:t>
        <a:bodyPr/>
        <a:lstStyle/>
        <a:p>
          <a:endParaRPr lang="ru-RU"/>
        </a:p>
      </dgm:t>
    </dgm:pt>
    <dgm:pt modelId="{96198062-D436-4F47-9124-557B3B445188}">
      <dgm:prSet phldrT="[Текст]"/>
      <dgm:spPr/>
      <dgm:t>
        <a:bodyPr/>
        <a:lstStyle/>
        <a:p>
          <a:r>
            <a:rPr lang="ru-RU" dirty="0" smtClean="0"/>
            <a:t>Пол, семейное положение</a:t>
          </a:r>
          <a:endParaRPr lang="ru-RU" dirty="0"/>
        </a:p>
      </dgm:t>
    </dgm:pt>
    <dgm:pt modelId="{680D75F2-3732-40F5-ABAB-0BAD41642152}" type="parTrans" cxnId="{1769DCBB-BA5B-4D11-AD1B-AEC504EB7D53}">
      <dgm:prSet/>
      <dgm:spPr/>
      <dgm:t>
        <a:bodyPr/>
        <a:lstStyle/>
        <a:p>
          <a:endParaRPr lang="ru-RU"/>
        </a:p>
      </dgm:t>
    </dgm:pt>
    <dgm:pt modelId="{35F9B1B6-851B-41B8-B847-28975FF6AE64}" type="sibTrans" cxnId="{1769DCBB-BA5B-4D11-AD1B-AEC504EB7D53}">
      <dgm:prSet/>
      <dgm:spPr/>
      <dgm:t>
        <a:bodyPr/>
        <a:lstStyle/>
        <a:p>
          <a:endParaRPr lang="ru-RU"/>
        </a:p>
      </dgm:t>
    </dgm:pt>
    <dgm:pt modelId="{9665689D-989A-42FA-9E1C-8FF1BB2D24CB}">
      <dgm:prSet phldrT="[Текст]"/>
      <dgm:spPr/>
      <dgm:t>
        <a:bodyPr/>
        <a:lstStyle/>
        <a:p>
          <a:r>
            <a:rPr lang="ru-RU" dirty="0" smtClean="0"/>
            <a:t>образование</a:t>
          </a:r>
          <a:endParaRPr lang="ru-RU" dirty="0"/>
        </a:p>
      </dgm:t>
    </dgm:pt>
    <dgm:pt modelId="{2D5C5279-004A-45A5-BBE2-5CF64D5A96EC}" type="parTrans" cxnId="{14A20B4C-4869-49F2-B0BA-ED0521D6D04B}">
      <dgm:prSet/>
      <dgm:spPr/>
      <dgm:t>
        <a:bodyPr/>
        <a:lstStyle/>
        <a:p>
          <a:endParaRPr lang="ru-RU"/>
        </a:p>
      </dgm:t>
    </dgm:pt>
    <dgm:pt modelId="{FE0969D2-05C8-4717-A532-9C846CBBD3C2}" type="sibTrans" cxnId="{14A20B4C-4869-49F2-B0BA-ED0521D6D04B}">
      <dgm:prSet/>
      <dgm:spPr/>
      <dgm:t>
        <a:bodyPr/>
        <a:lstStyle/>
        <a:p>
          <a:endParaRPr lang="ru-RU"/>
        </a:p>
      </dgm:t>
    </dgm:pt>
    <dgm:pt modelId="{DA470D47-A745-4A26-A398-836F3EF4C72A}">
      <dgm:prSet phldrT="[Текст]"/>
      <dgm:spPr/>
      <dgm:t>
        <a:bodyPr/>
        <a:lstStyle/>
        <a:p>
          <a:r>
            <a:rPr lang="ru-RU" dirty="0" smtClean="0"/>
            <a:t>Порядковая </a:t>
          </a:r>
          <a:endParaRPr lang="ru-RU" dirty="0"/>
        </a:p>
      </dgm:t>
    </dgm:pt>
    <dgm:pt modelId="{5D574703-34FA-4061-B048-89E77ED5FFAC}" type="parTrans" cxnId="{1E159171-2EDE-42BF-89EF-EF2D0AB6EA11}">
      <dgm:prSet/>
      <dgm:spPr/>
      <dgm:t>
        <a:bodyPr/>
        <a:lstStyle/>
        <a:p>
          <a:endParaRPr lang="ru-RU"/>
        </a:p>
      </dgm:t>
    </dgm:pt>
    <dgm:pt modelId="{3FD1A55B-0946-4204-8E17-C041AF105CAB}" type="sibTrans" cxnId="{1E159171-2EDE-42BF-89EF-EF2D0AB6EA11}">
      <dgm:prSet/>
      <dgm:spPr/>
      <dgm:t>
        <a:bodyPr/>
        <a:lstStyle/>
        <a:p>
          <a:endParaRPr lang="ru-RU"/>
        </a:p>
      </dgm:t>
    </dgm:pt>
    <dgm:pt modelId="{FE8A4474-CB61-433A-B587-DC6A18D1B0C0}">
      <dgm:prSet phldrT="[Текст]"/>
      <dgm:spPr/>
      <dgm:t>
        <a:bodyPr/>
        <a:lstStyle/>
        <a:p>
          <a:r>
            <a:rPr lang="ru-RU" dirty="0" smtClean="0"/>
            <a:t>Порядок чисел / ежемесячный доход</a:t>
          </a:r>
          <a:endParaRPr lang="ru-RU" dirty="0"/>
        </a:p>
      </dgm:t>
    </dgm:pt>
    <dgm:pt modelId="{0CDFCF67-71CE-43FF-BB9D-F6C9ECCDED3A}" type="parTrans" cxnId="{8B275706-353C-4D0B-95F4-943AA0163AB5}">
      <dgm:prSet/>
      <dgm:spPr/>
      <dgm:t>
        <a:bodyPr/>
        <a:lstStyle/>
        <a:p>
          <a:endParaRPr lang="ru-RU"/>
        </a:p>
      </dgm:t>
    </dgm:pt>
    <dgm:pt modelId="{677E4275-4334-451B-B0D7-FD62D6199211}" type="sibTrans" cxnId="{8B275706-353C-4D0B-95F4-943AA0163AB5}">
      <dgm:prSet/>
      <dgm:spPr/>
      <dgm:t>
        <a:bodyPr/>
        <a:lstStyle/>
        <a:p>
          <a:endParaRPr lang="ru-RU"/>
        </a:p>
      </dgm:t>
    </dgm:pt>
    <dgm:pt modelId="{62CCD4B9-28B5-4727-8D8B-22EEE474FD4D}">
      <dgm:prSet phldrT="[Текст]"/>
      <dgm:spPr/>
      <dgm:t>
        <a:bodyPr/>
        <a:lstStyle/>
        <a:p>
          <a:r>
            <a:rPr lang="ru-RU" dirty="0" smtClean="0"/>
            <a:t>Интервальная </a:t>
          </a:r>
          <a:endParaRPr lang="ru-RU" dirty="0"/>
        </a:p>
      </dgm:t>
    </dgm:pt>
    <dgm:pt modelId="{AADA9BFF-4013-4274-8877-81243F6D638C}" type="parTrans" cxnId="{E3423B19-54C3-431B-83A7-C8B9242B3477}">
      <dgm:prSet/>
      <dgm:spPr/>
      <dgm:t>
        <a:bodyPr/>
        <a:lstStyle/>
        <a:p>
          <a:endParaRPr lang="ru-RU"/>
        </a:p>
      </dgm:t>
    </dgm:pt>
    <dgm:pt modelId="{72CB6EE9-2BD1-439B-B57C-88356E45E512}" type="sibTrans" cxnId="{E3423B19-54C3-431B-83A7-C8B9242B3477}">
      <dgm:prSet/>
      <dgm:spPr/>
      <dgm:t>
        <a:bodyPr/>
        <a:lstStyle/>
        <a:p>
          <a:endParaRPr lang="ru-RU"/>
        </a:p>
      </dgm:t>
    </dgm:pt>
    <dgm:pt modelId="{39B6F1D9-0474-49D6-9192-CF2157F8F155}">
      <dgm:prSet phldrT="[Текст]"/>
      <dgm:spPr/>
      <dgm:t>
        <a:bodyPr/>
        <a:lstStyle/>
        <a:p>
          <a:r>
            <a:rPr lang="ru-RU" dirty="0" smtClean="0"/>
            <a:t>Значения интервала</a:t>
          </a:r>
          <a:endParaRPr lang="ru-RU" dirty="0"/>
        </a:p>
      </dgm:t>
    </dgm:pt>
    <dgm:pt modelId="{409A6283-91A6-4477-94DA-882D36786587}" type="parTrans" cxnId="{6A6764CA-FE9A-41F7-A9D1-25AD59A1CCFC}">
      <dgm:prSet/>
      <dgm:spPr/>
      <dgm:t>
        <a:bodyPr/>
        <a:lstStyle/>
        <a:p>
          <a:endParaRPr lang="ru-RU"/>
        </a:p>
      </dgm:t>
    </dgm:pt>
    <dgm:pt modelId="{84E2C254-6E2D-47F7-8626-0C061843F6B8}" type="sibTrans" cxnId="{6A6764CA-FE9A-41F7-A9D1-25AD59A1CCFC}">
      <dgm:prSet/>
      <dgm:spPr/>
      <dgm:t>
        <a:bodyPr/>
        <a:lstStyle/>
        <a:p>
          <a:endParaRPr lang="ru-RU"/>
        </a:p>
      </dgm:t>
    </dgm:pt>
    <dgm:pt modelId="{7958717B-F89C-4F03-84D5-10B18D90FE9B}">
      <dgm:prSet phldrT="[Текст]"/>
      <dgm:spPr/>
      <dgm:t>
        <a:bodyPr/>
        <a:lstStyle/>
        <a:p>
          <a:r>
            <a:rPr lang="ru-RU" dirty="0" smtClean="0"/>
            <a:t>Шкала отношений</a:t>
          </a:r>
          <a:endParaRPr lang="ru-RU" dirty="0"/>
        </a:p>
      </dgm:t>
    </dgm:pt>
    <dgm:pt modelId="{EB731756-D2F8-42E4-ACCA-4A2410A936FF}" type="parTrans" cxnId="{CA1F409E-421D-4BDE-A35A-7F65E7028082}">
      <dgm:prSet/>
      <dgm:spPr/>
      <dgm:t>
        <a:bodyPr/>
        <a:lstStyle/>
        <a:p>
          <a:endParaRPr lang="ru-RU"/>
        </a:p>
      </dgm:t>
    </dgm:pt>
    <dgm:pt modelId="{913829E2-CBE3-4FF3-8AA7-0AB946EF87FB}" type="sibTrans" cxnId="{CA1F409E-421D-4BDE-A35A-7F65E7028082}">
      <dgm:prSet/>
      <dgm:spPr/>
      <dgm:t>
        <a:bodyPr/>
        <a:lstStyle/>
        <a:p>
          <a:endParaRPr lang="ru-RU"/>
        </a:p>
      </dgm:t>
    </dgm:pt>
    <dgm:pt modelId="{64AA1DD6-0E6B-429F-B490-1B29127705E1}">
      <dgm:prSet phldrT="[Текст]"/>
      <dgm:spPr/>
      <dgm:t>
        <a:bodyPr/>
        <a:lstStyle/>
        <a:p>
          <a:r>
            <a:rPr lang="ru-RU" dirty="0" smtClean="0"/>
            <a:t>Пол / возраст</a:t>
          </a:r>
          <a:endParaRPr lang="ru-RU" dirty="0"/>
        </a:p>
      </dgm:t>
    </dgm:pt>
    <dgm:pt modelId="{0F3473CD-0FD8-426D-84A3-6000CF1E62CB}" type="parTrans" cxnId="{CEC137A4-7EA9-4CDD-9B92-0D86992E2D2D}">
      <dgm:prSet/>
      <dgm:spPr/>
      <dgm:t>
        <a:bodyPr/>
        <a:lstStyle/>
        <a:p>
          <a:endParaRPr lang="ru-RU"/>
        </a:p>
      </dgm:t>
    </dgm:pt>
    <dgm:pt modelId="{C8B32EF9-6435-4D00-ACCE-3D147ABA587A}" type="sibTrans" cxnId="{CEC137A4-7EA9-4CDD-9B92-0D86992E2D2D}">
      <dgm:prSet/>
      <dgm:spPr/>
      <dgm:t>
        <a:bodyPr/>
        <a:lstStyle/>
        <a:p>
          <a:endParaRPr lang="ru-RU"/>
        </a:p>
      </dgm:t>
    </dgm:pt>
    <dgm:pt modelId="{72D4D108-8665-4AB1-90D4-7D94BE5E4C88}" type="pres">
      <dgm:prSet presAssocID="{5B690FB5-5FC5-419B-A480-03A470829C6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C1D17F-931D-4181-AF8D-BFD6C35D9735}" type="pres">
      <dgm:prSet presAssocID="{AFD10BAB-779D-4663-A53F-33D1520332DB}" presName="linNode" presStyleCnt="0"/>
      <dgm:spPr/>
    </dgm:pt>
    <dgm:pt modelId="{4AE02966-FBF7-4674-AB96-262A3A5A2833}" type="pres">
      <dgm:prSet presAssocID="{AFD10BAB-779D-4663-A53F-33D1520332D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67AB0-C4D9-47A0-ACFE-9FF59AA943E3}" type="pres">
      <dgm:prSet presAssocID="{AFD10BAB-779D-4663-A53F-33D1520332D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19D327-6326-45F0-815C-2F766139F727}" type="pres">
      <dgm:prSet presAssocID="{8003D17F-EE29-4CFE-87CB-6CE89C01393C}" presName="sp" presStyleCnt="0"/>
      <dgm:spPr/>
    </dgm:pt>
    <dgm:pt modelId="{E930F6FE-1A1D-49F1-B265-7A9C6947631B}" type="pres">
      <dgm:prSet presAssocID="{DA470D47-A745-4A26-A398-836F3EF4C72A}" presName="linNode" presStyleCnt="0"/>
      <dgm:spPr/>
    </dgm:pt>
    <dgm:pt modelId="{99201208-EF74-4F0E-84A1-441AA493941C}" type="pres">
      <dgm:prSet presAssocID="{DA470D47-A745-4A26-A398-836F3EF4C72A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F92DB-145C-484B-B0E8-7D9C015B3E2D}" type="pres">
      <dgm:prSet presAssocID="{DA470D47-A745-4A26-A398-836F3EF4C72A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943D26-9CA0-40D2-96FB-293CCA4C966E}" type="pres">
      <dgm:prSet presAssocID="{3FD1A55B-0946-4204-8E17-C041AF105CAB}" presName="sp" presStyleCnt="0"/>
      <dgm:spPr/>
    </dgm:pt>
    <dgm:pt modelId="{D30BE303-726D-49BF-B4BC-8C79D7CBDC0A}" type="pres">
      <dgm:prSet presAssocID="{62CCD4B9-28B5-4727-8D8B-22EEE474FD4D}" presName="linNode" presStyleCnt="0"/>
      <dgm:spPr/>
    </dgm:pt>
    <dgm:pt modelId="{C79E9603-2794-4381-AF15-8D6E707EEB1E}" type="pres">
      <dgm:prSet presAssocID="{62CCD4B9-28B5-4727-8D8B-22EEE474FD4D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B956D3-DF61-407B-943C-A8D4D735C664}" type="pres">
      <dgm:prSet presAssocID="{62CCD4B9-28B5-4727-8D8B-22EEE474FD4D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D6518-B838-4C84-AD9B-EEE4A5B8F589}" type="pres">
      <dgm:prSet presAssocID="{72CB6EE9-2BD1-439B-B57C-88356E45E512}" presName="sp" presStyleCnt="0"/>
      <dgm:spPr/>
    </dgm:pt>
    <dgm:pt modelId="{A1EDFEF8-6BD1-412E-98FA-3165A7227EA0}" type="pres">
      <dgm:prSet presAssocID="{7958717B-F89C-4F03-84D5-10B18D90FE9B}" presName="linNode" presStyleCnt="0"/>
      <dgm:spPr/>
    </dgm:pt>
    <dgm:pt modelId="{02ABAC87-6B6F-4FD6-9F94-88A9D541C139}" type="pres">
      <dgm:prSet presAssocID="{7958717B-F89C-4F03-84D5-10B18D90FE9B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EC6C7-9CFC-4CC8-9D4A-29B1E668D614}" type="pres">
      <dgm:prSet presAssocID="{7958717B-F89C-4F03-84D5-10B18D90FE9B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1F409E-421D-4BDE-A35A-7F65E7028082}" srcId="{5B690FB5-5FC5-419B-A480-03A470829C6E}" destId="{7958717B-F89C-4F03-84D5-10B18D90FE9B}" srcOrd="3" destOrd="0" parTransId="{EB731756-D2F8-42E4-ACCA-4A2410A936FF}" sibTransId="{913829E2-CBE3-4FF3-8AA7-0AB946EF87FB}"/>
    <dgm:cxn modelId="{A37A1938-17F2-4B26-BA7B-3476710B934D}" type="presOf" srcId="{7958717B-F89C-4F03-84D5-10B18D90FE9B}" destId="{02ABAC87-6B6F-4FD6-9F94-88A9D541C139}" srcOrd="0" destOrd="0" presId="urn:microsoft.com/office/officeart/2005/8/layout/vList5"/>
    <dgm:cxn modelId="{0C8549C2-F9A7-40C5-BCC8-62F8ABB40855}" type="presOf" srcId="{62CCD4B9-28B5-4727-8D8B-22EEE474FD4D}" destId="{C79E9603-2794-4381-AF15-8D6E707EEB1E}" srcOrd="0" destOrd="0" presId="urn:microsoft.com/office/officeart/2005/8/layout/vList5"/>
    <dgm:cxn modelId="{1E159171-2EDE-42BF-89EF-EF2D0AB6EA11}" srcId="{5B690FB5-5FC5-419B-A480-03A470829C6E}" destId="{DA470D47-A745-4A26-A398-836F3EF4C72A}" srcOrd="1" destOrd="0" parTransId="{5D574703-34FA-4061-B048-89E77ED5FFAC}" sibTransId="{3FD1A55B-0946-4204-8E17-C041AF105CAB}"/>
    <dgm:cxn modelId="{9F8D4831-7027-4BDC-B548-E055C4756F43}" type="presOf" srcId="{64AA1DD6-0E6B-429F-B490-1B29127705E1}" destId="{697EC6C7-9CFC-4CC8-9D4A-29B1E668D614}" srcOrd="0" destOrd="0" presId="urn:microsoft.com/office/officeart/2005/8/layout/vList5"/>
    <dgm:cxn modelId="{F33EC4FE-D9E6-4963-8807-076ACED80C33}" type="presOf" srcId="{FE8A4474-CB61-433A-B587-DC6A18D1B0C0}" destId="{6E1F92DB-145C-484B-B0E8-7D9C015B3E2D}" srcOrd="0" destOrd="0" presId="urn:microsoft.com/office/officeart/2005/8/layout/vList5"/>
    <dgm:cxn modelId="{254CD259-E957-4615-8ABE-2BD6BDDC5DA0}" type="presOf" srcId="{9665689D-989A-42FA-9E1C-8FF1BB2D24CB}" destId="{A1A67AB0-C4D9-47A0-ACFE-9FF59AA943E3}" srcOrd="0" destOrd="1" presId="urn:microsoft.com/office/officeart/2005/8/layout/vList5"/>
    <dgm:cxn modelId="{F06411C9-C0DE-4E8A-9FB3-BBAA3C8DA2D2}" type="presOf" srcId="{39B6F1D9-0474-49D6-9192-CF2157F8F155}" destId="{D9B956D3-DF61-407B-943C-A8D4D735C664}" srcOrd="0" destOrd="0" presId="urn:microsoft.com/office/officeart/2005/8/layout/vList5"/>
    <dgm:cxn modelId="{A4FE9033-3491-43F4-AB3E-0D1F36440F32}" type="presOf" srcId="{AFD10BAB-779D-4663-A53F-33D1520332DB}" destId="{4AE02966-FBF7-4674-AB96-262A3A5A2833}" srcOrd="0" destOrd="0" presId="urn:microsoft.com/office/officeart/2005/8/layout/vList5"/>
    <dgm:cxn modelId="{1769DCBB-BA5B-4D11-AD1B-AEC504EB7D53}" srcId="{AFD10BAB-779D-4663-A53F-33D1520332DB}" destId="{96198062-D436-4F47-9124-557B3B445188}" srcOrd="0" destOrd="0" parTransId="{680D75F2-3732-40F5-ABAB-0BAD41642152}" sibTransId="{35F9B1B6-851B-41B8-B847-28975FF6AE64}"/>
    <dgm:cxn modelId="{14A20B4C-4869-49F2-B0BA-ED0521D6D04B}" srcId="{AFD10BAB-779D-4663-A53F-33D1520332DB}" destId="{9665689D-989A-42FA-9E1C-8FF1BB2D24CB}" srcOrd="1" destOrd="0" parTransId="{2D5C5279-004A-45A5-BBE2-5CF64D5A96EC}" sibTransId="{FE0969D2-05C8-4717-A532-9C846CBBD3C2}"/>
    <dgm:cxn modelId="{40413E92-16EC-48A8-A786-F18454B5D9FF}" srcId="{5B690FB5-5FC5-419B-A480-03A470829C6E}" destId="{AFD10BAB-779D-4663-A53F-33D1520332DB}" srcOrd="0" destOrd="0" parTransId="{07D545EE-98DD-4084-874B-DFBBAEC3199C}" sibTransId="{8003D17F-EE29-4CFE-87CB-6CE89C01393C}"/>
    <dgm:cxn modelId="{58217B1E-A6A3-4007-A696-8E842EB7F948}" type="presOf" srcId="{96198062-D436-4F47-9124-557B3B445188}" destId="{A1A67AB0-C4D9-47A0-ACFE-9FF59AA943E3}" srcOrd="0" destOrd="0" presId="urn:microsoft.com/office/officeart/2005/8/layout/vList5"/>
    <dgm:cxn modelId="{96051F70-BCBD-4A2C-8B20-15B7C38F025F}" type="presOf" srcId="{DA470D47-A745-4A26-A398-836F3EF4C72A}" destId="{99201208-EF74-4F0E-84A1-441AA493941C}" srcOrd="0" destOrd="0" presId="urn:microsoft.com/office/officeart/2005/8/layout/vList5"/>
    <dgm:cxn modelId="{E3423B19-54C3-431B-83A7-C8B9242B3477}" srcId="{5B690FB5-5FC5-419B-A480-03A470829C6E}" destId="{62CCD4B9-28B5-4727-8D8B-22EEE474FD4D}" srcOrd="2" destOrd="0" parTransId="{AADA9BFF-4013-4274-8877-81243F6D638C}" sibTransId="{72CB6EE9-2BD1-439B-B57C-88356E45E512}"/>
    <dgm:cxn modelId="{8B275706-353C-4D0B-95F4-943AA0163AB5}" srcId="{DA470D47-A745-4A26-A398-836F3EF4C72A}" destId="{FE8A4474-CB61-433A-B587-DC6A18D1B0C0}" srcOrd="0" destOrd="0" parTransId="{0CDFCF67-71CE-43FF-BB9D-F6C9ECCDED3A}" sibTransId="{677E4275-4334-451B-B0D7-FD62D6199211}"/>
    <dgm:cxn modelId="{CEC137A4-7EA9-4CDD-9B92-0D86992E2D2D}" srcId="{7958717B-F89C-4F03-84D5-10B18D90FE9B}" destId="{64AA1DD6-0E6B-429F-B490-1B29127705E1}" srcOrd="0" destOrd="0" parTransId="{0F3473CD-0FD8-426D-84A3-6000CF1E62CB}" sibTransId="{C8B32EF9-6435-4D00-ACCE-3D147ABA587A}"/>
    <dgm:cxn modelId="{6A6764CA-FE9A-41F7-A9D1-25AD59A1CCFC}" srcId="{62CCD4B9-28B5-4727-8D8B-22EEE474FD4D}" destId="{39B6F1D9-0474-49D6-9192-CF2157F8F155}" srcOrd="0" destOrd="0" parTransId="{409A6283-91A6-4477-94DA-882D36786587}" sibTransId="{84E2C254-6E2D-47F7-8626-0C061843F6B8}"/>
    <dgm:cxn modelId="{8E071F5E-7211-49D4-963F-435EDA1157B4}" type="presOf" srcId="{5B690FB5-5FC5-419B-A480-03A470829C6E}" destId="{72D4D108-8665-4AB1-90D4-7D94BE5E4C88}" srcOrd="0" destOrd="0" presId="urn:microsoft.com/office/officeart/2005/8/layout/vList5"/>
    <dgm:cxn modelId="{193184E0-BACC-4362-A3C2-497B31E88D7B}" type="presParOf" srcId="{72D4D108-8665-4AB1-90D4-7D94BE5E4C88}" destId="{30C1D17F-931D-4181-AF8D-BFD6C35D9735}" srcOrd="0" destOrd="0" presId="urn:microsoft.com/office/officeart/2005/8/layout/vList5"/>
    <dgm:cxn modelId="{937F374F-3E16-498A-ADBB-23BCABBF6934}" type="presParOf" srcId="{30C1D17F-931D-4181-AF8D-BFD6C35D9735}" destId="{4AE02966-FBF7-4674-AB96-262A3A5A2833}" srcOrd="0" destOrd="0" presId="urn:microsoft.com/office/officeart/2005/8/layout/vList5"/>
    <dgm:cxn modelId="{A4150294-C209-4DDD-94AD-46F2E977F42A}" type="presParOf" srcId="{30C1D17F-931D-4181-AF8D-BFD6C35D9735}" destId="{A1A67AB0-C4D9-47A0-ACFE-9FF59AA943E3}" srcOrd="1" destOrd="0" presId="urn:microsoft.com/office/officeart/2005/8/layout/vList5"/>
    <dgm:cxn modelId="{BE312678-4549-42AE-AD35-12E2CEF9CC82}" type="presParOf" srcId="{72D4D108-8665-4AB1-90D4-7D94BE5E4C88}" destId="{4619D327-6326-45F0-815C-2F766139F727}" srcOrd="1" destOrd="0" presId="urn:microsoft.com/office/officeart/2005/8/layout/vList5"/>
    <dgm:cxn modelId="{61EB5101-5C81-4941-B07D-A4270F0AB628}" type="presParOf" srcId="{72D4D108-8665-4AB1-90D4-7D94BE5E4C88}" destId="{E930F6FE-1A1D-49F1-B265-7A9C6947631B}" srcOrd="2" destOrd="0" presId="urn:microsoft.com/office/officeart/2005/8/layout/vList5"/>
    <dgm:cxn modelId="{278F76A6-A94B-49AC-BD6F-5A345A10E060}" type="presParOf" srcId="{E930F6FE-1A1D-49F1-B265-7A9C6947631B}" destId="{99201208-EF74-4F0E-84A1-441AA493941C}" srcOrd="0" destOrd="0" presId="urn:microsoft.com/office/officeart/2005/8/layout/vList5"/>
    <dgm:cxn modelId="{C0ACD75E-C69A-4611-8FC5-B7494CC34BE7}" type="presParOf" srcId="{E930F6FE-1A1D-49F1-B265-7A9C6947631B}" destId="{6E1F92DB-145C-484B-B0E8-7D9C015B3E2D}" srcOrd="1" destOrd="0" presId="urn:microsoft.com/office/officeart/2005/8/layout/vList5"/>
    <dgm:cxn modelId="{08EBCE35-1FAF-4484-B235-0A211924B8E9}" type="presParOf" srcId="{72D4D108-8665-4AB1-90D4-7D94BE5E4C88}" destId="{86943D26-9CA0-40D2-96FB-293CCA4C966E}" srcOrd="3" destOrd="0" presId="urn:microsoft.com/office/officeart/2005/8/layout/vList5"/>
    <dgm:cxn modelId="{7F28E0BE-F1DA-4F3C-A738-A9DFCAACF1B9}" type="presParOf" srcId="{72D4D108-8665-4AB1-90D4-7D94BE5E4C88}" destId="{D30BE303-726D-49BF-B4BC-8C79D7CBDC0A}" srcOrd="4" destOrd="0" presId="urn:microsoft.com/office/officeart/2005/8/layout/vList5"/>
    <dgm:cxn modelId="{5A1D59E6-A928-4F44-9C16-53A7F069EC61}" type="presParOf" srcId="{D30BE303-726D-49BF-B4BC-8C79D7CBDC0A}" destId="{C79E9603-2794-4381-AF15-8D6E707EEB1E}" srcOrd="0" destOrd="0" presId="urn:microsoft.com/office/officeart/2005/8/layout/vList5"/>
    <dgm:cxn modelId="{6A4824AF-1BB9-44E3-9816-2350C7FE81BE}" type="presParOf" srcId="{D30BE303-726D-49BF-B4BC-8C79D7CBDC0A}" destId="{D9B956D3-DF61-407B-943C-A8D4D735C664}" srcOrd="1" destOrd="0" presId="urn:microsoft.com/office/officeart/2005/8/layout/vList5"/>
    <dgm:cxn modelId="{A66F8B61-8D66-47DE-A696-A837BF0F7D08}" type="presParOf" srcId="{72D4D108-8665-4AB1-90D4-7D94BE5E4C88}" destId="{ABBD6518-B838-4C84-AD9B-EEE4A5B8F589}" srcOrd="5" destOrd="0" presId="urn:microsoft.com/office/officeart/2005/8/layout/vList5"/>
    <dgm:cxn modelId="{519910F8-EE01-466C-A84F-BDFD5CF7B040}" type="presParOf" srcId="{72D4D108-8665-4AB1-90D4-7D94BE5E4C88}" destId="{A1EDFEF8-6BD1-412E-98FA-3165A7227EA0}" srcOrd="6" destOrd="0" presId="urn:microsoft.com/office/officeart/2005/8/layout/vList5"/>
    <dgm:cxn modelId="{3EC278A0-93F1-4157-81EE-47C5C8931B03}" type="presParOf" srcId="{A1EDFEF8-6BD1-412E-98FA-3165A7227EA0}" destId="{02ABAC87-6B6F-4FD6-9F94-88A9D541C139}" srcOrd="0" destOrd="0" presId="urn:microsoft.com/office/officeart/2005/8/layout/vList5"/>
    <dgm:cxn modelId="{5E67A3D2-4666-475A-AB1B-7A9A94ACF91C}" type="presParOf" srcId="{A1EDFEF8-6BD1-412E-98FA-3165A7227EA0}" destId="{697EC6C7-9CFC-4CC8-9D4A-29B1E668D61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D34482-01DD-427F-8DE8-4BFAEC4D07B8}">
      <dsp:nvSpPr>
        <dsp:cNvPr id="0" name=""/>
        <dsp:cNvSpPr/>
      </dsp:nvSpPr>
      <dsp:spPr>
        <a:xfrm>
          <a:off x="2429626" y="1453936"/>
          <a:ext cx="3370346" cy="337034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Математи-ческие</a:t>
          </a:r>
          <a:r>
            <a:rPr lang="ru-RU" sz="3200" kern="1200" dirty="0" smtClean="0"/>
            <a:t> методы </a:t>
          </a:r>
          <a:r>
            <a:rPr lang="ru-RU" sz="3200" kern="1200" dirty="0" err="1" smtClean="0"/>
            <a:t>пед.исследования</a:t>
          </a:r>
          <a:endParaRPr lang="ru-RU" sz="3200" kern="1200" dirty="0"/>
        </a:p>
      </dsp:txBody>
      <dsp:txXfrm>
        <a:off x="2923202" y="1947512"/>
        <a:ext cx="2383194" cy="2383194"/>
      </dsp:txXfrm>
    </dsp:sp>
    <dsp:sp modelId="{6ACF6EB2-47CA-4211-AE15-1AB605EDFF36}">
      <dsp:nvSpPr>
        <dsp:cNvPr id="0" name=""/>
        <dsp:cNvSpPr/>
      </dsp:nvSpPr>
      <dsp:spPr>
        <a:xfrm>
          <a:off x="3272213" y="103983"/>
          <a:ext cx="1685173" cy="16851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/>
            <a:t>регистрация, </a:t>
          </a:r>
          <a:endParaRPr lang="ru-RU" sz="1800" kern="1200" dirty="0"/>
        </a:p>
      </dsp:txBody>
      <dsp:txXfrm>
        <a:off x="3519001" y="350771"/>
        <a:ext cx="1191597" cy="1191597"/>
      </dsp:txXfrm>
    </dsp:sp>
    <dsp:sp modelId="{735738BD-4242-478B-8A26-FC8E22AA7BDF}">
      <dsp:nvSpPr>
        <dsp:cNvPr id="0" name=""/>
        <dsp:cNvSpPr/>
      </dsp:nvSpPr>
      <dsp:spPr>
        <a:xfrm>
          <a:off x="5357442" y="1618991"/>
          <a:ext cx="1685173" cy="16851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/>
            <a:t>ранжирование, </a:t>
          </a:r>
          <a:endParaRPr lang="ru-RU" sz="1800" kern="1200" dirty="0"/>
        </a:p>
      </dsp:txBody>
      <dsp:txXfrm>
        <a:off x="5604230" y="1865779"/>
        <a:ext cx="1191597" cy="1191597"/>
      </dsp:txXfrm>
    </dsp:sp>
    <dsp:sp modelId="{4BCE4FB5-864B-452C-96EF-726E27E3A80B}">
      <dsp:nvSpPr>
        <dsp:cNvPr id="0" name=""/>
        <dsp:cNvSpPr/>
      </dsp:nvSpPr>
      <dsp:spPr>
        <a:xfrm>
          <a:off x="4560956" y="4070325"/>
          <a:ext cx="1685173" cy="16851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err="1" smtClean="0"/>
            <a:t>шкалирование</a:t>
          </a:r>
          <a:r>
            <a:rPr lang="ru-RU" sz="1800" i="1" kern="1200" dirty="0" smtClean="0"/>
            <a:t>, </a:t>
          </a:r>
          <a:endParaRPr lang="ru-RU" sz="1800" kern="1200" dirty="0"/>
        </a:p>
      </dsp:txBody>
      <dsp:txXfrm>
        <a:off x="4807744" y="4317113"/>
        <a:ext cx="1191597" cy="1191597"/>
      </dsp:txXfrm>
    </dsp:sp>
    <dsp:sp modelId="{154A75CB-117A-4BE7-9D3C-6EBF3A05CD3B}">
      <dsp:nvSpPr>
        <dsp:cNvPr id="0" name=""/>
        <dsp:cNvSpPr/>
      </dsp:nvSpPr>
      <dsp:spPr>
        <a:xfrm>
          <a:off x="1983470" y="4070325"/>
          <a:ext cx="1685173" cy="16851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i="1" kern="1200" dirty="0" smtClean="0"/>
            <a:t>определение средних величин</a:t>
          </a:r>
          <a:endParaRPr lang="ru-RU" sz="1800" kern="1200" dirty="0"/>
        </a:p>
      </dsp:txBody>
      <dsp:txXfrm>
        <a:off x="2230258" y="4317113"/>
        <a:ext cx="1191597" cy="1191597"/>
      </dsp:txXfrm>
    </dsp:sp>
    <dsp:sp modelId="{B93BEDFC-CB3A-4C2D-8BF7-F08FD1A93311}">
      <dsp:nvSpPr>
        <dsp:cNvPr id="0" name=""/>
        <dsp:cNvSpPr/>
      </dsp:nvSpPr>
      <dsp:spPr>
        <a:xfrm>
          <a:off x="1186983" y="1618991"/>
          <a:ext cx="1685173" cy="168517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и </a:t>
          </a:r>
          <a:r>
            <a:rPr lang="ru-RU" sz="1800" kern="1200" dirty="0" smtClean="0"/>
            <a:t>др.</a:t>
          </a:r>
          <a:endParaRPr lang="ru-RU" sz="1800" kern="1200" dirty="0"/>
        </a:p>
      </dsp:txBody>
      <dsp:txXfrm>
        <a:off x="1433771" y="1865779"/>
        <a:ext cx="1191597" cy="11915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67AB0-C4D9-47A0-ACFE-9FF59AA943E3}">
      <dsp:nvSpPr>
        <dsp:cNvPr id="0" name=""/>
        <dsp:cNvSpPr/>
      </dsp:nvSpPr>
      <dsp:spPr>
        <a:xfrm rot="5400000">
          <a:off x="2718800" y="-897083"/>
          <a:ext cx="974630" cy="3017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Пол, семейное положение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образование</a:t>
          </a:r>
          <a:endParaRPr lang="ru-RU" sz="1900" kern="1200" dirty="0"/>
        </a:p>
      </dsp:txBody>
      <dsp:txXfrm rot="-5400000">
        <a:off x="1697355" y="171940"/>
        <a:ext cx="2969942" cy="879474"/>
      </dsp:txXfrm>
    </dsp:sp>
    <dsp:sp modelId="{4AE02966-FBF7-4674-AB96-262A3A5A2833}">
      <dsp:nvSpPr>
        <dsp:cNvPr id="0" name=""/>
        <dsp:cNvSpPr/>
      </dsp:nvSpPr>
      <dsp:spPr>
        <a:xfrm>
          <a:off x="0" y="2532"/>
          <a:ext cx="1697355" cy="12182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номинальная</a:t>
          </a:r>
          <a:endParaRPr lang="ru-RU" sz="1600" kern="1200" dirty="0"/>
        </a:p>
      </dsp:txBody>
      <dsp:txXfrm>
        <a:off x="59472" y="62004"/>
        <a:ext cx="1578411" cy="1099344"/>
      </dsp:txXfrm>
    </dsp:sp>
    <dsp:sp modelId="{6E1F92DB-145C-484B-B0E8-7D9C015B3E2D}">
      <dsp:nvSpPr>
        <dsp:cNvPr id="0" name=""/>
        <dsp:cNvSpPr/>
      </dsp:nvSpPr>
      <dsp:spPr>
        <a:xfrm rot="5400000">
          <a:off x="2718800" y="382119"/>
          <a:ext cx="974630" cy="3017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Порядок чисел / ежемесячный доход</a:t>
          </a:r>
          <a:endParaRPr lang="ru-RU" sz="1900" kern="1200" dirty="0"/>
        </a:p>
      </dsp:txBody>
      <dsp:txXfrm rot="-5400000">
        <a:off x="1697355" y="1451142"/>
        <a:ext cx="2969942" cy="879474"/>
      </dsp:txXfrm>
    </dsp:sp>
    <dsp:sp modelId="{99201208-EF74-4F0E-84A1-441AA493941C}">
      <dsp:nvSpPr>
        <dsp:cNvPr id="0" name=""/>
        <dsp:cNvSpPr/>
      </dsp:nvSpPr>
      <dsp:spPr>
        <a:xfrm>
          <a:off x="0" y="1281735"/>
          <a:ext cx="1697355" cy="12182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Порядковая </a:t>
          </a:r>
          <a:endParaRPr lang="ru-RU" sz="1600" kern="1200" dirty="0"/>
        </a:p>
      </dsp:txBody>
      <dsp:txXfrm>
        <a:off x="59472" y="1341207"/>
        <a:ext cx="1578411" cy="1099344"/>
      </dsp:txXfrm>
    </dsp:sp>
    <dsp:sp modelId="{D9B956D3-DF61-407B-943C-A8D4D735C664}">
      <dsp:nvSpPr>
        <dsp:cNvPr id="0" name=""/>
        <dsp:cNvSpPr/>
      </dsp:nvSpPr>
      <dsp:spPr>
        <a:xfrm rot="5400000">
          <a:off x="2718800" y="1661321"/>
          <a:ext cx="974630" cy="3017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Значения интервала</a:t>
          </a:r>
          <a:endParaRPr lang="ru-RU" sz="1900" kern="1200" dirty="0"/>
        </a:p>
      </dsp:txBody>
      <dsp:txXfrm rot="-5400000">
        <a:off x="1697355" y="2730344"/>
        <a:ext cx="2969942" cy="879474"/>
      </dsp:txXfrm>
    </dsp:sp>
    <dsp:sp modelId="{C79E9603-2794-4381-AF15-8D6E707EEB1E}">
      <dsp:nvSpPr>
        <dsp:cNvPr id="0" name=""/>
        <dsp:cNvSpPr/>
      </dsp:nvSpPr>
      <dsp:spPr>
        <a:xfrm>
          <a:off x="0" y="2560938"/>
          <a:ext cx="1697355" cy="12182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Интервальная </a:t>
          </a:r>
          <a:endParaRPr lang="ru-RU" sz="1600" kern="1200" dirty="0"/>
        </a:p>
      </dsp:txBody>
      <dsp:txXfrm>
        <a:off x="59472" y="2620410"/>
        <a:ext cx="1578411" cy="1099344"/>
      </dsp:txXfrm>
    </dsp:sp>
    <dsp:sp modelId="{697EC6C7-9CFC-4CC8-9D4A-29B1E668D614}">
      <dsp:nvSpPr>
        <dsp:cNvPr id="0" name=""/>
        <dsp:cNvSpPr/>
      </dsp:nvSpPr>
      <dsp:spPr>
        <a:xfrm rot="5400000">
          <a:off x="2718800" y="2940524"/>
          <a:ext cx="974630" cy="3017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Пол / возраст</a:t>
          </a:r>
          <a:endParaRPr lang="ru-RU" sz="1900" kern="1200" dirty="0"/>
        </a:p>
      </dsp:txBody>
      <dsp:txXfrm rot="-5400000">
        <a:off x="1697355" y="4009547"/>
        <a:ext cx="2969942" cy="879474"/>
      </dsp:txXfrm>
    </dsp:sp>
    <dsp:sp modelId="{02ABAC87-6B6F-4FD6-9F94-88A9D541C139}">
      <dsp:nvSpPr>
        <dsp:cNvPr id="0" name=""/>
        <dsp:cNvSpPr/>
      </dsp:nvSpPr>
      <dsp:spPr>
        <a:xfrm>
          <a:off x="0" y="3840140"/>
          <a:ext cx="1697355" cy="12182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Шкала отношений</a:t>
          </a:r>
          <a:endParaRPr lang="ru-RU" sz="1600" kern="1200" dirty="0"/>
        </a:p>
      </dsp:txBody>
      <dsp:txXfrm>
        <a:off x="59472" y="3899612"/>
        <a:ext cx="1578411" cy="10993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A40293A-A35D-4897-AA9F-622F130D578B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B7D6BB1-8091-4301-8200-82BB1FE9015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12883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Математические </a:t>
            </a:r>
            <a:r>
              <a:rPr lang="ru-RU" b="1" dirty="0" smtClean="0">
                <a:solidFill>
                  <a:srgbClr val="FFC000"/>
                </a:solidFill>
              </a:rPr>
              <a:t>методы </a:t>
            </a:r>
            <a:r>
              <a:rPr lang="ru-RU" b="1" dirty="0" smtClean="0">
                <a:solidFill>
                  <a:srgbClr val="FFC000"/>
                </a:solidFill>
              </a:rPr>
              <a:t>педагогических исследований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000504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pPr lvl="0"/>
            <a:r>
              <a:rPr lang="ru-RU" dirty="0"/>
              <a:t>Математические методы  исследования в педагогике.</a:t>
            </a:r>
          </a:p>
          <a:p>
            <a:pPr lvl="0"/>
            <a:r>
              <a:rPr lang="ru-RU" dirty="0"/>
              <a:t>Статистические методы исследования в педагогике.</a:t>
            </a:r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i="1"/>
              <a:t>Номинативная шкала</a:t>
            </a:r>
            <a:br>
              <a:rPr lang="ru-RU" sz="4000" i="1"/>
            </a:br>
            <a:endParaRPr lang="ru-RU" sz="40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Используется для классификации или идентификации объектов (группировки по классам, каждому из которых приписывается число) </a:t>
            </a:r>
          </a:p>
          <a:p>
            <a:r>
              <a:rPr lang="ru-RU" smtClean="0"/>
              <a:t>Примеры: пол, семейное положение, национальность, религиозная принадлежность, место рождения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i="1" smtClean="0"/>
              <a:t>Порядковая шкала</a:t>
            </a:r>
            <a:r>
              <a:rPr lang="ru-RU" smtClean="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mtClean="0"/>
              <a:t>Присутствует упорядоченность, но отсутствуют атрибуты интервальности и нулевой точки</a:t>
            </a:r>
          </a:p>
          <a:p>
            <a:pPr>
              <a:lnSpc>
                <a:spcPct val="90000"/>
              </a:lnSpc>
            </a:pPr>
            <a:r>
              <a:rPr lang="ru-RU" smtClean="0"/>
              <a:t>Результатом измерений в порядковой шкале является упорядочение объектов </a:t>
            </a:r>
          </a:p>
          <a:p>
            <a:pPr>
              <a:lnSpc>
                <a:spcPct val="90000"/>
              </a:lnSpc>
            </a:pPr>
            <a:r>
              <a:rPr lang="ru-RU" i="1" smtClean="0"/>
              <a:t>Пример 1. </a:t>
            </a:r>
            <a:r>
              <a:rPr lang="ru-RU" smtClean="0"/>
              <a:t>Социально-экономический статус определяется в следующих категориях: 1) «верхний класс»; 2) «средний класс»; 3) «низший класс»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i="1" smtClean="0"/>
              <a:t>Интервальная шкала</a:t>
            </a:r>
            <a:r>
              <a:rPr lang="ru-RU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/>
              <a:t>Присутствуют упорядоченность и интервальность, но нет нулевой точки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/>
              <a:t>Исследуемому объекту присваивается число единиц измерения, пропорциональное выраженности измеряемого свойства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/>
              <a:t>Соответствующие интервалы разных участков шкалы имеют одно и то же значение, поэтому измерения в интервальной шкале допускают не только классификацию и ранжирование, но и точное определение различий между категориями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Статистические методы исследования в педагогике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средних величин – среднего арифметического, медианы</a:t>
            </a:r>
          </a:p>
          <a:p>
            <a:endParaRPr lang="ru-RU" dirty="0" smtClean="0"/>
          </a:p>
          <a:p>
            <a:r>
              <a:rPr lang="ru-RU" dirty="0" smtClean="0"/>
              <a:t>расчет рассеивания около этих величин – дисперсии, среднего квадратичного отклонения и </a:t>
            </a:r>
            <a:r>
              <a:rPr lang="ru-RU" dirty="0" err="1" smtClean="0"/>
              <a:t>др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8"/>
          <p:cNvSpPr txBox="1">
            <a:spLocks noChangeArrowheads="1"/>
          </p:cNvSpPr>
          <p:nvPr/>
        </p:nvSpPr>
        <p:spPr bwMode="auto">
          <a:xfrm>
            <a:off x="3203575" y="733425"/>
            <a:ext cx="2160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800000"/>
                </a:solidFill>
              </a:rPr>
              <a:t>«</a:t>
            </a:r>
            <a:r>
              <a:rPr lang="ru-RU" sz="2400" b="1">
                <a:solidFill>
                  <a:srgbClr val="800000"/>
                </a:solidFill>
              </a:rPr>
              <a:t>Середина</a:t>
            </a:r>
            <a:r>
              <a:rPr lang="ru-RU" sz="2400">
                <a:solidFill>
                  <a:srgbClr val="800000"/>
                </a:solidFill>
              </a:rPr>
              <a:t>»</a:t>
            </a:r>
          </a:p>
        </p:txBody>
      </p:sp>
      <p:sp>
        <p:nvSpPr>
          <p:cNvPr id="45060" name="Line 9"/>
          <p:cNvSpPr>
            <a:spLocks noChangeShapeType="1"/>
          </p:cNvSpPr>
          <p:nvPr/>
        </p:nvSpPr>
        <p:spPr bwMode="auto">
          <a:xfrm flipH="1">
            <a:off x="1692275" y="1238250"/>
            <a:ext cx="1511300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 sz="2400"/>
          </a:p>
        </p:txBody>
      </p:sp>
      <p:sp>
        <p:nvSpPr>
          <p:cNvPr id="45061" name="Line 10"/>
          <p:cNvSpPr>
            <a:spLocks noChangeShapeType="1"/>
          </p:cNvSpPr>
          <p:nvPr/>
        </p:nvSpPr>
        <p:spPr bwMode="auto">
          <a:xfrm>
            <a:off x="4356100" y="1238250"/>
            <a:ext cx="71438" cy="792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 sz="2400"/>
          </a:p>
        </p:txBody>
      </p:sp>
      <p:sp>
        <p:nvSpPr>
          <p:cNvPr id="45062" name="Line 11"/>
          <p:cNvSpPr>
            <a:spLocks noChangeShapeType="1"/>
          </p:cNvSpPr>
          <p:nvPr/>
        </p:nvSpPr>
        <p:spPr bwMode="auto">
          <a:xfrm>
            <a:off x="5364163" y="1165225"/>
            <a:ext cx="1584325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 sz="2400"/>
          </a:p>
        </p:txBody>
      </p:sp>
      <p:sp>
        <p:nvSpPr>
          <p:cNvPr id="45063" name="Text Box 12"/>
          <p:cNvSpPr txBox="1">
            <a:spLocks noChangeArrowheads="1"/>
          </p:cNvSpPr>
          <p:nvPr/>
        </p:nvSpPr>
        <p:spPr bwMode="auto">
          <a:xfrm>
            <a:off x="6588125" y="1844675"/>
            <a:ext cx="129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Мода</a:t>
            </a:r>
          </a:p>
          <a:p>
            <a:r>
              <a:rPr lang="en-US" sz="2400"/>
              <a:t>(mode)</a:t>
            </a:r>
            <a:endParaRPr lang="ru-RU" sz="2400"/>
          </a:p>
        </p:txBody>
      </p:sp>
      <p:sp>
        <p:nvSpPr>
          <p:cNvPr id="45064" name="Text Box 13"/>
          <p:cNvSpPr txBox="1">
            <a:spLocks noChangeArrowheads="1"/>
          </p:cNvSpPr>
          <p:nvPr/>
        </p:nvSpPr>
        <p:spPr bwMode="auto">
          <a:xfrm>
            <a:off x="3635375" y="2101850"/>
            <a:ext cx="1655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Медиана</a:t>
            </a:r>
            <a:r>
              <a:rPr lang="en-US" sz="2400"/>
              <a:t> (median)</a:t>
            </a:r>
            <a:endParaRPr lang="ru-RU" sz="2400"/>
          </a:p>
        </p:txBody>
      </p:sp>
      <p:sp>
        <p:nvSpPr>
          <p:cNvPr id="45065" name="Text Box 14"/>
          <p:cNvSpPr txBox="1">
            <a:spLocks noChangeArrowheads="1"/>
          </p:cNvSpPr>
          <p:nvPr/>
        </p:nvSpPr>
        <p:spPr bwMode="auto">
          <a:xfrm>
            <a:off x="468313" y="1844675"/>
            <a:ext cx="30241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Среднее значение</a:t>
            </a:r>
            <a:r>
              <a:rPr lang="en-US" sz="2400"/>
              <a:t> (mean)</a:t>
            </a:r>
            <a:endParaRPr lang="ru-RU" sz="240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57158" y="4929198"/>
            <a:ext cx="8353425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990000"/>
                </a:solidFill>
              </a:rPr>
              <a:t>Мода </a:t>
            </a:r>
            <a:r>
              <a:rPr lang="ru-RU"/>
              <a:t> (</a:t>
            </a:r>
            <a:r>
              <a:rPr lang="en-US"/>
              <a:t>mode</a:t>
            </a:r>
            <a:r>
              <a:rPr lang="ru-RU"/>
              <a:t>) – наиболее часто встречающееся значение, локальный максимум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0" y="714356"/>
            <a:ext cx="84963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A50021"/>
                </a:solidFill>
              </a:rPr>
              <a:t>Среднее значение</a:t>
            </a:r>
            <a:r>
              <a:rPr lang="ru-RU" sz="2800" dirty="0"/>
              <a:t> – сумма всех значений переменной, </a:t>
            </a:r>
            <a:r>
              <a:rPr lang="ru-RU" sz="2800" dirty="0" smtClean="0"/>
              <a:t> делённая </a:t>
            </a:r>
            <a:r>
              <a:rPr lang="ru-RU" sz="2800" dirty="0"/>
              <a:t>на количество значений</a:t>
            </a:r>
          </a:p>
        </p:txBody>
      </p:sp>
      <p:graphicFrame>
        <p:nvGraphicFramePr>
          <p:cNvPr id="1027" name="Object 9"/>
          <p:cNvGraphicFramePr>
            <a:graphicFrameLocks noChangeAspect="1"/>
          </p:cNvGraphicFramePr>
          <p:nvPr/>
        </p:nvGraphicFramePr>
        <p:xfrm>
          <a:off x="5786446" y="3500438"/>
          <a:ext cx="1584325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3" imgW="723586" imgH="520474" progId="Equation.3">
                  <p:embed/>
                </p:oleObj>
              </mc:Choice>
              <mc:Fallback>
                <p:oleObj name="Формула" r:id="rId3" imgW="723586" imgH="520474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3500438"/>
                        <a:ext cx="1584325" cy="1138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5111750" y="2928934"/>
            <a:ext cx="40322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Среднее для </a:t>
            </a:r>
            <a:r>
              <a:rPr lang="ru-RU" b="1" dirty="0">
                <a:solidFill>
                  <a:srgbClr val="A50021"/>
                </a:solidFill>
              </a:rPr>
              <a:t>выборки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5786" y="5286388"/>
            <a:ext cx="75713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Медиана – показатель середины ряда.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071678"/>
            <a:ext cx="4406704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mode median me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2009775"/>
            <a:ext cx="5688013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27088" y="1125538"/>
            <a:ext cx="7777162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Мода, медиана и среднее СОВПАДАЮТ для симметричного унимодального распределения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i="1" dirty="0" smtClean="0"/>
              <a:t>Для проверки достоверности проведенного экспреримента</a:t>
            </a:r>
            <a:r>
              <a:rPr lang="kk-KZ" dirty="0" smtClean="0"/>
              <a:t> вычисляют дисперсию</a:t>
            </a:r>
            <a:r>
              <a:rPr lang="ru-RU" dirty="0" smtClean="0"/>
              <a:t>, среднеквадратическое отклонение, доверительный интервал.</a:t>
            </a:r>
          </a:p>
          <a:p>
            <a:endParaRPr lang="ru-RU" dirty="0" smtClean="0"/>
          </a:p>
          <a:p>
            <a:r>
              <a:rPr lang="ru-RU" dirty="0" smtClean="0"/>
              <a:t>Вычисление дисперсии – степень рассеивания около среднего значения в интервале с вероятностью.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47813" y="476250"/>
            <a:ext cx="64087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Площадь нормального распределения</a:t>
            </a:r>
          </a:p>
        </p:txBody>
      </p:sp>
      <p:pic>
        <p:nvPicPr>
          <p:cNvPr id="4" name="Picture 4" descr="l6a3"/>
          <p:cNvPicPr>
            <a:picLocks noChangeAspect="1" noChangeArrowheads="1"/>
          </p:cNvPicPr>
          <p:nvPr/>
        </p:nvPicPr>
        <p:blipFill>
          <a:blip r:embed="rId2">
            <a:lum contrast="18000"/>
          </a:blip>
          <a:srcRect/>
          <a:stretch>
            <a:fillRect/>
          </a:stretch>
        </p:blipFill>
        <p:spPr bwMode="auto">
          <a:xfrm>
            <a:off x="1187450" y="2133600"/>
            <a:ext cx="7089775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195513" y="5554663"/>
            <a:ext cx="4967287" cy="64633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(</a:t>
            </a:r>
            <a:r>
              <a:rPr lang="ru-RU" dirty="0"/>
              <a:t>количество стандартных отклонений)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49630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Откладывая от  среднего значения стандартное отклонение (</a:t>
            </a:r>
            <a:r>
              <a:rPr lang="ru-RU" sz="2000"/>
              <a:t>в ту или другую сторону</a:t>
            </a:r>
            <a:r>
              <a:rPr lang="ru-RU"/>
              <a:t>) мы всегда отрезаем строго определённую долю популяции, </a:t>
            </a:r>
            <a:r>
              <a:rPr lang="ru-RU" u="sng"/>
              <a:t>приблизительно</a:t>
            </a:r>
            <a:r>
              <a:rPr lang="ru-RU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4" y="5349875"/>
            <a:ext cx="1429556" cy="14295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4254" y="6194738"/>
            <a:ext cx="5177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© All rights reserved – IBM SPSS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04"/>
            <a:ext cx="91440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Распределение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Объект 6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ru-RU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62" y="1285860"/>
            <a:ext cx="7012498" cy="39698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14356"/>
          <a:ext cx="8229600" cy="5859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81"/>
          <p:cNvGraphicFramePr>
            <a:graphicFrameLocks/>
          </p:cNvGraphicFramePr>
          <p:nvPr/>
        </p:nvGraphicFramePr>
        <p:xfrm>
          <a:off x="179388" y="188913"/>
          <a:ext cx="8856662" cy="6202560"/>
        </p:xfrm>
        <a:graphic>
          <a:graphicData uri="http://schemas.openxmlformats.org/drawingml/2006/table">
            <a:tbl>
              <a:tblPr/>
              <a:tblGrid>
                <a:gridCol w="1812925"/>
                <a:gridCol w="1211262"/>
                <a:gridCol w="1476375"/>
                <a:gridCol w="1260475"/>
                <a:gridCol w="1492250"/>
                <a:gridCol w="1603375"/>
              </a:tblGrid>
              <a:tr h="45716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ПРИЗНАК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0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ИССЛЕДОВАНИЕ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0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5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Две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незави-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симые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группы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0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Более двух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независи-мых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0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после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лечения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0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Одна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несколько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видов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лечения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0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Связь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признаков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0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131057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Количествен-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(нормальное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распред.)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2353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Крите-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рий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Стью-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дента</a:t>
                      </a: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Дисперсион-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 анализ 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Парный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Стью-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дента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Дисперсион-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ный анализ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повторных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измерений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Линейная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регрессия,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корреляция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Пирсона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</a:tr>
              <a:tr h="160012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Качественн.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2353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</a:t>
                      </a:r>
                      <a:r>
                        <a:rPr kumimoji="0" lang="ru-RU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Z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-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критерий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</a:t>
                      </a:r>
                      <a:r>
                        <a:rPr kumimoji="0" lang="ru-RU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Мак-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Нимара</a:t>
                      </a:r>
                      <a:r>
                        <a:rPr kumimoji="0" lang="ru-RU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Кокрена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сопряжен-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ности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</a:tr>
              <a:tr h="12191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Порядковый</a:t>
                      </a: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folHlink"/>
                        </a:gs>
                        <a:gs pos="100000">
                          <a:schemeClr val="folHlink">
                            <a:gamma/>
                            <a:tint val="2353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Крите-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рий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Манна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Уитни</a:t>
                      </a: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7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Крускала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Уоллиса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Уилкок-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сона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Критерий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Фридмана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Ранговая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корреляция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Спирмена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8" marB="45708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gamma/>
                            <a:tint val="0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Регистрация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Регистрация </a:t>
            </a:r>
            <a:r>
              <a:rPr lang="ru-RU" dirty="0" smtClean="0"/>
              <a:t>– это метод выявления определенного качества, знаний, умений, навыков, компетенций у каждого члена группы и общего подсчета количества тех, у кого качество имеется или отсутствует. </a:t>
            </a:r>
          </a:p>
          <a:p>
            <a:r>
              <a:rPr lang="ru-RU" dirty="0" smtClean="0"/>
              <a:t>Например, количество отличников, ударников, троечников и двоечников в классе, параллелях классов (например, всех пятых классов), успевающих и неуспевающих, занимающихся в спортивных секциях и </a:t>
            </a:r>
            <a:r>
              <a:rPr lang="ru-RU" dirty="0" err="1" smtClean="0"/>
              <a:t>незанимающихся</a:t>
            </a:r>
            <a:r>
              <a:rPr lang="ru-RU" dirty="0" smtClean="0"/>
              <a:t>, …</a:t>
            </a:r>
          </a:p>
          <a:p>
            <a:endParaRPr lang="ru-RU" dirty="0" smtClean="0"/>
          </a:p>
          <a:p>
            <a:r>
              <a:rPr lang="ru-RU" i="1" dirty="0" smtClean="0"/>
              <a:t>Ранжирование </a:t>
            </a:r>
            <a:r>
              <a:rPr lang="ru-RU" dirty="0" smtClean="0"/>
              <a:t>(или метод ранговой оценки) предполагает расположение данных в определенной последовательности, обычно в порядке убывания или возрастания, и определения места каждого из исследуемых в этом ряду. </a:t>
            </a:r>
          </a:p>
          <a:p>
            <a:r>
              <a:rPr lang="ru-RU" dirty="0" smtClean="0"/>
              <a:t>Например, ранжирование по показателю </a:t>
            </a:r>
            <a:r>
              <a:rPr lang="en-US" dirty="0" smtClean="0"/>
              <a:t>GPA</a:t>
            </a:r>
            <a:r>
              <a:rPr lang="ru-RU" dirty="0" smtClean="0"/>
              <a:t>, по количеству пропусков учащихся, количеству ошибок в контрольной работе…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714380"/>
          </a:xfrm>
        </p:spPr>
        <p:txBody>
          <a:bodyPr/>
          <a:lstStyle/>
          <a:p>
            <a:r>
              <a:rPr lang="ru-RU" i="1" dirty="0" err="1" smtClean="0"/>
              <a:t>Шкалирование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err="1" smtClean="0"/>
              <a:t>Шкалирование</a:t>
            </a:r>
            <a:r>
              <a:rPr lang="ru-RU" dirty="0" smtClean="0"/>
              <a:t> – это метод исследования, позволяющий введение цифровых показателей (шкалы) в оценку отдельных сторон педагогических явлений. Исследователь определяет нормирование результатов. </a:t>
            </a:r>
          </a:p>
          <a:p>
            <a:endParaRPr lang="ru-RU" dirty="0" smtClean="0"/>
          </a:p>
          <a:p>
            <a:r>
              <a:rPr lang="ru-RU" dirty="0" smtClean="0"/>
              <a:t>Например, участникам исследования необходимо указать уровень, степень владения, форму оценки.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Результаты сравниваются с нормами и определяют отклонение с допустимым интервалом.  </a:t>
            </a:r>
            <a:endParaRPr lang="ru-RU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357554" y="3929066"/>
            <a:ext cx="5786446" cy="200026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Вопрос о занятии музыкой с выбором ответов: </a:t>
            </a:r>
          </a:p>
          <a:p>
            <a:r>
              <a:rPr lang="ru-RU" dirty="0" smtClean="0"/>
              <a:t>1) хожу в специальную школу, </a:t>
            </a:r>
          </a:p>
          <a:p>
            <a:r>
              <a:rPr lang="ru-RU" dirty="0" smtClean="0"/>
              <a:t>2) увлекаюсь; </a:t>
            </a:r>
          </a:p>
          <a:p>
            <a:r>
              <a:rPr lang="ru-RU" dirty="0" smtClean="0"/>
              <a:t>3) занимаюсь регулярно самостоятельно; </a:t>
            </a:r>
          </a:p>
          <a:p>
            <a:r>
              <a:rPr lang="ru-RU" dirty="0" smtClean="0"/>
              <a:t>4) занимаюсь нерегулярно; </a:t>
            </a:r>
          </a:p>
          <a:p>
            <a:r>
              <a:rPr lang="ru-RU" dirty="0" smtClean="0"/>
              <a:t>5) не занимаюсь.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/>
          <a:lstStyle/>
          <a:p>
            <a:r>
              <a:rPr lang="ru-RU" dirty="0" smtClean="0"/>
              <a:t>измерительные шкалы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3050"/>
            <a:ext cx="4038600" cy="513233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шкалу намерений, </a:t>
            </a:r>
          </a:p>
          <a:p>
            <a:r>
              <a:rPr lang="ru-RU" sz="2800" dirty="0" smtClean="0"/>
              <a:t>шкалу порядка, </a:t>
            </a:r>
          </a:p>
          <a:p>
            <a:r>
              <a:rPr lang="ru-RU" sz="2800" dirty="0" smtClean="0"/>
              <a:t>интервальную шкалу, </a:t>
            </a:r>
          </a:p>
          <a:p>
            <a:r>
              <a:rPr lang="ru-RU" sz="2800" dirty="0" smtClean="0"/>
              <a:t>шкалу отношений.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4429124" y="1714488"/>
          <a:ext cx="4714876" cy="5060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7450" y="476250"/>
            <a:ext cx="7696200" cy="9144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Типы признаков: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11188" y="1484313"/>
            <a:ext cx="8304212" cy="5040312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0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1" i="1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Количественные признаки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измеряются числовыми значениями (например, возраст, рост, вес, давление).</a:t>
            </a: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ru-RU" sz="28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1" i="1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Порядковые признаки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могут быть измерены в шкалах (например, школьные оценки, степень тяжести заболевания – легкая (1), средняя (2), тяжелая (3) и т.д.).</a:t>
            </a: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28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1" i="1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Качественные признаки</a:t>
            </a: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характеризуют некоторое состояние объекта, но не могут быть измерены количественно (например, пол, профессия, диагноз).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ru-RU" dirty="0" smtClean="0"/>
              <a:t>Шкалы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Шкала намерений </a:t>
            </a:r>
            <a:r>
              <a:rPr lang="ru-RU" dirty="0" smtClean="0"/>
              <a:t>используется для обозначения принадлежности объекта к одному из нескольких непересекающихся классов. </a:t>
            </a:r>
            <a:r>
              <a:rPr lang="ru-RU" i="1" dirty="0" smtClean="0"/>
              <a:t>Например</a:t>
            </a:r>
            <a:r>
              <a:rPr lang="ru-RU" dirty="0" smtClean="0"/>
              <a:t>, пол, национальность, специальность по образованию и т.п. </a:t>
            </a:r>
          </a:p>
          <a:p>
            <a:endParaRPr lang="ru-RU" dirty="0" smtClean="0"/>
          </a:p>
          <a:p>
            <a:r>
              <a:rPr lang="ru-RU" b="1" dirty="0" smtClean="0"/>
              <a:t>Шкала порядка </a:t>
            </a:r>
            <a:r>
              <a:rPr lang="ru-RU" dirty="0" smtClean="0"/>
              <a:t>позволяет разбить объекты на классы и упорядочить их по возрастанию (убыванию) изучаемого материала. Частный ее случай </a:t>
            </a:r>
            <a:r>
              <a:rPr lang="ru-RU" b="1" dirty="0" smtClean="0"/>
              <a:t>– оценочная шкала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Шкалы намерений и шкалы порядка </a:t>
            </a:r>
            <a:r>
              <a:rPr lang="ru-RU" dirty="0" smtClean="0"/>
              <a:t>чаще не обладают числовыми свойствами (хотя могут записываться ими), и их называют качественными шкалами.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708400" y="1022350"/>
            <a:ext cx="201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C00000"/>
                </a:solidFill>
              </a:rPr>
              <a:t>Переменные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364163" y="2438400"/>
            <a:ext cx="2751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solidFill>
                  <a:srgbClr val="CC0000"/>
                </a:solidFill>
              </a:rPr>
              <a:t>Количественные</a:t>
            </a:r>
            <a:r>
              <a:rPr lang="ru-RU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54288" y="2822575"/>
            <a:ext cx="3025775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i="1">
                <a:solidFill>
                  <a:srgbClr val="CC0000"/>
                </a:solidFill>
              </a:rPr>
              <a:t>Ранговые</a:t>
            </a:r>
            <a:endParaRPr lang="en-US" i="1">
              <a:solidFill>
                <a:srgbClr val="CC0000"/>
              </a:solidFill>
            </a:endParaRPr>
          </a:p>
          <a:p>
            <a:pPr algn="ctr"/>
            <a:r>
              <a:rPr lang="en-US" sz="2200">
                <a:solidFill>
                  <a:srgbClr val="003300"/>
                </a:solidFill>
              </a:rPr>
              <a:t>ordinal</a:t>
            </a:r>
            <a:endParaRPr lang="ru-RU" sz="2200">
              <a:solidFill>
                <a:srgbClr val="003300"/>
              </a:solidFill>
            </a:endParaRPr>
          </a:p>
          <a:p>
            <a:r>
              <a:rPr lang="ru-RU"/>
              <a:t>(</a:t>
            </a:r>
            <a:r>
              <a:rPr lang="ru-RU" sz="2000"/>
              <a:t>качественные, но могут быть упорядочены; размер интервалов на шкале неодинаковый</a:t>
            </a:r>
            <a:r>
              <a:rPr lang="ru-RU"/>
              <a:t>)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7950" y="1743075"/>
            <a:ext cx="23256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i="1">
                <a:solidFill>
                  <a:srgbClr val="CC0000"/>
                </a:solidFill>
              </a:rPr>
              <a:t>Качественные</a:t>
            </a:r>
          </a:p>
          <a:p>
            <a:pPr algn="ctr"/>
            <a:r>
              <a:rPr lang="en-US" sz="2200">
                <a:solidFill>
                  <a:srgbClr val="003300"/>
                </a:solidFill>
              </a:rPr>
              <a:t>nominal</a:t>
            </a:r>
            <a:endParaRPr lang="ru-RU" sz="2200">
              <a:solidFill>
                <a:srgbClr val="003300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784725" y="5416550"/>
            <a:ext cx="20208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i="1"/>
              <a:t>Дискретные</a:t>
            </a:r>
            <a:endParaRPr lang="en-US" i="1"/>
          </a:p>
          <a:p>
            <a:pPr algn="ctr"/>
            <a:r>
              <a:rPr lang="en-US" sz="2200">
                <a:solidFill>
                  <a:srgbClr val="003300"/>
                </a:solidFill>
              </a:rPr>
              <a:t>discrete</a:t>
            </a:r>
            <a:endParaRPr lang="ru-RU" sz="2200">
              <a:solidFill>
                <a:srgbClr val="003300"/>
              </a:solidFill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753225" y="5411788"/>
            <a:ext cx="21971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i="1"/>
              <a:t>Непрерывные</a:t>
            </a:r>
            <a:endParaRPr lang="en-US" i="1"/>
          </a:p>
          <a:p>
            <a:pPr algn="ctr"/>
            <a:r>
              <a:rPr lang="en-US" sz="2200">
                <a:solidFill>
                  <a:srgbClr val="003300"/>
                </a:solidFill>
              </a:rPr>
              <a:t>continuous</a:t>
            </a:r>
            <a:endParaRPr lang="ru-RU" sz="2200">
              <a:solidFill>
                <a:srgbClr val="003300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5176838" y="1466850"/>
            <a:ext cx="1698625" cy="965200"/>
          </a:xfrm>
          <a:prstGeom prst="line">
            <a:avLst/>
          </a:prstGeom>
          <a:noFill/>
          <a:ln w="19050">
            <a:solidFill>
              <a:srgbClr val="92D050"/>
            </a:solidFill>
            <a:round/>
            <a:headEnd/>
            <a:tailEnd type="arrow" w="med" len="lg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3851275" y="1516063"/>
            <a:ext cx="452438" cy="1379537"/>
          </a:xfrm>
          <a:prstGeom prst="line">
            <a:avLst/>
          </a:prstGeom>
          <a:noFill/>
          <a:ln w="19050">
            <a:solidFill>
              <a:srgbClr val="92D050"/>
            </a:solidFill>
            <a:round/>
            <a:headEnd/>
            <a:tailEnd type="arrow" w="med" len="lg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H="1">
            <a:off x="1979613" y="1392238"/>
            <a:ext cx="1704975" cy="422275"/>
          </a:xfrm>
          <a:prstGeom prst="line">
            <a:avLst/>
          </a:prstGeom>
          <a:noFill/>
          <a:ln w="19050">
            <a:solidFill>
              <a:srgbClr val="92D050"/>
            </a:solidFill>
            <a:round/>
            <a:headEnd/>
            <a:tailEnd type="arrow" w="med" len="lg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7219950" y="2906713"/>
            <a:ext cx="631825" cy="550862"/>
          </a:xfrm>
          <a:prstGeom prst="line">
            <a:avLst/>
          </a:prstGeom>
          <a:noFill/>
          <a:ln w="19050">
            <a:solidFill>
              <a:srgbClr val="92D050"/>
            </a:solidFill>
            <a:round/>
            <a:headEnd/>
            <a:tailEnd type="arrow" w="med" len="lg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H="1">
            <a:off x="5862638" y="2954338"/>
            <a:ext cx="503237" cy="503237"/>
          </a:xfrm>
          <a:prstGeom prst="line">
            <a:avLst/>
          </a:prstGeom>
          <a:noFill/>
          <a:ln w="19050">
            <a:solidFill>
              <a:srgbClr val="92D050"/>
            </a:solidFill>
            <a:round/>
            <a:headEnd/>
            <a:tailEnd type="arrow" w="med" len="lg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" name="TextBox 2"/>
          <p:cNvSpPr txBox="1">
            <a:spLocks noChangeArrowheads="1"/>
          </p:cNvSpPr>
          <p:nvPr/>
        </p:nvSpPr>
        <p:spPr bwMode="auto">
          <a:xfrm>
            <a:off x="4932363" y="3327400"/>
            <a:ext cx="188595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i="1"/>
              <a:t>шкала отношений</a:t>
            </a:r>
            <a:r>
              <a:rPr lang="en-US"/>
              <a:t> </a:t>
            </a:r>
            <a:r>
              <a:rPr lang="en-US" sz="2000">
                <a:solidFill>
                  <a:srgbClr val="003300"/>
                </a:solidFill>
              </a:rPr>
              <a:t>ratio scale</a:t>
            </a:r>
            <a:endParaRPr lang="ru-RU" sz="2000">
              <a:solidFill>
                <a:srgbClr val="003300"/>
              </a:solidFill>
            </a:endParaRP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6740525" y="3327400"/>
            <a:ext cx="222408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i="1"/>
              <a:t>интервальная шкала</a:t>
            </a:r>
            <a:endParaRPr lang="en-US" sz="2200" i="1"/>
          </a:p>
          <a:p>
            <a:pPr algn="ctr"/>
            <a:r>
              <a:rPr lang="en-US" sz="2000">
                <a:solidFill>
                  <a:srgbClr val="003300"/>
                </a:solidFill>
              </a:rPr>
              <a:t>interval scale</a:t>
            </a:r>
            <a:endParaRPr lang="ru-RU" sz="2000">
              <a:solidFill>
                <a:srgbClr val="003300"/>
              </a:solidFill>
            </a:endParaRPr>
          </a:p>
          <a:p>
            <a:pPr algn="ctr"/>
            <a:r>
              <a:rPr lang="ru-RU" sz="1600">
                <a:solidFill>
                  <a:srgbClr val="003300"/>
                </a:solidFill>
              </a:rPr>
              <a:t>(в.т.ч круговые шкалы)</a:t>
            </a:r>
          </a:p>
        </p:txBody>
      </p:sp>
      <p:sp>
        <p:nvSpPr>
          <p:cNvPr id="15" name="Левая фигурная скобка 3"/>
          <p:cNvSpPr>
            <a:spLocks noChangeAspect="1"/>
          </p:cNvSpPr>
          <p:nvPr/>
        </p:nvSpPr>
        <p:spPr bwMode="auto">
          <a:xfrm rot="16200000">
            <a:off x="6711157" y="3456781"/>
            <a:ext cx="336550" cy="2811463"/>
          </a:xfrm>
          <a:prstGeom prst="leftBrace">
            <a:avLst>
              <a:gd name="adj1" fmla="val 65554"/>
              <a:gd name="adj2" fmla="val 50833"/>
            </a:avLst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vert="eaVert" wrap="none"/>
          <a:lstStyle/>
          <a:p>
            <a:endParaRPr lang="ru-RU"/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4925" y="2409825"/>
            <a:ext cx="295116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(их нельзя выстроить в последовательность)</a:t>
            </a:r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395288" y="6280150"/>
            <a:ext cx="46815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arrow" w="med" len="med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463550" y="6165850"/>
            <a:ext cx="42529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i="1"/>
              <a:t>Потеря информации и точности</a:t>
            </a: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349250" y="168275"/>
            <a:ext cx="8451850" cy="8223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CC0000"/>
                </a:solidFill>
              </a:rPr>
              <a:t>Переменная</a:t>
            </a:r>
            <a:r>
              <a:rPr lang="ru-RU"/>
              <a:t> – характеристика окружающего мира, которую мы измеряем</a:t>
            </a: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>
            <a:off x="7224713" y="4919663"/>
            <a:ext cx="633412" cy="550862"/>
          </a:xfrm>
          <a:prstGeom prst="line">
            <a:avLst/>
          </a:prstGeom>
          <a:noFill/>
          <a:ln w="19050">
            <a:solidFill>
              <a:srgbClr val="92D050"/>
            </a:solidFill>
            <a:round/>
            <a:headEnd/>
            <a:tailEnd type="arrow" w="med" len="lg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 flipH="1">
            <a:off x="5867400" y="4967288"/>
            <a:ext cx="503238" cy="503237"/>
          </a:xfrm>
          <a:prstGeom prst="line">
            <a:avLst/>
          </a:prstGeom>
          <a:noFill/>
          <a:ln w="19050">
            <a:solidFill>
              <a:srgbClr val="92D050"/>
            </a:solidFill>
            <a:round/>
            <a:headEnd/>
            <a:tailEnd type="arrow" w="med" len="lg"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i="1" smtClean="0"/>
              <a:t>Измерительная шкала</a:t>
            </a:r>
            <a:r>
              <a:rPr lang="ru-RU" smtClean="0"/>
              <a:t> – это математическая характеристика переменной, определяемая процессом измерения и типом измеряемой переменной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21B2C8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</TotalTime>
  <Words>844</Words>
  <Application>Microsoft Office PowerPoint</Application>
  <PresentationFormat>Экран (4:3)</PresentationFormat>
  <Paragraphs>184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Georgia</vt:lpstr>
      <vt:lpstr>Symbol</vt:lpstr>
      <vt:lpstr>Times New Roman</vt:lpstr>
      <vt:lpstr>Trebuchet MS</vt:lpstr>
      <vt:lpstr>Wingdings</vt:lpstr>
      <vt:lpstr>Wingdings 2</vt:lpstr>
      <vt:lpstr>Городская</vt:lpstr>
      <vt:lpstr>Формула</vt:lpstr>
      <vt:lpstr>Математические методы педагогических исследований</vt:lpstr>
      <vt:lpstr>Презентация PowerPoint</vt:lpstr>
      <vt:lpstr>Регистрация</vt:lpstr>
      <vt:lpstr>Шкалирование</vt:lpstr>
      <vt:lpstr>измерительные шкалы</vt:lpstr>
      <vt:lpstr>Презентация PowerPoint</vt:lpstr>
      <vt:lpstr>Шкалы</vt:lpstr>
      <vt:lpstr>Презентация PowerPoint</vt:lpstr>
      <vt:lpstr>Презентация PowerPoint</vt:lpstr>
      <vt:lpstr>Номинативная шкала </vt:lpstr>
      <vt:lpstr>Порядковая шкала </vt:lpstr>
      <vt:lpstr>Интервальная шкала </vt:lpstr>
      <vt:lpstr>Статистические методы исследования в педагогике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Математические и статистические методы педагогических исследований</dc:title>
  <dc:creator>Aigerim</dc:creator>
  <cp:lastModifiedBy>Каденов Ерболат</cp:lastModifiedBy>
  <cp:revision>18</cp:revision>
  <dcterms:created xsi:type="dcterms:W3CDTF">2016-04-20T10:55:05Z</dcterms:created>
  <dcterms:modified xsi:type="dcterms:W3CDTF">2018-01-05T12:47:47Z</dcterms:modified>
</cp:coreProperties>
</file>