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7" r:id="rId5"/>
    <p:sldId id="278" r:id="rId6"/>
    <p:sldId id="279" r:id="rId7"/>
    <p:sldId id="281" r:id="rId8"/>
    <p:sldId id="282" r:id="rId9"/>
    <p:sldId id="257" r:id="rId10"/>
    <p:sldId id="286" r:id="rId11"/>
    <p:sldId id="287" r:id="rId12"/>
    <p:sldId id="288" r:id="rId13"/>
    <p:sldId id="289" r:id="rId14"/>
    <p:sldId id="264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E43A-F77C-415C-B0AD-0401BC8876D5}" type="datetimeFigureOut">
              <a:rPr lang="ru-RU" smtClean="0"/>
              <a:pPr/>
              <a:t>03.09.2017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0CE3C-EF8A-4D6F-B975-427DB747A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://www.tvoyrebenok.ru/images/presentation/literature/m/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7772400" cy="2643206"/>
          </a:xfrm>
        </p:spPr>
        <p:txBody>
          <a:bodyPr>
            <a:normAutofit/>
          </a:bodyPr>
          <a:lstStyle/>
          <a:p>
            <a:r>
              <a:rPr lang="kk-KZ" sz="9600" b="1" dirty="0" smtClean="0"/>
              <a:t>Дидактика</a:t>
            </a:r>
            <a:r>
              <a:rPr lang="kk-KZ" sz="8000" b="1" dirty="0" smtClean="0"/>
              <a:t> 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Коменский </a:t>
            </a:r>
            <a:r>
              <a:rPr lang="ru-RU" dirty="0" err="1" smtClean="0"/>
              <a:t>оқудың мақсаты ғылыми білімді</a:t>
            </a:r>
            <a:r>
              <a:rPr lang="ru-RU" dirty="0" smtClean="0"/>
              <a:t> </a:t>
            </a:r>
            <a:r>
              <a:rPr lang="ru-RU" dirty="0" err="1" smtClean="0"/>
              <a:t>меңгеру және өмірге пайда</a:t>
            </a:r>
            <a:r>
              <a:rPr lang="ru-RU" dirty="0" smtClean="0"/>
              <a:t> </a:t>
            </a:r>
            <a:r>
              <a:rPr lang="ru-RU" dirty="0" err="1" smtClean="0"/>
              <a:t>келтіру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білді</a:t>
            </a:r>
            <a:r>
              <a:rPr lang="ru-RU" dirty="0" smtClean="0"/>
              <a:t>.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материалдық жағдайында біліммен</a:t>
            </a:r>
            <a:r>
              <a:rPr lang="ru-RU" dirty="0" smtClean="0"/>
              <a:t> </a:t>
            </a:r>
            <a:r>
              <a:rPr lang="ru-RU" dirty="0" err="1" smtClean="0"/>
              <a:t>қаруландыру жағынан </a:t>
            </a:r>
            <a:r>
              <a:rPr lang="ru-RU" dirty="0" smtClean="0"/>
              <a:t>да </a:t>
            </a:r>
            <a:r>
              <a:rPr lang="ru-RU" dirty="0" err="1" smtClean="0"/>
              <a:t>оқудың жаңа мазмұнын беруге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Коменский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кездегі</a:t>
            </a:r>
            <a:r>
              <a:rPr lang="ru-RU" dirty="0" smtClean="0"/>
              <a:t> </a:t>
            </a:r>
            <a:r>
              <a:rPr lang="ru-RU" dirty="0" err="1" smtClean="0"/>
              <a:t>мектептерде</a:t>
            </a:r>
            <a:r>
              <a:rPr lang="ru-RU" dirty="0" smtClean="0"/>
              <a:t> </a:t>
            </a:r>
            <a:r>
              <a:rPr lang="ru-RU" dirty="0" err="1" smtClean="0"/>
              <a:t>латын</a:t>
            </a:r>
            <a:r>
              <a:rPr lang="ru-RU" dirty="0" smtClean="0"/>
              <a:t> </a:t>
            </a:r>
            <a:r>
              <a:rPr lang="ru-RU" dirty="0" err="1" smtClean="0"/>
              <a:t>тіліндегі</a:t>
            </a:r>
            <a:r>
              <a:rPr lang="ru-RU" dirty="0" smtClean="0"/>
              <a:t> </a:t>
            </a:r>
            <a:r>
              <a:rPr lang="ru-RU" dirty="0" err="1" smtClean="0"/>
              <a:t>оқу үстем болып</a:t>
            </a:r>
            <a:r>
              <a:rPr lang="ru-RU" dirty="0" smtClean="0"/>
              <a:t> </a:t>
            </a:r>
            <a:r>
              <a:rPr lang="ru-RU" dirty="0" err="1" smtClean="0"/>
              <a:t>тұрған кезде</a:t>
            </a:r>
            <a:r>
              <a:rPr lang="ru-RU" dirty="0" smtClean="0"/>
              <a:t>, </a:t>
            </a:r>
            <a:r>
              <a:rPr lang="ru-RU" dirty="0" err="1" smtClean="0"/>
              <a:t>бастауыш</a:t>
            </a:r>
            <a:r>
              <a:rPr lang="ru-RU" dirty="0" smtClean="0"/>
              <a:t> </a:t>
            </a:r>
            <a:r>
              <a:rPr lang="ru-RU" dirty="0" err="1" smtClean="0"/>
              <a:t>мектептің  ана-тілінде</a:t>
            </a:r>
            <a:r>
              <a:rPr lang="ru-RU" dirty="0" smtClean="0"/>
              <a:t> </a:t>
            </a:r>
            <a:r>
              <a:rPr lang="ru-RU" dirty="0" err="1" smtClean="0"/>
              <a:t>болуын</a:t>
            </a:r>
            <a:r>
              <a:rPr lang="ru-RU" dirty="0" smtClean="0"/>
              <a:t>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етті</a:t>
            </a:r>
            <a:r>
              <a:rPr lang="ru-RU" dirty="0" smtClean="0"/>
              <a:t>. </a:t>
            </a:r>
            <a:r>
              <a:rPr lang="ru-RU" dirty="0" err="1" smtClean="0"/>
              <a:t>Бұл мәселеде ол</a:t>
            </a:r>
            <a:r>
              <a:rPr lang="ru-RU" dirty="0" smtClean="0"/>
              <a:t> </a:t>
            </a:r>
            <a:r>
              <a:rPr lang="ru-RU" dirty="0" err="1" smtClean="0"/>
              <a:t>өнерге қажетті бастапқы білім</a:t>
            </a:r>
            <a:r>
              <a:rPr lang="ru-RU" dirty="0" smtClean="0"/>
              <a:t> тек </a:t>
            </a:r>
            <a:r>
              <a:rPr lang="ru-RU" dirty="0" err="1" smtClean="0"/>
              <a:t>ана</a:t>
            </a:r>
            <a:r>
              <a:rPr lang="ru-RU" dirty="0" smtClean="0"/>
              <a:t> </a:t>
            </a:r>
            <a:r>
              <a:rPr lang="ru-RU" dirty="0" err="1" smtClean="0"/>
              <a:t>тілі</a:t>
            </a:r>
            <a:r>
              <a:rPr lang="ru-RU" dirty="0" smtClean="0"/>
              <a:t> </a:t>
            </a:r>
            <a:r>
              <a:rPr lang="ru-RU" dirty="0" err="1" smtClean="0"/>
              <a:t>арқылы ғана беріледі</a:t>
            </a:r>
            <a:r>
              <a:rPr lang="ru-RU" dirty="0" smtClean="0"/>
              <a:t>, </a:t>
            </a:r>
            <a:r>
              <a:rPr lang="ru-RU" dirty="0" err="1" smtClean="0"/>
              <a:t>тек</a:t>
            </a:r>
            <a:r>
              <a:rPr lang="ru-RU" dirty="0" smtClean="0"/>
              <a:t> </a:t>
            </a:r>
            <a:r>
              <a:rPr lang="ru-RU" dirty="0" err="1" smtClean="0"/>
              <a:t>осылай</a:t>
            </a:r>
            <a:r>
              <a:rPr lang="ru-RU" dirty="0" smtClean="0"/>
              <a:t> </a:t>
            </a:r>
            <a:r>
              <a:rPr lang="ru-RU" dirty="0" err="1" smtClean="0"/>
              <a:t>ғана балалардың ақыл-ойын одан</a:t>
            </a:r>
            <a:r>
              <a:rPr lang="ru-RU" dirty="0" smtClean="0"/>
              <a:t> </a:t>
            </a:r>
            <a:r>
              <a:rPr lang="ru-RU" dirty="0" err="1" smtClean="0"/>
              <a:t>әрі дамыту</a:t>
            </a:r>
            <a:r>
              <a:rPr lang="ru-RU" dirty="0" smtClean="0"/>
              <a:t> </a:t>
            </a:r>
            <a:r>
              <a:rPr lang="ru-RU" dirty="0" err="1" smtClean="0"/>
              <a:t>міндетін</a:t>
            </a:r>
            <a:r>
              <a:rPr lang="ru-RU" dirty="0" smtClean="0"/>
              <a:t> </a:t>
            </a:r>
            <a:r>
              <a:rPr lang="ru-RU" dirty="0" err="1" smtClean="0"/>
              <a:t>жемісті</a:t>
            </a:r>
            <a:r>
              <a:rPr lang="ru-RU" dirty="0" smtClean="0"/>
              <a:t> </a:t>
            </a:r>
            <a:r>
              <a:rPr lang="ru-RU" dirty="0" err="1" smtClean="0"/>
              <a:t>шешуге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қорытындыға сүйенді</a:t>
            </a:r>
            <a:r>
              <a:rPr lang="ru-RU" dirty="0" smtClean="0"/>
              <a:t>. Коменский </a:t>
            </a:r>
            <a:r>
              <a:rPr lang="ru-RU" dirty="0" err="1" smtClean="0"/>
              <a:t>мектепте</a:t>
            </a:r>
            <a:r>
              <a:rPr lang="ru-RU" dirty="0" smtClean="0"/>
              <a:t> </a:t>
            </a:r>
            <a:r>
              <a:rPr lang="ru-RU" dirty="0" err="1" smtClean="0"/>
              <a:t>ана-тілін</a:t>
            </a:r>
            <a:r>
              <a:rPr lang="ru-RU" dirty="0" smtClean="0"/>
              <a:t> </a:t>
            </a:r>
            <a:r>
              <a:rPr lang="ru-RU" dirty="0" err="1" smtClean="0"/>
              <a:t>кеңінен ендіру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оны </a:t>
            </a:r>
            <a:r>
              <a:rPr lang="ru-RU" dirty="0" err="1" smtClean="0"/>
              <a:t>дамыту</a:t>
            </a:r>
            <a:r>
              <a:rPr lang="ru-RU" dirty="0" smtClean="0"/>
              <a:t> </a:t>
            </a:r>
            <a:r>
              <a:rPr lang="ru-RU" dirty="0" err="1" smtClean="0"/>
              <a:t>жолында</a:t>
            </a:r>
            <a:r>
              <a:rPr lang="ru-RU" dirty="0" smtClean="0"/>
              <a:t> </a:t>
            </a:r>
            <a:r>
              <a:rPr lang="ru-RU" dirty="0" err="1" smtClean="0"/>
              <a:t>қажымас күрес жүргізді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00100" y="4071942"/>
            <a:ext cx="7143800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Коменский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білімінің мазмұнын </a:t>
            </a:r>
            <a:r>
              <a:rPr lang="ru-RU" dirty="0" smtClean="0"/>
              <a:t>мен </a:t>
            </a:r>
            <a:r>
              <a:rPr lang="ru-RU" dirty="0" err="1" smtClean="0"/>
              <a:t>көлемін </a:t>
            </a:r>
            <a:r>
              <a:rPr lang="ru-RU" dirty="0" smtClean="0"/>
              <a:t>де </a:t>
            </a:r>
            <a:r>
              <a:rPr lang="ru-RU" dirty="0" err="1" smtClean="0"/>
              <a:t>жаңа бағытта шешті</a:t>
            </a:r>
            <a:r>
              <a:rPr lang="ru-RU" dirty="0" smtClean="0"/>
              <a:t>.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оқуында </a:t>
            </a:r>
            <a:r>
              <a:rPr lang="ru-RU" dirty="0" smtClean="0"/>
              <a:t>тек </a:t>
            </a:r>
            <a:r>
              <a:rPr lang="ru-RU" dirty="0" err="1" smtClean="0"/>
              <a:t>ескі</a:t>
            </a:r>
            <a:r>
              <a:rPr lang="ru-RU" dirty="0" smtClean="0"/>
              <a:t> </a:t>
            </a:r>
            <a:r>
              <a:rPr lang="ru-RU" dirty="0" err="1" smtClean="0"/>
              <a:t>тілдерге</a:t>
            </a:r>
            <a:r>
              <a:rPr lang="ru-RU" dirty="0" smtClean="0"/>
              <a:t> </a:t>
            </a:r>
            <a:r>
              <a:rPr lang="ru-RU" dirty="0" err="1" smtClean="0"/>
              <a:t>үйрету</a:t>
            </a:r>
            <a:r>
              <a:rPr lang="ru-RU" dirty="0" smtClean="0"/>
              <a:t>, </a:t>
            </a:r>
            <a:r>
              <a:rPr lang="ru-RU" dirty="0" err="1" smtClean="0"/>
              <a:t>сыңар жақты формалистік</a:t>
            </a:r>
            <a:r>
              <a:rPr lang="ru-RU" dirty="0" smtClean="0"/>
              <a:t> </a:t>
            </a:r>
            <a:r>
              <a:rPr lang="ru-RU" dirty="0" err="1" smtClean="0"/>
              <a:t>граматика</a:t>
            </a:r>
            <a:r>
              <a:rPr lang="ru-RU" dirty="0" smtClean="0"/>
              <a:t> мен </a:t>
            </a:r>
            <a:r>
              <a:rPr lang="ru-RU" dirty="0" err="1" smtClean="0"/>
              <a:t>риторикаға негізделген</a:t>
            </a:r>
            <a:r>
              <a:rPr lang="ru-RU" dirty="0" smtClean="0"/>
              <a:t> классицизм </a:t>
            </a:r>
            <a:r>
              <a:rPr lang="ru-RU" dirty="0" err="1" smtClean="0"/>
              <a:t>кең тараған дәуірде ол</a:t>
            </a:r>
            <a:r>
              <a:rPr lang="ru-RU" dirty="0" smtClean="0"/>
              <a:t> </a:t>
            </a:r>
            <a:r>
              <a:rPr lang="ru-RU" dirty="0" err="1" smtClean="0"/>
              <a:t>әр салаға жан-жақты білім</a:t>
            </a:r>
            <a:r>
              <a:rPr lang="ru-RU" dirty="0" smtClean="0"/>
              <a:t> </a:t>
            </a:r>
            <a:r>
              <a:rPr lang="ru-RU" dirty="0" err="1" smtClean="0"/>
              <a:t>беруге</a:t>
            </a:r>
            <a:r>
              <a:rPr lang="ru-RU" dirty="0" smtClean="0"/>
              <a:t> </a:t>
            </a:r>
            <a:r>
              <a:rPr lang="ru-RU" dirty="0" err="1" smtClean="0"/>
              <a:t>шақырды</a:t>
            </a:r>
            <a:r>
              <a:rPr lang="ru-RU" dirty="0" smtClean="0"/>
              <a:t>. </a:t>
            </a:r>
            <a:r>
              <a:rPr lang="ru-RU" dirty="0" err="1" smtClean="0"/>
              <a:t>Ұлы </a:t>
            </a:r>
            <a:r>
              <a:rPr lang="ru-RU" dirty="0" smtClean="0"/>
              <a:t>педагог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негіздерімен</a:t>
            </a:r>
            <a:r>
              <a:rPr lang="ru-RU" dirty="0" smtClean="0"/>
              <a:t> </a:t>
            </a:r>
            <a:r>
              <a:rPr lang="ru-RU" dirty="0" err="1" smtClean="0"/>
              <a:t>қарулану керектігін</a:t>
            </a:r>
            <a:r>
              <a:rPr lang="ru-RU" dirty="0" smtClean="0"/>
              <a:t> </a:t>
            </a:r>
            <a:r>
              <a:rPr lang="ru-RU" dirty="0" err="1" smtClean="0"/>
              <a:t>ескертті</a:t>
            </a:r>
            <a:r>
              <a:rPr lang="ru-RU" dirty="0" smtClean="0"/>
              <a:t>. </a:t>
            </a:r>
            <a:r>
              <a:rPr lang="ru-RU" dirty="0" err="1" smtClean="0"/>
              <a:t>Оның ойынша</a:t>
            </a:r>
            <a:r>
              <a:rPr lang="ru-RU" dirty="0" smtClean="0"/>
              <a:t> </a:t>
            </a:r>
            <a:r>
              <a:rPr lang="ru-RU" dirty="0" err="1" smtClean="0"/>
              <a:t>қай тіл</a:t>
            </a:r>
            <a:r>
              <a:rPr lang="ru-RU" dirty="0" smtClean="0"/>
              <a:t>, </a:t>
            </a:r>
            <a:r>
              <a:rPr lang="ru-RU" dirty="0" err="1" smtClean="0"/>
              <a:t>қай ғылым </a:t>
            </a:r>
            <a:r>
              <a:rPr lang="ru-RU" dirty="0" smtClean="0"/>
              <a:t>мен </a:t>
            </a:r>
            <a:r>
              <a:rPr lang="ru-RU" dirty="0" err="1" smtClean="0"/>
              <a:t>өнер болса</a:t>
            </a:r>
            <a:r>
              <a:rPr lang="ru-RU" dirty="0" smtClean="0"/>
              <a:t> да </a:t>
            </a:r>
            <a:r>
              <a:rPr lang="ru-RU" dirty="0" err="1" smtClean="0"/>
              <a:t>әуелі қарапайым элементтерден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оқытылуы керек</a:t>
            </a:r>
            <a:r>
              <a:rPr lang="ru-RU" dirty="0" smtClean="0"/>
              <a:t> </a:t>
            </a:r>
            <a:r>
              <a:rPr lang="ru-RU" dirty="0" err="1" smtClean="0"/>
              <a:t>делінді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	«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саласындағы тамаша</a:t>
            </a:r>
            <a:r>
              <a:rPr lang="ru-RU" dirty="0" smtClean="0"/>
              <a:t> </a:t>
            </a:r>
            <a:r>
              <a:rPr lang="ru-RU" dirty="0" err="1" smtClean="0"/>
              <a:t>атаулардың бәрі ақыл арқылы енгізілуін</a:t>
            </a:r>
            <a:r>
              <a:rPr lang="ru-RU" dirty="0" smtClean="0"/>
              <a:t> </a:t>
            </a:r>
            <a:r>
              <a:rPr lang="ru-RU" dirty="0" err="1" smtClean="0"/>
              <a:t>тілейміз</a:t>
            </a:r>
            <a:r>
              <a:rPr lang="ru-RU" dirty="0" smtClean="0"/>
              <a:t>», - </a:t>
            </a:r>
            <a:r>
              <a:rPr lang="ru-RU" dirty="0" err="1" smtClean="0"/>
              <a:t>деген</a:t>
            </a:r>
            <a:r>
              <a:rPr lang="ru-RU" dirty="0" smtClean="0"/>
              <a:t>. </a:t>
            </a:r>
            <a:r>
              <a:rPr lang="ru-RU" dirty="0" err="1" smtClean="0"/>
              <a:t>Латын</a:t>
            </a:r>
            <a:r>
              <a:rPr lang="ru-RU" dirty="0" smtClean="0"/>
              <a:t> </a:t>
            </a:r>
            <a:r>
              <a:rPr lang="ru-RU" dirty="0" err="1" smtClean="0"/>
              <a:t>мектебінің </a:t>
            </a:r>
            <a:r>
              <a:rPr lang="ru-RU" dirty="0" smtClean="0"/>
              <a:t>(гимназия) </a:t>
            </a:r>
            <a:r>
              <a:rPr lang="ru-RU" dirty="0" err="1" smtClean="0"/>
              <a:t>оқуына</a:t>
            </a:r>
            <a:r>
              <a:rPr lang="ru-RU" dirty="0" smtClean="0"/>
              <a:t>: физика, география, </a:t>
            </a:r>
            <a:r>
              <a:rPr lang="ru-RU" dirty="0" err="1" smtClean="0"/>
              <a:t>тарих</a:t>
            </a:r>
            <a:r>
              <a:rPr lang="ru-RU" dirty="0" smtClean="0"/>
              <a:t> </a:t>
            </a:r>
            <a:r>
              <a:rPr lang="ru-RU" dirty="0" err="1" smtClean="0"/>
              <a:t>пәндері енгізулі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, </a:t>
            </a:r>
            <a:r>
              <a:rPr lang="ru-RU" dirty="0" err="1" smtClean="0"/>
              <a:t>бұл пәндер 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түрде берілгені</a:t>
            </a:r>
            <a:r>
              <a:rPr lang="ru-RU" dirty="0" smtClean="0"/>
              <a:t> </a:t>
            </a:r>
            <a:r>
              <a:rPr lang="ru-RU" dirty="0" err="1" smtClean="0"/>
              <a:t>жөн», </a:t>
            </a:r>
            <a:r>
              <a:rPr lang="ru-RU" dirty="0" smtClean="0"/>
              <a:t>- </a:t>
            </a:r>
            <a:r>
              <a:rPr lang="ru-RU" dirty="0" err="1" smtClean="0"/>
              <a:t>деді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0100" y="4000504"/>
            <a:ext cx="7143800" cy="16430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саласындағы тамаша</a:t>
            </a:r>
            <a:r>
              <a:rPr lang="ru-RU" dirty="0" smtClean="0"/>
              <a:t> </a:t>
            </a:r>
            <a:r>
              <a:rPr lang="ru-RU" dirty="0" err="1" smtClean="0"/>
              <a:t>атаулардың бәрі ақыл арқылы енгізілуін</a:t>
            </a:r>
            <a:r>
              <a:rPr lang="ru-RU" dirty="0" smtClean="0"/>
              <a:t> </a:t>
            </a:r>
            <a:r>
              <a:rPr lang="ru-RU" dirty="0" err="1" smtClean="0"/>
              <a:t>тілейміз</a:t>
            </a:r>
            <a:r>
              <a:rPr lang="ru-RU" dirty="0" smtClean="0"/>
              <a:t>», - </a:t>
            </a:r>
            <a:r>
              <a:rPr lang="ru-RU" dirty="0" err="1" smtClean="0"/>
              <a:t>деген</a:t>
            </a:r>
            <a:r>
              <a:rPr lang="ru-RU" dirty="0" smtClean="0"/>
              <a:t>. </a:t>
            </a:r>
            <a:r>
              <a:rPr lang="ru-RU" dirty="0" err="1" smtClean="0"/>
              <a:t>Латын</a:t>
            </a:r>
            <a:r>
              <a:rPr lang="ru-RU" dirty="0" smtClean="0"/>
              <a:t> </a:t>
            </a:r>
            <a:r>
              <a:rPr lang="ru-RU" dirty="0" err="1" smtClean="0"/>
              <a:t>мектебінің </a:t>
            </a:r>
            <a:r>
              <a:rPr lang="ru-RU" dirty="0" smtClean="0"/>
              <a:t>(гимназия) </a:t>
            </a:r>
            <a:r>
              <a:rPr lang="ru-RU" dirty="0" err="1" smtClean="0"/>
              <a:t>оқуына</a:t>
            </a:r>
            <a:r>
              <a:rPr lang="ru-RU" dirty="0" smtClean="0"/>
              <a:t>: физика, география, </a:t>
            </a:r>
            <a:r>
              <a:rPr lang="ru-RU" dirty="0" err="1" smtClean="0"/>
              <a:t>тарих</a:t>
            </a:r>
            <a:r>
              <a:rPr lang="ru-RU" dirty="0" smtClean="0"/>
              <a:t> </a:t>
            </a:r>
            <a:r>
              <a:rPr lang="ru-RU" dirty="0" err="1" smtClean="0"/>
              <a:t>пәндері енгізулі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, </a:t>
            </a:r>
            <a:r>
              <a:rPr lang="ru-RU" dirty="0" err="1" smtClean="0"/>
              <a:t>бұл пәндер 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түрде берілгені</a:t>
            </a:r>
            <a:r>
              <a:rPr lang="ru-RU" dirty="0" smtClean="0"/>
              <a:t> </a:t>
            </a:r>
            <a:r>
              <a:rPr lang="ru-RU" dirty="0" err="1" smtClean="0"/>
              <a:t>жөн», </a:t>
            </a:r>
            <a:r>
              <a:rPr lang="ru-RU" dirty="0" smtClean="0"/>
              <a:t>- </a:t>
            </a:r>
            <a:r>
              <a:rPr lang="ru-RU" dirty="0" err="1" smtClean="0"/>
              <a:t>деді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Оқыту теориясы</a:t>
            </a:r>
            <a:r>
              <a:rPr lang="ru-RU" dirty="0" smtClean="0"/>
              <a:t>. Коменский </a:t>
            </a:r>
            <a:r>
              <a:rPr lang="ru-RU" dirty="0" err="1" smtClean="0"/>
              <a:t>өзінің тамаша</a:t>
            </a:r>
            <a:r>
              <a:rPr lang="ru-RU" dirty="0" smtClean="0"/>
              <a:t> </a:t>
            </a:r>
            <a:r>
              <a:rPr lang="ru-RU" dirty="0" err="1" smtClean="0"/>
              <a:t>шығармасы </a:t>
            </a:r>
            <a:r>
              <a:rPr lang="ru-RU" dirty="0" smtClean="0"/>
              <a:t>«</a:t>
            </a:r>
            <a:r>
              <a:rPr lang="ru-RU" dirty="0" err="1" smtClean="0"/>
              <a:t>Ұлы </a:t>
            </a:r>
            <a:r>
              <a:rPr lang="ru-RU" dirty="0" smtClean="0"/>
              <a:t>дидактика» </a:t>
            </a:r>
            <a:r>
              <a:rPr lang="ru-RU" dirty="0" err="1" smtClean="0"/>
              <a:t>барлық халық жастарын</a:t>
            </a:r>
            <a:r>
              <a:rPr lang="ru-RU" dirty="0" smtClean="0"/>
              <a:t> </a:t>
            </a:r>
            <a:r>
              <a:rPr lang="ru-RU" dirty="0" err="1" smtClean="0"/>
              <a:t>бүкіл білім</a:t>
            </a:r>
            <a:r>
              <a:rPr lang="ru-RU" dirty="0" smtClean="0"/>
              <a:t> </a:t>
            </a:r>
            <a:r>
              <a:rPr lang="ru-RU" dirty="0" err="1" smtClean="0"/>
              <a:t>салаларына</a:t>
            </a:r>
            <a:r>
              <a:rPr lang="ru-RU" dirty="0" smtClean="0"/>
              <a:t> </a:t>
            </a:r>
            <a:r>
              <a:rPr lang="ru-RU" dirty="0" err="1" smtClean="0"/>
              <a:t>жаңа жолмен</a:t>
            </a:r>
            <a:r>
              <a:rPr lang="ru-RU" dirty="0" smtClean="0"/>
              <a:t> </a:t>
            </a:r>
            <a:r>
              <a:rPr lang="ru-RU" dirty="0" err="1" smtClean="0"/>
              <a:t>оңай және ұғымды етіп</a:t>
            </a:r>
            <a:r>
              <a:rPr lang="ru-RU" dirty="0" smtClean="0"/>
              <a:t> </a:t>
            </a:r>
            <a:r>
              <a:rPr lang="ru-RU" dirty="0" err="1" smtClean="0"/>
              <a:t>оқыту үшін жазды</a:t>
            </a:r>
            <a:r>
              <a:rPr lang="ru-RU" dirty="0" smtClean="0"/>
              <a:t>, </a:t>
            </a:r>
            <a:r>
              <a:rPr lang="ru-RU" dirty="0" err="1" smtClean="0"/>
              <a:t>онда</a:t>
            </a:r>
            <a:r>
              <a:rPr lang="ru-RU" dirty="0" smtClean="0"/>
              <a:t> </a:t>
            </a:r>
            <a:r>
              <a:rPr lang="ru-RU" dirty="0" err="1" smtClean="0"/>
              <a:t>өзінің алдына</a:t>
            </a:r>
            <a:r>
              <a:rPr lang="ru-RU" dirty="0" smtClean="0"/>
              <a:t> </a:t>
            </a:r>
            <a:r>
              <a:rPr lang="ru-RU" dirty="0" err="1" smtClean="0"/>
              <a:t>оқытудың жолын</a:t>
            </a:r>
            <a:r>
              <a:rPr lang="ru-RU" dirty="0" smtClean="0"/>
              <a:t> </a:t>
            </a:r>
            <a:r>
              <a:rPr lang="ru-RU" dirty="0" err="1" smtClean="0"/>
              <a:t>жаңа негізге</a:t>
            </a:r>
            <a:r>
              <a:rPr lang="ru-RU" dirty="0" smtClean="0"/>
              <a:t> салу </a:t>
            </a:r>
            <a:r>
              <a:rPr lang="ru-RU" dirty="0" err="1" smtClean="0"/>
              <a:t>мақсатын қойды</a:t>
            </a:r>
            <a:r>
              <a:rPr lang="ru-RU" dirty="0" smtClean="0"/>
              <a:t>. </a:t>
            </a:r>
            <a:r>
              <a:rPr lang="ru-RU" dirty="0" err="1" smtClean="0"/>
              <a:t>«Ұлы дидактикада</a:t>
            </a:r>
            <a:r>
              <a:rPr lang="ru-RU" dirty="0" smtClean="0"/>
              <a:t>» </a:t>
            </a:r>
            <a:r>
              <a:rPr lang="ru-RU" dirty="0" err="1" smtClean="0"/>
              <a:t>мұқабасындағы толық атты</a:t>
            </a:r>
            <a:r>
              <a:rPr lang="ru-RU" dirty="0" smtClean="0"/>
              <a:t> </a:t>
            </a:r>
            <a:r>
              <a:rPr lang="ru-RU" dirty="0" err="1" smtClean="0"/>
              <a:t>бұл әйгілі еңбектің мақсаты </a:t>
            </a:r>
            <a:r>
              <a:rPr lang="ru-RU" dirty="0" smtClean="0"/>
              <a:t>мен </a:t>
            </a:r>
            <a:r>
              <a:rPr lang="ru-RU" dirty="0" err="1" smtClean="0"/>
              <a:t>мазмұнын түгелдей ашып</a:t>
            </a:r>
            <a:r>
              <a:rPr lang="ru-RU" dirty="0" smtClean="0"/>
              <a:t> </a:t>
            </a:r>
            <a:r>
              <a:rPr lang="ru-RU" dirty="0" err="1" smtClean="0"/>
              <a:t>берді</a:t>
            </a:r>
            <a:r>
              <a:rPr lang="ru-RU" dirty="0" smtClean="0"/>
              <a:t>. Коменский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үшін жалпы</a:t>
            </a:r>
            <a:r>
              <a:rPr lang="ru-RU" dirty="0" smtClean="0"/>
              <a:t> </a:t>
            </a:r>
            <a:r>
              <a:rPr lang="ru-RU" dirty="0" err="1" smtClean="0"/>
              <a:t>бағдарламалар</a:t>
            </a:r>
            <a:r>
              <a:rPr lang="ru-RU" dirty="0" smtClean="0"/>
              <a:t>, </a:t>
            </a:r>
            <a:r>
              <a:rPr lang="ru-RU" dirty="0" err="1" smtClean="0"/>
              <a:t>оқулықтар</a:t>
            </a:r>
            <a:r>
              <a:rPr lang="ru-RU" dirty="0" smtClean="0"/>
              <a:t>, </a:t>
            </a:r>
            <a:r>
              <a:rPr lang="ru-RU" dirty="0" err="1" smtClean="0"/>
              <a:t>оқыту әдістерін жасап</a:t>
            </a:r>
            <a:r>
              <a:rPr lang="ru-RU" dirty="0" smtClean="0"/>
              <a:t> </a:t>
            </a:r>
            <a:r>
              <a:rPr lang="ru-RU" dirty="0" err="1" smtClean="0"/>
              <a:t>шығару ісін</a:t>
            </a:r>
            <a:r>
              <a:rPr lang="ru-RU" dirty="0" smtClean="0"/>
              <a:t> </a:t>
            </a:r>
            <a:r>
              <a:rPr lang="ru-RU" dirty="0" err="1" smtClean="0"/>
              <a:t>ең міндет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санады</a:t>
            </a:r>
            <a:r>
              <a:rPr lang="ru-RU" dirty="0" smtClean="0"/>
              <a:t>. </a:t>
            </a:r>
            <a:r>
              <a:rPr lang="ru-RU" dirty="0" err="1" smtClean="0"/>
              <a:t>«Жұрттың бәрін қалайша арнаулы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кітаптан</a:t>
            </a:r>
            <a:r>
              <a:rPr lang="ru-RU" dirty="0" smtClean="0"/>
              <a:t> </a:t>
            </a:r>
            <a:r>
              <a:rPr lang="ru-RU" dirty="0" err="1" smtClean="0"/>
              <a:t>оқытуға болар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»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сұраққа ол</a:t>
            </a:r>
            <a:r>
              <a:rPr lang="ru-RU" dirty="0" smtClean="0"/>
              <a:t> </a:t>
            </a:r>
            <a:r>
              <a:rPr lang="ru-RU" dirty="0" err="1" smtClean="0"/>
              <a:t>әр ғылым </a:t>
            </a:r>
            <a:r>
              <a:rPr lang="ru-RU" dirty="0" smtClean="0"/>
              <a:t>мен </a:t>
            </a:r>
            <a:r>
              <a:rPr lang="ru-RU" dirty="0" err="1" smtClean="0"/>
              <a:t>өнер-білім саласы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оқу кітаптары</a:t>
            </a:r>
            <a:r>
              <a:rPr lang="ru-RU" dirty="0" smtClean="0"/>
              <a:t> болу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берді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оқулықтарға қойылатын талаптар</a:t>
            </a:r>
            <a:r>
              <a:rPr lang="ru-RU" dirty="0" smtClean="0"/>
              <a:t> </a:t>
            </a:r>
            <a:r>
              <a:rPr lang="ru-RU" dirty="0" err="1" smtClean="0"/>
              <a:t>арқылы </a:t>
            </a:r>
            <a:r>
              <a:rPr lang="ru-RU" dirty="0" smtClean="0"/>
              <a:t>дидактика </a:t>
            </a:r>
            <a:r>
              <a:rPr lang="ru-RU" dirty="0" err="1" smtClean="0"/>
              <a:t>мәселелерін анықтады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 </a:t>
            </a:r>
            <a:r>
              <a:rPr lang="ru-RU" dirty="0" err="1" smtClean="0"/>
              <a:t>«Мұнда кітаптарда</a:t>
            </a:r>
            <a:r>
              <a:rPr lang="ru-RU" dirty="0" smtClean="0"/>
              <a:t> </a:t>
            </a:r>
            <a:r>
              <a:rPr lang="ru-RU" dirty="0" err="1" smtClean="0"/>
              <a:t>жеңілдік, тиянақтылық және ықшамдылық жөніндегі принциптерімізге</a:t>
            </a:r>
            <a:r>
              <a:rPr lang="ru-RU" dirty="0" smtClean="0"/>
              <a:t> </a:t>
            </a:r>
            <a:r>
              <a:rPr lang="ru-RU" dirty="0" err="1" smtClean="0"/>
              <a:t>сәйкес барлық мектептерге</a:t>
            </a:r>
            <a:r>
              <a:rPr lang="ru-RU" dirty="0" smtClean="0"/>
              <a:t> </a:t>
            </a:r>
            <a:r>
              <a:rPr lang="ru-RU" dirty="0" err="1" smtClean="0"/>
              <a:t>арнап</a:t>
            </a:r>
            <a:r>
              <a:rPr lang="ru-RU" dirty="0" smtClean="0"/>
              <a:t> </a:t>
            </a:r>
            <a:r>
              <a:rPr lang="ru-RU" dirty="0" err="1" smtClean="0"/>
              <a:t>шығару керек</a:t>
            </a:r>
            <a:r>
              <a:rPr lang="ru-RU" dirty="0" smtClean="0"/>
              <a:t>; </a:t>
            </a:r>
            <a:r>
              <a:rPr lang="ru-RU" dirty="0" err="1" smtClean="0"/>
              <a:t>олардың баяндалуы</a:t>
            </a:r>
            <a:r>
              <a:rPr lang="ru-RU" dirty="0" smtClean="0"/>
              <a:t> </a:t>
            </a:r>
            <a:r>
              <a:rPr lang="ru-RU" dirty="0" err="1" smtClean="0"/>
              <a:t>толық, негізді</a:t>
            </a:r>
            <a:r>
              <a:rPr lang="ru-RU" dirty="0" smtClean="0"/>
              <a:t> </a:t>
            </a:r>
            <a:r>
              <a:rPr lang="ru-RU" dirty="0" err="1" smtClean="0"/>
              <a:t>және дәл яғни бүкіл дүние жүзінің дәл суреті</a:t>
            </a:r>
            <a:r>
              <a:rPr lang="ru-RU" dirty="0" smtClean="0"/>
              <a:t> </a:t>
            </a:r>
            <a:r>
              <a:rPr lang="ru-RU" dirty="0" err="1" smtClean="0"/>
              <a:t>сияқты болуы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. </a:t>
            </a:r>
            <a:r>
              <a:rPr lang="ru-RU" dirty="0" err="1" smtClean="0"/>
              <a:t>Коменскийдің талабы</a:t>
            </a:r>
            <a:r>
              <a:rPr lang="ru-RU" dirty="0" smtClean="0"/>
              <a:t> </a:t>
            </a:r>
            <a:r>
              <a:rPr lang="ru-RU" dirty="0" err="1" smtClean="0"/>
              <a:t>кітаптар</a:t>
            </a:r>
            <a:r>
              <a:rPr lang="ru-RU" dirty="0" smtClean="0"/>
              <a:t> </a:t>
            </a:r>
            <a:r>
              <a:rPr lang="ru-RU" dirty="0" err="1" smtClean="0"/>
              <a:t>түсінікті және жеңіл тілмен</a:t>
            </a:r>
            <a:r>
              <a:rPr lang="ru-RU" dirty="0" smtClean="0"/>
              <a:t> </a:t>
            </a:r>
            <a:r>
              <a:rPr lang="ru-RU" dirty="0" err="1" smtClean="0"/>
              <a:t>жазылып</a:t>
            </a:r>
            <a:r>
              <a:rPr lang="ru-RU" dirty="0" smtClean="0"/>
              <a:t>, </a:t>
            </a:r>
            <a:r>
              <a:rPr lang="ru-RU" dirty="0" err="1" smtClean="0"/>
              <a:t>ондағы пайдаланған әріптердің барлығы, тіпті</a:t>
            </a:r>
            <a:r>
              <a:rPr lang="ru-RU" dirty="0" smtClean="0"/>
              <a:t> </a:t>
            </a:r>
            <a:r>
              <a:rPr lang="ru-RU" dirty="0" err="1" smtClean="0"/>
              <a:t>мұғалімнің көмегінсіз ақ, сөздері түсінетіндей дәрежеге көтерілетін болсын</a:t>
            </a:r>
            <a:r>
              <a:rPr lang="ru-RU" dirty="0" smtClean="0"/>
              <a:t>».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http://www.tvoyrebenok.ru/images/presentation/literature/m/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кругленный прямоугольник 3"/>
          <p:cNvSpPr/>
          <p:nvPr/>
        </p:nvSpPr>
        <p:spPr>
          <a:xfrm>
            <a:off x="1785918" y="214290"/>
            <a:ext cx="5000660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«Ұлы </a:t>
            </a:r>
            <a:r>
              <a:rPr lang="ru-RU" sz="2400" dirty="0" smtClean="0"/>
              <a:t>дидактика» </a:t>
            </a:r>
            <a:r>
              <a:rPr lang="ru-RU" sz="2400" dirty="0" err="1" smtClean="0"/>
              <a:t>төмендегідей  сұраққа жауап</a:t>
            </a:r>
            <a:r>
              <a:rPr lang="ru-RU" sz="2400" dirty="0" smtClean="0"/>
              <a:t> </a:t>
            </a:r>
            <a:r>
              <a:rPr lang="ru-RU" sz="2400" dirty="0" err="1" smtClean="0"/>
              <a:t>береді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algn="ctr"/>
            <a:endParaRPr lang="ru-RU" dirty="0"/>
          </a:p>
        </p:txBody>
      </p:sp>
      <p:cxnSp>
        <p:nvCxnSpPr>
          <p:cNvPr id="7" name="Прямая со стрелкой 6"/>
          <p:cNvCxnSpPr>
            <a:endCxn id="23" idx="3"/>
          </p:cNvCxnSpPr>
          <p:nvPr/>
        </p:nvCxnSpPr>
        <p:spPr>
          <a:xfrm rot="5400000">
            <a:off x="2553877" y="1982381"/>
            <a:ext cx="1071570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5072066" y="1928802"/>
            <a:ext cx="107157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1"/>
          </p:cNvCxnSpPr>
          <p:nvPr/>
        </p:nvCxnSpPr>
        <p:spPr>
          <a:xfrm rot="10800000" flipV="1">
            <a:off x="1285852" y="892950"/>
            <a:ext cx="500066" cy="3750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3"/>
          </p:cNvCxnSpPr>
          <p:nvPr/>
        </p:nvCxnSpPr>
        <p:spPr>
          <a:xfrm>
            <a:off x="6786578" y="892951"/>
            <a:ext cx="714380" cy="3750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с двумя вырезанными соседними углами 22"/>
          <p:cNvSpPr/>
          <p:nvPr/>
        </p:nvSpPr>
        <p:spPr>
          <a:xfrm>
            <a:off x="1643042" y="2643182"/>
            <a:ext cx="2643206" cy="164307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err="1" smtClean="0"/>
              <a:t>Қалай жақсы оқуға бола-ды</a:t>
            </a:r>
            <a:r>
              <a:rPr lang="ru-RU" sz="2800" dirty="0" smtClean="0"/>
              <a:t>?</a:t>
            </a:r>
            <a:endParaRPr lang="en-US" sz="2800" dirty="0"/>
          </a:p>
        </p:txBody>
      </p:sp>
      <p:sp>
        <p:nvSpPr>
          <p:cNvPr id="25" name="Прямоугольник с двумя вырезанными соседними углами 24"/>
          <p:cNvSpPr/>
          <p:nvPr/>
        </p:nvSpPr>
        <p:spPr>
          <a:xfrm>
            <a:off x="4429124" y="2643182"/>
            <a:ext cx="2643206" cy="164307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Оқыту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оқудың жеңілдігі</a:t>
            </a:r>
            <a:endParaRPr lang="en-US" sz="2400" dirty="0" smtClean="0"/>
          </a:p>
          <a:p>
            <a:pPr algn="ctr"/>
            <a:endParaRPr lang="ru-RU" dirty="0"/>
          </a:p>
        </p:txBody>
      </p:sp>
      <p:sp>
        <p:nvSpPr>
          <p:cNvPr id="26" name="Прямоугольник с двумя вырезанными соседними углами 25"/>
          <p:cNvSpPr/>
          <p:nvPr/>
        </p:nvSpPr>
        <p:spPr>
          <a:xfrm>
            <a:off x="6000760" y="4643446"/>
            <a:ext cx="2857520" cy="164307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 </a:t>
            </a:r>
            <a:r>
              <a:rPr lang="ru-RU" sz="2400" dirty="0" err="1" smtClean="0"/>
              <a:t>Оқытудың ережесі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тәсілдері</a:t>
            </a:r>
            <a:r>
              <a:rPr lang="ru-RU" sz="2400" dirty="0" smtClean="0"/>
              <a:t> </a:t>
            </a:r>
            <a:endParaRPr lang="en-US" sz="2400" dirty="0"/>
          </a:p>
        </p:txBody>
      </p:sp>
      <p:sp>
        <p:nvSpPr>
          <p:cNvPr id="27" name="Прямоугольник с двумя вырезанными соседними углами 26"/>
          <p:cNvSpPr/>
          <p:nvPr/>
        </p:nvSpPr>
        <p:spPr>
          <a:xfrm>
            <a:off x="214282" y="4643446"/>
            <a:ext cx="2857520" cy="1643074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 smtClean="0"/>
              <a:t>Оқыту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оқудың негізділігі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26893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 Коменский </a:t>
            </a:r>
            <a:r>
              <a:rPr lang="ru-RU" dirty="0" err="1" smtClean="0"/>
              <a:t>өмірге жаңа келген</a:t>
            </a:r>
            <a:r>
              <a:rPr lang="ru-RU" dirty="0" smtClean="0"/>
              <a:t> </a:t>
            </a:r>
            <a:r>
              <a:rPr lang="ru-RU" dirty="0" err="1" smtClean="0"/>
              <a:t>адамның ақылы </a:t>
            </a:r>
            <a:r>
              <a:rPr lang="ru-RU" smtClean="0"/>
              <a:t>жас, </a:t>
            </a:r>
            <a:r>
              <a:rPr lang="ru-RU" dirty="0" smtClean="0"/>
              <a:t>оны </a:t>
            </a:r>
            <a:r>
              <a:rPr lang="ru-RU" dirty="0" err="1" smtClean="0"/>
              <a:t>дамытса</a:t>
            </a:r>
            <a:r>
              <a:rPr lang="ru-RU" dirty="0" smtClean="0"/>
              <a:t>, </a:t>
            </a:r>
            <a:r>
              <a:rPr lang="ru-RU" dirty="0" err="1" smtClean="0"/>
              <a:t>адамның дүниеде түсініп танымайтын</a:t>
            </a:r>
            <a:r>
              <a:rPr lang="ru-RU" dirty="0" smtClean="0"/>
              <a:t> </a:t>
            </a:r>
            <a:r>
              <a:rPr lang="ru-RU" dirty="0" err="1" smtClean="0"/>
              <a:t>нәрсесі жоқ деп</a:t>
            </a:r>
            <a:r>
              <a:rPr lang="ru-RU" dirty="0" smtClean="0"/>
              <a:t> </a:t>
            </a:r>
            <a:r>
              <a:rPr lang="ru-RU" dirty="0" err="1" smtClean="0"/>
              <a:t>тұжырым жасайды</a:t>
            </a:r>
            <a:r>
              <a:rPr lang="ru-RU" dirty="0" smtClean="0"/>
              <a:t>. </a:t>
            </a:r>
            <a:r>
              <a:rPr lang="ru-RU" dirty="0" err="1" smtClean="0"/>
              <a:t>«Ұлы дидактиканың» арнаулы</a:t>
            </a:r>
            <a:r>
              <a:rPr lang="ru-RU" dirty="0" smtClean="0"/>
              <a:t> </a:t>
            </a:r>
            <a:r>
              <a:rPr lang="ru-RU" dirty="0" err="1" smtClean="0"/>
              <a:t>тарауларында</a:t>
            </a:r>
            <a:r>
              <a:rPr lang="ru-RU" dirty="0" smtClean="0"/>
              <a:t> </a:t>
            </a:r>
            <a:r>
              <a:rPr lang="ru-RU" dirty="0" err="1" smtClean="0"/>
              <a:t>оқыту ісіне</a:t>
            </a:r>
            <a:r>
              <a:rPr lang="ru-RU" dirty="0" smtClean="0"/>
              <a:t> </a:t>
            </a:r>
            <a:r>
              <a:rPr lang="ru-RU" dirty="0" err="1" smtClean="0"/>
              <a:t>қойылатын басты-басты</a:t>
            </a:r>
            <a:r>
              <a:rPr lang="ru-RU" dirty="0" smtClean="0"/>
              <a:t> </a:t>
            </a:r>
            <a:r>
              <a:rPr lang="ru-RU" dirty="0" err="1" smtClean="0"/>
              <a:t>дидактикалық талаптар</a:t>
            </a:r>
            <a:r>
              <a:rPr lang="ru-RU" dirty="0" smtClean="0"/>
              <a:t> </a:t>
            </a:r>
            <a:r>
              <a:rPr lang="ru-RU" dirty="0" err="1" smtClean="0"/>
              <a:t>баяндалады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err="1" smtClean="0"/>
              <a:t>Оқытуға қолайлы таңдау жасау</a:t>
            </a:r>
            <a:r>
              <a:rPr lang="ru-RU" dirty="0" smtClean="0"/>
              <a:t>.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Оқушыларды сабақ оқуға ынталандыру</a:t>
            </a:r>
            <a:r>
              <a:rPr lang="ru-RU" dirty="0" smtClean="0"/>
              <a:t>. </a:t>
            </a:r>
            <a:r>
              <a:rPr lang="ru-RU" dirty="0" err="1" smtClean="0"/>
              <a:t>Материалды</a:t>
            </a:r>
            <a:r>
              <a:rPr lang="ru-RU" dirty="0" smtClean="0"/>
              <a:t> </a:t>
            </a:r>
            <a:r>
              <a:rPr lang="ru-RU" dirty="0" err="1" smtClean="0"/>
              <a:t>біртіндеп</a:t>
            </a:r>
            <a:r>
              <a:rPr lang="ru-RU" dirty="0" smtClean="0"/>
              <a:t> </a:t>
            </a:r>
            <a:r>
              <a:rPr lang="ru-RU" dirty="0" err="1" smtClean="0"/>
              <a:t>күрделендіру (дәйектілік, жүйелік</a:t>
            </a:r>
            <a:r>
              <a:rPr lang="ru-RU" dirty="0" smtClean="0"/>
              <a:t>) 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Анық пайда</a:t>
            </a:r>
            <a:r>
              <a:rPr lang="ru-RU" dirty="0" smtClean="0"/>
              <a:t> </a:t>
            </a:r>
            <a:r>
              <a:rPr lang="ru-RU" dirty="0" err="1" smtClean="0"/>
              <a:t>келтіретін</a:t>
            </a:r>
            <a:r>
              <a:rPr lang="ru-RU" dirty="0" smtClean="0"/>
              <a:t> </a:t>
            </a:r>
            <a:r>
              <a:rPr lang="ru-RU" dirty="0" err="1" smtClean="0"/>
              <a:t>нәрсені ғана оқыту.</a:t>
            </a:r>
            <a:r>
              <a:rPr lang="ru-RU" dirty="0" smtClean="0"/>
              <a:t> </a:t>
            </a:r>
            <a:r>
              <a:rPr lang="ru-RU" dirty="0" err="1" smtClean="0"/>
              <a:t>Саналы</a:t>
            </a:r>
            <a:r>
              <a:rPr lang="ru-RU" dirty="0" smtClean="0"/>
              <a:t> </a:t>
            </a:r>
            <a:r>
              <a:rPr lang="ru-RU" dirty="0" err="1" smtClean="0"/>
              <a:t>түрде меңгеретін нәрседен басқаны жаттатпау</a:t>
            </a:r>
            <a:r>
              <a:rPr lang="ru-RU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Бала </a:t>
            </a:r>
            <a:r>
              <a:rPr lang="ru-RU" dirty="0" err="1" smtClean="0"/>
              <a:t>табиғатын ескеріп</a:t>
            </a:r>
            <a:r>
              <a:rPr lang="ru-RU" dirty="0" smtClean="0"/>
              <a:t> </a:t>
            </a:r>
            <a:r>
              <a:rPr lang="ru-RU" dirty="0" err="1" smtClean="0"/>
              <a:t>отыру</a:t>
            </a:r>
            <a:r>
              <a:rPr lang="ru-RU" dirty="0" smtClean="0"/>
              <a:t>; </a:t>
            </a:r>
            <a:r>
              <a:rPr lang="ru-RU" dirty="0" err="1" smtClean="0"/>
              <a:t>оның меңгере алатын</a:t>
            </a:r>
            <a:r>
              <a:rPr lang="ru-RU" dirty="0" smtClean="0"/>
              <a:t> </a:t>
            </a:r>
            <a:r>
              <a:rPr lang="ru-RU" dirty="0" err="1" smtClean="0"/>
              <a:t>нәрсесін ғана оқыту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 err="1" smtClean="0"/>
              <a:t>Материалды</a:t>
            </a:r>
            <a:r>
              <a:rPr lang="ru-RU" dirty="0" smtClean="0"/>
              <a:t> </a:t>
            </a:r>
            <a:r>
              <a:rPr lang="ru-RU" dirty="0" err="1" smtClean="0"/>
              <a:t>меңгерту үшін мүмкіндігінше сыртқы сезімдерді</a:t>
            </a:r>
            <a:r>
              <a:rPr lang="ru-RU" dirty="0" smtClean="0"/>
              <a:t> де </a:t>
            </a:r>
            <a:r>
              <a:rPr lang="ru-RU" dirty="0" err="1" smtClean="0"/>
              <a:t>қарастырып оқыту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http://img.espicture.ru/22/fonyi--dlya-prezentaytsiyy-kartinki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142976" y="928670"/>
            <a:ext cx="7072362" cy="3214710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/>
              <a:t>Назарларыңызға рахмет!</a:t>
            </a:r>
          </a:p>
          <a:p>
            <a:pPr algn="ctr"/>
            <a:endParaRPr lang="kk-KZ" dirty="0"/>
          </a:p>
          <a:p>
            <a:pPr algn="ctr"/>
            <a:endParaRPr lang="kk-KZ" dirty="0" smtClean="0"/>
          </a:p>
          <a:p>
            <a:pPr algn="ctr"/>
            <a:endParaRPr lang="kk-KZ" dirty="0"/>
          </a:p>
          <a:p>
            <a:pPr algn="ctr"/>
            <a:endParaRPr lang="kk-KZ" dirty="0" smtClean="0"/>
          </a:p>
          <a:p>
            <a:pPr algn="ctr"/>
            <a:endParaRPr lang="kk-KZ" dirty="0"/>
          </a:p>
          <a:p>
            <a:pPr algn="ctr"/>
            <a:endParaRPr lang="kk-KZ" dirty="0" smtClean="0"/>
          </a:p>
          <a:p>
            <a:pPr algn="ctr"/>
            <a:endParaRPr lang="kk-K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агетная рамка 4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286676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Дидактика</a:t>
            </a:r>
            <a:r>
              <a:rPr lang="ru-RU" dirty="0" smtClean="0"/>
              <a:t> - </a:t>
            </a:r>
            <a:r>
              <a:rPr lang="ru-RU" dirty="0" err="1" smtClean="0"/>
              <a:t>білім</a:t>
            </a:r>
            <a:r>
              <a:rPr lang="ru-RU" dirty="0" smtClean="0"/>
              <a:t> беру, </a:t>
            </a:r>
            <a:r>
              <a:rPr lang="ru-RU" dirty="0" err="1" smtClean="0"/>
              <a:t>оқыту  </a:t>
            </a:r>
            <a:r>
              <a:rPr lang="ru-RU" sz="3000" dirty="0" err="1" smtClean="0"/>
              <a:t>теориясы</a:t>
            </a:r>
            <a:r>
              <a:rPr lang="kk-KZ" sz="3000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r>
              <a:rPr lang="ru-RU" sz="3000" dirty="0" err="1" smtClean="0"/>
              <a:t>педагогиканың </a:t>
            </a:r>
            <a:r>
              <a:rPr lang="ru-RU" dirty="0" err="1" smtClean="0"/>
              <a:t> үйренушілерге білімді</a:t>
            </a:r>
            <a:r>
              <a:rPr lang="ru-RU" dirty="0" smtClean="0"/>
              <a:t>, </a:t>
            </a:r>
            <a:r>
              <a:rPr lang="ru-RU" dirty="0" err="1" smtClean="0"/>
              <a:t>іскерлік</a:t>
            </a:r>
            <a:r>
              <a:rPr lang="ru-RU" dirty="0" smtClean="0"/>
              <a:t> пен </a:t>
            </a:r>
            <a:r>
              <a:rPr lang="ru-RU" dirty="0" err="1" smtClean="0"/>
              <a:t>дағдыны меңгерту және </a:t>
            </a:r>
            <a:r>
              <a:rPr lang="ru-RU" dirty="0" smtClean="0"/>
              <a:t>о</a:t>
            </a:r>
            <a:r>
              <a:rPr lang="kk-KZ" dirty="0" smtClean="0"/>
              <a:t>қыту</a:t>
            </a:r>
            <a:r>
              <a:rPr lang="ru-RU" dirty="0" smtClean="0"/>
              <a:t> </a:t>
            </a:r>
            <a:r>
              <a:rPr lang="ru-RU" dirty="0" err="1" smtClean="0"/>
              <a:t>заңдылықтарын зерттейтін</a:t>
            </a:r>
            <a:r>
              <a:rPr lang="ru-RU" dirty="0" smtClean="0"/>
              <a:t>,  </a:t>
            </a:r>
            <a:r>
              <a:rPr lang="ru-RU" dirty="0" err="1" smtClean="0"/>
              <a:t>берілетін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мазмұнының көлемі </a:t>
            </a:r>
            <a:r>
              <a:rPr lang="ru-RU" dirty="0" smtClean="0"/>
              <a:t>мен </a:t>
            </a:r>
            <a:r>
              <a:rPr lang="ru-RU" dirty="0" err="1" smtClean="0"/>
              <a:t>құрылымын айқындайтын</a:t>
            </a:r>
            <a:r>
              <a:rPr lang="ru-RU" dirty="0" smtClean="0"/>
              <a:t>, </a:t>
            </a:r>
            <a:r>
              <a:rPr lang="ru-RU" dirty="0" err="1" smtClean="0"/>
              <a:t>оқытудың  әдістері мен</a:t>
            </a:r>
            <a:r>
              <a:rPr lang="ru-RU" dirty="0" smtClean="0"/>
              <a:t> </a:t>
            </a:r>
            <a:r>
              <a:rPr lang="ru-RU" dirty="0" err="1" smtClean="0"/>
              <a:t>жетілдіру</a:t>
            </a:r>
            <a:r>
              <a:rPr lang="ru-RU" dirty="0" smtClean="0"/>
              <a:t> </a:t>
            </a:r>
            <a:r>
              <a:rPr lang="ru-RU" dirty="0" err="1" smtClean="0"/>
              <a:t>жолдарын</a:t>
            </a:r>
            <a:r>
              <a:rPr lang="ru-RU" dirty="0" smtClean="0"/>
              <a:t> </a:t>
            </a:r>
            <a:r>
              <a:rPr lang="ru-RU" dirty="0" err="1" smtClean="0"/>
              <a:t>ғылыми формалар-ын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 </a:t>
            </a:r>
            <a:r>
              <a:rPr lang="ru-RU" dirty="0" err="1" smtClean="0"/>
              <a:t>негіздейд</a:t>
            </a:r>
            <a:r>
              <a:rPr lang="kk-KZ" dirty="0" smtClean="0"/>
              <a:t>і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571480"/>
            <a:ext cx="7429552" cy="57150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Дидактика </a:t>
            </a:r>
            <a:r>
              <a:rPr lang="ru-RU" sz="4400" dirty="0" err="1" smtClean="0"/>
              <a:t>ежелгі</a:t>
            </a:r>
            <a:r>
              <a:rPr lang="ru-RU" sz="4400" dirty="0" smtClean="0"/>
              <a:t> </a:t>
            </a:r>
            <a:r>
              <a:rPr lang="ru-RU" sz="4400" dirty="0" err="1" smtClean="0"/>
              <a:t>Грекияда</a:t>
            </a:r>
            <a:r>
              <a:rPr lang="ru-RU" sz="4400" dirty="0" smtClean="0"/>
              <a:t>  </a:t>
            </a:r>
            <a:r>
              <a:rPr lang="ru-RU" sz="4400" dirty="0" err="1" smtClean="0"/>
              <a:t>жас</a:t>
            </a:r>
            <a:r>
              <a:rPr lang="ru-RU" sz="4400" dirty="0" smtClean="0"/>
              <a:t> </a:t>
            </a:r>
            <a:r>
              <a:rPr lang="ru-RU" sz="4400" dirty="0" err="1" smtClean="0"/>
              <a:t>ұрпақты </a:t>
            </a:r>
            <a:r>
              <a:rPr lang="ru-RU" sz="4400" dirty="0" smtClean="0"/>
              <a:t>«</a:t>
            </a:r>
            <a:r>
              <a:rPr lang="ru-RU" sz="4400" i="1" dirty="0" err="1" smtClean="0"/>
              <a:t>оқыту-үйрету</a:t>
            </a:r>
            <a:r>
              <a:rPr lang="ru-RU" sz="4400" dirty="0" smtClean="0"/>
              <a:t>» </a:t>
            </a:r>
            <a:r>
              <a:rPr lang="ru-RU" sz="4400" dirty="0" err="1" smtClean="0"/>
              <a:t>тәжірибесінің негізінде</a:t>
            </a:r>
            <a:r>
              <a:rPr lang="ru-RU" sz="4400" dirty="0" smtClean="0"/>
              <a:t> </a:t>
            </a:r>
            <a:r>
              <a:rPr lang="ru-RU" sz="4400" dirty="0" err="1" smtClean="0"/>
              <a:t>пайда</a:t>
            </a:r>
            <a:r>
              <a:rPr lang="ru-RU" sz="4400" dirty="0" smtClean="0"/>
              <a:t> </a:t>
            </a:r>
            <a:r>
              <a:rPr lang="ru-RU" sz="4400" dirty="0" err="1" smtClean="0"/>
              <a:t>болды</a:t>
            </a:r>
            <a:r>
              <a:rPr lang="ru-RU" sz="4400" dirty="0" smtClean="0"/>
              <a:t>. </a:t>
            </a:r>
            <a:r>
              <a:rPr lang="ru-RU" sz="4400" dirty="0" err="1" smtClean="0"/>
              <a:t>Қайта өрлеу дәуірінде жалпы</a:t>
            </a:r>
            <a:r>
              <a:rPr lang="ru-RU" sz="4400" dirty="0" smtClean="0"/>
              <a:t> </a:t>
            </a:r>
            <a:r>
              <a:rPr lang="ru-RU" sz="4400" dirty="0" err="1" smtClean="0"/>
              <a:t>мәдениеттін, ғылымның дамуына</a:t>
            </a:r>
            <a:r>
              <a:rPr lang="ru-RU" sz="4400" dirty="0" smtClean="0"/>
              <a:t>, </a:t>
            </a:r>
            <a:r>
              <a:rPr lang="ru-RU" sz="4400" dirty="0" err="1" smtClean="0"/>
              <a:t>оқыту жүйесі </a:t>
            </a:r>
            <a:r>
              <a:rPr lang="ru-RU" sz="4400" dirty="0" smtClean="0"/>
              <a:t>мен </a:t>
            </a:r>
            <a:r>
              <a:rPr lang="ru-RU" sz="4400" dirty="0" err="1" smtClean="0"/>
              <a:t>тәлім-тәрбие ісін</a:t>
            </a:r>
            <a:r>
              <a:rPr lang="ru-RU" sz="4400" dirty="0" smtClean="0"/>
              <a:t> </a:t>
            </a:r>
            <a:r>
              <a:rPr lang="ru-RU" sz="4400" dirty="0" err="1" smtClean="0"/>
              <a:t>жаңаша құру міндетіне</a:t>
            </a:r>
            <a:r>
              <a:rPr lang="ru-RU" sz="4400" dirty="0" smtClean="0"/>
              <a:t> </a:t>
            </a:r>
            <a:r>
              <a:rPr lang="ru-RU" sz="4400" dirty="0" err="1" smtClean="0"/>
              <a:t>байланысты</a:t>
            </a:r>
            <a:r>
              <a:rPr lang="ru-RU" sz="4400" dirty="0" smtClean="0"/>
              <a:t>, педагогика </a:t>
            </a:r>
            <a:r>
              <a:rPr lang="ru-RU" sz="4400" dirty="0" err="1" smtClean="0"/>
              <a:t>ғылымының негізгі</a:t>
            </a:r>
            <a:r>
              <a:rPr lang="ru-RU" sz="4400" dirty="0" smtClean="0"/>
              <a:t> </a:t>
            </a:r>
            <a:r>
              <a:rPr lang="ru-RU" sz="4400" dirty="0" err="1" smtClean="0"/>
              <a:t>саласы</a:t>
            </a:r>
            <a:r>
              <a:rPr lang="ru-RU" sz="4400" dirty="0" smtClean="0"/>
              <a:t> </a:t>
            </a:r>
            <a:r>
              <a:rPr lang="ru-RU" sz="4400" dirty="0" err="1" smtClean="0"/>
              <a:t>болып</a:t>
            </a:r>
            <a:r>
              <a:rPr lang="ru-RU" sz="4400" dirty="0" smtClean="0"/>
              <a:t> </a:t>
            </a:r>
            <a:r>
              <a:rPr lang="ru-RU" sz="4400" dirty="0" err="1" smtClean="0"/>
              <a:t>қалыптасты</a:t>
            </a:r>
            <a:r>
              <a:rPr lang="ru-RU" sz="4400" dirty="0" smtClean="0"/>
              <a:t>.</a:t>
            </a:r>
          </a:p>
          <a:p>
            <a:pPr>
              <a:buNone/>
            </a:pPr>
            <a:r>
              <a:rPr lang="ru-RU" sz="4400" dirty="0" smtClean="0"/>
              <a:t> «</a:t>
            </a:r>
            <a:r>
              <a:rPr lang="ru-RU" sz="4400" i="1" dirty="0" smtClean="0"/>
              <a:t>Дидактика</a:t>
            </a:r>
            <a:r>
              <a:rPr lang="ru-RU" sz="4400" dirty="0" smtClean="0"/>
              <a:t>» </a:t>
            </a:r>
            <a:r>
              <a:rPr lang="ru-RU" sz="4400" dirty="0" err="1" smtClean="0"/>
              <a:t>терминін</a:t>
            </a:r>
            <a:r>
              <a:rPr lang="ru-RU" sz="4400" dirty="0" smtClean="0"/>
              <a:t> </a:t>
            </a:r>
            <a:r>
              <a:rPr lang="en-US" sz="4400" dirty="0" smtClean="0"/>
              <a:t>XVII</a:t>
            </a:r>
            <a:r>
              <a:rPr lang="ru-RU" sz="4400" dirty="0" smtClean="0"/>
              <a:t> </a:t>
            </a:r>
            <a:r>
              <a:rPr lang="kk-KZ" sz="4400" dirty="0" smtClean="0"/>
              <a:t>ғасырда чех ғалымы Коменский Я. А.</a:t>
            </a:r>
            <a:r>
              <a:rPr lang="ru-RU" sz="4400" dirty="0" smtClean="0"/>
              <a:t> </a:t>
            </a:r>
            <a:r>
              <a:rPr lang="ru-RU" sz="4400" dirty="0" err="1" smtClean="0"/>
              <a:t>өзінің </a:t>
            </a:r>
            <a:r>
              <a:rPr lang="ru-RU" sz="4400" dirty="0" smtClean="0"/>
              <a:t>«</a:t>
            </a:r>
            <a:r>
              <a:rPr lang="ru-RU" sz="4400" i="1" dirty="0" err="1" smtClean="0"/>
              <a:t>Ұлы </a:t>
            </a:r>
            <a:r>
              <a:rPr lang="ru-RU" sz="4400" i="1" dirty="0" smtClean="0"/>
              <a:t>дидактика</a:t>
            </a:r>
            <a:r>
              <a:rPr lang="ru-RU" sz="4400" dirty="0" smtClean="0"/>
              <a:t>» (1657) </a:t>
            </a:r>
            <a:r>
              <a:rPr lang="ru-RU" sz="4400" dirty="0" err="1" smtClean="0"/>
              <a:t>деген</a:t>
            </a:r>
            <a:r>
              <a:rPr lang="ru-RU" sz="4400" dirty="0" smtClean="0"/>
              <a:t> </a:t>
            </a:r>
            <a:r>
              <a:rPr lang="ru-RU" sz="4400" dirty="0" err="1" smtClean="0"/>
              <a:t>зерттеуінде</a:t>
            </a:r>
            <a:r>
              <a:rPr lang="ru-RU" sz="4400" dirty="0" smtClean="0"/>
              <a:t> </a:t>
            </a:r>
            <a:r>
              <a:rPr lang="ru-RU" sz="4400" dirty="0" err="1" smtClean="0"/>
              <a:t>алғаш рет</a:t>
            </a:r>
            <a:r>
              <a:rPr lang="ru-RU" sz="4400" dirty="0" smtClean="0"/>
              <a:t> </a:t>
            </a:r>
            <a:r>
              <a:rPr lang="ru-RU" sz="4400" dirty="0" err="1" smtClean="0"/>
              <a:t>пайдаланды</a:t>
            </a:r>
            <a:r>
              <a:rPr lang="ru-RU" sz="4400" dirty="0" smtClean="0"/>
              <a:t>. </a:t>
            </a:r>
            <a:r>
              <a:rPr lang="ru-RU" sz="4400" dirty="0" err="1" smtClean="0"/>
              <a:t>Ол</a:t>
            </a:r>
            <a:r>
              <a:rPr lang="ru-RU" sz="4400" dirty="0" smtClean="0"/>
              <a:t> </a:t>
            </a:r>
            <a:r>
              <a:rPr lang="ru-RU" sz="4400" dirty="0" err="1" smtClean="0"/>
              <a:t>білім</a:t>
            </a:r>
            <a:r>
              <a:rPr lang="ru-RU" sz="4400" dirty="0" smtClean="0"/>
              <a:t> </a:t>
            </a:r>
            <a:r>
              <a:rPr lang="ru-RU" sz="4400" dirty="0" err="1" smtClean="0"/>
              <a:t>берудің мазмұнын, дидактикалық принциптер</a:t>
            </a:r>
            <a:r>
              <a:rPr lang="ru-RU" sz="4400" dirty="0" smtClean="0"/>
              <a:t> мен </a:t>
            </a:r>
            <a:r>
              <a:rPr lang="ru-RU" sz="4400" dirty="0" err="1" smtClean="0"/>
              <a:t>көрнекілікті</a:t>
            </a:r>
            <a:r>
              <a:rPr lang="ru-RU" sz="4400" dirty="0" smtClean="0"/>
              <a:t>, </a:t>
            </a:r>
            <a:r>
              <a:rPr lang="ru-RU" sz="4400" dirty="0" err="1" smtClean="0"/>
              <a:t>дәйектілікті және табиғатпен сәйкес келуді</a:t>
            </a:r>
            <a:r>
              <a:rPr lang="ru-RU" sz="4400" dirty="0" smtClean="0"/>
              <a:t> </a:t>
            </a:r>
            <a:r>
              <a:rPr lang="ru-RU" sz="4400" dirty="0" err="1" smtClean="0"/>
              <a:t>негіздеп</a:t>
            </a:r>
            <a:r>
              <a:rPr lang="ru-RU" sz="4400" dirty="0" smtClean="0"/>
              <a:t>, </a:t>
            </a:r>
            <a:r>
              <a:rPr lang="ru-RU" sz="4400" dirty="0" err="1" smtClean="0"/>
              <a:t>сабақ өткізу жүйесін ұйымдастыруды ғылыми тұрғыдан тұжырымдап берді</a:t>
            </a:r>
            <a:r>
              <a:rPr lang="ru-RU" sz="4400" dirty="0" smtClean="0"/>
              <a:t>. </a:t>
            </a:r>
            <a:r>
              <a:rPr lang="ru-RU" sz="4400" dirty="0" err="1" smtClean="0"/>
              <a:t>Коменскийдің дидактикалық идеялары</a:t>
            </a:r>
            <a:r>
              <a:rPr lang="ru-RU" sz="4400" dirty="0" smtClean="0"/>
              <a:t> </a:t>
            </a:r>
            <a:r>
              <a:rPr lang="en-US" sz="4400" dirty="0" smtClean="0"/>
              <a:t>XVIII–XI</a:t>
            </a:r>
            <a:r>
              <a:rPr lang="kk-KZ" sz="4400" dirty="0" smtClean="0"/>
              <a:t>Х</a:t>
            </a:r>
            <a:r>
              <a:rPr lang="en-US" sz="4400" dirty="0" smtClean="0"/>
              <a:t> </a:t>
            </a:r>
            <a:r>
              <a:rPr lang="ru-RU" sz="4400" dirty="0" err="1" smtClean="0"/>
              <a:t>ғасырлардағы швейцариялық </a:t>
            </a:r>
            <a:r>
              <a:rPr lang="ru-RU" sz="4400" dirty="0" smtClean="0"/>
              <a:t>педагог И.Г.</a:t>
            </a:r>
            <a:r>
              <a:rPr lang="ru-RU" sz="4400" dirty="0" err="1" smtClean="0"/>
              <a:t>Песталоцийдің</a:t>
            </a:r>
            <a:r>
              <a:rPr lang="ru-RU" sz="4400" dirty="0" smtClean="0"/>
              <a:t>, </a:t>
            </a:r>
            <a:r>
              <a:rPr lang="ru-RU" sz="4400" dirty="0" err="1" smtClean="0"/>
              <a:t>неміс</a:t>
            </a:r>
            <a:r>
              <a:rPr lang="ru-RU" sz="4400" dirty="0" smtClean="0"/>
              <a:t> </a:t>
            </a:r>
            <a:r>
              <a:rPr lang="ru-RU" sz="4400" dirty="0" err="1" smtClean="0"/>
              <a:t>ғалымыФ</a:t>
            </a:r>
            <a:r>
              <a:rPr lang="ru-RU" sz="4400" dirty="0" smtClean="0"/>
              <a:t>.А.</a:t>
            </a:r>
            <a:r>
              <a:rPr lang="ru-RU" sz="4400" dirty="0" err="1" smtClean="0"/>
              <a:t>Дистервегтің</a:t>
            </a:r>
            <a:r>
              <a:rPr lang="ru-RU" sz="4400" dirty="0" smtClean="0"/>
              <a:t>, </a:t>
            </a:r>
            <a:r>
              <a:rPr lang="ru-RU" sz="4400" dirty="0" err="1" smtClean="0"/>
              <a:t>Ресейде</a:t>
            </a:r>
            <a:r>
              <a:rPr lang="ru-RU" sz="4400" dirty="0" smtClean="0"/>
              <a:t> К.Д. </a:t>
            </a:r>
            <a:r>
              <a:rPr lang="ru-RU" sz="4400" dirty="0" err="1" smtClean="0"/>
              <a:t>Ушинскийдің</a:t>
            </a:r>
            <a:r>
              <a:rPr lang="ru-RU" sz="4400" dirty="0" smtClean="0"/>
              <a:t> </a:t>
            </a:r>
            <a:r>
              <a:rPr lang="ru-RU" sz="4400" dirty="0" err="1" smtClean="0"/>
              <a:t>еңбектерінде одан</a:t>
            </a:r>
            <a:r>
              <a:rPr lang="ru-RU" sz="4400" dirty="0" smtClean="0"/>
              <a:t> </a:t>
            </a:r>
            <a:r>
              <a:rPr lang="ru-RU" sz="4400" dirty="0" err="1" smtClean="0"/>
              <a:t>әрі дамытылды</a:t>
            </a:r>
            <a:r>
              <a:rPr lang="ru-RU" sz="4400" dirty="0" smtClean="0"/>
              <a:t>.</a:t>
            </a:r>
            <a:endParaRPr lang="ru-RU" sz="44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dirty="0" smtClean="0"/>
              <a:t>	</a:t>
            </a:r>
            <a:r>
              <a:rPr lang="en-US" dirty="0" smtClean="0"/>
              <a:t>XVII </a:t>
            </a:r>
            <a:r>
              <a:rPr lang="ru-RU" dirty="0" err="1" smtClean="0"/>
              <a:t>ғасырдың аралығында жаңа педагогиканың негізін</a:t>
            </a:r>
            <a:r>
              <a:rPr lang="ru-RU" dirty="0" smtClean="0"/>
              <a:t> </a:t>
            </a:r>
            <a:r>
              <a:rPr lang="ru-RU" dirty="0" err="1" smtClean="0"/>
              <a:t>қалаушы </a:t>
            </a:r>
            <a:r>
              <a:rPr lang="ru-RU" b="1" i="1" u="sng" dirty="0" err="1" smtClean="0"/>
              <a:t>ұлы </a:t>
            </a:r>
            <a:r>
              <a:rPr lang="ru-RU" b="1" i="1" u="sng" dirty="0" smtClean="0"/>
              <a:t>славян </a:t>
            </a:r>
            <a:r>
              <a:rPr lang="ru-RU" b="1" i="1" u="sng" dirty="0" err="1" smtClean="0"/>
              <a:t>педагогы</a:t>
            </a:r>
            <a:r>
              <a:rPr lang="ru-RU" b="1" i="1" u="sng" dirty="0" smtClean="0"/>
              <a:t> Ян </a:t>
            </a:r>
            <a:r>
              <a:rPr lang="ru-RU" b="1" i="1" u="sng" dirty="0" err="1" smtClean="0"/>
              <a:t>Амос</a:t>
            </a:r>
            <a:r>
              <a:rPr lang="ru-RU" b="1" i="1" u="sng" dirty="0" smtClean="0"/>
              <a:t> Коменский </a:t>
            </a:r>
            <a:r>
              <a:rPr lang="ru-RU" dirty="0" smtClean="0"/>
              <a:t>1592 </a:t>
            </a:r>
            <a:r>
              <a:rPr lang="ru-RU" dirty="0" err="1" smtClean="0"/>
              <a:t>жылы</a:t>
            </a:r>
            <a:r>
              <a:rPr lang="ru-RU" dirty="0" smtClean="0"/>
              <a:t> 28 </a:t>
            </a:r>
            <a:r>
              <a:rPr lang="ru-RU" dirty="0" err="1" smtClean="0"/>
              <a:t>наурызда</a:t>
            </a:r>
            <a:r>
              <a:rPr lang="ru-RU" dirty="0" smtClean="0"/>
              <a:t> </a:t>
            </a:r>
            <a:r>
              <a:rPr lang="ru-RU" dirty="0" err="1" smtClean="0"/>
              <a:t>туды</a:t>
            </a:r>
            <a:r>
              <a:rPr lang="ru-RU" dirty="0" smtClean="0"/>
              <a:t>. </a:t>
            </a:r>
            <a:r>
              <a:rPr lang="ru-RU" dirty="0" err="1" smtClean="0"/>
              <a:t>Бұл кезде</a:t>
            </a:r>
            <a:r>
              <a:rPr lang="ru-RU" dirty="0" smtClean="0"/>
              <a:t> </a:t>
            </a:r>
            <a:r>
              <a:rPr lang="en-US" dirty="0" smtClean="0"/>
              <a:t>XV </a:t>
            </a:r>
            <a:r>
              <a:rPr lang="ru-RU" dirty="0" err="1" smtClean="0"/>
              <a:t>ғасырдың </a:t>
            </a:r>
            <a:r>
              <a:rPr lang="ru-RU" dirty="0" smtClean="0"/>
              <a:t>бас </a:t>
            </a:r>
            <a:r>
              <a:rPr lang="ru-RU" dirty="0" err="1" smtClean="0"/>
              <a:t>кезенінде</a:t>
            </a:r>
            <a:r>
              <a:rPr lang="ru-RU" dirty="0" smtClean="0"/>
              <a:t> </a:t>
            </a:r>
            <a:r>
              <a:rPr lang="ru-RU" dirty="0" err="1" smtClean="0"/>
              <a:t>болған тарихтағы </a:t>
            </a:r>
            <a:r>
              <a:rPr lang="ru-RU" dirty="0" smtClean="0"/>
              <a:t>аса </a:t>
            </a:r>
            <a:r>
              <a:rPr lang="ru-RU" dirty="0" err="1" smtClean="0"/>
              <a:t>зор</a:t>
            </a:r>
            <a:r>
              <a:rPr lang="ru-RU" dirty="0" smtClean="0"/>
              <a:t> </a:t>
            </a:r>
            <a:r>
              <a:rPr lang="ru-RU" dirty="0" err="1" smtClean="0"/>
              <a:t>ұлт-азаттық қозғалысының әсері әлі </a:t>
            </a:r>
            <a:r>
              <a:rPr lang="ru-RU" dirty="0" smtClean="0"/>
              <a:t>де бар </a:t>
            </a:r>
            <a:r>
              <a:rPr lang="ru-RU" dirty="0" err="1" smtClean="0"/>
              <a:t>еді</a:t>
            </a:r>
            <a:r>
              <a:rPr lang="ru-RU" dirty="0" smtClean="0"/>
              <a:t>. 1620 </a:t>
            </a:r>
            <a:r>
              <a:rPr lang="ru-RU" dirty="0" err="1" smtClean="0"/>
              <a:t>жылы</a:t>
            </a:r>
            <a:r>
              <a:rPr lang="ru-RU" dirty="0" smtClean="0"/>
              <a:t> чех </a:t>
            </a:r>
            <a:r>
              <a:rPr lang="ru-RU" dirty="0" err="1" smtClean="0"/>
              <a:t>басқыншыларымен күресте </a:t>
            </a:r>
            <a:r>
              <a:rPr lang="ru-RU" dirty="0" smtClean="0"/>
              <a:t>же</a:t>
            </a:r>
            <a:r>
              <a:rPr lang="kk-KZ" dirty="0" smtClean="0"/>
              <a:t>ң</a:t>
            </a:r>
            <a:r>
              <a:rPr lang="ru-RU" dirty="0" err="1" smtClean="0"/>
              <a:t>іліске</a:t>
            </a:r>
            <a:r>
              <a:rPr lang="ru-RU" dirty="0" smtClean="0"/>
              <a:t> </a:t>
            </a:r>
            <a:r>
              <a:rPr lang="ru-RU" dirty="0" err="1" smtClean="0"/>
              <a:t>ұшырауына байланысты</a:t>
            </a:r>
            <a:r>
              <a:rPr lang="ru-RU" dirty="0" smtClean="0"/>
              <a:t> </a:t>
            </a:r>
            <a:r>
              <a:rPr lang="ru-RU" dirty="0" err="1" smtClean="0"/>
              <a:t>ұлы педагогтың отаны</a:t>
            </a:r>
            <a:r>
              <a:rPr lang="ru-RU" dirty="0" smtClean="0"/>
              <a:t> </a:t>
            </a:r>
            <a:r>
              <a:rPr lang="ru-RU" dirty="0" err="1" smtClean="0"/>
              <a:t>өзінің дербестігін</a:t>
            </a:r>
            <a:r>
              <a:rPr lang="ru-RU" dirty="0" smtClean="0"/>
              <a:t> </a:t>
            </a:r>
            <a:r>
              <a:rPr lang="ru-RU" dirty="0" err="1" smtClean="0"/>
              <a:t>жойды</a:t>
            </a:r>
            <a:r>
              <a:rPr lang="ru-RU" dirty="0" smtClean="0"/>
              <a:t>. </a:t>
            </a:r>
            <a:r>
              <a:rPr lang="ru-RU" dirty="0" err="1" smtClean="0"/>
              <a:t>Коменскийдің қымбат бағалы кітапханасы</a:t>
            </a:r>
            <a:r>
              <a:rPr lang="ru-RU" dirty="0" smtClean="0"/>
              <a:t> мен </a:t>
            </a:r>
            <a:r>
              <a:rPr lang="ru-RU" dirty="0" err="1" smtClean="0"/>
              <a:t>қол жазбалары</a:t>
            </a:r>
            <a:r>
              <a:rPr lang="ru-RU" dirty="0" smtClean="0"/>
              <a:t> </a:t>
            </a:r>
            <a:r>
              <a:rPr lang="ru-RU" dirty="0" err="1" smtClean="0"/>
              <a:t>отқа жағылды және барлық жанұясынан айрылды</a:t>
            </a:r>
            <a:r>
              <a:rPr lang="ru-RU" dirty="0" smtClean="0"/>
              <a:t>. </a:t>
            </a:r>
            <a:r>
              <a:rPr lang="ru-RU" dirty="0" err="1" smtClean="0"/>
              <a:t>Отанынан</a:t>
            </a:r>
            <a:r>
              <a:rPr lang="ru-RU" dirty="0" smtClean="0"/>
              <a:t> </a:t>
            </a:r>
            <a:r>
              <a:rPr lang="ru-RU" dirty="0" err="1" smtClean="0"/>
              <a:t>айырылған қауым мүшелері Польшаға келіп</a:t>
            </a:r>
            <a:r>
              <a:rPr lang="ru-RU" dirty="0" smtClean="0"/>
              <a:t> </a:t>
            </a:r>
            <a:r>
              <a:rPr lang="ru-RU" dirty="0" err="1" smtClean="0"/>
              <a:t>паналады</a:t>
            </a:r>
            <a:r>
              <a:rPr lang="ru-RU" dirty="0" smtClean="0"/>
              <a:t>. 1631 </a:t>
            </a:r>
            <a:r>
              <a:rPr lang="ru-RU" dirty="0" err="1" smtClean="0"/>
              <a:t>жылы</a:t>
            </a:r>
            <a:r>
              <a:rPr lang="ru-RU" dirty="0" smtClean="0"/>
              <a:t> Коменский «</a:t>
            </a:r>
            <a:r>
              <a:rPr lang="ru-RU" dirty="0" err="1" smtClean="0"/>
              <a:t>Тілдер</a:t>
            </a:r>
            <a:r>
              <a:rPr lang="ru-RU" dirty="0" smtClean="0"/>
              <a:t> мен </a:t>
            </a:r>
            <a:r>
              <a:rPr lang="ru-RU" dirty="0" err="1" smtClean="0"/>
              <a:t>барлық ғылымдардың ашық есігі</a:t>
            </a:r>
            <a:r>
              <a:rPr lang="ru-RU" dirty="0" smtClean="0"/>
              <a:t>»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оқулығын жазып</a:t>
            </a:r>
            <a:r>
              <a:rPr lang="ru-RU" dirty="0" smtClean="0"/>
              <a:t> </a:t>
            </a:r>
            <a:r>
              <a:rPr lang="ru-RU" dirty="0" err="1" smtClean="0"/>
              <a:t>шығарды</a:t>
            </a:r>
            <a:r>
              <a:rPr lang="ru-RU" dirty="0" smtClean="0"/>
              <a:t>.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тарихындағы тұңғыш оқулық жедел</a:t>
            </a:r>
            <a:r>
              <a:rPr lang="ru-RU" dirty="0" smtClean="0"/>
              <a:t> 15 </a:t>
            </a:r>
            <a:r>
              <a:rPr lang="ru-RU" dirty="0" err="1" smtClean="0"/>
              <a:t>елдің тіліне</a:t>
            </a:r>
            <a:r>
              <a:rPr lang="ru-RU" dirty="0" smtClean="0"/>
              <a:t> </a:t>
            </a:r>
            <a:r>
              <a:rPr lang="ru-RU" dirty="0" err="1" smtClean="0"/>
              <a:t>аударылып</a:t>
            </a:r>
            <a:r>
              <a:rPr lang="ru-RU" dirty="0" smtClean="0"/>
              <a:t>, </a:t>
            </a:r>
            <a:r>
              <a:rPr lang="ru-RU" dirty="0" err="1" smtClean="0"/>
              <a:t>мектептерге</a:t>
            </a:r>
            <a:r>
              <a:rPr lang="ru-RU" dirty="0" smtClean="0"/>
              <a:t> </a:t>
            </a:r>
            <a:r>
              <a:rPr lang="ru-RU" dirty="0" err="1" smtClean="0"/>
              <a:t>кеңінен таралды</a:t>
            </a:r>
            <a:r>
              <a:rPr lang="ru-RU" dirty="0" smtClean="0"/>
              <a:t>.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Коменскийдің есімін</a:t>
            </a:r>
            <a:r>
              <a:rPr lang="ru-RU" dirty="0" smtClean="0"/>
              <a:t> </a:t>
            </a:r>
            <a:r>
              <a:rPr lang="ru-RU" dirty="0" err="1" smtClean="0"/>
              <a:t>дүние жүзіне танытқан </a:t>
            </a:r>
            <a:r>
              <a:rPr lang="ru-RU" b="1" dirty="0" err="1" smtClean="0"/>
              <a:t>«Ұлы </a:t>
            </a:r>
            <a:r>
              <a:rPr lang="ru-RU" b="1" dirty="0" smtClean="0"/>
              <a:t>дидактика» </a:t>
            </a:r>
            <a:r>
              <a:rPr lang="ru-RU" dirty="0" err="1" smtClean="0"/>
              <a:t>еңбегі жазылып</a:t>
            </a:r>
            <a:r>
              <a:rPr lang="ru-RU" dirty="0" smtClean="0"/>
              <a:t> </a:t>
            </a:r>
            <a:r>
              <a:rPr lang="ru-RU" dirty="0" err="1" smtClean="0"/>
              <a:t>бітті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«Ұлы </a:t>
            </a:r>
            <a:r>
              <a:rPr lang="ru-RU" dirty="0" smtClean="0"/>
              <a:t>дидактика» </a:t>
            </a:r>
            <a:r>
              <a:rPr lang="ru-RU" dirty="0" err="1" smtClean="0"/>
              <a:t>Коменскийдің педагогикалық жүйесін толық және дәлелді түрде баяндаған шығарма болды</a:t>
            </a:r>
            <a:r>
              <a:rPr lang="ru-RU" dirty="0" smtClean="0"/>
              <a:t>. </a:t>
            </a:r>
            <a:r>
              <a:rPr lang="ru-RU" dirty="0" err="1" smtClean="0"/>
              <a:t>Бұл еңбекте ақыл-ой адамгершілік</a:t>
            </a:r>
            <a:r>
              <a:rPr lang="ru-RU" dirty="0" smtClean="0"/>
              <a:t> </a:t>
            </a:r>
            <a:r>
              <a:rPr lang="ru-RU" dirty="0" err="1" smtClean="0"/>
              <a:t>тәрбиесінің мәселелері сондай-ақ ұлы </a:t>
            </a:r>
            <a:r>
              <a:rPr lang="ru-RU" dirty="0" smtClean="0"/>
              <a:t>педагог </a:t>
            </a:r>
            <a:r>
              <a:rPr lang="ru-RU" dirty="0" err="1" smtClean="0"/>
              <a:t>ұсынған жаңа мектепті</a:t>
            </a:r>
            <a:r>
              <a:rPr lang="ru-RU" dirty="0" smtClean="0"/>
              <a:t> </a:t>
            </a:r>
            <a:r>
              <a:rPr lang="ru-RU" dirty="0" err="1" smtClean="0"/>
              <a:t>ұйымдастыру мәселелері зерттелді</a:t>
            </a:r>
            <a:r>
              <a:rPr lang="ru-RU" dirty="0" smtClean="0"/>
              <a:t>. </a:t>
            </a:r>
            <a:r>
              <a:rPr lang="ru-RU" dirty="0" err="1" smtClean="0"/>
              <a:t>Өмірінің соңғы жылдарын</a:t>
            </a:r>
            <a:r>
              <a:rPr lang="ru-RU" dirty="0" smtClean="0"/>
              <a:t> </a:t>
            </a:r>
            <a:r>
              <a:rPr lang="ru-RU" dirty="0" err="1" smtClean="0"/>
              <a:t>ұлы </a:t>
            </a:r>
            <a:r>
              <a:rPr lang="ru-RU" dirty="0" smtClean="0"/>
              <a:t>педагог </a:t>
            </a:r>
            <a:r>
              <a:rPr lang="ru-RU" dirty="0" err="1" smtClean="0"/>
              <a:t>Амстердамда</a:t>
            </a:r>
            <a:r>
              <a:rPr lang="ru-RU" dirty="0" smtClean="0"/>
              <a:t> </a:t>
            </a:r>
            <a:r>
              <a:rPr lang="ru-RU" dirty="0" err="1" smtClean="0"/>
              <a:t>өткізді</a:t>
            </a:r>
            <a:r>
              <a:rPr lang="ru-RU" dirty="0" smtClean="0"/>
              <a:t>, </a:t>
            </a:r>
            <a:r>
              <a:rPr lang="ru-RU" dirty="0" err="1" smtClean="0"/>
              <a:t>оның </a:t>
            </a:r>
            <a:r>
              <a:rPr lang="ru-RU" dirty="0" smtClean="0"/>
              <a:t>«</a:t>
            </a:r>
            <a:r>
              <a:rPr lang="ru-RU" dirty="0" err="1" smtClean="0"/>
              <a:t>Ұлы дидактикасы</a:t>
            </a:r>
            <a:r>
              <a:rPr lang="ru-RU" dirty="0" smtClean="0"/>
              <a:t>» 1957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Лешко</a:t>
            </a:r>
            <a:r>
              <a:rPr lang="ru-RU" dirty="0" smtClean="0"/>
              <a:t> </a:t>
            </a:r>
            <a:r>
              <a:rPr lang="ru-RU" dirty="0" err="1" smtClean="0"/>
              <a:t>қаласында баспаға бастырылды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Коменский </a:t>
            </a:r>
            <a:r>
              <a:rPr lang="ru-RU" dirty="0" err="1" smtClean="0"/>
              <a:t>дидактикасында</a:t>
            </a:r>
            <a:r>
              <a:rPr lang="ru-RU" dirty="0" smtClean="0"/>
              <a:t> </a:t>
            </a:r>
            <a:r>
              <a:rPr lang="ru-RU" dirty="0" err="1" smtClean="0"/>
              <a:t>реалистік</a:t>
            </a:r>
            <a:r>
              <a:rPr lang="ru-RU" dirty="0" smtClean="0"/>
              <a:t> те, </a:t>
            </a:r>
            <a:r>
              <a:rPr lang="ru-RU" dirty="0" err="1" smtClean="0"/>
              <a:t>материалистік</a:t>
            </a:r>
            <a:r>
              <a:rPr lang="ru-RU" dirty="0" smtClean="0"/>
              <a:t> </a:t>
            </a:r>
            <a:r>
              <a:rPr lang="ru-RU" dirty="0" err="1" smtClean="0"/>
              <a:t>көқарастар болды</a:t>
            </a:r>
            <a:r>
              <a:rPr lang="ru-RU" dirty="0" smtClean="0"/>
              <a:t>. </a:t>
            </a:r>
            <a:r>
              <a:rPr lang="ru-RU" dirty="0" err="1" smtClean="0"/>
              <a:t>Бірақ оқу </a:t>
            </a:r>
            <a:r>
              <a:rPr lang="ru-RU" dirty="0" smtClean="0"/>
              <a:t>мен </a:t>
            </a:r>
            <a:r>
              <a:rPr lang="ru-RU" dirty="0" err="1" smtClean="0"/>
              <a:t>тәрбиенің жүйелерін құруда маңызды болып</a:t>
            </a:r>
            <a:r>
              <a:rPr lang="ru-RU" dirty="0" smtClean="0"/>
              <a:t> </a:t>
            </a:r>
            <a:r>
              <a:rPr lang="ru-RU" dirty="0" err="1" smtClean="0"/>
              <a:t>саналатын</a:t>
            </a:r>
            <a:r>
              <a:rPr lang="ru-RU" dirty="0" smtClean="0"/>
              <a:t> </a:t>
            </a:r>
            <a:r>
              <a:rPr lang="ru-RU" dirty="0" err="1" smtClean="0"/>
              <a:t>таным</a:t>
            </a:r>
            <a:r>
              <a:rPr lang="ru-RU" dirty="0" smtClean="0"/>
              <a:t> </a:t>
            </a:r>
            <a:r>
              <a:rPr lang="ru-RU" dirty="0" err="1" smtClean="0"/>
              <a:t>проблемасын</a:t>
            </a:r>
            <a:r>
              <a:rPr lang="ru-RU" dirty="0" smtClean="0"/>
              <a:t> </a:t>
            </a:r>
            <a:r>
              <a:rPr lang="ru-RU" dirty="0" err="1" smtClean="0"/>
              <a:t>шешуде</a:t>
            </a:r>
            <a:r>
              <a:rPr lang="ru-RU" dirty="0" smtClean="0"/>
              <a:t> </a:t>
            </a:r>
            <a:r>
              <a:rPr lang="ru-RU" dirty="0" err="1" smtClean="0"/>
              <a:t>оның көзқарасы екі</a:t>
            </a:r>
            <a:r>
              <a:rPr lang="ru-RU" dirty="0" smtClean="0"/>
              <a:t> </a:t>
            </a:r>
            <a:r>
              <a:rPr lang="ru-RU" dirty="0" err="1" smtClean="0"/>
              <a:t>жақты болды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Коменский </a:t>
            </a:r>
            <a:r>
              <a:rPr lang="ru-RU" dirty="0" err="1" smtClean="0"/>
              <a:t>ақиқаттың бір</a:t>
            </a:r>
            <a:r>
              <a:rPr lang="ru-RU" dirty="0" smtClean="0"/>
              <a:t> </a:t>
            </a:r>
            <a:r>
              <a:rPr lang="ru-RU" dirty="0" err="1" smtClean="0"/>
              <a:t>саласы</a:t>
            </a:r>
            <a:r>
              <a:rPr lang="ru-RU" dirty="0" smtClean="0"/>
              <a:t> – </a:t>
            </a:r>
            <a:r>
              <a:rPr lang="ru-RU" dirty="0" err="1" smtClean="0"/>
              <a:t>логикалық</a:t>
            </a:r>
            <a:r>
              <a:rPr lang="ru-RU" dirty="0" smtClean="0"/>
              <a:t>, </a:t>
            </a:r>
            <a:r>
              <a:rPr lang="ru-RU" dirty="0" err="1" smtClean="0"/>
              <a:t>оның көзі </a:t>
            </a:r>
            <a:r>
              <a:rPr lang="ru-RU" dirty="0" smtClean="0"/>
              <a:t>– </a:t>
            </a:r>
            <a:r>
              <a:rPr lang="ru-RU" dirty="0" err="1" smtClean="0"/>
              <a:t>діни</a:t>
            </a:r>
            <a:r>
              <a:rPr lang="ru-RU" dirty="0" smtClean="0"/>
              <a:t> сала. </a:t>
            </a:r>
          </a:p>
          <a:p>
            <a:pPr>
              <a:buNone/>
            </a:pPr>
            <a:r>
              <a:rPr lang="ru-RU" dirty="0" err="1" smtClean="0"/>
              <a:t>Ақиқаттың екінші</a:t>
            </a:r>
            <a:r>
              <a:rPr lang="ru-RU" dirty="0" smtClean="0"/>
              <a:t> </a:t>
            </a:r>
            <a:r>
              <a:rPr lang="ru-RU" dirty="0" err="1" smtClean="0"/>
              <a:t>саласы</a:t>
            </a:r>
            <a:r>
              <a:rPr lang="ru-RU" dirty="0" smtClean="0"/>
              <a:t> </a:t>
            </a:r>
            <a:r>
              <a:rPr lang="ru-RU" dirty="0" err="1" smtClean="0"/>
              <a:t>табиғатты танудан</a:t>
            </a:r>
            <a:r>
              <a:rPr lang="ru-RU" dirty="0" smtClean="0"/>
              <a:t> </a:t>
            </a:r>
            <a:r>
              <a:rPr lang="ru-RU" dirty="0" err="1" smtClean="0"/>
              <a:t>шығады.</a:t>
            </a:r>
            <a:r>
              <a:rPr lang="ru-RU" dirty="0" smtClean="0"/>
              <a:t> </a:t>
            </a:r>
            <a:r>
              <a:rPr lang="ru-RU" dirty="0" err="1" smtClean="0"/>
              <a:t>Табиғат жер</a:t>
            </a:r>
            <a:r>
              <a:rPr lang="ru-RU" dirty="0" smtClean="0"/>
              <a:t> </a:t>
            </a:r>
            <a:r>
              <a:rPr lang="ru-RU" dirty="0" err="1" smtClean="0"/>
              <a:t>бетіндегі</a:t>
            </a:r>
            <a:r>
              <a:rPr lang="ru-RU" dirty="0" smtClean="0"/>
              <a:t> </a:t>
            </a:r>
            <a:r>
              <a:rPr lang="ru-RU" dirty="0" err="1" smtClean="0"/>
              <a:t>бақыттың байлықтың көзі, бұл көзді ретті</a:t>
            </a:r>
            <a:r>
              <a:rPr lang="ru-RU" dirty="0" smtClean="0"/>
              <a:t> </a:t>
            </a:r>
            <a:r>
              <a:rPr lang="ru-RU" dirty="0" err="1" smtClean="0"/>
              <a:t>иемдену</a:t>
            </a:r>
            <a:r>
              <a:rPr lang="ru-RU" dirty="0" smtClean="0"/>
              <a:t> </a:t>
            </a:r>
            <a:r>
              <a:rPr lang="ru-RU" dirty="0" err="1" smtClean="0"/>
              <a:t>үшін табиғатты білу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,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үшін білім</a:t>
            </a:r>
            <a:r>
              <a:rPr lang="ru-RU" dirty="0" smtClean="0"/>
              <a:t> </a:t>
            </a:r>
            <a:r>
              <a:rPr lang="ru-RU" dirty="0" err="1" smtClean="0"/>
              <a:t>қажет етеді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«Ұлы дидактиканың» негізгі</a:t>
            </a:r>
            <a:r>
              <a:rPr lang="ru-RU" dirty="0" smtClean="0"/>
              <a:t> </a:t>
            </a:r>
            <a:r>
              <a:rPr lang="ru-RU" dirty="0" err="1" smtClean="0"/>
              <a:t>тарауларында</a:t>
            </a:r>
            <a:r>
              <a:rPr lang="ru-RU" dirty="0" smtClean="0"/>
              <a:t> Коменский </a:t>
            </a:r>
            <a:r>
              <a:rPr lang="ru-RU" dirty="0" err="1" smtClean="0"/>
              <a:t>реалистік</a:t>
            </a:r>
            <a:r>
              <a:rPr lang="ru-RU" dirty="0" smtClean="0"/>
              <a:t> </a:t>
            </a:r>
            <a:r>
              <a:rPr lang="ru-RU" dirty="0" err="1" smtClean="0"/>
              <a:t>позицияда</a:t>
            </a:r>
            <a:r>
              <a:rPr lang="ru-RU" dirty="0" smtClean="0"/>
              <a:t> </a:t>
            </a:r>
            <a:r>
              <a:rPr lang="ru-RU" dirty="0" err="1" smtClean="0"/>
              <a:t>екендігін</a:t>
            </a:r>
            <a:r>
              <a:rPr lang="ru-RU" dirty="0" smtClean="0"/>
              <a:t>, </a:t>
            </a:r>
            <a:r>
              <a:rPr lang="ru-RU" dirty="0" err="1" smtClean="0"/>
              <a:t>педагогиканың маңызды мәселелерін шешуді</a:t>
            </a:r>
            <a:r>
              <a:rPr lang="ru-RU" dirty="0" smtClean="0"/>
              <a:t> </a:t>
            </a:r>
            <a:r>
              <a:rPr lang="ru-RU" dirty="0" err="1" smtClean="0"/>
              <a:t>өмір тілегіне</a:t>
            </a:r>
            <a:r>
              <a:rPr lang="ru-RU" dirty="0" smtClean="0"/>
              <a:t>, </a:t>
            </a:r>
            <a:r>
              <a:rPr lang="ru-RU" dirty="0" err="1" smtClean="0"/>
              <a:t>өз қоғамының демократиялық топтардың мұқтажына бағындыратынын көрсетті</a:t>
            </a:r>
            <a:r>
              <a:rPr lang="ru-RU" dirty="0" smtClean="0"/>
              <a:t>. Коменский – </a:t>
            </a:r>
            <a:r>
              <a:rPr lang="ru-RU" dirty="0" err="1" smtClean="0"/>
              <a:t>жас</a:t>
            </a:r>
            <a:r>
              <a:rPr lang="ru-RU" dirty="0" smtClean="0"/>
              <a:t> </a:t>
            </a:r>
            <a:r>
              <a:rPr lang="ru-RU" dirty="0" err="1" smtClean="0"/>
              <a:t>жеткіншектерге</a:t>
            </a:r>
            <a:r>
              <a:rPr lang="ru-RU" dirty="0" smtClean="0"/>
              <a:t> </a:t>
            </a:r>
            <a:r>
              <a:rPr lang="ru-RU" dirty="0" err="1" smtClean="0"/>
              <a:t>тәрбие және білім</a:t>
            </a:r>
            <a:r>
              <a:rPr lang="ru-RU" dirty="0" smtClean="0"/>
              <a:t> беру. </a:t>
            </a:r>
            <a:r>
              <a:rPr lang="ru-RU" dirty="0" err="1" smtClean="0"/>
              <a:t>Оның ойынша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тек </a:t>
            </a:r>
            <a:r>
              <a:rPr lang="ru-RU" dirty="0" err="1" smtClean="0"/>
              <a:t>тәрбие арқылы ғана адам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	① «Адам болу </a:t>
            </a:r>
            <a:r>
              <a:rPr lang="ru-RU" dirty="0" err="1" smtClean="0"/>
              <a:t>үшін ол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...»②«</a:t>
            </a:r>
            <a:r>
              <a:rPr lang="ru-RU" dirty="0" err="1" smtClean="0"/>
              <a:t>Білімділер</a:t>
            </a:r>
            <a:r>
              <a:rPr lang="ru-RU" dirty="0" smtClean="0"/>
              <a:t> </a:t>
            </a:r>
            <a:r>
              <a:rPr lang="ru-RU" dirty="0" err="1" smtClean="0"/>
              <a:t>нағыз адам</a:t>
            </a:r>
            <a:r>
              <a:rPr lang="ru-RU" dirty="0" smtClean="0"/>
              <a:t>...»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857232"/>
            <a:ext cx="7429552" cy="51435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 </a:t>
            </a:r>
            <a:r>
              <a:rPr lang="ru-RU" dirty="0" err="1" smtClean="0"/>
              <a:t>Бүкіл тәрбие ісі</a:t>
            </a:r>
            <a:r>
              <a:rPr lang="ru-RU" dirty="0" smtClean="0"/>
              <a:t> </a:t>
            </a:r>
            <a:r>
              <a:rPr lang="ru-RU" dirty="0" err="1" smtClean="0"/>
              <a:t>Коменскийге</a:t>
            </a:r>
            <a:r>
              <a:rPr lang="ru-RU" dirty="0" smtClean="0"/>
              <a:t> </a:t>
            </a:r>
            <a:r>
              <a:rPr lang="ru-RU" dirty="0" err="1" smtClean="0"/>
              <a:t>табиғатқа тән, жалпы</a:t>
            </a:r>
            <a:r>
              <a:rPr lang="ru-RU" dirty="0" smtClean="0"/>
              <a:t> </a:t>
            </a:r>
            <a:r>
              <a:rPr lang="ru-RU" dirty="0" err="1" smtClean="0"/>
              <a:t>заңдылықтарға сәйкес болуы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адамды</a:t>
            </a:r>
            <a:r>
              <a:rPr lang="ru-RU" dirty="0" smtClean="0"/>
              <a:t> </a:t>
            </a:r>
            <a:r>
              <a:rPr lang="ru-RU" dirty="0" err="1" smtClean="0"/>
              <a:t>табиғаттың бір</a:t>
            </a:r>
            <a:r>
              <a:rPr lang="ru-RU" dirty="0" smtClean="0"/>
              <a:t> </a:t>
            </a:r>
            <a:r>
              <a:rPr lang="ru-RU" dirty="0" err="1" smtClean="0"/>
              <a:t>бөлігі ретінде</a:t>
            </a:r>
            <a:r>
              <a:rPr lang="ru-RU" dirty="0" smtClean="0"/>
              <a:t>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қарап, тәрбие ісін</a:t>
            </a:r>
            <a:r>
              <a:rPr lang="ru-RU" dirty="0" smtClean="0"/>
              <a:t> </a:t>
            </a:r>
            <a:r>
              <a:rPr lang="ru-RU" dirty="0" err="1" smtClean="0"/>
              <a:t>адамның табиғатына сәйкес, оның табиғи қабілеті </a:t>
            </a:r>
            <a:r>
              <a:rPr lang="ru-RU" dirty="0" smtClean="0"/>
              <a:t>мен </a:t>
            </a:r>
            <a:r>
              <a:rPr lang="ru-RU" dirty="0" err="1" smtClean="0"/>
              <a:t>қасиеттерін дамытуға бағыттап жүргізу керек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кеңес берді</a:t>
            </a:r>
            <a:r>
              <a:rPr lang="ru-RU" dirty="0" smtClean="0"/>
              <a:t>. Осы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оның бүкіл педагогикалық іліміне</a:t>
            </a:r>
            <a:r>
              <a:rPr lang="ru-RU" dirty="0" smtClean="0"/>
              <a:t> </a:t>
            </a:r>
            <a:r>
              <a:rPr lang="ru-RU" dirty="0" err="1" smtClean="0"/>
              <a:t>енді</a:t>
            </a:r>
            <a:r>
              <a:rPr lang="ru-RU" dirty="0" smtClean="0"/>
              <a:t> </a:t>
            </a:r>
            <a:r>
              <a:rPr lang="ru-RU" dirty="0" err="1" smtClean="0"/>
              <a:t>және мұны ол</a:t>
            </a:r>
            <a:r>
              <a:rPr lang="ru-RU" dirty="0" smtClean="0"/>
              <a:t> </a:t>
            </a:r>
            <a:r>
              <a:rPr lang="ru-RU" dirty="0" err="1" smtClean="0"/>
              <a:t>тәрбие </a:t>
            </a:r>
            <a:r>
              <a:rPr lang="ru-RU" dirty="0" smtClean="0"/>
              <a:t>мен </a:t>
            </a:r>
            <a:r>
              <a:rPr lang="ru-RU" dirty="0" err="1" smtClean="0"/>
              <a:t>оқытудың жалпы</a:t>
            </a:r>
            <a:r>
              <a:rPr lang="ru-RU" dirty="0" smtClean="0"/>
              <a:t> </a:t>
            </a:r>
            <a:r>
              <a:rPr lang="ru-RU" dirty="0" err="1" smtClean="0"/>
              <a:t>принципі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санады</a:t>
            </a:r>
            <a:r>
              <a:rPr lang="ru-RU" dirty="0" smtClean="0"/>
              <a:t>. </a:t>
            </a:r>
            <a:r>
              <a:rPr lang="ru-RU" dirty="0" err="1" smtClean="0"/>
              <a:t>Кейіннен</a:t>
            </a:r>
            <a:r>
              <a:rPr lang="ru-RU" dirty="0" smtClean="0"/>
              <a:t> Коменский </a:t>
            </a:r>
            <a:r>
              <a:rPr lang="ru-RU" dirty="0" err="1" smtClean="0"/>
              <a:t>анықтаған бұл </a:t>
            </a:r>
            <a:r>
              <a:rPr lang="ru-RU" dirty="0" smtClean="0"/>
              <a:t>идея </a:t>
            </a:r>
            <a:r>
              <a:rPr lang="ru-RU" dirty="0" err="1" smtClean="0"/>
              <a:t>педагогикада</a:t>
            </a:r>
            <a:r>
              <a:rPr lang="ru-RU" dirty="0" smtClean="0"/>
              <a:t> →«</a:t>
            </a:r>
            <a:r>
              <a:rPr lang="ru-RU" dirty="0" err="1" smtClean="0"/>
              <a:t>табиғатқа сәйкестік принципі</a:t>
            </a:r>
            <a:r>
              <a:rPr lang="ru-RU" dirty="0" smtClean="0"/>
              <a:t>»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құрғақ жаттау</a:t>
            </a:r>
            <a:r>
              <a:rPr lang="ru-RU" dirty="0" smtClean="0"/>
              <a:t> мен </a:t>
            </a:r>
            <a:r>
              <a:rPr lang="ru-RU" dirty="0" err="1" smtClean="0"/>
              <a:t>догматизмге</a:t>
            </a:r>
            <a:r>
              <a:rPr lang="ru-RU" dirty="0" smtClean="0"/>
              <a:t> </a:t>
            </a:r>
            <a:r>
              <a:rPr lang="ru-RU" dirty="0" err="1" smtClean="0"/>
              <a:t>қарама-қарсы оқытудың </a:t>
            </a:r>
            <a:r>
              <a:rPr lang="ru-RU" dirty="0" smtClean="0"/>
              <a:t>бала </a:t>
            </a:r>
            <a:r>
              <a:rPr lang="ru-RU" dirty="0" err="1" smtClean="0"/>
              <a:t>табиғатына</a:t>
            </a:r>
            <a:r>
              <a:rPr lang="ru-RU" dirty="0" smtClean="0"/>
              <a:t>, </a:t>
            </a:r>
            <a:r>
              <a:rPr lang="ru-RU" dirty="0" err="1" smtClean="0"/>
              <a:t>оның мүмкіншіліктеріне сәйкесті болуын</a:t>
            </a:r>
            <a:r>
              <a:rPr lang="ru-RU" dirty="0" smtClean="0"/>
              <a:t>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етті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migalaite.blog.tut.by/files/2012/10/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Овал 3"/>
          <p:cNvSpPr/>
          <p:nvPr/>
        </p:nvSpPr>
        <p:spPr>
          <a:xfrm>
            <a:off x="1142976" y="0"/>
            <a:ext cx="7000924" cy="242886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оқуының жүйесі.Коменский адамның өсіп-жетілуіндегі жас</a:t>
            </a:r>
            <a:r>
              <a:rPr lang="ru-RU" dirty="0" smtClean="0"/>
              <a:t> </a:t>
            </a:r>
            <a:r>
              <a:rPr lang="ru-RU" dirty="0" err="1" smtClean="0"/>
              <a:t>ерекшеліктерін</a:t>
            </a:r>
            <a:r>
              <a:rPr lang="ru-RU" dirty="0" smtClean="0"/>
              <a:t>  </a:t>
            </a:r>
            <a:r>
              <a:rPr lang="ru-RU" dirty="0" err="1" smtClean="0"/>
              <a:t>ескере</a:t>
            </a:r>
            <a:r>
              <a:rPr lang="ru-RU" dirty="0" smtClean="0"/>
              <a:t>  </a:t>
            </a:r>
            <a:r>
              <a:rPr lang="ru-RU" dirty="0" err="1" smtClean="0"/>
              <a:t>отырып</a:t>
            </a:r>
            <a:r>
              <a:rPr lang="ru-RU" dirty="0" smtClean="0"/>
              <a:t>,  </a:t>
            </a:r>
            <a:r>
              <a:rPr lang="ru-RU" dirty="0" err="1" smtClean="0"/>
              <a:t>оқудың </a:t>
            </a:r>
            <a:r>
              <a:rPr lang="ru-RU" dirty="0" smtClean="0"/>
              <a:t>4 </a:t>
            </a:r>
            <a:r>
              <a:rPr lang="ru-RU" dirty="0" err="1" smtClean="0"/>
              <a:t>сатысын</a:t>
            </a:r>
            <a:r>
              <a:rPr lang="ru-RU" dirty="0" smtClean="0"/>
              <a:t> </a:t>
            </a:r>
            <a:r>
              <a:rPr lang="ru-RU" dirty="0" err="1" smtClean="0"/>
              <a:t>ұсынды</a:t>
            </a:r>
            <a:r>
              <a:rPr lang="ru-RU" dirty="0" smtClean="0"/>
              <a:t>.</a:t>
            </a:r>
            <a:endParaRPr lang="en-US" dirty="0" smtClean="0"/>
          </a:p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>
            <a:stCxn id="4" idx="3"/>
          </p:cNvCxnSpPr>
          <p:nvPr/>
        </p:nvCxnSpPr>
        <p:spPr>
          <a:xfrm rot="5400000">
            <a:off x="1263446" y="1881265"/>
            <a:ext cx="712888" cy="10966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3286116" y="250030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429256" y="250030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5"/>
          </p:cNvCxnSpPr>
          <p:nvPr/>
        </p:nvCxnSpPr>
        <p:spPr>
          <a:xfrm rot="16200000" flipH="1">
            <a:off x="7167668" y="2024139"/>
            <a:ext cx="712888" cy="810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14282" y="2786058"/>
            <a:ext cx="2071702" cy="2500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 smtClean="0"/>
              <a:t>Баланың туғаннан </a:t>
            </a:r>
            <a:r>
              <a:rPr lang="ru-RU" sz="2400" dirty="0" smtClean="0"/>
              <a:t>6 </a:t>
            </a:r>
            <a:r>
              <a:rPr lang="ru-RU" sz="2400" dirty="0" err="1" smtClean="0"/>
              <a:t>жасқа дейінгі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кезеңінде әр үйде </a:t>
            </a:r>
            <a:r>
              <a:rPr lang="ru-RU" sz="2400" dirty="0" smtClean="0"/>
              <a:t>– «</a:t>
            </a:r>
            <a:r>
              <a:rPr lang="ru-RU" sz="2400" dirty="0" err="1" smtClean="0"/>
              <a:t>Ана</a:t>
            </a:r>
            <a:r>
              <a:rPr lang="ru-RU" sz="2400" dirty="0" smtClean="0"/>
              <a:t> </a:t>
            </a:r>
            <a:r>
              <a:rPr lang="ru-RU" sz="2400" dirty="0" err="1" smtClean="0"/>
              <a:t>мектебі</a:t>
            </a:r>
            <a:r>
              <a:rPr lang="ru-RU" sz="2400" dirty="0" smtClean="0"/>
              <a:t>»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428860" y="2786058"/>
            <a:ext cx="2071702" cy="2500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6-дан – 12-жасқа </a:t>
            </a:r>
            <a:r>
              <a:rPr lang="ru-RU" sz="2400" dirty="0" err="1" smtClean="0"/>
              <a:t>деінгі</a:t>
            </a:r>
            <a:r>
              <a:rPr lang="ru-RU" sz="2400" dirty="0" smtClean="0"/>
              <a:t> </a:t>
            </a:r>
            <a:r>
              <a:rPr lang="ru-RU" sz="2400" dirty="0" err="1" smtClean="0"/>
              <a:t>балалар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үшін әрбір қауым-да </a:t>
            </a:r>
            <a:r>
              <a:rPr lang="ru-RU" sz="2400" dirty="0" smtClean="0"/>
              <a:t>«</a:t>
            </a:r>
            <a:r>
              <a:rPr lang="ru-RU" sz="2400" dirty="0" err="1" smtClean="0"/>
              <a:t>Ана</a:t>
            </a:r>
            <a:r>
              <a:rPr lang="ru-RU" sz="2400" dirty="0" smtClean="0"/>
              <a:t> </a:t>
            </a:r>
            <a:r>
              <a:rPr lang="ru-RU" sz="2400" dirty="0" err="1" smtClean="0"/>
              <a:t>тілі</a:t>
            </a:r>
            <a:r>
              <a:rPr lang="ru-RU" sz="2400" dirty="0" smtClean="0"/>
              <a:t>» </a:t>
            </a:r>
            <a:r>
              <a:rPr lang="ru-RU" sz="2400" dirty="0" err="1" smtClean="0"/>
              <a:t>мектебі</a:t>
            </a:r>
            <a:endParaRPr lang="ru-RU" sz="24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4643438" y="2786058"/>
            <a:ext cx="2071702" cy="2500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12-ден – 18 </a:t>
            </a:r>
            <a:r>
              <a:rPr lang="ru-RU" sz="2400" dirty="0" err="1" smtClean="0"/>
              <a:t>жастағы жас-тар</a:t>
            </a:r>
            <a:r>
              <a:rPr lang="ru-RU" sz="2400" dirty="0" smtClean="0"/>
              <a:t> </a:t>
            </a:r>
            <a:r>
              <a:rPr lang="ru-RU" sz="2400" dirty="0" err="1" smtClean="0"/>
              <a:t>үшін </a:t>
            </a:r>
            <a:r>
              <a:rPr lang="ru-RU" sz="2400" dirty="0" smtClean="0"/>
              <a:t>- </a:t>
            </a:r>
            <a:r>
              <a:rPr lang="ru-RU" sz="2400" dirty="0" err="1" smtClean="0"/>
              <a:t>әрбір қалада 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мектебі</a:t>
            </a:r>
            <a:r>
              <a:rPr lang="ru-RU" sz="2400" dirty="0" smtClean="0"/>
              <a:t> (гимназия)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858016" y="2786058"/>
            <a:ext cx="2071702" cy="2500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18-ден 24-жастағы </a:t>
            </a:r>
            <a:r>
              <a:rPr lang="ru-RU" sz="2400" dirty="0" err="1" smtClean="0"/>
              <a:t>жас-тар</a:t>
            </a:r>
            <a:r>
              <a:rPr lang="ru-RU" sz="2400" dirty="0" smtClean="0"/>
              <a:t> </a:t>
            </a:r>
            <a:r>
              <a:rPr lang="ru-RU" sz="2400" dirty="0" err="1" smtClean="0"/>
              <a:t>үшін әрбір мектепте</a:t>
            </a:r>
            <a:r>
              <a:rPr lang="ru-RU" sz="2400" dirty="0" smtClean="0"/>
              <a:t> академия болу </a:t>
            </a:r>
            <a:r>
              <a:rPr lang="ru-RU" sz="2400" dirty="0" err="1" smtClean="0"/>
              <a:t>керек</a:t>
            </a:r>
            <a:endParaRPr lang="en-US" sz="2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214414" y="5429264"/>
            <a:ext cx="6786610" cy="12144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 smtClean="0"/>
              <a:t>Көрсетілген әр сатыдағы оқу 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Х</a:t>
            </a:r>
            <a:r>
              <a:rPr lang="en-US" dirty="0" smtClean="0"/>
              <a:t>V</a:t>
            </a:r>
            <a:r>
              <a:rPr lang="ru-RU" dirty="0" smtClean="0"/>
              <a:t>ІІ </a:t>
            </a:r>
            <a:r>
              <a:rPr lang="ru-RU" dirty="0" err="1" smtClean="0"/>
              <a:t>ғасырдың өзінде бір</a:t>
            </a:r>
            <a:r>
              <a:rPr lang="ru-RU" dirty="0" smtClean="0"/>
              <a:t> </a:t>
            </a:r>
            <a:r>
              <a:rPr lang="ru-RU" dirty="0" err="1" smtClean="0"/>
              <a:t>текті</a:t>
            </a:r>
            <a:r>
              <a:rPr lang="ru-RU" dirty="0" smtClean="0"/>
              <a:t>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жүйесі жөнінде демократиялық </a:t>
            </a:r>
            <a:r>
              <a:rPr lang="ru-RU" dirty="0" smtClean="0"/>
              <a:t>принцип </a:t>
            </a:r>
            <a:r>
              <a:rPr lang="ru-RU" dirty="0" err="1" smtClean="0"/>
              <a:t>ұсынды</a:t>
            </a:r>
            <a:r>
              <a:rPr lang="ru-RU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162</Words>
  <Application>Microsoft Office PowerPoint</Application>
  <PresentationFormat>Экран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Дидактика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40</cp:revision>
  <dcterms:created xsi:type="dcterms:W3CDTF">2015-02-12T15:50:50Z</dcterms:created>
  <dcterms:modified xsi:type="dcterms:W3CDTF">2017-09-03T12:53:20Z</dcterms:modified>
</cp:coreProperties>
</file>