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6" r:id="rId2"/>
    <p:sldId id="287" r:id="rId3"/>
    <p:sldId id="281" r:id="rId4"/>
    <p:sldId id="290" r:id="rId5"/>
    <p:sldId id="292" r:id="rId6"/>
    <p:sldId id="293" r:id="rId7"/>
    <p:sldId id="291" r:id="rId8"/>
    <p:sldId id="295" r:id="rId9"/>
    <p:sldId id="294" r:id="rId10"/>
    <p:sldId id="296" r:id="rId11"/>
    <p:sldId id="297" r:id="rId12"/>
    <p:sldId id="28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FFFF"/>
    <a:srgbClr val="0000FF"/>
    <a:srgbClr val="00CC00"/>
    <a:srgbClr val="008000"/>
    <a:srgbClr val="3333FF"/>
    <a:srgbClr val="800080"/>
    <a:srgbClr val="FF0066"/>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2" autoAdjust="0"/>
    <p:restoredTop sz="41935" autoAdjust="0"/>
  </p:normalViewPr>
  <p:slideViewPr>
    <p:cSldViewPr>
      <p:cViewPr varScale="1">
        <p:scale>
          <a:sx n="74" d="100"/>
          <a:sy n="74" d="100"/>
        </p:scale>
        <p:origin x="12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DC33EB-C970-489E-901D-45AEF3D3CE2F}" type="datetimeFigureOut">
              <a:rPr lang="ru-RU" smtClean="0"/>
              <a:pPr/>
              <a:t>20.10.2016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D2405-F733-436A-AE6F-D654E4CD9FB6}" type="slidenum">
              <a:rPr lang="ru-RU" smtClean="0"/>
              <a:pPr/>
              <a:t>‹#›</a:t>
            </a:fld>
            <a:endParaRPr lang="ru-RU"/>
          </a:p>
        </p:txBody>
      </p:sp>
    </p:spTree>
    <p:extLst>
      <p:ext uri="{BB962C8B-B14F-4D97-AF65-F5344CB8AC3E}">
        <p14:creationId xmlns:p14="http://schemas.microsoft.com/office/powerpoint/2010/main" val="43678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F9D06B-C2DA-419D-9B30-E44A7CC88685}" type="datetimeFigureOut">
              <a:rPr lang="ru-RU" smtClean="0"/>
              <a:pPr/>
              <a:t>20.10.2016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2BD69E-0AB2-482E-BAB4-05EA482C760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F9D06B-C2DA-419D-9B30-E44A7CC88685}" type="datetimeFigureOut">
              <a:rPr lang="ru-RU" smtClean="0"/>
              <a:pPr/>
              <a:t>20.10.2016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2BD69E-0AB2-482E-BAB4-05EA482C760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F9D06B-C2DA-419D-9B30-E44A7CC88685}" type="datetimeFigureOut">
              <a:rPr lang="ru-RU" smtClean="0"/>
              <a:pPr/>
              <a:t>20.10.2016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2BD69E-0AB2-482E-BAB4-05EA482C760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F9D06B-C2DA-419D-9B30-E44A7CC88685}" type="datetimeFigureOut">
              <a:rPr lang="ru-RU" smtClean="0"/>
              <a:pPr/>
              <a:t>20.10.2016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2BD69E-0AB2-482E-BAB4-05EA482C760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F9D06B-C2DA-419D-9B30-E44A7CC88685}" type="datetimeFigureOut">
              <a:rPr lang="ru-RU" smtClean="0"/>
              <a:pPr/>
              <a:t>20.10.2016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2BD69E-0AB2-482E-BAB4-05EA482C760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F9D06B-C2DA-419D-9B30-E44A7CC88685}" type="datetimeFigureOut">
              <a:rPr lang="ru-RU" smtClean="0"/>
              <a:pPr/>
              <a:t>20.10.2016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2BD69E-0AB2-482E-BAB4-05EA482C760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F9D06B-C2DA-419D-9B30-E44A7CC88685}" type="datetimeFigureOut">
              <a:rPr lang="ru-RU" smtClean="0"/>
              <a:pPr/>
              <a:t>20.10.2016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32BD69E-0AB2-482E-BAB4-05EA482C760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F9D06B-C2DA-419D-9B30-E44A7CC88685}" type="datetimeFigureOut">
              <a:rPr lang="ru-RU" smtClean="0"/>
              <a:pPr/>
              <a:t>20.10.2016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32BD69E-0AB2-482E-BAB4-05EA482C760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F9D06B-C2DA-419D-9B30-E44A7CC88685}" type="datetimeFigureOut">
              <a:rPr lang="ru-RU" smtClean="0"/>
              <a:pPr/>
              <a:t>20.10.2016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32BD69E-0AB2-482E-BAB4-05EA482C760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F9D06B-C2DA-419D-9B30-E44A7CC88685}" type="datetimeFigureOut">
              <a:rPr lang="ru-RU" smtClean="0"/>
              <a:pPr/>
              <a:t>20.10.2016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2BD69E-0AB2-482E-BAB4-05EA482C760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F9D06B-C2DA-419D-9B30-E44A7CC88685}" type="datetimeFigureOut">
              <a:rPr lang="ru-RU" smtClean="0"/>
              <a:pPr/>
              <a:t>20.10.2016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2BD69E-0AB2-482E-BAB4-05EA482C760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9D06B-C2DA-419D-9B30-E44A7CC88685}" type="datetimeFigureOut">
              <a:rPr lang="ru-RU" smtClean="0"/>
              <a:pPr/>
              <a:t>20.10.2016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BD69E-0AB2-482E-BAB4-05EA482C760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kk.wikipedia.org/w/index.php?title=%D0%96%D0%B0%D2%93%D1%8B%D0%BC%D0%BF%D0%B0%D0%B7%D0%B4%D1%8B%D2%9B%D1%81%D1%8B%D0%B7&amp;action=edit&amp;redlink=1" TargetMode="External"/><Relationship Id="rId13" Type="http://schemas.openxmlformats.org/officeDocument/2006/relationships/hyperlink" Target="http://kk.wikipedia.org/w/index.php?title=%D0%A1%D1%8B%D0%B9%D0%BB%D0%B0%D1%81%D1%82%D1%8B%D2%9B&amp;action=edit&amp;redlink=1" TargetMode="External"/><Relationship Id="rId3" Type="http://schemas.openxmlformats.org/officeDocument/2006/relationships/hyperlink" Target="http://kk.wikipedia.org/w/index.php?title=%D0%86%D1%88%D0%BA%D1%96_%D0%B6%D0%B0%D0%BD_%D0%B4%D2%AF%D0%BD%D0%B8%D0%B5&amp;action=edit&amp;redlink=1" TargetMode="External"/><Relationship Id="rId7" Type="http://schemas.openxmlformats.org/officeDocument/2006/relationships/hyperlink" Target="http://kk.wikipedia.org/w/index.php?title=%D0%94%D3%A9%D1%80%D0%B5%D0%BA%D1%96%D0%BB%D1%96%D0%BA&amp;action=edit&amp;redlink=1" TargetMode="External"/><Relationship Id="rId12" Type="http://schemas.openxmlformats.org/officeDocument/2006/relationships/hyperlink" Target="http://kk.wikipedia.org/wiki/%D2%9A%D0%B0%D1%82%D1%8B%D0%BD%D0%B0%D1%81"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kk.wikipedia.org/w/index.php?title=%D0%94%D0%B0%D1%83-%D0%B6%D0%B0%D0%BD%D0%B6%D0%B0%D0%BB&amp;action=edit&amp;redlink=1" TargetMode="External"/><Relationship Id="rId11" Type="http://schemas.openxmlformats.org/officeDocument/2006/relationships/hyperlink" Target="http://kk.wikipedia.org/wiki/%D0%A2%D2%B1%D0%BB%D2%93%D0%B0" TargetMode="External"/><Relationship Id="rId5" Type="http://schemas.openxmlformats.org/officeDocument/2006/relationships/hyperlink" Target="http://kk.wikipedia.org/w/index.php?title=%D2%B0%D1%80%D1%8B%D1%81-%D0%BA%D0%B5%D1%80%D1%96%D1%81&amp;action=edit&amp;redlink=1" TargetMode="External"/><Relationship Id="rId10" Type="http://schemas.openxmlformats.org/officeDocument/2006/relationships/hyperlink" Target="http://kk.wikipedia.org/w/index.php?title=%D0%96%D0%B5%D0%BA%D0%B5&amp;action=edit&amp;redlink=1" TargetMode="External"/><Relationship Id="rId4" Type="http://schemas.openxmlformats.org/officeDocument/2006/relationships/hyperlink" Target="http://kk.wikipedia.org/w/index.php?title=%D0%A2%D2%AF%D1%81%D1%96%D0%BD%D1%96%D1%81%D0%BF%D0%B5%D1%83%D1%88%D1%96%D0%BB%D1%96%D0%BA&amp;action=edit&amp;redlink=1" TargetMode="External"/><Relationship Id="rId9" Type="http://schemas.openxmlformats.org/officeDocument/2006/relationships/hyperlink" Target="http://kk.wikipedia.org/w/index.php?title=%D0%A1%D2%B1%D1%85%D0%B1%D0%B0%D1%82%D1%82%D0%B0%D1%81%D1%83%D1%88%D1%8B&amp;action=edit&amp;redlink=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massaget.kz/bastangy/psihologiya/1943"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79511" y="188640"/>
            <a:ext cx="8784976" cy="1323439"/>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kk-KZ" sz="4000" b="1" kern="0"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pitchFamily="18" charset="0"/>
                <a:cs typeface="Times New Roman" pitchFamily="18" charset="0"/>
              </a:rPr>
              <a:t>Кәсіби</a:t>
            </a:r>
            <a:r>
              <a:rPr kumimoji="0" lang="kk-KZ" sz="4000" b="1" i="0" u="none" strike="noStrike" kern="0" cap="all" spc="0" normalizeH="0" noProof="0"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itchFamily="18" charset="0"/>
                <a:cs typeface="Times New Roman" pitchFamily="18" charset="0"/>
              </a:rPr>
              <a:t> қарым-қатынас мәдениеті</a:t>
            </a:r>
            <a:endParaRPr kumimoji="0" lang="ru-RU" sz="4000" b="1" i="0" u="none" strike="noStrike" kern="0" cap="all" spc="0" normalizeH="0" baseline="0" noProof="0"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765873264"/>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Moldir\Desktop\saltaaa\слайд\Рисунок2.png"/>
          <p:cNvPicPr>
            <a:picLocks noChangeAspect="1" noChangeArrowheads="1"/>
          </p:cNvPicPr>
          <p:nvPr/>
        </p:nvPicPr>
        <p:blipFill>
          <a:blip r:embed="rId2"/>
          <a:srcRect/>
          <a:stretch>
            <a:fillRect/>
          </a:stretch>
        </p:blipFill>
        <p:spPr bwMode="auto">
          <a:xfrm>
            <a:off x="-4763" y="-4763"/>
            <a:ext cx="9155113" cy="6869113"/>
          </a:xfrm>
          <a:prstGeom prst="rect">
            <a:avLst/>
          </a:prstGeom>
          <a:noFill/>
        </p:spPr>
      </p:pic>
      <p:sp>
        <p:nvSpPr>
          <p:cNvPr id="11" name="TextBox 10"/>
          <p:cNvSpPr txBox="1"/>
          <p:nvPr/>
        </p:nvSpPr>
        <p:spPr>
          <a:xfrm>
            <a:off x="357158" y="785794"/>
            <a:ext cx="8429684" cy="5078313"/>
          </a:xfrm>
          <a:prstGeom prst="rect">
            <a:avLst/>
          </a:prstGeom>
          <a:noFill/>
        </p:spPr>
        <p:txBody>
          <a:bodyPr wrap="square" rtlCol="0">
            <a:spAutoFit/>
          </a:bodyPr>
          <a:lstStyle/>
          <a:p>
            <a:r>
              <a:rPr lang="kk-KZ" b="1" dirty="0" smtClean="0">
                <a:solidFill>
                  <a:srgbClr val="0099FF"/>
                </a:solidFill>
                <a:latin typeface="Times New Roman" pitchFamily="18" charset="0"/>
                <a:cs typeface="Times New Roman" pitchFamily="18" charset="0"/>
              </a:rPr>
              <a:t>І-і-і... (ы-ы-ы...)</a:t>
            </a:r>
            <a:r>
              <a:rPr lang="kk-KZ" dirty="0" smtClean="0">
                <a:solidFill>
                  <a:srgbClr val="0099FF"/>
                </a:solidFill>
                <a:latin typeface="Times New Roman" pitchFamily="18" charset="0"/>
                <a:cs typeface="Times New Roman" pitchFamily="18" charset="0"/>
              </a:rPr>
              <a:t> .Шешім қабылдауда немесе жауап қайтаруда мұндай ырғақты дыбыс шығарып, уақыт созатын адам көбінде өзінің жауабын іштей толықтай ойластырып алатын қасиетке ие. Ал айтқысы келгені тілінің ұшында тұрса да «і-і-і...» деп қипақтайтын болса – бұл жаман әдеттің бір түрі болып саналады. Сөз таппай қалған адам көбінде осындай дыбыс шығарады. Мұндайды әдетке айналдырған адам адамдармен көбірек қарым-қатынас жасап, көркем әдебиет оқуы керек.</a:t>
            </a:r>
            <a:endParaRPr lang="ru-RU" dirty="0" smtClean="0">
              <a:solidFill>
                <a:srgbClr val="0099FF"/>
              </a:solidFill>
              <a:latin typeface="Times New Roman" pitchFamily="18" charset="0"/>
              <a:cs typeface="Times New Roman" pitchFamily="18" charset="0"/>
            </a:endParaRPr>
          </a:p>
          <a:p>
            <a:r>
              <a:rPr lang="kk-KZ" b="1" dirty="0" smtClean="0">
                <a:solidFill>
                  <a:srgbClr val="0099FF"/>
                </a:solidFill>
                <a:latin typeface="Times New Roman" pitchFamily="18" charset="0"/>
                <a:cs typeface="Times New Roman" pitchFamily="18" charset="0"/>
              </a:rPr>
              <a:t>Сонда</a:t>
            </a:r>
            <a:r>
              <a:rPr lang="kk-KZ" dirty="0" smtClean="0">
                <a:solidFill>
                  <a:srgbClr val="0099FF"/>
                </a:solidFill>
                <a:latin typeface="Times New Roman" pitchFamily="18" charset="0"/>
                <a:cs typeface="Times New Roman" pitchFamily="18" charset="0"/>
              </a:rPr>
              <a:t>... Бұл паразит сөзді айтқан адамның қорытынды жасауға және шешім шығаруға қорқады. Ол қайбір іске болмасын, сенімсіздік танытып, әрбір дүниеге күмәнмен қарайды. Мәселен бір жақты етіп шешу оған үлкен сынақ болып табылады.  </a:t>
            </a:r>
            <a:endParaRPr lang="ru-RU" dirty="0" smtClean="0">
              <a:solidFill>
                <a:srgbClr val="0099FF"/>
              </a:solidFill>
              <a:latin typeface="Times New Roman" pitchFamily="18" charset="0"/>
              <a:cs typeface="Times New Roman" pitchFamily="18" charset="0"/>
            </a:endParaRPr>
          </a:p>
          <a:p>
            <a:r>
              <a:rPr lang="kk-KZ" b="1" dirty="0" smtClean="0">
                <a:solidFill>
                  <a:srgbClr val="0099FF"/>
                </a:solidFill>
                <a:latin typeface="Times New Roman" pitchFamily="18" charset="0"/>
                <a:cs typeface="Times New Roman" pitchFamily="18" charset="0"/>
              </a:rPr>
              <a:t>Қысқасы... </a:t>
            </a:r>
            <a:r>
              <a:rPr lang="kk-KZ" dirty="0" smtClean="0">
                <a:solidFill>
                  <a:srgbClr val="0099FF"/>
                </a:solidFill>
                <a:latin typeface="Times New Roman" pitchFamily="18" charset="0"/>
                <a:cs typeface="Times New Roman" pitchFamily="18" charset="0"/>
              </a:rPr>
              <a:t>Бұл сөзді айтатын адам үнемі асығыс болады. Мәселені мән-жайымен түсіндірудің орнына шешімін бірден айта салғысы келеді. Ол өзіне жаңалық болып көрінбейтін дүниеге ешқашан да назар аудармайды. Кемшілігі де сол – көп дүниеге көлденең қарайды.</a:t>
            </a:r>
            <a:endParaRPr lang="ru-RU" dirty="0" smtClean="0">
              <a:solidFill>
                <a:srgbClr val="0099FF"/>
              </a:solidFill>
              <a:latin typeface="Times New Roman" pitchFamily="18" charset="0"/>
              <a:cs typeface="Times New Roman" pitchFamily="18" charset="0"/>
            </a:endParaRPr>
          </a:p>
          <a:p>
            <a:r>
              <a:rPr lang="kk-KZ" b="1" dirty="0" smtClean="0">
                <a:solidFill>
                  <a:srgbClr val="0099FF"/>
                </a:solidFill>
                <a:latin typeface="Times New Roman" pitchFamily="18" charset="0"/>
                <a:cs typeface="Times New Roman" pitchFamily="18" charset="0"/>
              </a:rPr>
              <a:t>Жоқ...</a:t>
            </a:r>
            <a:r>
              <a:rPr lang="kk-KZ" dirty="0" smtClean="0">
                <a:solidFill>
                  <a:srgbClr val="0099FF"/>
                </a:solidFill>
                <a:latin typeface="Times New Roman" pitchFamily="18" charset="0"/>
                <a:cs typeface="Times New Roman" pitchFamily="18" charset="0"/>
              </a:rPr>
              <a:t> Бұл сөзді көп айтатын адамның қандай да бір мәселеден кемшілік іздейтін, өз сөзін ғана дұрыс деп ойлайтын қасиеті бар. Келісіп тұрса да, сөзін «Жоқ...» деп бастайтын адам әңгімелесушінің алдында дөрекілеу, мәдениетсіз болып көрінеді. </a:t>
            </a:r>
            <a:endParaRPr lang="ru-RU" dirty="0">
              <a:solidFill>
                <a:srgbClr val="0099FF"/>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ldir\Desktop\saltaaa\слайд\Рисунок1 (3).pn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1071538" y="857232"/>
            <a:ext cx="7358114" cy="5324535"/>
          </a:xfrm>
          <a:prstGeom prst="rect">
            <a:avLst/>
          </a:prstGeom>
          <a:noFill/>
        </p:spPr>
        <p:txBody>
          <a:bodyPr wrap="square" rtlCol="0">
            <a:spAutoFit/>
          </a:bodyPr>
          <a:lstStyle/>
          <a:p>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Адамдар</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арасындағы қарым-қатынастың басты</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мақсаты </a:t>
            </a:r>
            <a:r>
              <a:rPr lang="ru-RU" sz="2000" b="1" i="1" dirty="0" smtClean="0">
                <a:solidFill>
                  <a:srgbClr val="0000FF"/>
                </a:solidFill>
                <a:latin typeface="Times New Roman" pitchFamily="18" charset="0"/>
                <a:cs typeface="Times New Roman" pitchFamily="18" charset="0"/>
              </a:rPr>
              <a:t>– </a:t>
            </a:r>
            <a:r>
              <a:rPr lang="ru-RU" sz="2000" b="1" i="1" dirty="0" err="1" smtClean="0">
                <a:solidFill>
                  <a:srgbClr val="0000FF"/>
                </a:solidFill>
                <a:latin typeface="Times New Roman" pitchFamily="18" charset="0"/>
                <a:cs typeface="Times New Roman" pitchFamily="18" charset="0"/>
              </a:rPr>
              <a:t>өзара түсіністікке қол жеткізу</a:t>
            </a:r>
            <a:r>
              <a:rPr lang="ru-RU" sz="2000" b="1" i="1" dirty="0" smtClean="0">
                <a:solidFill>
                  <a:srgbClr val="0000FF"/>
                </a:solidFill>
                <a:latin typeface="Times New Roman" pitchFamily="18" charset="0"/>
                <a:cs typeface="Times New Roman" pitchFamily="18" charset="0"/>
              </a:rPr>
              <a:t>.</a:t>
            </a:r>
            <a:r>
              <a:rPr lang="ru-RU" sz="2000" i="1" u="sng"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Қарым-қатынас жасауда</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қатынасқа түскен адамды</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тыңдап, түсіне білудің маңызы зор</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Бұл басқа адамның </a:t>
            </a:r>
            <a:r>
              <a:rPr lang="ru-RU" sz="2000" dirty="0" err="1" smtClean="0">
                <a:solidFill>
                  <a:srgbClr val="0000FF"/>
                </a:solidFill>
                <a:latin typeface="Times New Roman" pitchFamily="18" charset="0"/>
                <a:cs typeface="Times New Roman" pitchFamily="18" charset="0"/>
                <a:hlinkClick r:id="rId3" tooltip="Ішкі жан дүние (мұндай бет жоқ)"/>
              </a:rPr>
              <a:t>ішкі</a:t>
            </a:r>
            <a:r>
              <a:rPr lang="ru-RU" sz="2000" dirty="0" smtClean="0">
                <a:solidFill>
                  <a:srgbClr val="0000FF"/>
                </a:solidFill>
                <a:latin typeface="Times New Roman" pitchFamily="18" charset="0"/>
                <a:cs typeface="Times New Roman" pitchFamily="18" charset="0"/>
                <a:hlinkClick r:id="rId3" tooltip="Ішкі жан дүние (мұндай бет жоқ)"/>
              </a:rPr>
              <a:t> </a:t>
            </a:r>
            <a:r>
              <a:rPr lang="ru-RU" sz="2000" dirty="0" err="1" smtClean="0">
                <a:solidFill>
                  <a:srgbClr val="0000FF"/>
                </a:solidFill>
                <a:latin typeface="Times New Roman" pitchFamily="18" charset="0"/>
                <a:cs typeface="Times New Roman" pitchFamily="18" charset="0"/>
                <a:hlinkClick r:id="rId3" tooltip="Ішкі жан дүние (мұндай бет жоқ)"/>
              </a:rPr>
              <a:t>жан</a:t>
            </a:r>
            <a:r>
              <a:rPr lang="ru-RU" sz="2000" dirty="0" smtClean="0">
                <a:solidFill>
                  <a:srgbClr val="0000FF"/>
                </a:solidFill>
                <a:latin typeface="Times New Roman" pitchFamily="18" charset="0"/>
                <a:cs typeface="Times New Roman" pitchFamily="18" charset="0"/>
                <a:hlinkClick r:id="rId3" tooltip="Ішкі жан дүние (мұндай бет жоқ)"/>
              </a:rPr>
              <a:t> </a:t>
            </a:r>
            <a:r>
              <a:rPr lang="ru-RU" sz="2000" dirty="0" err="1" smtClean="0">
                <a:solidFill>
                  <a:srgbClr val="0000FF"/>
                </a:solidFill>
                <a:latin typeface="Times New Roman" pitchFamily="18" charset="0"/>
                <a:cs typeface="Times New Roman" pitchFamily="18" charset="0"/>
                <a:hlinkClick r:id="rId3" tooltip="Ішкі жан дүние (мұндай бет жоқ)"/>
              </a:rPr>
              <a:t>дүниесін</a:t>
            </a:r>
            <a:r>
              <a:rPr lang="ru-RU" sz="2000" dirty="0" err="1" smtClean="0">
                <a:solidFill>
                  <a:srgbClr val="0000FF"/>
                </a:solidFill>
                <a:latin typeface="Times New Roman" pitchFamily="18" charset="0"/>
                <a:cs typeface="Times New Roman" pitchFamily="18" charset="0"/>
              </a:rPr>
              <a:t> түсініп, оған өз ойын</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дұрыс жеткізуге</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мүмкіндік береді</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Адамдар</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басқаларға өз ойлары</a:t>
            </a:r>
            <a:r>
              <a:rPr lang="ru-RU" sz="2000" dirty="0" smtClean="0">
                <a:solidFill>
                  <a:srgbClr val="0000FF"/>
                </a:solidFill>
                <a:latin typeface="Times New Roman" pitchFamily="18" charset="0"/>
                <a:cs typeface="Times New Roman" pitchFamily="18" charset="0"/>
              </a:rPr>
              <a:t> мен </a:t>
            </a:r>
            <a:r>
              <a:rPr lang="ru-RU" sz="2000" dirty="0" err="1" smtClean="0">
                <a:solidFill>
                  <a:srgbClr val="0000FF"/>
                </a:solidFill>
                <a:latin typeface="Times New Roman" pitchFamily="18" charset="0"/>
                <a:cs typeface="Times New Roman" pitchFamily="18" charset="0"/>
              </a:rPr>
              <a:t>көзқарастарын түсіндіре отырып</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hlinkClick r:id="rId4" tooltip="Түсініспеушілік (мұндай бет жоқ)"/>
              </a:rPr>
              <a:t>түсініспеушілік</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hlinkClick r:id="rId5" tooltip="Ұрыс-керіс (мұндай бет жоқ)"/>
              </a:rPr>
              <a:t>ұрыс-керіс</a:t>
            </a:r>
            <a:r>
              <a:rPr lang="ru-RU" sz="2000" dirty="0" smtClean="0">
                <a:solidFill>
                  <a:srgbClr val="0000FF"/>
                </a:solidFill>
                <a:latin typeface="Times New Roman" pitchFamily="18" charset="0"/>
                <a:cs typeface="Times New Roman" pitchFamily="18" charset="0"/>
              </a:rPr>
              <a:t> пен </a:t>
            </a:r>
            <a:r>
              <a:rPr lang="ru-RU" sz="2000" dirty="0" err="1" smtClean="0">
                <a:solidFill>
                  <a:srgbClr val="0000FF"/>
                </a:solidFill>
                <a:latin typeface="Times New Roman" pitchFamily="18" charset="0"/>
                <a:cs typeface="Times New Roman" pitchFamily="18" charset="0"/>
                <a:hlinkClick r:id="rId6" tooltip="Дау-жанжал (мұндай бет жоқ)"/>
              </a:rPr>
              <a:t>дау-жанжал</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секілді</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жағымсыз құбылыстарды болдырмауға әрекет жасайды</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Адамдармен</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жақсы қарым-қатынас орнатуға мынадай</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ережелердің орындалуы</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көмектеседі: барлық адамдармен</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тең дәрежеде, </a:t>
            </a:r>
            <a:r>
              <a:rPr lang="ru-RU" sz="2000" dirty="0" err="1" smtClean="0">
                <a:solidFill>
                  <a:srgbClr val="0000FF"/>
                </a:solidFill>
                <a:latin typeface="Times New Roman" pitchFamily="18" charset="0"/>
                <a:cs typeface="Times New Roman" pitchFamily="18" charset="0"/>
                <a:hlinkClick r:id="rId7" tooltip="Дөрекілік (мұндай бет жоқ)"/>
              </a:rPr>
              <a:t>дөрекілік</a:t>
            </a:r>
            <a:r>
              <a:rPr lang="ru-RU" sz="2000" dirty="0" err="1" smtClean="0">
                <a:solidFill>
                  <a:srgbClr val="0000FF"/>
                </a:solidFill>
                <a:latin typeface="Times New Roman" pitchFamily="18" charset="0"/>
                <a:cs typeface="Times New Roman" pitchFamily="18" charset="0"/>
              </a:rPr>
              <a:t> </a:t>
            </a:r>
            <a:r>
              <a:rPr lang="ru-RU" sz="2000" dirty="0" smtClean="0">
                <a:solidFill>
                  <a:srgbClr val="0000FF"/>
                </a:solidFill>
                <a:latin typeface="Times New Roman" pitchFamily="18" charset="0"/>
                <a:cs typeface="Times New Roman" pitchFamily="18" charset="0"/>
              </a:rPr>
              <a:t>пен </a:t>
            </a:r>
            <a:r>
              <a:rPr lang="ru-RU" sz="2000" dirty="0" err="1" smtClean="0">
                <a:solidFill>
                  <a:srgbClr val="0000FF"/>
                </a:solidFill>
                <a:latin typeface="Times New Roman" pitchFamily="18" charset="0"/>
                <a:cs typeface="Times New Roman" pitchFamily="18" charset="0"/>
                <a:hlinkClick r:id="rId8" tooltip="Жағымпаздықсыз (мұндай бет жоқ)"/>
              </a:rPr>
              <a:t>жағымпаздықсыз</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қарым-қатынас </a:t>
            </a:r>
            <a:r>
              <a:rPr lang="ru-RU" sz="2000" dirty="0" smtClean="0">
                <a:solidFill>
                  <a:srgbClr val="0000FF"/>
                </a:solidFill>
                <a:latin typeface="Times New Roman" pitchFamily="18" charset="0"/>
                <a:cs typeface="Times New Roman" pitchFamily="18" charset="0"/>
              </a:rPr>
              <a:t>жасау;</a:t>
            </a:r>
            <a:r>
              <a:rPr lang="ru-RU" sz="2000" dirty="0" err="1" smtClean="0">
                <a:solidFill>
                  <a:srgbClr val="0000FF"/>
                </a:solidFill>
                <a:latin typeface="Times New Roman" pitchFamily="18" charset="0"/>
                <a:cs typeface="Times New Roman" pitchFamily="18" charset="0"/>
                <a:hlinkClick r:id="rId9" tooltip="Сұхбаттасушы (мұндай бет жоқ)"/>
              </a:rPr>
              <a:t>сұхбаттасушының</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hlinkClick r:id="rId10" tooltip="Жеке (мұндай бет жоқ)"/>
              </a:rPr>
              <a:t>жеке</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пікірін</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сыйлау</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бұйрық емес</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өтініш деңгейінде қарым-қатынас жасау</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басқа адамның пікірін</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сыйлау</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және тәжірибесін қабылдай білу</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Қарым-қатынас мәдениетін меңгерген </a:t>
            </a:r>
            <a:r>
              <a:rPr lang="ru-RU" sz="2000" dirty="0" err="1" smtClean="0">
                <a:solidFill>
                  <a:srgbClr val="0000FF"/>
                </a:solidFill>
                <a:latin typeface="Times New Roman" pitchFamily="18" charset="0"/>
                <a:cs typeface="Times New Roman" pitchFamily="18" charset="0"/>
                <a:hlinkClick r:id="rId11" tooltip="Тұлға"/>
              </a:rPr>
              <a:t>тұлға</a:t>
            </a:r>
            <a:r>
              <a:rPr lang="ru-RU" sz="2000" dirty="0" err="1" smtClean="0">
                <a:solidFill>
                  <a:srgbClr val="0000FF"/>
                </a:solidFill>
                <a:latin typeface="Times New Roman" pitchFamily="18" charset="0"/>
                <a:cs typeface="Times New Roman" pitchFamily="18" charset="0"/>
              </a:rPr>
              <a:t> өзімен </a:t>
            </a:r>
            <a:r>
              <a:rPr lang="ru-RU" sz="2000" dirty="0" err="1" smtClean="0">
                <a:solidFill>
                  <a:srgbClr val="0000FF"/>
                </a:solidFill>
                <a:latin typeface="Times New Roman" pitchFamily="18" charset="0"/>
                <a:cs typeface="Times New Roman" pitchFamily="18" charset="0"/>
                <a:hlinkClick r:id="rId12" tooltip="Қатынас"/>
              </a:rPr>
              <a:t>қатынас</a:t>
            </a:r>
            <a:r>
              <a:rPr lang="ru-RU" sz="2000" dirty="0" err="1" smtClean="0">
                <a:solidFill>
                  <a:srgbClr val="0000FF"/>
                </a:solidFill>
                <a:latin typeface="Times New Roman" pitchFamily="18" charset="0"/>
                <a:cs typeface="Times New Roman" pitchFamily="18" charset="0"/>
              </a:rPr>
              <a:t> жасайтын</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адамға құрметпен қарап, </a:t>
            </a:r>
            <a:r>
              <a:rPr lang="ru-RU" sz="2000" dirty="0" err="1" smtClean="0">
                <a:solidFill>
                  <a:srgbClr val="0000FF"/>
                </a:solidFill>
                <a:latin typeface="Times New Roman" pitchFamily="18" charset="0"/>
                <a:cs typeface="Times New Roman" pitchFamily="18" charset="0"/>
                <a:hlinkClick r:id="rId13" tooltip="Сыйластық (мұндай бет жоқ)"/>
              </a:rPr>
              <a:t>сыйластық</a:t>
            </a:r>
            <a:r>
              <a:rPr lang="ru-RU" sz="2000" dirty="0" err="1" smtClean="0">
                <a:solidFill>
                  <a:srgbClr val="0000FF"/>
                </a:solidFill>
                <a:latin typeface="Times New Roman" pitchFamily="18" charset="0"/>
                <a:cs typeface="Times New Roman" pitchFamily="18" charset="0"/>
              </a:rPr>
              <a:t> білдіреді</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Адамға сыйластықпен қарау жақсы қарым-қатынас жасаудың негізгі</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өлшемі болып</a:t>
            </a:r>
            <a:r>
              <a:rPr lang="ru-RU" sz="2000" dirty="0" smtClean="0">
                <a:solidFill>
                  <a:srgbClr val="0000FF"/>
                </a:solidFill>
                <a:latin typeface="Times New Roman" pitchFamily="18" charset="0"/>
                <a:cs typeface="Times New Roman" pitchFamily="18" charset="0"/>
              </a:rPr>
              <a:t> </a:t>
            </a:r>
            <a:r>
              <a:rPr lang="ru-RU" sz="2000" dirty="0" err="1" smtClean="0">
                <a:solidFill>
                  <a:srgbClr val="0000FF"/>
                </a:solidFill>
                <a:latin typeface="Times New Roman" pitchFamily="18" charset="0"/>
                <a:cs typeface="Times New Roman" pitchFamily="18" charset="0"/>
              </a:rPr>
              <a:t>табылады</a:t>
            </a:r>
            <a:r>
              <a:rPr lang="ru-RU" sz="2000" dirty="0" smtClean="0">
                <a:solidFill>
                  <a:srgbClr val="0000FF"/>
                </a:solidFill>
                <a:latin typeface="Times New Roman" pitchFamily="18" charset="0"/>
                <a:cs typeface="Times New Roman" pitchFamily="18" charset="0"/>
              </a:rPr>
              <a:t>.</a:t>
            </a:r>
            <a:endParaRPr lang="ru-RU" sz="2000" dirty="0">
              <a:solidFill>
                <a:srgbClr val="0000FF"/>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6" name="Прямоугольник 5"/>
          <p:cNvSpPr/>
          <p:nvPr/>
        </p:nvSpPr>
        <p:spPr>
          <a:xfrm rot="463119">
            <a:off x="2285984" y="1357298"/>
            <a:ext cx="5143568" cy="1446550"/>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bodyPr>
          <a:lstStyle/>
          <a:p>
            <a:pPr algn="ctr"/>
            <a:r>
              <a:rPr lang="kk-KZ"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Назарларыңызға рахмет!</a:t>
            </a:r>
            <a:endParaRPr lang="ru-RU"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5" name="Содержимое 4"/>
          <p:cNvSpPr>
            <a:spLocks noGrp="1"/>
          </p:cNvSpPr>
          <p:nvPr>
            <p:ph idx="1"/>
          </p:nvPr>
        </p:nvSpPr>
        <p:spPr/>
        <p:txBody>
          <a:bodyPr/>
          <a:lstStyle/>
          <a:p>
            <a:endParaRPr lang="ru-RU"/>
          </a:p>
        </p:txBody>
      </p:sp>
      <p:pic>
        <p:nvPicPr>
          <p:cNvPr id="4098" name="Picture 2" descr="C:\Users\Moldir\Desktop\saltaaa\слайд\Рисунок1.jpgь.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rot="663827">
            <a:off x="2071670" y="1428736"/>
            <a:ext cx="5853326"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k-KZ" sz="5400" b="1" dirty="0" smtClean="0">
                <a:ln/>
                <a:solidFill>
                  <a:schemeClr val="accent3"/>
                </a:solidFill>
              </a:rPr>
              <a:t>Назарларыңызға рахмет!</a:t>
            </a:r>
            <a:endParaRPr lang="ru-RU" sz="5400" b="1" dirty="0">
              <a:ln/>
              <a:solidFill>
                <a:schemeClr val="accent3"/>
              </a:solidFill>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салтааа\Новая папка\Рисунок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9525"/>
            <a:ext cx="9163050" cy="6877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14480" y="1000108"/>
            <a:ext cx="6143668" cy="3539430"/>
          </a:xfrm>
          <a:prstGeom prst="rect">
            <a:avLst/>
          </a:prstGeom>
          <a:noFill/>
        </p:spPr>
        <p:txBody>
          <a:bodyPr wrap="square" rtlCol="0">
            <a:spAutoFit/>
          </a:bodyPr>
          <a:lstStyle/>
          <a:p>
            <a:r>
              <a:rPr lang="kk-KZ" sz="2800" dirty="0" smtClean="0">
                <a:solidFill>
                  <a:srgbClr val="00B050"/>
                </a:solidFill>
                <a:latin typeface="Times New Roman" panose="02020603050405020304" pitchFamily="18" charset="0"/>
                <a:cs typeface="Times New Roman" panose="02020603050405020304" pitchFamily="18" charset="0"/>
              </a:rPr>
              <a:t>                  Жоспар</a:t>
            </a:r>
          </a:p>
          <a:p>
            <a:pPr marL="514350" indent="-514350">
              <a:buAutoNum type="arabicPeriod"/>
            </a:pPr>
            <a:r>
              <a:rPr lang="kk-KZ" sz="2800" dirty="0" smtClean="0">
                <a:solidFill>
                  <a:srgbClr val="00B050"/>
                </a:solidFill>
                <a:latin typeface="Times New Roman" panose="02020603050405020304" pitchFamily="18" charset="0"/>
                <a:cs typeface="Times New Roman" panose="02020603050405020304" pitchFamily="18" charset="0"/>
              </a:rPr>
              <a:t>Қарым-қатынынас жасай білу-үлкен өнер.</a:t>
            </a:r>
          </a:p>
          <a:p>
            <a:pPr marL="514350" indent="-514350">
              <a:buAutoNum type="arabicPeriod"/>
            </a:pPr>
            <a:endParaRPr lang="kk-KZ" sz="2800" dirty="0" smtClean="0">
              <a:solidFill>
                <a:srgbClr val="00B050"/>
              </a:solidFill>
              <a:latin typeface="Times New Roman" panose="02020603050405020304" pitchFamily="18" charset="0"/>
              <a:cs typeface="Times New Roman" panose="02020603050405020304" pitchFamily="18" charset="0"/>
            </a:endParaRPr>
          </a:p>
          <a:p>
            <a:pPr marL="514350" indent="-514350">
              <a:buAutoNum type="arabicPeriod"/>
            </a:pPr>
            <a:r>
              <a:rPr lang="kk-KZ" sz="2800" dirty="0" smtClean="0">
                <a:solidFill>
                  <a:srgbClr val="00B050"/>
                </a:solidFill>
                <a:latin typeface="Times New Roman" panose="02020603050405020304" pitchFamily="18" charset="0"/>
                <a:cs typeface="Times New Roman" panose="02020603050405020304" pitchFamily="18" charset="0"/>
              </a:rPr>
              <a:t>Кәсіби қарым-қатынас жасау әдебі</a:t>
            </a:r>
          </a:p>
          <a:p>
            <a:pPr marL="514350" indent="-514350">
              <a:buAutoNum type="arabicPeriod"/>
            </a:pPr>
            <a:endParaRPr lang="kk-KZ" sz="2800" dirty="0" smtClean="0">
              <a:solidFill>
                <a:srgbClr val="00B050"/>
              </a:solidFill>
              <a:latin typeface="Times New Roman" panose="02020603050405020304" pitchFamily="18" charset="0"/>
              <a:cs typeface="Times New Roman" panose="02020603050405020304" pitchFamily="18" charset="0"/>
            </a:endParaRPr>
          </a:p>
          <a:p>
            <a:r>
              <a:rPr lang="kk-KZ" sz="2800" dirty="0" smtClean="0">
                <a:solidFill>
                  <a:srgbClr val="00B050"/>
                </a:solidFill>
                <a:latin typeface="Times New Roman" panose="02020603050405020304" pitchFamily="18" charset="0"/>
                <a:cs typeface="Times New Roman" panose="02020603050405020304" pitchFamily="18" charset="0"/>
              </a:rPr>
              <a:t>3. Қарым-қатынас кезіндегі    паразит сөздердің қолданысы </a:t>
            </a:r>
            <a:endParaRPr lang="ru-RU" sz="28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500205"/>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 name="TextBox 4"/>
          <p:cNvSpPr txBox="1"/>
          <p:nvPr/>
        </p:nvSpPr>
        <p:spPr>
          <a:xfrm>
            <a:off x="214282" y="214290"/>
            <a:ext cx="8786874" cy="369332"/>
          </a:xfrm>
          <a:prstGeom prst="rect">
            <a:avLst/>
          </a:prstGeom>
          <a:noFill/>
        </p:spPr>
        <p:txBody>
          <a:bodyPr wrap="square" rtlCol="0">
            <a:spAutoFit/>
          </a:bodyPr>
          <a:lstStyle/>
          <a:p>
            <a:r>
              <a:rPr lang="kk-KZ" b="1" dirty="0" smtClean="0">
                <a:latin typeface="Times New Roman" pitchFamily="18" charset="0"/>
                <a:cs typeface="Times New Roman" pitchFamily="18" charset="0"/>
              </a:rPr>
              <a:t>                </a:t>
            </a:r>
            <a:endParaRPr lang="ru-RU" dirty="0">
              <a:solidFill>
                <a:srgbClr val="002060"/>
              </a:solidFill>
            </a:endParaRPr>
          </a:p>
        </p:txBody>
      </p:sp>
      <p:pic>
        <p:nvPicPr>
          <p:cNvPr id="7" name="Содержимое 6" descr="http://massaget.kz/userdata/uploads/u20/umenie-e%60ffektivno-obshhatsya.jpg"/>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TextBox 7"/>
          <p:cNvSpPr txBox="1"/>
          <p:nvPr/>
        </p:nvSpPr>
        <p:spPr>
          <a:xfrm>
            <a:off x="642910" y="500042"/>
            <a:ext cx="7465303" cy="5940088"/>
          </a:xfrm>
          <a:prstGeom prst="rect">
            <a:avLst/>
          </a:prstGeom>
          <a:noFill/>
        </p:spPr>
        <p:txBody>
          <a:bodyPr wrap="square" rtlCol="0">
            <a:spAutoFit/>
          </a:bodyPr>
          <a:lstStyle/>
          <a:p>
            <a:r>
              <a:rPr lang="ru-RU" sz="2000" dirty="0" smtClean="0">
                <a:solidFill>
                  <a:srgbClr val="800080"/>
                </a:solidFill>
                <a:latin typeface="Times New Roman" pitchFamily="18" charset="0"/>
                <a:cs typeface="Times New Roman" pitchFamily="18" charset="0"/>
              </a:rPr>
              <a:t>          </a:t>
            </a:r>
            <a:r>
              <a:rPr lang="ru-RU" sz="2000" dirty="0" smtClean="0">
                <a:solidFill>
                  <a:srgbClr val="3333FF"/>
                </a:solidFill>
                <a:latin typeface="Times New Roman" pitchFamily="18" charset="0"/>
                <a:cs typeface="Times New Roman" pitchFamily="18" charset="0"/>
              </a:rPr>
              <a:t>Адам </a:t>
            </a:r>
            <a:r>
              <a:rPr lang="ru-RU" sz="2000" dirty="0" err="1" smtClean="0">
                <a:solidFill>
                  <a:srgbClr val="3333FF"/>
                </a:solidFill>
                <a:latin typeface="Times New Roman" pitchFamily="18" charset="0"/>
                <a:cs typeface="Times New Roman" pitchFamily="18" charset="0"/>
              </a:rPr>
              <a:t>қоғамда өзiн қоршаған адамдар</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тобында</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өмiр сүредi және дамиды</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оның талаптарына</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сәйкес өз ойлары</a:t>
            </a:r>
            <a:r>
              <a:rPr lang="ru-RU" sz="2000" dirty="0" smtClean="0">
                <a:solidFill>
                  <a:srgbClr val="3333FF"/>
                </a:solidFill>
                <a:latin typeface="Times New Roman" pitchFamily="18" charset="0"/>
                <a:cs typeface="Times New Roman" pitchFamily="18" charset="0"/>
              </a:rPr>
              <a:t> мен </a:t>
            </a:r>
            <a:r>
              <a:rPr lang="ru-RU" sz="2000" dirty="0" err="1" smtClean="0">
                <a:solidFill>
                  <a:srgbClr val="3333FF"/>
                </a:solidFill>
                <a:latin typeface="Times New Roman" pitchFamily="18" charset="0"/>
                <a:cs typeface="Times New Roman" pitchFamily="18" charset="0"/>
              </a:rPr>
              <a:t>мiнез-құлқын өзгертедi</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топтың басқа мүшелерiмен өзара әрекеттесу арқылы әртүрлi байланысты</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сезiнедi</a:t>
            </a:r>
            <a:r>
              <a:rPr lang="ru-RU" sz="2000" dirty="0" smtClean="0">
                <a:solidFill>
                  <a:srgbClr val="3333FF"/>
                </a:solidFill>
                <a:latin typeface="Times New Roman" pitchFamily="18" charset="0"/>
                <a:cs typeface="Times New Roman" pitchFamily="18" charset="0"/>
              </a:rPr>
              <a:t>.</a:t>
            </a:r>
          </a:p>
          <a:p>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Қарым-қатынас психологиясы</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мынандай</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құбылыстарды зерттейдi</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адамдардың бiр-бiрiн</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қабылдауы және түсiнуi, елiктеу</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сендiру</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және нандыру</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ұйымшылдық немесе</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жанжалдық, бiрiккен</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iс-әрекет және тұлғааралық қатынастар.</a:t>
            </a:r>
            <a:r>
              <a:rPr lang="ru-RU" sz="2000" dirty="0" smtClean="0">
                <a:solidFill>
                  <a:srgbClr val="3333FF"/>
                </a:solidFill>
                <a:latin typeface="Times New Roman" pitchFamily="18" charset="0"/>
                <a:cs typeface="Times New Roman" pitchFamily="18" charset="0"/>
              </a:rPr>
              <a:t> Осы </a:t>
            </a:r>
            <a:r>
              <a:rPr lang="ru-RU" sz="2000" dirty="0" err="1" smtClean="0">
                <a:solidFill>
                  <a:srgbClr val="3333FF"/>
                </a:solidFill>
                <a:latin typeface="Times New Roman" pitchFamily="18" charset="0"/>
                <a:cs typeface="Times New Roman" pitchFamily="18" charset="0"/>
              </a:rPr>
              <a:t>психологиялық құбылыстың әр түрлiлiгiнде</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олардың пайда</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болуының негiзгi</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қайнар көзi болып</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адамдар</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арасындағы қарым-қатынас аймағы болып</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табылады</a:t>
            </a:r>
            <a:r>
              <a:rPr lang="ru-RU" sz="2000" dirty="0" smtClean="0">
                <a:solidFill>
                  <a:srgbClr val="3333FF"/>
                </a:solidFill>
                <a:latin typeface="Times New Roman" pitchFamily="18" charset="0"/>
                <a:cs typeface="Times New Roman" pitchFamily="18" charset="0"/>
              </a:rPr>
              <a:t>.</a:t>
            </a:r>
          </a:p>
          <a:p>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Егер</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қарым-қатынас болмаса</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бiздiң рухани</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материалды</a:t>
            </a:r>
            <a:r>
              <a:rPr lang="ru-RU" sz="2000" dirty="0" smtClean="0">
                <a:solidFill>
                  <a:srgbClr val="3333FF"/>
                </a:solidFill>
                <a:latin typeface="Times New Roman" pitchFamily="18" charset="0"/>
                <a:cs typeface="Times New Roman" pitchFamily="18" charset="0"/>
              </a:rPr>
              <a:t> даму </a:t>
            </a:r>
            <a:r>
              <a:rPr lang="ru-RU" sz="2000" dirty="0" err="1" smtClean="0">
                <a:solidFill>
                  <a:srgbClr val="3333FF"/>
                </a:solidFill>
                <a:latin typeface="Times New Roman" pitchFamily="18" charset="0"/>
                <a:cs typeface="Times New Roman" pitchFamily="18" charset="0"/>
              </a:rPr>
              <a:t>деңгейiмiздiң қандай дәрежеге көтерiлгенiн бiлмес</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едiк</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Бiздiң әрқайсымыз өзiмiздiң негiзгi</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қырларымызды жеке</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қарым-қатынас тәжiрбиелерiмiз арқылы жанұядағы, мектептегi</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жұмыстағы, көшедегi тiкелей</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қатынастар арқылы игеремiз</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Бұл микроорта</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Микроортадағы қарым-қатынас арқылы әрқайсымыз әлеуметтiк әлемдi кеңiнен танимыз</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және қарым-қатынасқа түсемiз, яғни макроорта</a:t>
            </a:r>
            <a:r>
              <a:rPr lang="ru-RU" sz="2000" dirty="0" smtClean="0">
                <a:solidFill>
                  <a:srgbClr val="3333FF"/>
                </a:solidFill>
                <a:latin typeface="Times New Roman" pitchFamily="18" charset="0"/>
                <a:cs typeface="Times New Roman" pitchFamily="18" charset="0"/>
              </a:rPr>
              <a:t> </a:t>
            </a:r>
            <a:r>
              <a:rPr lang="ru-RU" sz="2000" dirty="0" err="1" smtClean="0">
                <a:solidFill>
                  <a:srgbClr val="3333FF"/>
                </a:solidFill>
                <a:latin typeface="Times New Roman" pitchFamily="18" charset="0"/>
                <a:cs typeface="Times New Roman" pitchFamily="18" charset="0"/>
              </a:rPr>
              <a:t>әсерiн сезiнемiз</a:t>
            </a:r>
            <a:r>
              <a:rPr lang="ru-RU" sz="2000" dirty="0" smtClean="0">
                <a:solidFill>
                  <a:srgbClr val="3333FF"/>
                </a:solidFill>
                <a:latin typeface="Times New Roman" pitchFamily="18" charset="0"/>
                <a:cs typeface="Times New Roman" pitchFamily="18" charset="0"/>
              </a:rPr>
              <a:t>.</a:t>
            </a:r>
            <a:endParaRPr lang="ru-RU" sz="2000" dirty="0">
              <a:solidFill>
                <a:srgbClr val="3333FF"/>
              </a:solidFill>
              <a:latin typeface="Times New Roman" pitchFamily="18" charset="0"/>
              <a:cs typeface="Times New Roman" pitchFamily="18" charset="0"/>
            </a:endParaRPr>
          </a:p>
        </p:txBody>
      </p:sp>
    </p:spTree>
  </p:cSld>
  <p:clrMapOvr>
    <a:masterClrMapping/>
  </p:clrMapOvr>
  <p:transition>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альтернативный процесс 5"/>
          <p:cNvSpPr/>
          <p:nvPr/>
        </p:nvSpPr>
        <p:spPr>
          <a:xfrm>
            <a:off x="1000100" y="0"/>
            <a:ext cx="7715304" cy="785794"/>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i="1" dirty="0" err="1" smtClean="0">
                <a:solidFill>
                  <a:srgbClr val="002060"/>
                </a:solidFill>
                <a:latin typeface="Times New Roman" panose="02020603050405020304" pitchFamily="18" charset="0"/>
                <a:cs typeface="Times New Roman" panose="02020603050405020304" pitchFamily="18" charset="0"/>
              </a:rPr>
              <a:t>Қарым-қатынас түрлері:</a:t>
            </a:r>
            <a:endParaRPr lang="ru-RU" sz="2800" b="1" i="1" dirty="0" smtClean="0">
              <a:solidFill>
                <a:srgbClr val="002060"/>
              </a:solidFill>
              <a:latin typeface="Times New Roman" panose="02020603050405020304" pitchFamily="18" charset="0"/>
              <a:cs typeface="Times New Roman" panose="02020603050405020304" pitchFamily="18" charset="0"/>
            </a:endParaRPr>
          </a:p>
          <a:p>
            <a:pPr algn="ctr"/>
            <a:endParaRPr lang="ru-RU" sz="2000" b="1" i="1" dirty="0">
              <a:solidFill>
                <a:srgbClr val="002060"/>
              </a:solidFill>
              <a:latin typeface="Times New Roman" panose="02020603050405020304" pitchFamily="18" charset="0"/>
              <a:cs typeface="Times New Roman" panose="02020603050405020304" pitchFamily="18" charset="0"/>
            </a:endParaRPr>
          </a:p>
        </p:txBody>
      </p:sp>
      <p:sp>
        <p:nvSpPr>
          <p:cNvPr id="7" name="Прямоугольник с двумя скругленными противолежащими углами 6"/>
          <p:cNvSpPr/>
          <p:nvPr/>
        </p:nvSpPr>
        <p:spPr>
          <a:xfrm>
            <a:off x="1000100" y="928670"/>
            <a:ext cx="7929618" cy="1000132"/>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ru-RU" sz="1700" b="1" dirty="0">
              <a:solidFill>
                <a:srgbClr val="0000FF"/>
              </a:solidFill>
              <a:latin typeface="Times New Roman" panose="02020603050405020304" pitchFamily="18" charset="0"/>
              <a:cs typeface="Times New Roman" panose="02020603050405020304" pitchFamily="18" charset="0"/>
            </a:endParaRPr>
          </a:p>
        </p:txBody>
      </p:sp>
      <p:sp>
        <p:nvSpPr>
          <p:cNvPr id="10" name="Овал 9"/>
          <p:cNvSpPr/>
          <p:nvPr/>
        </p:nvSpPr>
        <p:spPr>
          <a:xfrm>
            <a:off x="0" y="1000108"/>
            <a:ext cx="928694" cy="8572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prstClr val="black"/>
                </a:solidFill>
                <a:latin typeface="Times New Roman" panose="02020603050405020304" pitchFamily="18" charset="0"/>
                <a:cs typeface="Times New Roman" panose="02020603050405020304" pitchFamily="18" charset="0"/>
              </a:rPr>
              <a:t>1</a:t>
            </a:r>
            <a:r>
              <a:rPr lang="kk-KZ" sz="2000" dirty="0">
                <a:solidFill>
                  <a:prstClr val="black"/>
                </a:solidFill>
                <a:latin typeface="Times New Roman" panose="02020603050405020304" pitchFamily="18" charset="0"/>
                <a:cs typeface="Times New Roman" panose="02020603050405020304" pitchFamily="18" charset="0"/>
              </a:rPr>
              <a:t>)</a:t>
            </a:r>
            <a:r>
              <a:rPr lang="en-US" sz="1400" dirty="0" smtClean="0">
                <a:solidFill>
                  <a:prstClr val="black"/>
                </a:solidFill>
              </a:rPr>
              <a:t> </a:t>
            </a:r>
            <a:endParaRPr lang="ru-RU" sz="1400" dirty="0">
              <a:solidFill>
                <a:prstClr val="black"/>
              </a:solidFill>
            </a:endParaRPr>
          </a:p>
        </p:txBody>
      </p:sp>
      <p:sp>
        <p:nvSpPr>
          <p:cNvPr id="11" name="Овал 10"/>
          <p:cNvSpPr/>
          <p:nvPr/>
        </p:nvSpPr>
        <p:spPr>
          <a:xfrm>
            <a:off x="0" y="2000240"/>
            <a:ext cx="928662" cy="8572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dirty="0" smtClean="0">
                <a:solidFill>
                  <a:prstClr val="black"/>
                </a:solidFill>
                <a:latin typeface="Times New Roman" panose="02020603050405020304" pitchFamily="18" charset="0"/>
                <a:cs typeface="Times New Roman" panose="02020603050405020304" pitchFamily="18" charset="0"/>
              </a:rPr>
              <a:t>2)</a:t>
            </a:r>
            <a:endParaRPr lang="ru-RU" sz="1400" dirty="0">
              <a:solidFill>
                <a:prstClr val="black"/>
              </a:solidFill>
              <a:latin typeface="Times New Roman" panose="02020603050405020304" pitchFamily="18" charset="0"/>
              <a:cs typeface="Times New Roman" panose="02020603050405020304" pitchFamily="18" charset="0"/>
            </a:endParaRPr>
          </a:p>
        </p:txBody>
      </p:sp>
      <p:sp>
        <p:nvSpPr>
          <p:cNvPr id="12" name="Прямоугольник с двумя скругленными противолежащими углами 11"/>
          <p:cNvSpPr/>
          <p:nvPr/>
        </p:nvSpPr>
        <p:spPr>
          <a:xfrm>
            <a:off x="1000100" y="2000240"/>
            <a:ext cx="7929618" cy="107157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600" b="1" dirty="0" smtClean="0">
                <a:solidFill>
                  <a:srgbClr val="0000FF"/>
                </a:solidFill>
                <a:latin typeface="Times New Roman" panose="02020603050405020304" pitchFamily="18" charset="0"/>
                <a:cs typeface="Times New Roman" panose="02020603050405020304" pitchFamily="18" charset="0"/>
              </a:rPr>
              <a:t>«</a:t>
            </a:r>
            <a:r>
              <a:rPr lang="ru-RU" sz="1600" b="1" dirty="0" err="1" smtClean="0">
                <a:solidFill>
                  <a:srgbClr val="0000FF"/>
                </a:solidFill>
                <a:latin typeface="Times New Roman" panose="02020603050405020304" pitchFamily="18" charset="0"/>
                <a:cs typeface="Times New Roman" panose="02020603050405020304" pitchFamily="18" charset="0"/>
              </a:rPr>
              <a:t>Жабайы</a:t>
            </a:r>
            <a:r>
              <a:rPr lang="ru-RU" sz="1600" b="1" dirty="0" smtClean="0">
                <a:solidFill>
                  <a:srgbClr val="0000FF"/>
                </a:solidFill>
                <a:latin typeface="Times New Roman" panose="02020603050405020304" pitchFamily="18" charset="0"/>
                <a:cs typeface="Times New Roman" panose="02020603050405020304" pitchFamily="18" charset="0"/>
              </a:rPr>
              <a:t> </a:t>
            </a:r>
            <a:r>
              <a:rPr lang="ru-RU" sz="1600" b="1" dirty="0" err="1" smtClean="0">
                <a:solidFill>
                  <a:srgbClr val="0000FF"/>
                </a:solidFill>
                <a:latin typeface="Times New Roman" panose="02020603050405020304" pitchFamily="18" charset="0"/>
                <a:cs typeface="Times New Roman" panose="02020603050405020304" pitchFamily="18" charset="0"/>
              </a:rPr>
              <a:t>қарым-қатынас» </a:t>
            </a:r>
            <a:r>
              <a:rPr lang="ru-RU" sz="1600" b="1" dirty="0" smtClean="0">
                <a:solidFill>
                  <a:srgbClr val="0000FF"/>
                </a:solidFill>
                <a:latin typeface="Times New Roman" panose="02020603050405020304" pitchFamily="18" charset="0"/>
                <a:cs typeface="Times New Roman" panose="02020603050405020304" pitchFamily="18" charset="0"/>
              </a:rPr>
              <a:t>– </a:t>
            </a:r>
            <a:r>
              <a:rPr lang="ru-RU" sz="1600" b="1" dirty="0" err="1" smtClean="0">
                <a:solidFill>
                  <a:srgbClr val="0000FF"/>
                </a:solidFill>
                <a:latin typeface="Times New Roman" panose="02020603050405020304" pitchFamily="18" charset="0"/>
                <a:cs typeface="Times New Roman" panose="02020603050405020304" pitchFamily="18" charset="0"/>
              </a:rPr>
              <a:t>басқа адамды</a:t>
            </a:r>
            <a:r>
              <a:rPr lang="ru-RU" sz="1600" b="1" dirty="0" smtClean="0">
                <a:solidFill>
                  <a:srgbClr val="0000FF"/>
                </a:solidFill>
                <a:latin typeface="Times New Roman" panose="02020603050405020304" pitchFamily="18" charset="0"/>
                <a:cs typeface="Times New Roman" panose="02020603050405020304" pitchFamily="18" charset="0"/>
              </a:rPr>
              <a:t> </a:t>
            </a:r>
            <a:r>
              <a:rPr lang="ru-RU" sz="1600" b="1" dirty="0" err="1" smtClean="0">
                <a:solidFill>
                  <a:srgbClr val="0000FF"/>
                </a:solidFill>
                <a:latin typeface="Times New Roman" panose="02020603050405020304" pitchFamily="18" charset="0"/>
                <a:cs typeface="Times New Roman" panose="02020603050405020304" pitchFamily="18" charset="0"/>
              </a:rPr>
              <a:t>керекті</a:t>
            </a:r>
            <a:r>
              <a:rPr lang="ru-RU" sz="1600" b="1" dirty="0" smtClean="0">
                <a:solidFill>
                  <a:srgbClr val="0000FF"/>
                </a:solidFill>
                <a:latin typeface="Times New Roman" panose="02020603050405020304" pitchFamily="18" charset="0"/>
                <a:cs typeface="Times New Roman" panose="02020603050405020304" pitchFamily="18" charset="0"/>
              </a:rPr>
              <a:t> </a:t>
            </a:r>
            <a:r>
              <a:rPr lang="ru-RU" sz="1600" b="1" dirty="0" err="1" smtClean="0">
                <a:solidFill>
                  <a:srgbClr val="0000FF"/>
                </a:solidFill>
                <a:latin typeface="Times New Roman" panose="02020603050405020304" pitchFamily="18" charset="0"/>
                <a:cs typeface="Times New Roman" panose="02020603050405020304" pitchFamily="18" charset="0"/>
              </a:rPr>
              <a:t>және бөгет жасайтын</a:t>
            </a:r>
            <a:r>
              <a:rPr lang="ru-RU" sz="1600" b="1" dirty="0" smtClean="0">
                <a:solidFill>
                  <a:srgbClr val="0000FF"/>
                </a:solidFill>
                <a:latin typeface="Times New Roman" panose="02020603050405020304" pitchFamily="18" charset="0"/>
                <a:cs typeface="Times New Roman" panose="02020603050405020304" pitchFamily="18" charset="0"/>
              </a:rPr>
              <a:t> объект </a:t>
            </a:r>
            <a:r>
              <a:rPr lang="ru-RU" sz="1600" b="1" dirty="0" err="1" smtClean="0">
                <a:solidFill>
                  <a:srgbClr val="0000FF"/>
                </a:solidFill>
                <a:latin typeface="Times New Roman" panose="02020603050405020304" pitchFamily="18" charset="0"/>
                <a:cs typeface="Times New Roman" panose="02020603050405020304" pitchFamily="18" charset="0"/>
              </a:rPr>
              <a:t>ретінде</a:t>
            </a:r>
            <a:r>
              <a:rPr lang="ru-RU" sz="1600" b="1" dirty="0" smtClean="0">
                <a:solidFill>
                  <a:srgbClr val="0000FF"/>
                </a:solidFill>
                <a:latin typeface="Times New Roman" panose="02020603050405020304" pitchFamily="18" charset="0"/>
                <a:cs typeface="Times New Roman" panose="02020603050405020304" pitchFamily="18" charset="0"/>
              </a:rPr>
              <a:t> </a:t>
            </a:r>
            <a:r>
              <a:rPr lang="ru-RU" sz="1600" b="1" dirty="0" err="1" smtClean="0">
                <a:solidFill>
                  <a:srgbClr val="0000FF"/>
                </a:solidFill>
                <a:latin typeface="Times New Roman" panose="02020603050405020304" pitchFamily="18" charset="0"/>
                <a:cs typeface="Times New Roman" panose="02020603050405020304" pitchFamily="18" charset="0"/>
              </a:rPr>
              <a:t>бағалау </a:t>
            </a:r>
            <a:r>
              <a:rPr lang="ru-RU" sz="1600" b="1" dirty="0" smtClean="0">
                <a:solidFill>
                  <a:srgbClr val="0000FF"/>
                </a:solidFill>
                <a:latin typeface="Times New Roman" panose="02020603050405020304" pitchFamily="18" charset="0"/>
                <a:cs typeface="Times New Roman" panose="02020603050405020304" pitchFamily="18" charset="0"/>
              </a:rPr>
              <a:t>– </a:t>
            </a:r>
            <a:r>
              <a:rPr lang="ru-RU" sz="1600" b="1" dirty="0" err="1" smtClean="0">
                <a:solidFill>
                  <a:srgbClr val="0000FF"/>
                </a:solidFill>
                <a:latin typeface="Times New Roman" panose="02020603050405020304" pitchFamily="18" charset="0"/>
                <a:cs typeface="Times New Roman" panose="02020603050405020304" pitchFamily="18" charset="0"/>
              </a:rPr>
              <a:t>егер</a:t>
            </a:r>
            <a:r>
              <a:rPr lang="ru-RU" sz="1600" b="1" dirty="0" smtClean="0">
                <a:solidFill>
                  <a:srgbClr val="0000FF"/>
                </a:solidFill>
                <a:latin typeface="Times New Roman" panose="02020603050405020304" pitchFamily="18" charset="0"/>
                <a:cs typeface="Times New Roman" panose="02020603050405020304" pitchFamily="18" charset="0"/>
              </a:rPr>
              <a:t> </a:t>
            </a:r>
            <a:r>
              <a:rPr lang="ru-RU" sz="1600" b="1" dirty="0" err="1" smtClean="0">
                <a:solidFill>
                  <a:srgbClr val="0000FF"/>
                </a:solidFill>
                <a:latin typeface="Times New Roman" panose="02020603050405020304" pitchFamily="18" charset="0"/>
                <a:cs typeface="Times New Roman" panose="02020603050405020304" pitchFamily="18" charset="0"/>
              </a:rPr>
              <a:t>әңгімелесуші адам</a:t>
            </a:r>
            <a:r>
              <a:rPr lang="ru-RU" sz="1600" b="1" dirty="0" smtClean="0">
                <a:solidFill>
                  <a:srgbClr val="0000FF"/>
                </a:solidFill>
                <a:latin typeface="Times New Roman" panose="02020603050405020304" pitchFamily="18" charset="0"/>
                <a:cs typeface="Times New Roman" panose="02020603050405020304" pitchFamily="18" charset="0"/>
              </a:rPr>
              <a:t> </a:t>
            </a:r>
            <a:r>
              <a:rPr lang="ru-RU" sz="1600" b="1" dirty="0" err="1" smtClean="0">
                <a:solidFill>
                  <a:srgbClr val="0000FF"/>
                </a:solidFill>
                <a:latin typeface="Times New Roman" panose="02020603050405020304" pitchFamily="18" charset="0"/>
                <a:cs typeface="Times New Roman" panose="02020603050405020304" pitchFamily="18" charset="0"/>
              </a:rPr>
              <a:t>керек</a:t>
            </a:r>
            <a:r>
              <a:rPr lang="ru-RU" sz="1600" b="1" dirty="0" smtClean="0">
                <a:solidFill>
                  <a:srgbClr val="0000FF"/>
                </a:solidFill>
                <a:latin typeface="Times New Roman" panose="02020603050405020304" pitchFamily="18" charset="0"/>
                <a:cs typeface="Times New Roman" panose="02020603050405020304" pitchFamily="18" charset="0"/>
              </a:rPr>
              <a:t> </a:t>
            </a:r>
            <a:r>
              <a:rPr lang="ru-RU" sz="1600" b="1" dirty="0" err="1" smtClean="0">
                <a:solidFill>
                  <a:srgbClr val="0000FF"/>
                </a:solidFill>
                <a:latin typeface="Times New Roman" panose="02020603050405020304" pitchFamily="18" charset="0"/>
                <a:cs typeface="Times New Roman" panose="02020603050405020304" pitchFamily="18" charset="0"/>
              </a:rPr>
              <a:t>болса</a:t>
            </a:r>
            <a:r>
              <a:rPr lang="ru-RU" sz="1600" b="1" dirty="0" smtClean="0">
                <a:solidFill>
                  <a:srgbClr val="0000FF"/>
                </a:solidFill>
                <a:latin typeface="Times New Roman" panose="02020603050405020304" pitchFamily="18" charset="0"/>
                <a:cs typeface="Times New Roman" panose="02020603050405020304" pitchFamily="18" charset="0"/>
              </a:rPr>
              <a:t>, </a:t>
            </a:r>
            <a:r>
              <a:rPr lang="ru-RU" sz="1600" b="1" dirty="0" err="1" smtClean="0">
                <a:solidFill>
                  <a:srgbClr val="0000FF"/>
                </a:solidFill>
                <a:latin typeface="Times New Roman" panose="02020603050405020304" pitchFamily="18" charset="0"/>
                <a:cs typeface="Times New Roman" panose="02020603050405020304" pitchFamily="18" charset="0"/>
              </a:rPr>
              <a:t>қарым-қатынасқа белсенді</a:t>
            </a:r>
            <a:r>
              <a:rPr lang="ru-RU" sz="1600" b="1" dirty="0" smtClean="0">
                <a:solidFill>
                  <a:srgbClr val="0000FF"/>
                </a:solidFill>
                <a:latin typeface="Times New Roman" panose="02020603050405020304" pitchFamily="18" charset="0"/>
                <a:cs typeface="Times New Roman" panose="02020603050405020304" pitchFamily="18" charset="0"/>
              </a:rPr>
              <a:t> </a:t>
            </a:r>
            <a:r>
              <a:rPr lang="ru-RU" sz="1600" b="1" dirty="0" err="1" smtClean="0">
                <a:solidFill>
                  <a:srgbClr val="0000FF"/>
                </a:solidFill>
                <a:latin typeface="Times New Roman" panose="02020603050405020304" pitchFamily="18" charset="0"/>
                <a:cs typeface="Times New Roman" panose="02020603050405020304" pitchFamily="18" charset="0"/>
              </a:rPr>
              <a:t>түрде түседі</a:t>
            </a:r>
            <a:r>
              <a:rPr lang="ru-RU" sz="1600" b="1" dirty="0" smtClean="0">
                <a:solidFill>
                  <a:srgbClr val="0000FF"/>
                </a:solidFill>
                <a:latin typeface="Times New Roman" panose="02020603050405020304" pitchFamily="18" charset="0"/>
                <a:cs typeface="Times New Roman" panose="02020603050405020304" pitchFamily="18" charset="0"/>
              </a:rPr>
              <a:t>, ал </a:t>
            </a:r>
            <a:r>
              <a:rPr lang="ru-RU" sz="1600" b="1" dirty="0" err="1" smtClean="0">
                <a:solidFill>
                  <a:srgbClr val="0000FF"/>
                </a:solidFill>
                <a:latin typeface="Times New Roman" panose="02020603050405020304" pitchFamily="18" charset="0"/>
                <a:cs typeface="Times New Roman" panose="02020603050405020304" pitchFamily="18" charset="0"/>
              </a:rPr>
              <a:t>егер</a:t>
            </a:r>
            <a:r>
              <a:rPr lang="ru-RU" sz="1600" b="1" dirty="0" smtClean="0">
                <a:solidFill>
                  <a:srgbClr val="0000FF"/>
                </a:solidFill>
                <a:latin typeface="Times New Roman" panose="02020603050405020304" pitchFamily="18" charset="0"/>
                <a:cs typeface="Times New Roman" panose="02020603050405020304" pitchFamily="18" charset="0"/>
              </a:rPr>
              <a:t> </a:t>
            </a:r>
            <a:r>
              <a:rPr lang="ru-RU" sz="1600" b="1" dirty="0" err="1" smtClean="0">
                <a:solidFill>
                  <a:srgbClr val="0000FF"/>
                </a:solidFill>
                <a:latin typeface="Times New Roman" panose="02020603050405020304" pitchFamily="18" charset="0"/>
                <a:cs typeface="Times New Roman" panose="02020603050405020304" pitchFamily="18" charset="0"/>
              </a:rPr>
              <a:t>бөгет жасаса</a:t>
            </a:r>
            <a:r>
              <a:rPr lang="ru-RU" sz="1600" b="1" dirty="0" smtClean="0">
                <a:solidFill>
                  <a:srgbClr val="0000FF"/>
                </a:solidFill>
                <a:latin typeface="Times New Roman" panose="02020603050405020304" pitchFamily="18" charset="0"/>
                <a:cs typeface="Times New Roman" panose="02020603050405020304" pitchFamily="18" charset="0"/>
              </a:rPr>
              <a:t>, </a:t>
            </a:r>
            <a:r>
              <a:rPr lang="ru-RU" sz="1600" b="1" dirty="0" err="1" smtClean="0">
                <a:solidFill>
                  <a:srgbClr val="0000FF"/>
                </a:solidFill>
                <a:latin typeface="Times New Roman" panose="02020603050405020304" pitchFamily="18" charset="0"/>
                <a:cs typeface="Times New Roman" panose="02020603050405020304" pitchFamily="18" charset="0"/>
              </a:rPr>
              <a:t>агрессивті</a:t>
            </a:r>
            <a:r>
              <a:rPr lang="ru-RU" sz="1600" b="1" dirty="0" smtClean="0">
                <a:solidFill>
                  <a:srgbClr val="0000FF"/>
                </a:solidFill>
                <a:latin typeface="Times New Roman" panose="02020603050405020304" pitchFamily="18" charset="0"/>
                <a:cs typeface="Times New Roman" panose="02020603050405020304" pitchFamily="18" charset="0"/>
              </a:rPr>
              <a:t>, </a:t>
            </a:r>
            <a:r>
              <a:rPr lang="ru-RU" sz="1600" b="1" dirty="0" err="1" smtClean="0">
                <a:solidFill>
                  <a:srgbClr val="0000FF"/>
                </a:solidFill>
                <a:latin typeface="Times New Roman" panose="02020603050405020304" pitchFamily="18" charset="0"/>
                <a:cs typeface="Times New Roman" panose="02020603050405020304" pitchFamily="18" charset="0"/>
              </a:rPr>
              <a:t>ұнамсыз қылықтармен жауап</a:t>
            </a:r>
            <a:r>
              <a:rPr lang="ru-RU" sz="1600" b="1" dirty="0" smtClean="0">
                <a:solidFill>
                  <a:srgbClr val="0000FF"/>
                </a:solidFill>
                <a:latin typeface="Times New Roman" panose="02020603050405020304" pitchFamily="18" charset="0"/>
                <a:cs typeface="Times New Roman" panose="02020603050405020304" pitchFamily="18" charset="0"/>
              </a:rPr>
              <a:t> </a:t>
            </a:r>
            <a:r>
              <a:rPr lang="ru-RU" sz="1600" b="1" dirty="0" err="1" smtClean="0">
                <a:solidFill>
                  <a:srgbClr val="0000FF"/>
                </a:solidFill>
                <a:latin typeface="Times New Roman" panose="02020603050405020304" pitchFamily="18" charset="0"/>
                <a:cs typeface="Times New Roman" panose="02020603050405020304" pitchFamily="18" charset="0"/>
              </a:rPr>
              <a:t>береді</a:t>
            </a:r>
            <a:r>
              <a:rPr lang="ru-RU" sz="1600" b="1" dirty="0" smtClean="0">
                <a:solidFill>
                  <a:srgbClr val="0000FF"/>
                </a:solidFill>
                <a:latin typeface="Times New Roman" panose="02020603050405020304" pitchFamily="18" charset="0"/>
                <a:cs typeface="Times New Roman" panose="02020603050405020304" pitchFamily="18" charset="0"/>
              </a:rPr>
              <a:t>.</a:t>
            </a:r>
            <a:endParaRPr lang="ru-RU" sz="1600" b="1" dirty="0">
              <a:solidFill>
                <a:srgbClr val="0000FF"/>
              </a:solidFill>
              <a:latin typeface="Times New Roman" panose="02020603050405020304" pitchFamily="18" charset="0"/>
              <a:cs typeface="Times New Roman" panose="02020603050405020304" pitchFamily="18" charset="0"/>
            </a:endParaRPr>
          </a:p>
        </p:txBody>
      </p:sp>
      <p:sp>
        <p:nvSpPr>
          <p:cNvPr id="13" name="Овал 12"/>
          <p:cNvSpPr/>
          <p:nvPr/>
        </p:nvSpPr>
        <p:spPr>
          <a:xfrm>
            <a:off x="0" y="3000372"/>
            <a:ext cx="928694" cy="8572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dirty="0" smtClean="0">
                <a:solidFill>
                  <a:prstClr val="black"/>
                </a:solidFill>
                <a:latin typeface="Times New Roman" panose="02020603050405020304" pitchFamily="18" charset="0"/>
                <a:cs typeface="Times New Roman" panose="02020603050405020304" pitchFamily="18" charset="0"/>
              </a:rPr>
              <a:t>3)</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14" name="Прямоугольник с двумя скругленными противолежащими углами 13"/>
          <p:cNvSpPr/>
          <p:nvPr/>
        </p:nvSpPr>
        <p:spPr>
          <a:xfrm>
            <a:off x="1000100" y="3071810"/>
            <a:ext cx="7929618" cy="85725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15" name="Овал 14"/>
          <p:cNvSpPr/>
          <p:nvPr/>
        </p:nvSpPr>
        <p:spPr>
          <a:xfrm>
            <a:off x="0" y="3929066"/>
            <a:ext cx="928694" cy="80006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dirty="0" smtClean="0">
                <a:solidFill>
                  <a:prstClr val="black"/>
                </a:solidFill>
                <a:latin typeface="Times New Roman" panose="02020603050405020304" pitchFamily="18" charset="0"/>
                <a:cs typeface="Times New Roman" panose="02020603050405020304" pitchFamily="18" charset="0"/>
              </a:rPr>
              <a:t>4)</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16" name="Овал 15"/>
          <p:cNvSpPr/>
          <p:nvPr/>
        </p:nvSpPr>
        <p:spPr>
          <a:xfrm>
            <a:off x="0" y="4857760"/>
            <a:ext cx="1000132" cy="8572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dirty="0" smtClean="0">
                <a:solidFill>
                  <a:prstClr val="black"/>
                </a:solidFill>
                <a:latin typeface="Times New Roman" panose="02020603050405020304" pitchFamily="18" charset="0"/>
                <a:cs typeface="Times New Roman" panose="02020603050405020304" pitchFamily="18" charset="0"/>
              </a:rPr>
              <a:t>5)</a:t>
            </a:r>
            <a:endParaRPr lang="ru-RU" sz="1400" dirty="0">
              <a:solidFill>
                <a:prstClr val="black"/>
              </a:solidFill>
            </a:endParaRPr>
          </a:p>
        </p:txBody>
      </p:sp>
      <p:sp>
        <p:nvSpPr>
          <p:cNvPr id="17" name="Прямоугольник с двумя скругленными противолежащими углами 16"/>
          <p:cNvSpPr/>
          <p:nvPr/>
        </p:nvSpPr>
        <p:spPr>
          <a:xfrm>
            <a:off x="1000100" y="3929066"/>
            <a:ext cx="7929618" cy="85725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18" name="Прямоугольник с двумя скругленными противолежащими углами 17"/>
          <p:cNvSpPr/>
          <p:nvPr/>
        </p:nvSpPr>
        <p:spPr>
          <a:xfrm>
            <a:off x="1071538" y="5857892"/>
            <a:ext cx="7858180" cy="85725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b="1" dirty="0" err="1" smtClean="0">
                <a:solidFill>
                  <a:srgbClr val="0000FF"/>
                </a:solidFill>
                <a:latin typeface="Times New Roman" panose="02020603050405020304" pitchFamily="18" charset="0"/>
                <a:cs typeface="Times New Roman" panose="02020603050405020304" pitchFamily="18" charset="0"/>
              </a:rPr>
              <a:t>Манипулятивті</a:t>
            </a:r>
            <a:r>
              <a:rPr lang="ru-RU" b="1" dirty="0" smtClean="0">
                <a:solidFill>
                  <a:srgbClr val="0000FF"/>
                </a:solidFill>
                <a:latin typeface="Times New Roman" panose="02020603050405020304" pitchFamily="18" charset="0"/>
                <a:cs typeface="Times New Roman" panose="02020603050405020304" pitchFamily="18" charset="0"/>
              </a:rPr>
              <a:t> </a:t>
            </a:r>
            <a:r>
              <a:rPr lang="ru-RU" b="1" dirty="0" err="1" smtClean="0">
                <a:solidFill>
                  <a:srgbClr val="0000FF"/>
                </a:solidFill>
                <a:latin typeface="Times New Roman" panose="02020603050405020304" pitchFamily="18" charset="0"/>
                <a:cs typeface="Times New Roman" panose="02020603050405020304" pitchFamily="18" charset="0"/>
              </a:rPr>
              <a:t>қарым-қатынас </a:t>
            </a:r>
            <a:r>
              <a:rPr lang="ru-RU" b="1" dirty="0" smtClean="0">
                <a:solidFill>
                  <a:srgbClr val="0000FF"/>
                </a:solidFill>
                <a:latin typeface="Times New Roman" panose="02020603050405020304" pitchFamily="18" charset="0"/>
                <a:cs typeface="Times New Roman" panose="02020603050405020304" pitchFamily="18" charset="0"/>
              </a:rPr>
              <a:t>– </a:t>
            </a:r>
            <a:r>
              <a:rPr lang="ru-RU" b="1" dirty="0" err="1" smtClean="0">
                <a:solidFill>
                  <a:srgbClr val="0000FF"/>
                </a:solidFill>
                <a:latin typeface="Times New Roman" panose="02020603050405020304" pitchFamily="18" charset="0"/>
                <a:cs typeface="Times New Roman" panose="02020603050405020304" pitchFamily="18" charset="0"/>
              </a:rPr>
              <a:t>әр түрлі әдіс-тәсілдер қолдану арқылы әңгімелесушіден пайда</a:t>
            </a:r>
            <a:r>
              <a:rPr lang="ru-RU" b="1" dirty="0" smtClean="0">
                <a:solidFill>
                  <a:srgbClr val="0000FF"/>
                </a:solidFill>
                <a:latin typeface="Times New Roman" panose="02020603050405020304" pitchFamily="18" charset="0"/>
                <a:cs typeface="Times New Roman" panose="02020603050405020304" pitchFamily="18" charset="0"/>
              </a:rPr>
              <a:t> </a:t>
            </a:r>
            <a:r>
              <a:rPr lang="ru-RU" b="1" dirty="0" err="1" smtClean="0">
                <a:solidFill>
                  <a:srgbClr val="0000FF"/>
                </a:solidFill>
                <a:latin typeface="Times New Roman" panose="02020603050405020304" pitchFamily="18" charset="0"/>
                <a:cs typeface="Times New Roman" panose="02020603050405020304" pitchFamily="18" charset="0"/>
              </a:rPr>
              <a:t>табуға бағытталған қарым-қатынас турі</a:t>
            </a:r>
            <a:r>
              <a:rPr lang="ru-RU" b="1" dirty="0" smtClean="0">
                <a:solidFill>
                  <a:srgbClr val="0000FF"/>
                </a:solidFill>
                <a:latin typeface="Times New Roman" panose="02020603050405020304" pitchFamily="18" charset="0"/>
                <a:cs typeface="Times New Roman" panose="02020603050405020304" pitchFamily="18" charset="0"/>
              </a:rPr>
              <a:t> </a:t>
            </a:r>
            <a:endParaRPr lang="ru-RU" b="1" dirty="0">
              <a:solidFill>
                <a:srgbClr val="0000FF"/>
              </a:solidFill>
              <a:latin typeface="Times New Roman" panose="02020603050405020304" pitchFamily="18" charset="0"/>
              <a:cs typeface="Times New Roman" panose="02020603050405020304" pitchFamily="18" charset="0"/>
            </a:endParaRPr>
          </a:p>
        </p:txBody>
      </p:sp>
      <p:sp>
        <p:nvSpPr>
          <p:cNvPr id="36867" name="Rectangle 3"/>
          <p:cNvSpPr>
            <a:spLocks noChangeArrowheads="1"/>
          </p:cNvSpPr>
          <p:nvPr/>
        </p:nvSpPr>
        <p:spPr bwMode="auto">
          <a:xfrm flipH="1">
            <a:off x="1142976" y="3143248"/>
            <a:ext cx="750099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kk-KZ" sz="1600" b="1" dirty="0" smtClean="0">
                <a:solidFill>
                  <a:srgbClr val="0000FF"/>
                </a:solidFill>
                <a:latin typeface="Times New Roman" pitchFamily="18" charset="0"/>
                <a:cs typeface="Times New Roman" pitchFamily="18" charset="0"/>
              </a:rPr>
              <a:t>Формальді-рольдік қарым-қатынас. Қарым-қатынастың тәсілі мен мазмұны алдын-ала белгіленіп қойған, және де әңгімелесуші туралы пікір оның әлеуметтік орнына қарай анықталады.</a:t>
            </a:r>
          </a:p>
        </p:txBody>
      </p:sp>
      <p:sp>
        <p:nvSpPr>
          <p:cNvPr id="36869" name="Rectangle 5"/>
          <p:cNvSpPr>
            <a:spLocks noChangeArrowheads="1"/>
          </p:cNvSpPr>
          <p:nvPr/>
        </p:nvSpPr>
        <p:spPr bwMode="auto">
          <a:xfrm flipH="1">
            <a:off x="1357290" y="5286388"/>
            <a:ext cx="742955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Ынтымақтастық үлкендер мен блалар арасындағы сыйласушылық принципіне</a:t>
            </a:r>
            <a:endParaRPr kumimoji="0" lang="kk-KZ" sz="1400" b="1" i="0" u="none" strike="noStrike" cap="none" normalizeH="0" baseline="0" dirty="0" smtClean="0">
              <a:ln>
                <a:noFill/>
              </a:ln>
              <a:solidFill>
                <a:srgbClr val="0000FF"/>
              </a:solidFill>
              <a:effectLst/>
              <a:latin typeface="Times New Roman" pitchFamily="18" charset="0"/>
              <a:cs typeface="Times New Roman" pitchFamily="18" charset="0"/>
            </a:endParaRPr>
          </a:p>
        </p:txBody>
      </p:sp>
      <p:sp>
        <p:nvSpPr>
          <p:cNvPr id="1025" name="Rectangle 1"/>
          <p:cNvSpPr>
            <a:spLocks noChangeArrowheads="1"/>
          </p:cNvSpPr>
          <p:nvPr/>
        </p:nvSpPr>
        <p:spPr bwMode="auto">
          <a:xfrm>
            <a:off x="1214414" y="928670"/>
            <a:ext cx="71437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Маска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контактісі</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формальді</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қарым-қатынас</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онда</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әңгімелесушінің жеке</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даралық ерекшеліктері</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ескерілмейді</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яғни бастапқы маска</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қолданылады </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кішіпейілділік</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салмақтылық</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қатысушылық және тағы басқа</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Әңгімелесушіге деген</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шын</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қатынасын, әмоциясын көрсетпей, жестер</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мимика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қолданылады</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t>
            </a:r>
            <a:endParaRPr kumimoji="0" lang="ru-RU" sz="1400" b="1" i="0" u="none" strike="noStrike" cap="none" normalizeH="0" baseline="0" dirty="0" smtClean="0">
              <a:ln>
                <a:noFill/>
              </a:ln>
              <a:solidFill>
                <a:srgbClr val="0000FF"/>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flipH="1">
            <a:off x="1142976" y="3929066"/>
            <a:ext cx="742955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Іскерлік</a:t>
            </a: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қарым-қатынас </a:t>
            </a: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онда</a:t>
            </a: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әңгімелесушінін мінезі</a:t>
            </a: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жеке</a:t>
            </a: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өзіне тән ерекшеліктері</a:t>
            </a: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жасы</a:t>
            </a: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оның көңіл күйі ескеріледі</a:t>
            </a: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бірақ іс</a:t>
            </a: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мәнді болып</a:t>
            </a: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қала береді</a:t>
            </a:r>
            <a:r>
              <a:rPr kumimoji="0" lang="ru-RU" sz="16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t>
            </a:r>
            <a:endParaRPr kumimoji="0" lang="ru-RU" sz="2400" b="1" i="0" u="none" strike="noStrike" cap="none" normalizeH="0" baseline="0" dirty="0" smtClean="0">
              <a:ln>
                <a:noFill/>
              </a:ln>
              <a:solidFill>
                <a:srgbClr val="0000FF"/>
              </a:solidFill>
              <a:effectLst/>
              <a:latin typeface="Times New Roman" pitchFamily="18" charset="0"/>
              <a:cs typeface="Times New Roman" pitchFamily="18" charset="0"/>
            </a:endParaRPr>
          </a:p>
        </p:txBody>
      </p:sp>
      <p:sp>
        <p:nvSpPr>
          <p:cNvPr id="19" name="Овал 18"/>
          <p:cNvSpPr/>
          <p:nvPr/>
        </p:nvSpPr>
        <p:spPr>
          <a:xfrm>
            <a:off x="0" y="5786454"/>
            <a:ext cx="1000132" cy="92869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dirty="0" smtClean="0">
                <a:solidFill>
                  <a:prstClr val="black"/>
                </a:solidFill>
                <a:latin typeface="Times New Roman" panose="02020603050405020304" pitchFamily="18" charset="0"/>
                <a:cs typeface="Times New Roman" panose="02020603050405020304" pitchFamily="18" charset="0"/>
              </a:rPr>
              <a:t>6)</a:t>
            </a:r>
            <a:endParaRPr lang="ru-RU" sz="1400" dirty="0">
              <a:solidFill>
                <a:prstClr val="black"/>
              </a:solidFill>
            </a:endParaRPr>
          </a:p>
        </p:txBody>
      </p:sp>
      <p:sp>
        <p:nvSpPr>
          <p:cNvPr id="20" name="Прямоугольник с двумя скругленными противолежащими углами 19"/>
          <p:cNvSpPr/>
          <p:nvPr/>
        </p:nvSpPr>
        <p:spPr>
          <a:xfrm>
            <a:off x="1071538" y="4857760"/>
            <a:ext cx="7858180" cy="928694"/>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ru-RU" dirty="0">
              <a:solidFill>
                <a:srgbClr val="002060"/>
              </a:solidFill>
              <a:latin typeface="Times New Roman" panose="02020603050405020304" pitchFamily="18" charset="0"/>
              <a:cs typeface="Times New Roman" panose="02020603050405020304" pitchFamily="18" charset="0"/>
            </a:endParaRPr>
          </a:p>
        </p:txBody>
      </p:sp>
      <p:sp>
        <p:nvSpPr>
          <p:cNvPr id="1027" name="Rectangle 3"/>
          <p:cNvSpPr>
            <a:spLocks noChangeArrowheads="1"/>
          </p:cNvSpPr>
          <p:nvPr/>
        </p:nvSpPr>
        <p:spPr bwMode="auto">
          <a:xfrm flipH="1">
            <a:off x="1071538" y="4857760"/>
            <a:ext cx="785818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Рухани</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жеке</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адам</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аралық достық қарым-қатынас </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мұнда кез-келген</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тақырыбта әңгімелесуге болады</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және </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тек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ғана сөзбен емес</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бір-бірін</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бет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әлпеті</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қозғалысы</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интонациясы</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арқылы-ақ ұғады</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Мұндай қарым-қатынас егер</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қарым-қатынасқа түсушілер бір-бірінің көзқарасын, қызығушылығын жақсы білсе</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err="1" smtClean="0">
                <a:ln>
                  <a:noFill/>
                </a:ln>
                <a:solidFill>
                  <a:srgbClr val="0000FF"/>
                </a:solidFill>
                <a:effectLst/>
                <a:latin typeface="Times New Roman" pitchFamily="18" charset="0"/>
                <a:ea typeface="Times New Roman" pitchFamily="18" charset="0"/>
                <a:cs typeface="Times New Roman" pitchFamily="18" charset="0"/>
              </a:rPr>
              <a:t>ғана жүзеге асады</a:t>
            </a:r>
            <a:r>
              <a:rPr kumimoji="0" lang="ru-RU" sz="1400" b="1" i="0" u="none" strike="noStrike" cap="none" normalizeH="0" baseline="0" dirty="0" smtClean="0">
                <a:ln>
                  <a:noFill/>
                </a:ln>
                <a:solidFill>
                  <a:srgbClr val="0000FF"/>
                </a:solidFill>
                <a:effectLst/>
                <a:latin typeface="Times New Roman" pitchFamily="18" charset="0"/>
                <a:ea typeface="Times New Roman" pitchFamily="18" charset="0"/>
                <a:cs typeface="Times New Roman" pitchFamily="18" charset="0"/>
              </a:rPr>
              <a:t>.</a:t>
            </a:r>
            <a:endParaRPr kumimoji="0" lang="ru-RU" sz="2000" b="1" i="0" u="none" strike="noStrike" cap="none" normalizeH="0" baseline="0" dirty="0" smtClean="0">
              <a:ln>
                <a:noFill/>
              </a:ln>
              <a:solidFill>
                <a:srgbClr val="0000FF"/>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237668615"/>
      </p:ext>
    </p:extLst>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user\Desktop\салтааа\Новая папка\сввв.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691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1538" y="785794"/>
            <a:ext cx="7358114" cy="6109365"/>
          </a:xfrm>
          <a:prstGeom prst="rect">
            <a:avLst/>
          </a:prstGeom>
          <a:noFill/>
        </p:spPr>
        <p:txBody>
          <a:bodyPr wrap="square" rtlCol="0">
            <a:spAutoFit/>
          </a:bodyPr>
          <a:lstStyle/>
          <a:p>
            <a:pPr marL="457200">
              <a:lnSpc>
                <a:spcPct val="115000"/>
              </a:lnSpc>
              <a:spcAft>
                <a:spcPts val="0"/>
              </a:spcAft>
            </a:pPr>
            <a:r>
              <a:rPr lang="ru-RU" sz="2000" dirty="0" smtClean="0">
                <a:solidFill>
                  <a:schemeClr val="accent6">
                    <a:lumMod val="75000"/>
                  </a:schemeClr>
                </a:solidFill>
                <a:latin typeface="Times New Roman" pitchFamily="18" charset="0"/>
                <a:cs typeface="Times New Roman" pitchFamily="18" charset="0"/>
              </a:rPr>
              <a:t> </a:t>
            </a:r>
            <a:r>
              <a:rPr lang="ru-RU" sz="2000" dirty="0" smtClean="0">
                <a:solidFill>
                  <a:schemeClr val="accent6">
                    <a:lumMod val="50000"/>
                  </a:schemeClr>
                </a:solidFill>
                <a:latin typeface="Times New Roman" pitchFamily="18" charset="0"/>
                <a:cs typeface="Times New Roman" pitchFamily="18" charset="0"/>
              </a:rPr>
              <a:t>Б</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зд</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ң әрқайсымыз адамдар</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арасында</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өм</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р</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сүр</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п</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және жұмыс</a:t>
            </a:r>
            <a:r>
              <a:rPr lang="ru-RU" sz="2000" dirty="0" smtClean="0">
                <a:solidFill>
                  <a:schemeClr val="accent6">
                    <a:lumMod val="50000"/>
                  </a:schemeClr>
                </a:solidFill>
                <a:latin typeface="Times New Roman" pitchFamily="18" charset="0"/>
                <a:cs typeface="Times New Roman" pitchFamily="18" charset="0"/>
              </a:rPr>
              <a:t> </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стегенд</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ктен</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кез-келген</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жағдайда өз </a:t>
            </a:r>
            <a:r>
              <a:rPr lang="ru-RU" sz="2000" dirty="0" smtClean="0">
                <a:solidFill>
                  <a:schemeClr val="accent6">
                    <a:lumMod val="50000"/>
                  </a:schemeClr>
                </a:solidFill>
                <a:latin typeface="Times New Roman" pitchFamily="18" charset="0"/>
                <a:cs typeface="Times New Roman" pitchFamily="18" charset="0"/>
              </a:rPr>
              <a:t>т</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лектер</a:t>
            </a:r>
            <a:r>
              <a:rPr lang="en-US" sz="2000" dirty="0" err="1" smtClean="0">
                <a:solidFill>
                  <a:schemeClr val="accent6">
                    <a:lumMod val="50000"/>
                  </a:schemeClr>
                </a:solidFill>
                <a:latin typeface="Times New Roman" pitchFamily="18" charset="0"/>
                <a:cs typeface="Times New Roman" pitchFamily="18" charset="0"/>
              </a:rPr>
              <a:t>i</a:t>
            </a:r>
            <a:r>
              <a:rPr lang="ru-RU" sz="2000" dirty="0" smtClean="0">
                <a:solidFill>
                  <a:schemeClr val="accent6">
                    <a:lumMod val="50000"/>
                  </a:schemeClr>
                </a:solidFill>
                <a:latin typeface="Times New Roman" pitchFamily="18" charset="0"/>
                <a:cs typeface="Times New Roman" pitchFamily="18" charset="0"/>
              </a:rPr>
              <a:t>м</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зге</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тәуелс</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з</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түрде адамдармен</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қарым-қатынасқа түсем</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з</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Егер</a:t>
            </a:r>
            <a:r>
              <a:rPr lang="ru-RU" sz="2000" dirty="0" smtClean="0">
                <a:solidFill>
                  <a:schemeClr val="accent6">
                    <a:lumMod val="50000"/>
                  </a:schemeClr>
                </a:solidFill>
                <a:latin typeface="Times New Roman" pitchFamily="18" charset="0"/>
                <a:cs typeface="Times New Roman" pitchFamily="18" charset="0"/>
              </a:rPr>
              <a:t> б</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з</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өз өм</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р</a:t>
            </a:r>
            <a:r>
              <a:rPr lang="en-US" sz="2000" dirty="0" err="1" smtClean="0">
                <a:solidFill>
                  <a:schemeClr val="accent6">
                    <a:lumMod val="50000"/>
                  </a:schemeClr>
                </a:solidFill>
                <a:latin typeface="Times New Roman" pitchFamily="18" charset="0"/>
                <a:cs typeface="Times New Roman" pitchFamily="18" charset="0"/>
              </a:rPr>
              <a:t>i</a:t>
            </a:r>
            <a:r>
              <a:rPr lang="ru-RU" sz="2000" dirty="0" smtClean="0">
                <a:solidFill>
                  <a:schemeClr val="accent6">
                    <a:lumMod val="50000"/>
                  </a:schemeClr>
                </a:solidFill>
                <a:latin typeface="Times New Roman" pitchFamily="18" charset="0"/>
                <a:cs typeface="Times New Roman" pitchFamily="18" charset="0"/>
              </a:rPr>
              <a:t>м</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зд</a:t>
            </a:r>
            <a:r>
              <a:rPr lang="en-US" sz="2000" dirty="0" err="1" smtClean="0">
                <a:solidFill>
                  <a:schemeClr val="accent6">
                    <a:lumMod val="50000"/>
                  </a:schemeClr>
                </a:solidFill>
                <a:latin typeface="Times New Roman" pitchFamily="18" charset="0"/>
                <a:cs typeface="Times New Roman" pitchFamily="18" charset="0"/>
              </a:rPr>
              <a:t>i</a:t>
            </a:r>
            <a:r>
              <a:rPr lang="en-US"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бақыласақ онда</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мынаны</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байқаймыз:</a:t>
            </a:r>
            <a:endParaRPr lang="ru-RU" sz="2000" dirty="0" smtClean="0">
              <a:solidFill>
                <a:schemeClr val="accent6">
                  <a:lumMod val="50000"/>
                </a:schemeClr>
              </a:solidFill>
              <a:latin typeface="Times New Roman" pitchFamily="18" charset="0"/>
              <a:cs typeface="Times New Roman" pitchFamily="18" charset="0"/>
            </a:endParaRPr>
          </a:p>
          <a:p>
            <a:pPr marL="457200">
              <a:lnSpc>
                <a:spcPct val="115000"/>
              </a:lnSpc>
              <a:spcAft>
                <a:spcPts val="0"/>
              </a:spcAft>
            </a:pP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басқа адамдармен</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өзара әрекеттес</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п</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оларды</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қабылдаймыз және бағалаймыз.</a:t>
            </a:r>
            <a:endParaRPr lang="ru-RU" sz="2000" dirty="0" smtClean="0">
              <a:solidFill>
                <a:schemeClr val="accent6">
                  <a:lumMod val="50000"/>
                </a:schemeClr>
              </a:solidFill>
              <a:latin typeface="Times New Roman" pitchFamily="18" charset="0"/>
              <a:cs typeface="Times New Roman" pitchFamily="18" charset="0"/>
            </a:endParaRPr>
          </a:p>
          <a:p>
            <a:pPr marL="457200">
              <a:lnSpc>
                <a:spcPct val="115000"/>
              </a:lnSpc>
              <a:spcAft>
                <a:spcPts val="0"/>
              </a:spcAft>
            </a:pPr>
            <a:r>
              <a:rPr lang="ru-RU" sz="2000" dirty="0" smtClean="0">
                <a:solidFill>
                  <a:schemeClr val="accent6">
                    <a:lumMod val="50000"/>
                  </a:schemeClr>
                </a:solidFill>
                <a:latin typeface="Times New Roman" pitchFamily="18" charset="0"/>
                <a:cs typeface="Times New Roman" pitchFamily="18" charset="0"/>
              </a:rPr>
              <a:t> • </a:t>
            </a:r>
            <a:r>
              <a:rPr lang="ru-RU" sz="2000" dirty="0" err="1" smtClean="0">
                <a:solidFill>
                  <a:schemeClr val="accent6">
                    <a:lumMod val="50000"/>
                  </a:schemeClr>
                </a:solidFill>
                <a:latin typeface="Times New Roman" pitchFamily="18" charset="0"/>
                <a:cs typeface="Times New Roman" pitchFamily="18" charset="0"/>
              </a:rPr>
              <a:t>Жи</a:t>
            </a:r>
            <a:r>
              <a:rPr lang="en-US" sz="2000" dirty="0" err="1" smtClean="0">
                <a:solidFill>
                  <a:schemeClr val="accent6">
                    <a:lumMod val="50000"/>
                  </a:schemeClr>
                </a:solidFill>
                <a:latin typeface="Times New Roman" pitchFamily="18" charset="0"/>
                <a:cs typeface="Times New Roman" pitchFamily="18" charset="0"/>
              </a:rPr>
              <a:t>i</a:t>
            </a:r>
            <a:r>
              <a:rPr lang="en-US"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түрл</a:t>
            </a:r>
            <a:r>
              <a:rPr lang="en-US" sz="2000" dirty="0" err="1" smtClean="0">
                <a:solidFill>
                  <a:schemeClr val="accent6">
                    <a:lumMod val="50000"/>
                  </a:schemeClr>
                </a:solidFill>
                <a:latin typeface="Times New Roman" pitchFamily="18" charset="0"/>
                <a:cs typeface="Times New Roman" pitchFamily="18" charset="0"/>
              </a:rPr>
              <a:t>i</a:t>
            </a:r>
            <a:r>
              <a:rPr lang="en-US" sz="2000" dirty="0" smtClean="0">
                <a:solidFill>
                  <a:schemeClr val="accent6">
                    <a:lumMod val="50000"/>
                  </a:schemeClr>
                </a:solidFill>
                <a:latin typeface="Times New Roman" pitchFamily="18" charset="0"/>
                <a:cs typeface="Times New Roman" pitchFamily="18" charset="0"/>
              </a:rPr>
              <a:t> </a:t>
            </a:r>
            <a:r>
              <a:rPr lang="ru-RU" sz="2000" dirty="0" smtClean="0">
                <a:solidFill>
                  <a:schemeClr val="accent6">
                    <a:lumMod val="50000"/>
                  </a:schemeClr>
                </a:solidFill>
                <a:latin typeface="Times New Roman" pitchFamily="18" charset="0"/>
                <a:cs typeface="Times New Roman" pitchFamily="18" charset="0"/>
              </a:rPr>
              <a:t>ест</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гендер</a:t>
            </a:r>
            <a:r>
              <a:rPr lang="en-US" sz="2000" dirty="0" err="1" smtClean="0">
                <a:solidFill>
                  <a:schemeClr val="accent6">
                    <a:lumMod val="50000"/>
                  </a:schemeClr>
                </a:solidFill>
                <a:latin typeface="Times New Roman" pitchFamily="18" charset="0"/>
                <a:cs typeface="Times New Roman" pitchFamily="18" charset="0"/>
              </a:rPr>
              <a:t>i</a:t>
            </a:r>
            <a:r>
              <a:rPr lang="ru-RU" sz="2000" dirty="0" smtClean="0">
                <a:solidFill>
                  <a:schemeClr val="accent6">
                    <a:lumMod val="50000"/>
                  </a:schemeClr>
                </a:solidFill>
                <a:latin typeface="Times New Roman" pitchFamily="18" charset="0"/>
                <a:cs typeface="Times New Roman" pitchFamily="18" charset="0"/>
              </a:rPr>
              <a:t>м</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зд</a:t>
            </a:r>
            <a:r>
              <a:rPr lang="en-US" sz="2000" dirty="0" err="1" smtClean="0">
                <a:solidFill>
                  <a:schemeClr val="accent6">
                    <a:lumMod val="50000"/>
                  </a:schemeClr>
                </a:solidFill>
                <a:latin typeface="Times New Roman" pitchFamily="18" charset="0"/>
                <a:cs typeface="Times New Roman" pitchFamily="18" charset="0"/>
              </a:rPr>
              <a:t>i</a:t>
            </a:r>
            <a:r>
              <a:rPr lang="en-US"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қызығушылықпен қабылдаймыз.</a:t>
            </a:r>
            <a:endParaRPr lang="ru-RU" sz="2000" dirty="0" smtClean="0">
              <a:solidFill>
                <a:schemeClr val="accent6">
                  <a:lumMod val="50000"/>
                </a:schemeClr>
              </a:solidFill>
              <a:latin typeface="Times New Roman" pitchFamily="18" charset="0"/>
              <a:cs typeface="Times New Roman" pitchFamily="18" charset="0"/>
            </a:endParaRPr>
          </a:p>
          <a:p>
            <a:pPr marL="457200">
              <a:lnSpc>
                <a:spcPct val="115000"/>
              </a:lnSpc>
              <a:spcAft>
                <a:spcPts val="0"/>
              </a:spcAft>
            </a:pPr>
            <a:r>
              <a:rPr lang="ru-RU" sz="2000" dirty="0" smtClean="0">
                <a:solidFill>
                  <a:schemeClr val="accent6">
                    <a:lumMod val="50000"/>
                  </a:schemeClr>
                </a:solidFill>
                <a:latin typeface="Times New Roman" pitchFamily="18" charset="0"/>
                <a:cs typeface="Times New Roman" pitchFamily="18" charset="0"/>
              </a:rPr>
              <a:t> • </a:t>
            </a:r>
            <a:r>
              <a:rPr lang="ru-RU" sz="2000" dirty="0" err="1" smtClean="0">
                <a:solidFill>
                  <a:schemeClr val="accent6">
                    <a:lumMod val="50000"/>
                  </a:schemeClr>
                </a:solidFill>
                <a:latin typeface="Times New Roman" pitchFamily="18" charset="0"/>
                <a:cs typeface="Times New Roman" pitchFamily="18" charset="0"/>
              </a:rPr>
              <a:t>Таныстарымызбен</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немесе</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кездейсоқ адамдармен</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өм</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рл</a:t>
            </a:r>
            <a:r>
              <a:rPr lang="en-US" sz="2000" dirty="0" err="1" smtClean="0">
                <a:solidFill>
                  <a:schemeClr val="accent6">
                    <a:lumMod val="50000"/>
                  </a:schemeClr>
                </a:solidFill>
                <a:latin typeface="Times New Roman" pitchFamily="18" charset="0"/>
                <a:cs typeface="Times New Roman" pitchFamily="18" charset="0"/>
              </a:rPr>
              <a:t>i</a:t>
            </a:r>
            <a:r>
              <a:rPr lang="ru-RU" sz="2000" dirty="0" smtClean="0">
                <a:solidFill>
                  <a:schemeClr val="accent6">
                    <a:lumMod val="50000"/>
                  </a:schemeClr>
                </a:solidFill>
                <a:latin typeface="Times New Roman" pitchFamily="18" charset="0"/>
                <a:cs typeface="Times New Roman" pitchFamily="18" charset="0"/>
              </a:rPr>
              <a:t>к </a:t>
            </a:r>
            <a:r>
              <a:rPr lang="ru-RU" sz="2000" dirty="0" err="1" smtClean="0">
                <a:solidFill>
                  <a:schemeClr val="accent6">
                    <a:lumMod val="50000"/>
                  </a:schemeClr>
                </a:solidFill>
                <a:latin typeface="Times New Roman" pitchFamily="18" charset="0"/>
                <a:cs typeface="Times New Roman" pitchFamily="18" charset="0"/>
              </a:rPr>
              <a:t>тәж</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рбиелер</a:t>
            </a:r>
            <a:r>
              <a:rPr lang="en-US" sz="2000" dirty="0" err="1" smtClean="0">
                <a:solidFill>
                  <a:schemeClr val="accent6">
                    <a:lumMod val="50000"/>
                  </a:schemeClr>
                </a:solidFill>
                <a:latin typeface="Times New Roman" pitchFamily="18" charset="0"/>
                <a:cs typeface="Times New Roman" pitchFamily="18" charset="0"/>
              </a:rPr>
              <a:t>i</a:t>
            </a:r>
            <a:r>
              <a:rPr lang="ru-RU" sz="2000" dirty="0" smtClean="0">
                <a:solidFill>
                  <a:schemeClr val="accent6">
                    <a:lumMod val="50000"/>
                  </a:schemeClr>
                </a:solidFill>
                <a:latin typeface="Times New Roman" pitchFamily="18" charset="0"/>
                <a:cs typeface="Times New Roman" pitchFamily="18" charset="0"/>
              </a:rPr>
              <a:t>м</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збен</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алмасамыз</a:t>
            </a:r>
            <a:r>
              <a:rPr lang="ru-RU" sz="2000" dirty="0" smtClean="0">
                <a:solidFill>
                  <a:schemeClr val="accent6">
                    <a:lumMod val="50000"/>
                  </a:schemeClr>
                </a:solidFill>
                <a:latin typeface="Times New Roman" pitchFamily="18" charset="0"/>
                <a:cs typeface="Times New Roman" pitchFamily="18" charset="0"/>
              </a:rPr>
              <a:t>.</a:t>
            </a:r>
          </a:p>
          <a:p>
            <a:pPr marL="457200">
              <a:lnSpc>
                <a:spcPct val="115000"/>
              </a:lnSpc>
              <a:spcAft>
                <a:spcPts val="0"/>
              </a:spcAft>
            </a:pPr>
            <a:r>
              <a:rPr lang="ru-RU" sz="2000" dirty="0" smtClean="0">
                <a:solidFill>
                  <a:schemeClr val="accent6">
                    <a:lumMod val="50000"/>
                  </a:schemeClr>
                </a:solidFill>
                <a:latin typeface="Times New Roman" pitchFamily="18" charset="0"/>
                <a:cs typeface="Times New Roman" pitchFamily="18" charset="0"/>
              </a:rPr>
              <a:t> • </a:t>
            </a:r>
            <a:r>
              <a:rPr lang="ru-RU" sz="2000" dirty="0" err="1" smtClean="0">
                <a:solidFill>
                  <a:schemeClr val="accent6">
                    <a:lumMod val="50000"/>
                  </a:schemeClr>
                </a:solidFill>
                <a:latin typeface="Times New Roman" pitchFamily="18" charset="0"/>
                <a:cs typeface="Times New Roman" pitchFamily="18" charset="0"/>
              </a:rPr>
              <a:t>Басқа адамдардың әсер</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н</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сез</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н</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п</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оларға </a:t>
            </a:r>
            <a:r>
              <a:rPr lang="ru-RU" sz="2000" dirty="0" smtClean="0">
                <a:solidFill>
                  <a:schemeClr val="accent6">
                    <a:lumMod val="50000"/>
                  </a:schemeClr>
                </a:solidFill>
                <a:latin typeface="Times New Roman" pitchFamily="18" charset="0"/>
                <a:cs typeface="Times New Roman" pitchFamily="18" charset="0"/>
              </a:rPr>
              <a:t>ел</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ктеп</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өз </a:t>
            </a:r>
            <a:r>
              <a:rPr lang="ru-RU" sz="2000" dirty="0" smtClean="0">
                <a:solidFill>
                  <a:schemeClr val="accent6">
                    <a:lumMod val="50000"/>
                  </a:schemeClr>
                </a:solidFill>
                <a:latin typeface="Times New Roman" pitchFamily="18" charset="0"/>
                <a:cs typeface="Times New Roman" pitchFamily="18" charset="0"/>
              </a:rPr>
              <a:t>м</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нез-құлқымызды өзгертем</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з</a:t>
            </a:r>
            <a:r>
              <a:rPr lang="ru-RU" sz="2000" dirty="0" smtClean="0">
                <a:solidFill>
                  <a:schemeClr val="accent6">
                    <a:lumMod val="50000"/>
                  </a:schemeClr>
                </a:solidFill>
                <a:latin typeface="Times New Roman" pitchFamily="18" charset="0"/>
                <a:cs typeface="Times New Roman" pitchFamily="18" charset="0"/>
              </a:rPr>
              <a:t>.</a:t>
            </a:r>
          </a:p>
          <a:p>
            <a:pPr marL="457200">
              <a:lnSpc>
                <a:spcPct val="115000"/>
              </a:lnSpc>
              <a:spcAft>
                <a:spcPts val="0"/>
              </a:spcAft>
            </a:pPr>
            <a:r>
              <a:rPr lang="ru-RU" sz="2000" dirty="0" smtClean="0">
                <a:solidFill>
                  <a:schemeClr val="accent6">
                    <a:lumMod val="50000"/>
                  </a:schemeClr>
                </a:solidFill>
                <a:latin typeface="Times New Roman" pitchFamily="18" charset="0"/>
                <a:cs typeface="Times New Roman" pitchFamily="18" charset="0"/>
              </a:rPr>
              <a:t> • </a:t>
            </a:r>
            <a:r>
              <a:rPr lang="ru-RU" sz="2000" dirty="0" err="1" smtClean="0">
                <a:solidFill>
                  <a:schemeClr val="accent6">
                    <a:lumMod val="50000"/>
                  </a:schemeClr>
                </a:solidFill>
                <a:latin typeface="Times New Roman" pitchFamily="18" charset="0"/>
                <a:cs typeface="Times New Roman" pitchFamily="18" charset="0"/>
              </a:rPr>
              <a:t>Шеш</a:t>
            </a:r>
            <a:r>
              <a:rPr lang="en-US" sz="2000" dirty="0" err="1" smtClean="0">
                <a:solidFill>
                  <a:schemeClr val="accent6">
                    <a:lumMod val="50000"/>
                  </a:schemeClr>
                </a:solidFill>
                <a:latin typeface="Times New Roman" pitchFamily="18" charset="0"/>
                <a:cs typeface="Times New Roman" pitchFamily="18" charset="0"/>
              </a:rPr>
              <a:t>i</a:t>
            </a:r>
            <a:r>
              <a:rPr lang="ru-RU" sz="2000" dirty="0" smtClean="0">
                <a:solidFill>
                  <a:schemeClr val="accent6">
                    <a:lumMod val="50000"/>
                  </a:schemeClr>
                </a:solidFill>
                <a:latin typeface="Times New Roman" pitchFamily="18" charset="0"/>
                <a:cs typeface="Times New Roman" pitchFamily="18" charset="0"/>
              </a:rPr>
              <a:t>м </a:t>
            </a:r>
            <a:r>
              <a:rPr lang="ru-RU" sz="2000" dirty="0" err="1" smtClean="0">
                <a:solidFill>
                  <a:schemeClr val="accent6">
                    <a:lumMod val="50000"/>
                  </a:schemeClr>
                </a:solidFill>
                <a:latin typeface="Times New Roman" pitchFamily="18" charset="0"/>
                <a:cs typeface="Times New Roman" pitchFamily="18" charset="0"/>
              </a:rPr>
              <a:t>қабылдағанда көп жағдайда қасыңдағы адамдардың п</a:t>
            </a:r>
            <a:r>
              <a:rPr lang="en-US" sz="2000" dirty="0" err="1" smtClean="0">
                <a:solidFill>
                  <a:schemeClr val="accent6">
                    <a:lumMod val="50000"/>
                  </a:schemeClr>
                </a:solidFill>
                <a:latin typeface="Times New Roman" pitchFamily="18" charset="0"/>
                <a:cs typeface="Times New Roman" pitchFamily="18" charset="0"/>
              </a:rPr>
              <a:t>i</a:t>
            </a:r>
            <a:r>
              <a:rPr lang="ru-RU" sz="2000" dirty="0" smtClean="0">
                <a:solidFill>
                  <a:schemeClr val="accent6">
                    <a:lumMod val="50000"/>
                  </a:schemeClr>
                </a:solidFill>
                <a:latin typeface="Times New Roman" pitchFamily="18" charset="0"/>
                <a:cs typeface="Times New Roman" pitchFamily="18" charset="0"/>
              </a:rPr>
              <a:t>к</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р</a:t>
            </a:r>
            <a:r>
              <a:rPr lang="en-US" sz="2000" dirty="0" err="1" smtClean="0">
                <a:solidFill>
                  <a:schemeClr val="accent6">
                    <a:lumMod val="50000"/>
                  </a:schemeClr>
                </a:solidFill>
                <a:latin typeface="Times New Roman" pitchFamily="18" charset="0"/>
                <a:cs typeface="Times New Roman" pitchFamily="18" charset="0"/>
              </a:rPr>
              <a:t>i</a:t>
            </a:r>
            <a:r>
              <a:rPr lang="ru-RU" sz="2000" dirty="0" err="1" smtClean="0">
                <a:solidFill>
                  <a:schemeClr val="accent6">
                    <a:lumMod val="50000"/>
                  </a:schemeClr>
                </a:solidFill>
                <a:latin typeface="Times New Roman" pitchFamily="18" charset="0"/>
                <a:cs typeface="Times New Roman" pitchFamily="18" charset="0"/>
              </a:rPr>
              <a:t>н</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есепке</a:t>
            </a:r>
            <a:r>
              <a:rPr lang="ru-RU" sz="2000" dirty="0" smtClean="0">
                <a:solidFill>
                  <a:schemeClr val="accent6">
                    <a:lumMod val="50000"/>
                  </a:schemeClr>
                </a:solidFill>
                <a:latin typeface="Times New Roman" pitchFamily="18" charset="0"/>
                <a:cs typeface="Times New Roman" pitchFamily="18" charset="0"/>
              </a:rPr>
              <a:t> </a:t>
            </a:r>
            <a:r>
              <a:rPr lang="ru-RU" sz="2000" dirty="0" err="1" smtClean="0">
                <a:solidFill>
                  <a:schemeClr val="accent6">
                    <a:lumMod val="50000"/>
                  </a:schemeClr>
                </a:solidFill>
                <a:latin typeface="Times New Roman" pitchFamily="18" charset="0"/>
                <a:cs typeface="Times New Roman" pitchFamily="18" charset="0"/>
              </a:rPr>
              <a:t>аламыз</a:t>
            </a:r>
            <a:r>
              <a:rPr lang="ru-RU" sz="2000" dirty="0" smtClean="0">
                <a:solidFill>
                  <a:schemeClr val="accent6">
                    <a:lumMod val="50000"/>
                  </a:schemeClr>
                </a:solidFill>
                <a:latin typeface="Times New Roman" pitchFamily="18" charset="0"/>
                <a:cs typeface="Times New Roman" pitchFamily="18" charset="0"/>
              </a:rPr>
              <a:t>.</a:t>
            </a:r>
          </a:p>
          <a:p>
            <a:pPr marL="457200">
              <a:lnSpc>
                <a:spcPct val="115000"/>
              </a:lnSpc>
              <a:spcAft>
                <a:spcPts val="0"/>
              </a:spcAft>
            </a:pPr>
            <a:r>
              <a:rPr lang="kk-KZ" sz="2000" dirty="0" smtClean="0">
                <a:solidFill>
                  <a:schemeClr val="accent6">
                    <a:lumMod val="50000"/>
                  </a:schemeClr>
                </a:solidFill>
                <a:latin typeface="Times New Roman" pitchFamily="18" charset="0"/>
                <a:cs typeface="Times New Roman" pitchFamily="18" charset="0"/>
              </a:rPr>
              <a:t>Сонымен қатар қарым-қатынас жасаудың өз мәдениеті болады. Мысалыға, </a:t>
            </a:r>
            <a:endParaRPr lang="ru-RU" sz="2000" dirty="0" smtClean="0">
              <a:solidFill>
                <a:schemeClr val="accent6">
                  <a:lumMod val="50000"/>
                </a:schemeClr>
              </a:solidFill>
              <a:latin typeface="Times New Roman" pitchFamily="18" charset="0"/>
              <a:cs typeface="Times New Roman" pitchFamily="18" charset="0"/>
            </a:endParaRPr>
          </a:p>
          <a:p>
            <a:pPr marL="457200">
              <a:lnSpc>
                <a:spcPct val="115000"/>
              </a:lnSpc>
              <a:spcAft>
                <a:spcPts val="0"/>
              </a:spcAft>
            </a:pPr>
            <a:r>
              <a:rPr lang="ru-RU" sz="2000" dirty="0" smtClean="0">
                <a:solidFill>
                  <a:schemeClr val="accent6">
                    <a:lumMod val="75000"/>
                  </a:schemeClr>
                </a:solidFill>
                <a:latin typeface="Times New Roman" pitchFamily="18" charset="0"/>
                <a:cs typeface="Times New Roman" pitchFamily="18" charset="0"/>
              </a:rPr>
              <a:t/>
            </a:r>
            <a:br>
              <a:rPr lang="ru-RU" sz="2000" dirty="0" smtClean="0">
                <a:solidFill>
                  <a:schemeClr val="accent6">
                    <a:lumMod val="75000"/>
                  </a:schemeClr>
                </a:solidFill>
                <a:latin typeface="Times New Roman" pitchFamily="18" charset="0"/>
                <a:cs typeface="Times New Roman" pitchFamily="18" charset="0"/>
              </a:rPr>
            </a:br>
            <a:endParaRPr lang="ru-RU" sz="2000" dirty="0">
              <a:solidFill>
                <a:schemeClr val="accent6">
                  <a:lumMod val="75000"/>
                </a:schemeClr>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895921810"/>
      </p:ext>
    </p:extLst>
  </p:cSld>
  <p:clrMapOvr>
    <a:masterClrMapping/>
  </p:clrMapOvr>
  <p:transition spd="slow">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oldir\Desktop\слайд\к.jpg"/>
          <p:cNvPicPr>
            <a:picLocks noChangeAspect="1" noChangeArrowheads="1"/>
          </p:cNvPicPr>
          <p:nvPr/>
        </p:nvPicPr>
        <p:blipFill>
          <a:blip r:embed="rId2">
            <a:lum/>
          </a:blip>
          <a:srcRect/>
          <a:stretch>
            <a:fillRect/>
          </a:stretch>
        </p:blipFill>
        <p:spPr bwMode="auto">
          <a:xfrm>
            <a:off x="0" y="0"/>
            <a:ext cx="9144000" cy="6858000"/>
          </a:xfrm>
          <a:prstGeom prst="rect">
            <a:avLst/>
          </a:prstGeom>
          <a:noFill/>
        </p:spPr>
      </p:pic>
      <p:sp>
        <p:nvSpPr>
          <p:cNvPr id="8" name="TextBox 7"/>
          <p:cNvSpPr txBox="1"/>
          <p:nvPr/>
        </p:nvSpPr>
        <p:spPr>
          <a:xfrm>
            <a:off x="3000364" y="1285860"/>
            <a:ext cx="5357850" cy="523220"/>
          </a:xfrm>
          <a:prstGeom prst="rect">
            <a:avLst/>
          </a:prstGeom>
          <a:noFill/>
        </p:spPr>
        <p:txBody>
          <a:bodyPr wrap="square" rtlCol="0">
            <a:spAutoFit/>
          </a:bodyPr>
          <a:lstStyle/>
          <a:p>
            <a:r>
              <a:rPr lang="kk-KZ" b="1" dirty="0" smtClean="0"/>
              <a:t> </a:t>
            </a:r>
            <a:r>
              <a:rPr lang="kk-KZ" sz="2800" b="1" dirty="0" smtClean="0">
                <a:solidFill>
                  <a:schemeClr val="tx2">
                    <a:lumMod val="60000"/>
                    <a:lumOff val="40000"/>
                  </a:schemeClr>
                </a:solidFill>
                <a:latin typeface="Times New Roman" pitchFamily="18" charset="0"/>
                <a:cs typeface="Times New Roman" pitchFamily="18" charset="0"/>
              </a:rPr>
              <a:t> </a:t>
            </a:r>
            <a:r>
              <a:rPr lang="kk-KZ" sz="2000" b="1" dirty="0" smtClean="0">
                <a:solidFill>
                  <a:schemeClr val="accent6">
                    <a:lumMod val="75000"/>
                  </a:schemeClr>
                </a:solidFill>
                <a:latin typeface="Times New Roman" pitchFamily="18" charset="0"/>
                <a:cs typeface="Times New Roman" pitchFamily="18" charset="0"/>
              </a:rPr>
              <a:t>      </a:t>
            </a:r>
            <a:endParaRPr lang="ru-RU" sz="2000" dirty="0">
              <a:solidFill>
                <a:schemeClr val="accent6">
                  <a:lumMod val="75000"/>
                </a:schemeClr>
              </a:solidFill>
              <a:latin typeface="Times New Roman" pitchFamily="18" charset="0"/>
              <a:cs typeface="Times New Roman" pitchFamily="18" charset="0"/>
            </a:endParaRPr>
          </a:p>
        </p:txBody>
      </p:sp>
      <p:sp>
        <p:nvSpPr>
          <p:cNvPr id="5" name="TextBox 4"/>
          <p:cNvSpPr txBox="1"/>
          <p:nvPr/>
        </p:nvSpPr>
        <p:spPr>
          <a:xfrm>
            <a:off x="1928794" y="500042"/>
            <a:ext cx="6500858" cy="5832366"/>
          </a:xfrm>
          <a:prstGeom prst="rect">
            <a:avLst/>
          </a:prstGeom>
          <a:noFill/>
        </p:spPr>
        <p:txBody>
          <a:bodyPr wrap="square" rtlCol="0">
            <a:spAutoFit/>
          </a:bodyPr>
          <a:lstStyle/>
          <a:p>
            <a:pPr>
              <a:buFont typeface="Arial" pitchFamily="34" charset="0"/>
              <a:buChar char="•"/>
            </a:pP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Ағашта қанша жапырақтың болатыны</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секілді</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адамда</a:t>
            </a:r>
            <a:r>
              <a:rPr lang="ru-RU" sz="2200" dirty="0" smtClean="0">
                <a:solidFill>
                  <a:srgbClr val="002060"/>
                </a:solidFill>
                <a:latin typeface="Times New Roman" pitchFamily="18" charset="0"/>
                <a:cs typeface="Times New Roman" pitchFamily="18" charset="0"/>
              </a:rPr>
              <a:t> да </a:t>
            </a:r>
            <a:r>
              <a:rPr lang="ru-RU" sz="2200" dirty="0" err="1" smtClean="0">
                <a:solidFill>
                  <a:srgbClr val="002060"/>
                </a:solidFill>
                <a:latin typeface="Times New Roman" pitchFamily="18" charset="0"/>
                <a:cs typeface="Times New Roman" pitchFamily="18" charset="0"/>
              </a:rPr>
              <a:t>сонша</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мінез</a:t>
            </a:r>
            <a:r>
              <a:rPr lang="ru-RU" sz="2200" dirty="0" smtClean="0">
                <a:solidFill>
                  <a:srgbClr val="002060"/>
                </a:solidFill>
                <a:latin typeface="Times New Roman" pitchFamily="18" charset="0"/>
                <a:cs typeface="Times New Roman" pitchFamily="18" charset="0"/>
              </a:rPr>
              <a:t> бар. </a:t>
            </a:r>
            <a:r>
              <a:rPr lang="ru-RU" sz="2200" dirty="0" err="1" smtClean="0">
                <a:solidFill>
                  <a:srgbClr val="002060"/>
                </a:solidFill>
                <a:latin typeface="Times New Roman" pitchFamily="18" charset="0"/>
                <a:cs typeface="Times New Roman" pitchFamily="18" charset="0"/>
              </a:rPr>
              <a:t>Өте жабық, тұйық адамдармен</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араласу</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оңай емес</a:t>
            </a:r>
            <a:r>
              <a:rPr lang="ru-RU" sz="2200" dirty="0" smtClean="0">
                <a:solidFill>
                  <a:srgbClr val="002060"/>
                </a:solidFill>
                <a:latin typeface="Times New Roman" pitchFamily="18" charset="0"/>
                <a:cs typeface="Times New Roman" pitchFamily="18" charset="0"/>
              </a:rPr>
              <a:t>. Ал </a:t>
            </a:r>
            <a:r>
              <a:rPr lang="ru-RU" sz="2200" dirty="0" err="1" smtClean="0">
                <a:solidFill>
                  <a:srgbClr val="002060"/>
                </a:solidFill>
                <a:latin typeface="Times New Roman" pitchFamily="18" charset="0"/>
                <a:cs typeface="Times New Roman" pitchFamily="18" charset="0"/>
              </a:rPr>
              <a:t>өз ойын</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жеткізе</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алмайтын</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адамдармен</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қарым-қатынасты қалай жасауға болады</a:t>
            </a:r>
            <a:r>
              <a:rPr lang="ru-RU" sz="2200" dirty="0" smtClean="0">
                <a:solidFill>
                  <a:srgbClr val="002060"/>
                </a:solidFill>
                <a:latin typeface="Times New Roman" pitchFamily="18" charset="0"/>
                <a:cs typeface="Times New Roman" pitchFamily="18" charset="0"/>
              </a:rPr>
              <a:t>? </a:t>
            </a:r>
          </a:p>
          <a:p>
            <a:pPr>
              <a:buFont typeface="Arial" pitchFamily="34" charset="0"/>
              <a:buChar char="•"/>
            </a:pPr>
            <a:endParaRPr lang="ru-RU" sz="2200" dirty="0" smtClean="0">
              <a:solidFill>
                <a:srgbClr val="002060"/>
              </a:solidFill>
              <a:latin typeface="Times New Roman" pitchFamily="18" charset="0"/>
              <a:cs typeface="Times New Roman" pitchFamily="18" charset="0"/>
            </a:endParaRPr>
          </a:p>
          <a:p>
            <a:pPr>
              <a:buFont typeface="Arial" pitchFamily="34" charset="0"/>
              <a:buChar char="•"/>
            </a:pPr>
            <a:r>
              <a:rPr lang="ru-RU" sz="2200" dirty="0" smtClean="0">
                <a:solidFill>
                  <a:srgbClr val="002060"/>
                </a:solidFill>
                <a:latin typeface="Times New Roman" pitchFamily="18" charset="0"/>
                <a:cs typeface="Times New Roman" pitchFamily="18" charset="0"/>
              </a:rPr>
              <a:t>  </a:t>
            </a:r>
            <a:r>
              <a:rPr lang="ru-RU" sz="2200" b="1" i="1" dirty="0" err="1" smtClean="0">
                <a:solidFill>
                  <a:srgbClr val="002060"/>
                </a:solidFill>
                <a:latin typeface="Times New Roman" pitchFamily="18" charset="0"/>
                <a:cs typeface="Times New Roman" pitchFamily="18" charset="0"/>
              </a:rPr>
              <a:t>Көбіміздің сөзіміз ыңғайлы уақытта қажетті сөз айтпаудың кесірінен</a:t>
            </a:r>
            <a:r>
              <a:rPr lang="ru-RU" sz="2200" b="1" i="1" dirty="0" smtClean="0">
                <a:solidFill>
                  <a:srgbClr val="002060"/>
                </a:solidFill>
                <a:latin typeface="Times New Roman" pitchFamily="18" charset="0"/>
                <a:cs typeface="Times New Roman" pitchFamily="18" charset="0"/>
              </a:rPr>
              <a:t> </a:t>
            </a:r>
            <a:r>
              <a:rPr lang="ru-RU" sz="2200" b="1" i="1" dirty="0" err="1" smtClean="0">
                <a:solidFill>
                  <a:srgbClr val="002060"/>
                </a:solidFill>
                <a:latin typeface="Times New Roman" pitchFamily="18" charset="0"/>
                <a:cs typeface="Times New Roman" pitchFamily="18" charset="0"/>
              </a:rPr>
              <a:t>жараспай</a:t>
            </a:r>
            <a:r>
              <a:rPr lang="ru-RU" sz="2200" b="1" i="1" dirty="0" smtClean="0">
                <a:solidFill>
                  <a:srgbClr val="002060"/>
                </a:solidFill>
                <a:latin typeface="Times New Roman" pitchFamily="18" charset="0"/>
                <a:cs typeface="Times New Roman" pitchFamily="18" charset="0"/>
              </a:rPr>
              <a:t> </a:t>
            </a:r>
            <a:r>
              <a:rPr lang="ru-RU" sz="2200" b="1" i="1" dirty="0" err="1" smtClean="0">
                <a:solidFill>
                  <a:srgbClr val="002060"/>
                </a:solidFill>
                <a:latin typeface="Times New Roman" pitchFamily="18" charset="0"/>
                <a:cs typeface="Times New Roman" pitchFamily="18" charset="0"/>
              </a:rPr>
              <a:t>жатады</a:t>
            </a:r>
            <a:r>
              <a:rPr lang="ru-RU" sz="2200" b="1" i="1" dirty="0" smtClean="0">
                <a:solidFill>
                  <a:srgbClr val="002060"/>
                </a:solidFill>
                <a:latin typeface="Times New Roman" pitchFamily="18" charset="0"/>
                <a:cs typeface="Times New Roman" pitchFamily="18" charset="0"/>
              </a:rPr>
              <a:t>.</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Мысалы</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өте тәрбиелі адамның бұзақымен өте сыпайы</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түрде сөйлесуі немесе</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үндемеу керек</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жерде</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көпіріп сөйлей </a:t>
            </a:r>
            <a:r>
              <a:rPr lang="ru-RU" sz="2200" dirty="0" smtClean="0">
                <a:solidFill>
                  <a:srgbClr val="002060"/>
                </a:solidFill>
                <a:latin typeface="Times New Roman" pitchFamily="18" charset="0"/>
                <a:cs typeface="Times New Roman" pitchFamily="18" charset="0"/>
              </a:rPr>
              <a:t>беру, не </a:t>
            </a:r>
            <a:r>
              <a:rPr lang="ru-RU" sz="2200" dirty="0" err="1" smtClean="0">
                <a:solidFill>
                  <a:srgbClr val="002060"/>
                </a:solidFill>
                <a:latin typeface="Times New Roman" pitchFamily="18" charset="0"/>
                <a:cs typeface="Times New Roman" pitchFamily="18" charset="0"/>
              </a:rPr>
              <a:t>сөйлеу керек</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жерде</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тас-түйін боп</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ауыз</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ашпай</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отырып</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алу</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ыңғайсыздық тудырады</a:t>
            </a:r>
            <a:r>
              <a:rPr lang="ru-RU" sz="2200" dirty="0" smtClean="0">
                <a:solidFill>
                  <a:srgbClr val="002060"/>
                </a:solidFill>
                <a:latin typeface="Times New Roman" pitchFamily="18" charset="0"/>
                <a:cs typeface="Times New Roman" pitchFamily="18" charset="0"/>
              </a:rPr>
              <a:t>. </a:t>
            </a:r>
          </a:p>
          <a:p>
            <a:pPr>
              <a:buFont typeface="Arial" pitchFamily="34" charset="0"/>
              <a:buChar char="•"/>
            </a:pPr>
            <a:r>
              <a:rPr lang="ru-RU" sz="2200" b="1" i="1" dirty="0" smtClean="0">
                <a:solidFill>
                  <a:srgbClr val="002060"/>
                </a:solidFill>
                <a:latin typeface="Times New Roman" pitchFamily="18" charset="0"/>
                <a:cs typeface="Times New Roman" pitchFamily="18" charset="0"/>
              </a:rPr>
              <a:t> </a:t>
            </a:r>
            <a:r>
              <a:rPr lang="ru-RU" sz="2200" b="1" i="1" dirty="0" err="1" smtClean="0">
                <a:solidFill>
                  <a:srgbClr val="002060"/>
                </a:solidFill>
                <a:latin typeface="Times New Roman" pitchFamily="18" charset="0"/>
                <a:cs typeface="Times New Roman" pitchFamily="18" charset="0"/>
              </a:rPr>
              <a:t>Қашанда шынайы</a:t>
            </a:r>
            <a:r>
              <a:rPr lang="ru-RU" sz="2200" b="1" i="1" dirty="0" smtClean="0">
                <a:solidFill>
                  <a:srgbClr val="002060"/>
                </a:solidFill>
                <a:latin typeface="Times New Roman" pitchFamily="18" charset="0"/>
                <a:cs typeface="Times New Roman" pitchFamily="18" charset="0"/>
              </a:rPr>
              <a:t> </a:t>
            </a:r>
            <a:r>
              <a:rPr lang="ru-RU" sz="2200" b="1" i="1" dirty="0" err="1" smtClean="0">
                <a:solidFill>
                  <a:srgbClr val="002060"/>
                </a:solidFill>
                <a:latin typeface="Times New Roman" pitchFamily="18" charset="0"/>
                <a:cs typeface="Times New Roman" pitchFamily="18" charset="0"/>
              </a:rPr>
              <a:t>болуға ұмтылыңыз.</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Күлкіңіз келмеген</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жерде</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күлмеңіз.</a:t>
            </a:r>
            <a:r>
              <a:rPr lang="ru-RU" sz="2200" dirty="0" smtClean="0">
                <a:solidFill>
                  <a:srgbClr val="002060"/>
                </a:solidFill>
                <a:latin typeface="Times New Roman" pitchFamily="18" charset="0"/>
                <a:cs typeface="Times New Roman" pitchFamily="18" charset="0"/>
              </a:rPr>
              <a:t> </a:t>
            </a:r>
            <a:r>
              <a:rPr lang="ru-RU" sz="2200" dirty="0" err="1" smtClean="0">
                <a:solidFill>
                  <a:srgbClr val="002060"/>
                </a:solidFill>
                <a:latin typeface="Times New Roman" pitchFamily="18" charset="0"/>
                <a:cs typeface="Times New Roman" pitchFamily="18" charset="0"/>
              </a:rPr>
              <a:t>Қарым-қатынаста табиғи бейнеңізді сақтауға тырысыңыз</a:t>
            </a:r>
            <a:endParaRPr lang="ru-RU" sz="2200" dirty="0" smtClean="0">
              <a:solidFill>
                <a:srgbClr val="002060"/>
              </a:solidFill>
              <a:latin typeface="Times New Roman" pitchFamily="18" charset="0"/>
              <a:cs typeface="Times New Roman" pitchFamily="18" charset="0"/>
            </a:endParaRPr>
          </a:p>
          <a:p>
            <a:endParaRPr lang="ru-RU" sz="2100" dirty="0"/>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салтааа\Новая папка\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57290" y="1142984"/>
            <a:ext cx="7286676" cy="600164"/>
          </a:xfrm>
          <a:prstGeom prst="rect">
            <a:avLst/>
          </a:prstGeom>
          <a:noFill/>
        </p:spPr>
        <p:txBody>
          <a:bodyPr wrap="square" rtlCol="0">
            <a:spAutoFit/>
          </a:bodyPr>
          <a:lstStyle/>
          <a:p>
            <a:r>
              <a:rPr lang="kk-KZ" sz="1500" dirty="0" smtClean="0">
                <a:latin typeface="Times New Roman" pitchFamily="18" charset="0"/>
                <a:cs typeface="Times New Roman" pitchFamily="18" charset="0"/>
              </a:rPr>
              <a:t>.</a:t>
            </a:r>
            <a:endParaRPr lang="ru-RU" sz="1500" dirty="0" smtClean="0">
              <a:latin typeface="Times New Roman" pitchFamily="18" charset="0"/>
              <a:cs typeface="Times New Roman" pitchFamily="18" charset="0"/>
            </a:endParaRPr>
          </a:p>
          <a:p>
            <a:endParaRPr lang="ru-RU" dirty="0"/>
          </a:p>
        </p:txBody>
      </p:sp>
      <p:sp>
        <p:nvSpPr>
          <p:cNvPr id="7" name="TextBox 6"/>
          <p:cNvSpPr txBox="1"/>
          <p:nvPr/>
        </p:nvSpPr>
        <p:spPr>
          <a:xfrm>
            <a:off x="1071538" y="928670"/>
            <a:ext cx="7286676" cy="4801314"/>
          </a:xfrm>
          <a:prstGeom prst="rect">
            <a:avLst/>
          </a:prstGeom>
          <a:noFill/>
        </p:spPr>
        <p:txBody>
          <a:bodyPr wrap="square" rtlCol="0">
            <a:spAutoFit/>
          </a:bodyPr>
          <a:lstStyle/>
          <a:p>
            <a:r>
              <a:rPr lang="ru-RU" dirty="0" smtClean="0">
                <a:solidFill>
                  <a:srgbClr val="FF0000"/>
                </a:solidFill>
                <a:latin typeface="Times New Roman" pitchFamily="18" charset="0"/>
                <a:cs typeface="Times New Roman" pitchFamily="18" charset="0"/>
              </a:rPr>
              <a:t> </a:t>
            </a:r>
            <a:r>
              <a:rPr lang="ru-RU" dirty="0" smtClean="0">
                <a:solidFill>
                  <a:srgbClr val="0000FF"/>
                </a:solidFill>
                <a:latin typeface="Times New Roman" pitchFamily="18" charset="0"/>
                <a:cs typeface="Times New Roman" pitchFamily="18" charset="0"/>
              </a:rPr>
              <a:t> *      </a:t>
            </a:r>
            <a:r>
              <a:rPr lang="ru-RU" b="1" dirty="0" err="1" smtClean="0">
                <a:solidFill>
                  <a:srgbClr val="0000FF"/>
                </a:solidFill>
                <a:latin typeface="Times New Roman" pitchFamily="18" charset="0"/>
                <a:cs typeface="Times New Roman" pitchFamily="18" charset="0"/>
                <a:hlinkClick r:id="rId3"/>
              </a:rPr>
              <a:t>Сәлемдесу</a:t>
            </a:r>
            <a:r>
              <a:rPr lang="ru-RU" b="1" dirty="0" err="1" smtClean="0">
                <a:solidFill>
                  <a:srgbClr val="0000FF"/>
                </a:solidFill>
                <a:latin typeface="Times New Roman" pitchFamily="18" charset="0"/>
                <a:cs typeface="Times New Roman" pitchFamily="18" charset="0"/>
              </a:rPr>
              <a:t>-</a:t>
            </a:r>
            <a:r>
              <a:rPr lang="ru-RU" dirty="0" err="1" smtClean="0">
                <a:solidFill>
                  <a:srgbClr val="0000FF"/>
                </a:solidFill>
                <a:latin typeface="Times New Roman" pitchFamily="18" charset="0"/>
                <a:cs typeface="Times New Roman" pitchFamily="18" charset="0"/>
              </a:rPr>
              <a:t> </a:t>
            </a:r>
            <a:r>
              <a:rPr lang="ru-RU" b="1" i="1" dirty="0" err="1" smtClean="0">
                <a:solidFill>
                  <a:srgbClr val="0000FF"/>
                </a:solidFill>
                <a:latin typeface="Times New Roman" pitchFamily="18" charset="0"/>
                <a:cs typeface="Times New Roman" pitchFamily="18" charset="0"/>
              </a:rPr>
              <a:t>мәдениеттің алғышарты.</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Сондықтан </a:t>
            </a:r>
            <a:r>
              <a:rPr lang="ru-RU" dirty="0" smtClean="0">
                <a:solidFill>
                  <a:srgbClr val="0000FF"/>
                </a:solidFill>
                <a:latin typeface="Times New Roman" pitchFamily="18" charset="0"/>
                <a:cs typeface="Times New Roman" pitchFamily="18" charset="0"/>
              </a:rPr>
              <a:t>да, </a:t>
            </a:r>
            <a:r>
              <a:rPr lang="ru-RU" dirty="0" err="1" smtClean="0">
                <a:solidFill>
                  <a:srgbClr val="0000FF"/>
                </a:solidFill>
                <a:latin typeface="Times New Roman" pitchFamily="18" charset="0"/>
                <a:cs typeface="Times New Roman" pitchFamily="18" charset="0"/>
              </a:rPr>
              <a:t>кім-кіммен</a:t>
            </a:r>
            <a:r>
              <a:rPr lang="ru-RU" dirty="0" smtClean="0">
                <a:solidFill>
                  <a:srgbClr val="0000FF"/>
                </a:solidFill>
                <a:latin typeface="Times New Roman" pitchFamily="18" charset="0"/>
                <a:cs typeface="Times New Roman" pitchFamily="18" charset="0"/>
              </a:rPr>
              <a:t> де </a:t>
            </a:r>
            <a:r>
              <a:rPr lang="ru-RU" dirty="0" err="1" smtClean="0">
                <a:solidFill>
                  <a:srgbClr val="0000FF"/>
                </a:solidFill>
                <a:latin typeface="Times New Roman" pitchFamily="18" charset="0"/>
                <a:cs typeface="Times New Roman" pitchFamily="18" charset="0"/>
              </a:rPr>
              <a:t>сәлеміңіз түзу болсын</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Егер</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танысқан бойда</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танысқан адамыңыздың аты</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есіңізден сарт</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етіп</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шығып кетсе</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оған "Атыңызды қайталаңызшы" деп</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айтпауға тырысыңыз.</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Немесе</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көшеден танысыңызды көріп қалып, оның </a:t>
            </a:r>
            <a:r>
              <a:rPr lang="ru-RU" dirty="0" smtClean="0">
                <a:solidFill>
                  <a:srgbClr val="0000FF"/>
                </a:solidFill>
                <a:latin typeface="Times New Roman" pitchFamily="18" charset="0"/>
                <a:cs typeface="Times New Roman" pitchFamily="18" charset="0"/>
              </a:rPr>
              <a:t>да </a:t>
            </a:r>
            <a:r>
              <a:rPr lang="ru-RU" dirty="0" err="1" smtClean="0">
                <a:solidFill>
                  <a:srgbClr val="0000FF"/>
                </a:solidFill>
                <a:latin typeface="Times New Roman" pitchFamily="18" charset="0"/>
                <a:cs typeface="Times New Roman" pitchFamily="18" charset="0"/>
              </a:rPr>
              <a:t>атын</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есіңізге түсіре алмасаңыз</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Атыңыз кім</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еді</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деп</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сұрау ыңғайсыз</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Оның орнына</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Сізді</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көргеніме қуаныштымын" деу</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әлдеқайда жағымды әсер қалдыратыны сөзсіз </a:t>
            </a:r>
            <a:r>
              <a:rPr lang="ru-RU" smtClean="0">
                <a:solidFill>
                  <a:srgbClr val="0000FF"/>
                </a:solidFill>
                <a:latin typeface="Times New Roman" pitchFamily="18" charset="0"/>
                <a:cs typeface="Times New Roman" pitchFamily="18" charset="0"/>
              </a:rPr>
              <a:t>.   </a:t>
            </a:r>
          </a:p>
          <a:p>
            <a:r>
              <a:rPr lang="ru-RU" smtClean="0">
                <a:solidFill>
                  <a:srgbClr val="0000FF"/>
                </a:solidFill>
                <a:latin typeface="Times New Roman" pitchFamily="18" charset="0"/>
                <a:cs typeface="Times New Roman" pitchFamily="18" charset="0"/>
              </a:rPr>
              <a:t>* </a:t>
            </a:r>
            <a:endParaRPr lang="ru-RU" dirty="0" smtClean="0">
              <a:solidFill>
                <a:srgbClr val="0000FF"/>
              </a:solidFill>
              <a:latin typeface="Times New Roman" pitchFamily="18" charset="0"/>
              <a:cs typeface="Times New Roman" pitchFamily="18" charset="0"/>
            </a:endParaRPr>
          </a:p>
          <a:p>
            <a:r>
              <a:rPr lang="ru-RU" dirty="0" err="1" smtClean="0">
                <a:solidFill>
                  <a:srgbClr val="0000FF"/>
                </a:solidFill>
                <a:latin typeface="Times New Roman" pitchFamily="18" charset="0"/>
                <a:cs typeface="Times New Roman" pitchFamily="18" charset="0"/>
              </a:rPr>
              <a:t>Қарым-қатынас кезінде</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адамнан</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ақша төңірегіне тірелетін</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мәселелерді себепсізден-себепсіз</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сұрамауға тырысыңыз.</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Мысалы</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"Жалақыңыз қанша?" немесе</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"Пәтеріңізге қанша төлейсіз?" деген</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сұрақтарды өзі айтпайынша</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сұрамағаныңыз жөн.</a:t>
            </a:r>
            <a:r>
              <a:rPr lang="ru-RU" dirty="0" smtClean="0">
                <a:solidFill>
                  <a:srgbClr val="0000FF"/>
                </a:solidFill>
                <a:latin typeface="Times New Roman" pitchFamily="18" charset="0"/>
                <a:cs typeface="Times New Roman" pitchFamily="18" charset="0"/>
              </a:rPr>
              <a:t> </a:t>
            </a:r>
          </a:p>
          <a:p>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Сондай-ақ, адамның жасын</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сұрау </a:t>
            </a:r>
            <a:r>
              <a:rPr lang="ru-RU" dirty="0" smtClean="0">
                <a:solidFill>
                  <a:srgbClr val="0000FF"/>
                </a:solidFill>
                <a:latin typeface="Times New Roman" pitchFamily="18" charset="0"/>
                <a:cs typeface="Times New Roman" pitchFamily="18" charset="0"/>
              </a:rPr>
              <a:t>да </a:t>
            </a:r>
            <a:r>
              <a:rPr lang="ru-RU" dirty="0" err="1" smtClean="0">
                <a:solidFill>
                  <a:srgbClr val="0000FF"/>
                </a:solidFill>
                <a:latin typeface="Times New Roman" pitchFamily="18" charset="0"/>
                <a:cs typeface="Times New Roman" pitchFamily="18" charset="0"/>
              </a:rPr>
              <a:t>мәдениетке жатпайды</a:t>
            </a:r>
            <a:r>
              <a:rPr lang="ru-RU" dirty="0" smtClean="0">
                <a:solidFill>
                  <a:srgbClr val="0000FF"/>
                </a:solidFill>
                <a:latin typeface="Times New Roman" pitchFamily="18" charset="0"/>
                <a:cs typeface="Times New Roman" pitchFamily="18" charset="0"/>
              </a:rPr>
              <a:t>. </a:t>
            </a:r>
          </a:p>
          <a:p>
            <a:r>
              <a:rPr lang="ru-RU" dirty="0" err="1" smtClean="0">
                <a:solidFill>
                  <a:srgbClr val="0000FF"/>
                </a:solidFill>
                <a:latin typeface="Times New Roman" pitchFamily="18" charset="0"/>
                <a:cs typeface="Times New Roman" pitchFamily="18" charset="0"/>
              </a:rPr>
              <a:t>Егер</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жаңа танысқан адамыңыз ортақ таныстарыңызды даттап</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жатса</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оған қосыла кетіп</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жамандап</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жүрмеңіз.</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Немесе</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сіз</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танымайтын</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бейтаныс</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біреуді</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жамандап</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жатса</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қосылмаңыз.</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Бейтарап</a:t>
            </a:r>
            <a:r>
              <a:rPr lang="ru-RU" dirty="0" smtClean="0">
                <a:solidFill>
                  <a:srgbClr val="0000FF"/>
                </a:solidFill>
                <a:latin typeface="Times New Roman" pitchFamily="18" charset="0"/>
                <a:cs typeface="Times New Roman" pitchFamily="18" charset="0"/>
              </a:rPr>
              <a:t> </a:t>
            </a:r>
            <a:r>
              <a:rPr lang="ru-RU" dirty="0" err="1" smtClean="0">
                <a:solidFill>
                  <a:srgbClr val="0000FF"/>
                </a:solidFill>
                <a:latin typeface="Times New Roman" pitchFamily="18" charset="0"/>
                <a:cs typeface="Times New Roman" pitchFamily="18" charset="0"/>
              </a:rPr>
              <a:t>қалыңыз.</a:t>
            </a:r>
            <a:r>
              <a:rPr lang="ru-RU" dirty="0" smtClean="0">
                <a:solidFill>
                  <a:srgbClr val="0000FF"/>
                </a:solidFill>
                <a:latin typeface="Times New Roman" pitchFamily="18" charset="0"/>
                <a:cs typeface="Times New Roman" pitchFamily="18" charset="0"/>
              </a:rPr>
              <a:t> </a:t>
            </a:r>
          </a:p>
          <a:p>
            <a:endParaRPr lang="ru-RU" dirty="0"/>
          </a:p>
        </p:txBody>
      </p:sp>
    </p:spTree>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user\Desktop\салтааа\Новая папка\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1357290" y="785794"/>
            <a:ext cx="6786610" cy="1323439"/>
          </a:xfrm>
          <a:prstGeom prst="rect">
            <a:avLst/>
          </a:prstGeom>
        </p:spPr>
        <p:txBody>
          <a:bodyPr wrap="square">
            <a:spAutoFit/>
          </a:bodyPr>
          <a:lstStyle/>
          <a:p>
            <a:r>
              <a:rPr lang="kk-KZ" sz="2000" b="1" dirty="0" smtClean="0">
                <a:solidFill>
                  <a:srgbClr val="0000FF"/>
                </a:solidFill>
                <a:latin typeface="Times New Roman" pitchFamily="18" charset="0"/>
                <a:cs typeface="Times New Roman" pitchFamily="18" charset="0"/>
              </a:rPr>
              <a:t>Қ</a:t>
            </a:r>
            <a:r>
              <a:rPr lang="ru-RU" sz="2000" b="1" dirty="0" err="1" smtClean="0">
                <a:solidFill>
                  <a:srgbClr val="0000FF"/>
                </a:solidFill>
                <a:latin typeface="Times New Roman" pitchFamily="18" charset="0"/>
                <a:cs typeface="Times New Roman" pitchFamily="18" charset="0"/>
              </a:rPr>
              <a:t>арым-қатынас кезінде</a:t>
            </a:r>
            <a:r>
              <a:rPr lang="ru-RU" sz="2000" b="1" dirty="0" smtClean="0">
                <a:solidFill>
                  <a:srgbClr val="0000FF"/>
                </a:solidFill>
                <a:latin typeface="Times New Roman" pitchFamily="18" charset="0"/>
                <a:cs typeface="Times New Roman" pitchFamily="18" charset="0"/>
              </a:rPr>
              <a:t> </a:t>
            </a:r>
            <a:r>
              <a:rPr lang="ru-RU" sz="2000" b="1" dirty="0" err="1" smtClean="0">
                <a:solidFill>
                  <a:srgbClr val="0000FF"/>
                </a:solidFill>
                <a:latin typeface="Times New Roman" pitchFamily="18" charset="0"/>
                <a:cs typeface="Times New Roman" pitchFamily="18" charset="0"/>
              </a:rPr>
              <a:t>адамның кей</a:t>
            </a:r>
            <a:r>
              <a:rPr lang="ru-RU" sz="2000" b="1" dirty="0" smtClean="0">
                <a:solidFill>
                  <a:srgbClr val="0000FF"/>
                </a:solidFill>
                <a:latin typeface="Times New Roman" pitchFamily="18" charset="0"/>
                <a:cs typeface="Times New Roman" pitchFamily="18" charset="0"/>
              </a:rPr>
              <a:t> </a:t>
            </a:r>
            <a:r>
              <a:rPr lang="ru-RU" sz="2000" b="1" dirty="0" err="1" smtClean="0">
                <a:solidFill>
                  <a:srgbClr val="0000FF"/>
                </a:solidFill>
                <a:latin typeface="Times New Roman" pitchFamily="18" charset="0"/>
                <a:cs typeface="Times New Roman" pitchFamily="18" charset="0"/>
              </a:rPr>
              <a:t>сөздерді қайта-қайта айту</a:t>
            </a:r>
            <a:r>
              <a:rPr lang="ru-RU" sz="2000" b="1" dirty="0" smtClean="0">
                <a:solidFill>
                  <a:srgbClr val="0000FF"/>
                </a:solidFill>
                <a:latin typeface="Times New Roman" pitchFamily="18" charset="0"/>
                <a:cs typeface="Times New Roman" pitchFamily="18" charset="0"/>
              </a:rPr>
              <a:t> </a:t>
            </a:r>
            <a:r>
              <a:rPr lang="ru-RU" sz="2000" b="1" dirty="0" err="1" smtClean="0">
                <a:solidFill>
                  <a:srgbClr val="0000FF"/>
                </a:solidFill>
                <a:latin typeface="Times New Roman" pitchFamily="18" charset="0"/>
                <a:cs typeface="Times New Roman" pitchFamily="18" charset="0"/>
              </a:rPr>
              <a:t>әдеті болады</a:t>
            </a:r>
            <a:r>
              <a:rPr lang="ru-RU" sz="2000" b="1" dirty="0" smtClean="0">
                <a:solidFill>
                  <a:srgbClr val="0000FF"/>
                </a:solidFill>
                <a:latin typeface="Times New Roman" pitchFamily="18" charset="0"/>
                <a:cs typeface="Times New Roman" pitchFamily="18" charset="0"/>
              </a:rPr>
              <a:t>. </a:t>
            </a:r>
            <a:r>
              <a:rPr lang="ru-RU" sz="2000" b="1" dirty="0" err="1" smtClean="0">
                <a:solidFill>
                  <a:srgbClr val="0000FF"/>
                </a:solidFill>
                <a:latin typeface="Times New Roman" pitchFamily="18" charset="0"/>
                <a:cs typeface="Times New Roman" pitchFamily="18" charset="0"/>
              </a:rPr>
              <a:t>Мағынасы келсе</a:t>
            </a:r>
            <a:r>
              <a:rPr lang="ru-RU" sz="2000" b="1" dirty="0" smtClean="0">
                <a:solidFill>
                  <a:srgbClr val="0000FF"/>
                </a:solidFill>
                <a:latin typeface="Times New Roman" pitchFamily="18" charset="0"/>
                <a:cs typeface="Times New Roman" pitchFamily="18" charset="0"/>
              </a:rPr>
              <a:t> де, </a:t>
            </a:r>
            <a:r>
              <a:rPr lang="ru-RU" sz="2000" b="1" dirty="0" err="1" smtClean="0">
                <a:solidFill>
                  <a:srgbClr val="0000FF"/>
                </a:solidFill>
                <a:latin typeface="Times New Roman" pitchFamily="18" charset="0"/>
                <a:cs typeface="Times New Roman" pitchFamily="18" charset="0"/>
              </a:rPr>
              <a:t>келмесе</a:t>
            </a:r>
            <a:r>
              <a:rPr lang="ru-RU" sz="2000" b="1" dirty="0" smtClean="0">
                <a:solidFill>
                  <a:srgbClr val="0000FF"/>
                </a:solidFill>
                <a:latin typeface="Times New Roman" pitchFamily="18" charset="0"/>
                <a:cs typeface="Times New Roman" pitchFamily="18" charset="0"/>
              </a:rPr>
              <a:t> де </a:t>
            </a:r>
            <a:r>
              <a:rPr lang="ru-RU" sz="2000" b="1" dirty="0" err="1" smtClean="0">
                <a:solidFill>
                  <a:srgbClr val="0000FF"/>
                </a:solidFill>
                <a:latin typeface="Times New Roman" pitchFamily="18" charset="0"/>
                <a:cs typeface="Times New Roman" pitchFamily="18" charset="0"/>
              </a:rPr>
              <a:t>қолданыста болатын</a:t>
            </a:r>
            <a:r>
              <a:rPr lang="ru-RU" sz="2000" b="1" dirty="0" smtClean="0">
                <a:solidFill>
                  <a:srgbClr val="0000FF"/>
                </a:solidFill>
                <a:latin typeface="Times New Roman" pitchFamily="18" charset="0"/>
                <a:cs typeface="Times New Roman" pitchFamily="18" charset="0"/>
              </a:rPr>
              <a:t> </a:t>
            </a:r>
            <a:r>
              <a:rPr lang="ru-RU" sz="2000" b="1" dirty="0" err="1" smtClean="0">
                <a:solidFill>
                  <a:srgbClr val="0000FF"/>
                </a:solidFill>
                <a:latin typeface="Times New Roman" pitchFamily="18" charset="0"/>
                <a:cs typeface="Times New Roman" pitchFamily="18" charset="0"/>
              </a:rPr>
              <a:t>сөздерді талдап</a:t>
            </a:r>
            <a:r>
              <a:rPr lang="ru-RU" sz="2000" b="1" dirty="0" smtClean="0">
                <a:solidFill>
                  <a:srgbClr val="0000FF"/>
                </a:solidFill>
                <a:latin typeface="Times New Roman" pitchFamily="18" charset="0"/>
                <a:cs typeface="Times New Roman" pitchFamily="18" charset="0"/>
              </a:rPr>
              <a:t>, </a:t>
            </a:r>
            <a:r>
              <a:rPr lang="ru-RU" sz="2000" b="1" dirty="0" err="1" smtClean="0">
                <a:solidFill>
                  <a:srgbClr val="0000FF"/>
                </a:solidFill>
                <a:latin typeface="Times New Roman" pitchFamily="18" charset="0"/>
                <a:cs typeface="Times New Roman" pitchFamily="18" charset="0"/>
              </a:rPr>
              <a:t>бұл сөздерді көп айтатын</a:t>
            </a:r>
            <a:r>
              <a:rPr lang="ru-RU" sz="2000" b="1" dirty="0" smtClean="0">
                <a:solidFill>
                  <a:srgbClr val="0000FF"/>
                </a:solidFill>
                <a:latin typeface="Times New Roman" pitchFamily="18" charset="0"/>
                <a:cs typeface="Times New Roman" pitchFamily="18" charset="0"/>
              </a:rPr>
              <a:t> </a:t>
            </a:r>
            <a:r>
              <a:rPr lang="ru-RU" sz="2000" b="1" dirty="0" err="1" smtClean="0">
                <a:solidFill>
                  <a:srgbClr val="0000FF"/>
                </a:solidFill>
                <a:latin typeface="Times New Roman" pitchFamily="18" charset="0"/>
                <a:cs typeface="Times New Roman" pitchFamily="18" charset="0"/>
              </a:rPr>
              <a:t>адамның мінезін</a:t>
            </a:r>
            <a:r>
              <a:rPr lang="ru-RU" sz="2000" b="1" dirty="0" smtClean="0">
                <a:solidFill>
                  <a:srgbClr val="0000FF"/>
                </a:solidFill>
                <a:latin typeface="Times New Roman" pitchFamily="18" charset="0"/>
                <a:cs typeface="Times New Roman" pitchFamily="18" charset="0"/>
              </a:rPr>
              <a:t> </a:t>
            </a:r>
            <a:r>
              <a:rPr lang="ru-RU" sz="2000" b="1" dirty="0" err="1" smtClean="0">
                <a:solidFill>
                  <a:srgbClr val="0000FF"/>
                </a:solidFill>
                <a:latin typeface="Times New Roman" pitchFamily="18" charset="0"/>
                <a:cs typeface="Times New Roman" pitchFamily="18" charset="0"/>
              </a:rPr>
              <a:t>анықтап көрсек қайтеді</a:t>
            </a:r>
            <a:r>
              <a:rPr lang="ru-RU" sz="2000" b="1" dirty="0" smtClean="0">
                <a:solidFill>
                  <a:srgbClr val="0000FF"/>
                </a:solidFill>
                <a:latin typeface="Times New Roman" pitchFamily="18" charset="0"/>
                <a:cs typeface="Times New Roman" pitchFamily="18" charset="0"/>
              </a:rPr>
              <a:t>?</a:t>
            </a:r>
            <a:endParaRPr lang="ru-RU" sz="2000" dirty="0" smtClean="0">
              <a:solidFill>
                <a:srgbClr val="0000FF"/>
              </a:solidFill>
              <a:latin typeface="Times New Roman" pitchFamily="18" charset="0"/>
              <a:cs typeface="Times New Roman" pitchFamily="18" charset="0"/>
            </a:endParaRPr>
          </a:p>
        </p:txBody>
      </p:sp>
      <p:pic>
        <p:nvPicPr>
          <p:cNvPr id="1026" name="Picture 2" descr="C:\Users\Moldir\Desktop\photo.jpg"/>
          <p:cNvPicPr>
            <a:picLocks noChangeAspect="1" noChangeArrowheads="1"/>
          </p:cNvPicPr>
          <p:nvPr/>
        </p:nvPicPr>
        <p:blipFill>
          <a:blip r:embed="rId3"/>
          <a:srcRect/>
          <a:stretch>
            <a:fillRect/>
          </a:stretch>
        </p:blipFill>
        <p:spPr bwMode="auto">
          <a:xfrm>
            <a:off x="857224" y="2238374"/>
            <a:ext cx="7500990" cy="3476641"/>
          </a:xfrm>
          <a:prstGeom prst="rect">
            <a:avLst/>
          </a:prstGeom>
          <a:noFill/>
        </p:spPr>
      </p:pic>
    </p:spTree>
    <p:extLst>
      <p:ext uri="{BB962C8B-B14F-4D97-AF65-F5344CB8AC3E}">
        <p14:creationId xmlns:p14="http://schemas.microsoft.com/office/powerpoint/2010/main" val="410031825"/>
      </p:ext>
    </p:extLst>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JITaHaT\Desktop\слайд\Рисунок2 (2).jpg"/>
          <p:cNvPicPr>
            <a:picLocks noChangeAspect="1" noChangeArrowheads="1"/>
          </p:cNvPicPr>
          <p:nvPr/>
        </p:nvPicPr>
        <p:blipFill>
          <a:blip r:embed="rId2">
            <a:lum/>
          </a:blip>
          <a:srcRect/>
          <a:stretch>
            <a:fillRect/>
          </a:stretch>
        </p:blipFill>
        <p:spPr bwMode="auto">
          <a:xfrm>
            <a:off x="0" y="0"/>
            <a:ext cx="9358345" cy="6858000"/>
          </a:xfrm>
          <a:prstGeom prst="rect">
            <a:avLst/>
          </a:prstGeom>
          <a:noFill/>
        </p:spPr>
      </p:pic>
      <p:sp>
        <p:nvSpPr>
          <p:cNvPr id="5" name="TextBox 4"/>
          <p:cNvSpPr txBox="1"/>
          <p:nvPr/>
        </p:nvSpPr>
        <p:spPr>
          <a:xfrm>
            <a:off x="785786" y="785794"/>
            <a:ext cx="8358214" cy="5909310"/>
          </a:xfrm>
          <a:prstGeom prst="rect">
            <a:avLst/>
          </a:prstGeom>
          <a:noFill/>
        </p:spPr>
        <p:txBody>
          <a:bodyPr wrap="square" rtlCol="0">
            <a:spAutoFit/>
          </a:bodyPr>
          <a:lstStyle/>
          <a:p>
            <a:r>
              <a:rPr lang="ru-RU" b="1" dirty="0" err="1" smtClean="0">
                <a:solidFill>
                  <a:srgbClr val="FF0000"/>
                </a:solidFill>
                <a:latin typeface="Times New Roman" pitchFamily="18" charset="0"/>
                <a:cs typeface="Times New Roman" pitchFamily="18" charset="0"/>
              </a:rPr>
              <a:t>Жаңағы...</a:t>
            </a:r>
            <a:r>
              <a:rPr lang="ru-RU" dirty="0" smtClean="0">
                <a:solidFill>
                  <a:srgbClr val="FF00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Бұл сөзді көбінде ойлау</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жылдамдығы баяу</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адам</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қолданады.</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«Жаңағы...» деген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сәтінде оның өз ойын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дұрыс жеткізгісі</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келіп</a:t>
            </a:r>
            <a:r>
              <a:rPr lang="ru-RU" dirty="0" smtClean="0">
                <a:solidFill>
                  <a:srgbClr val="FFFF00"/>
                </a:solidFill>
                <a:latin typeface="Times New Roman" pitchFamily="18" charset="0"/>
                <a:cs typeface="Times New Roman" pitchFamily="18" charset="0"/>
              </a:rPr>
              <a:t>, аса </a:t>
            </a:r>
            <a:r>
              <a:rPr lang="ru-RU" dirty="0" err="1" smtClean="0">
                <a:solidFill>
                  <a:srgbClr val="FFFF00"/>
                </a:solidFill>
                <a:latin typeface="Times New Roman" pitchFamily="18" charset="0"/>
                <a:cs typeface="Times New Roman" pitchFamily="18" charset="0"/>
              </a:rPr>
              <a:t>бір</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ұқыптылықпен сөйлегісі келетінін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аңғарамыз</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Бірнеше</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ойды</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ретімен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бірден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айту</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мүмкіндігі болмай</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қалғанда мысалға алынған сөз оған бірнеше</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уақыт болса</a:t>
            </a:r>
            <a:r>
              <a:rPr lang="ru-RU" dirty="0" smtClean="0">
                <a:solidFill>
                  <a:srgbClr val="FFFF00"/>
                </a:solidFill>
                <a:latin typeface="Times New Roman" pitchFamily="18" charset="0"/>
                <a:cs typeface="Times New Roman" pitchFamily="18" charset="0"/>
              </a:rPr>
              <a:t> да </a:t>
            </a:r>
            <a:r>
              <a:rPr lang="ru-RU" dirty="0" err="1" smtClean="0">
                <a:solidFill>
                  <a:srgbClr val="FFFF00"/>
                </a:solidFill>
                <a:latin typeface="Times New Roman" pitchFamily="18" charset="0"/>
                <a:cs typeface="Times New Roman" pitchFamily="18" charset="0"/>
              </a:rPr>
              <a:t>ойлануға мүмкіндік береді</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«Жаңағы» деген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сөздің «жаңа» деген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сөзбен мағыналас екенін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біліп</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бірақ </a:t>
            </a:r>
            <a:r>
              <a:rPr lang="ru-RU" dirty="0" smtClean="0">
                <a:solidFill>
                  <a:srgbClr val="FFFF00"/>
                </a:solidFill>
                <a:latin typeface="Times New Roman" pitchFamily="18" charset="0"/>
                <a:cs typeface="Times New Roman" pitchFamily="18" charset="0"/>
              </a:rPr>
              <a:t>оны </a:t>
            </a:r>
            <a:r>
              <a:rPr lang="ru-RU" dirty="0" err="1" smtClean="0">
                <a:solidFill>
                  <a:srgbClr val="FFFF00"/>
                </a:solidFill>
                <a:latin typeface="Times New Roman" pitchFamily="18" charset="0"/>
                <a:cs typeface="Times New Roman" pitchFamily="18" charset="0"/>
              </a:rPr>
              <a:t>дұрыс қолданбайтын сөйлеуші оны</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уақыт категориясында</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қарастырады</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Бірақ бұл қате сөз.</a:t>
            </a:r>
            <a:endParaRPr lang="ru-RU" dirty="0" smtClean="0">
              <a:solidFill>
                <a:srgbClr val="FFFF00"/>
              </a:solidFill>
              <a:latin typeface="Times New Roman" pitchFamily="18" charset="0"/>
              <a:cs typeface="Times New Roman" pitchFamily="18" charset="0"/>
            </a:endParaRPr>
          </a:p>
          <a:p>
            <a:r>
              <a:rPr lang="ru-RU" b="1" dirty="0" smtClean="0">
                <a:solidFill>
                  <a:srgbClr val="FF0000"/>
                </a:solidFill>
                <a:latin typeface="Times New Roman" pitchFamily="18" charset="0"/>
                <a:cs typeface="Times New Roman" pitchFamily="18" charset="0"/>
              </a:rPr>
              <a:t>Не </a:t>
            </a:r>
            <a:r>
              <a:rPr lang="ru-RU" b="1" dirty="0" err="1" smtClean="0">
                <a:solidFill>
                  <a:srgbClr val="FF0000"/>
                </a:solidFill>
                <a:latin typeface="Times New Roman" pitchFamily="18" charset="0"/>
                <a:cs typeface="Times New Roman" pitchFamily="18" charset="0"/>
              </a:rPr>
              <a:t>ғой</a:t>
            </a:r>
            <a:r>
              <a:rPr lang="ru-RU" b="1" dirty="0" smtClean="0">
                <a:solidFill>
                  <a:srgbClr val="FF0000"/>
                </a:solidFill>
                <a:latin typeface="Times New Roman" pitchFamily="18" charset="0"/>
                <a:cs typeface="Times New Roman" pitchFamily="18" charset="0"/>
              </a:rPr>
              <a:t>...</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Әңгімесін осылай</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бастайтын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адамдар</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бұған дейін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айтылған әңгіменің жалғасын айтқысы келеді</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бірақ сөзінің тыңдалмай, еленбей</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қала ма</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деп</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ойлауынан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шығады.</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Бұл сөз </a:t>
            </a:r>
            <a:r>
              <a:rPr lang="ru-RU" dirty="0" smtClean="0">
                <a:solidFill>
                  <a:srgbClr val="FFFF00"/>
                </a:solidFill>
                <a:latin typeface="Times New Roman" pitchFamily="18" charset="0"/>
                <a:cs typeface="Times New Roman" pitchFamily="18" charset="0"/>
              </a:rPr>
              <a:t>де </a:t>
            </a:r>
            <a:r>
              <a:rPr lang="ru-RU" dirty="0" err="1" smtClean="0">
                <a:solidFill>
                  <a:srgbClr val="FFFF00"/>
                </a:solidFill>
                <a:latin typeface="Times New Roman" pitchFamily="18" charset="0"/>
                <a:cs typeface="Times New Roman" pitchFamily="18" charset="0"/>
              </a:rPr>
              <a:t>айтушыға өз ойын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ретімен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дұрыс жеткізуге</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мүмкіндік береді</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Бұл сөз адамның өзін-өзі өзгеден ойша</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төмен қоятынын байқатады.</a:t>
            </a:r>
            <a:endParaRPr lang="ru-RU" dirty="0" smtClean="0">
              <a:solidFill>
                <a:srgbClr val="FFFF00"/>
              </a:solidFill>
              <a:latin typeface="Times New Roman" pitchFamily="18" charset="0"/>
              <a:cs typeface="Times New Roman" pitchFamily="18" charset="0"/>
            </a:endParaRPr>
          </a:p>
          <a:p>
            <a:r>
              <a:rPr lang="ru-RU" b="1" dirty="0" err="1" smtClean="0">
                <a:solidFill>
                  <a:srgbClr val="FF0000"/>
                </a:solidFill>
                <a:latin typeface="Times New Roman" pitchFamily="18" charset="0"/>
                <a:cs typeface="Times New Roman" pitchFamily="18" charset="0"/>
              </a:rPr>
              <a:t>Негізі</a:t>
            </a:r>
            <a:r>
              <a:rPr lang="ru-RU" b="1" dirty="0" smtClean="0">
                <a:solidFill>
                  <a:srgbClr val="FF0000"/>
                </a:solidFill>
                <a:latin typeface="Times New Roman" pitchFamily="18" charset="0"/>
                <a:cs typeface="Times New Roman" pitchFamily="18" charset="0"/>
              </a:rPr>
              <a:t>...</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Қандай </a:t>
            </a:r>
            <a:r>
              <a:rPr lang="ru-RU" dirty="0" smtClean="0">
                <a:solidFill>
                  <a:srgbClr val="FFFF00"/>
                </a:solidFill>
                <a:latin typeface="Times New Roman" pitchFamily="18" charset="0"/>
                <a:cs typeface="Times New Roman" pitchFamily="18" charset="0"/>
              </a:rPr>
              <a:t>да </a:t>
            </a:r>
            <a:r>
              <a:rPr lang="ru-RU" dirty="0" err="1" smtClean="0">
                <a:solidFill>
                  <a:srgbClr val="FFFF00"/>
                </a:solidFill>
                <a:latin typeface="Times New Roman" pitchFamily="18" charset="0"/>
                <a:cs typeface="Times New Roman" pitchFamily="18" charset="0"/>
              </a:rPr>
              <a:t>бір</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ойға келісімін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бермес</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бұрын өзін толғандырған мәселеге қатысты күмән-күдіктердің барлығын да</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саралап</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алушының аузынан</a:t>
            </a:r>
            <a:r>
              <a:rPr lang="ru-RU" dirty="0" smtClean="0">
                <a:solidFill>
                  <a:srgbClr val="FFFF00"/>
                </a:solidFill>
                <a:latin typeface="Times New Roman" pitchFamily="18" charset="0"/>
                <a:cs typeface="Times New Roman" pitchFamily="18" charset="0"/>
              </a:rPr>
              <a:t> осы </a:t>
            </a:r>
            <a:r>
              <a:rPr lang="ru-RU" dirty="0" err="1" smtClean="0">
                <a:solidFill>
                  <a:srgbClr val="FFFF00"/>
                </a:solidFill>
                <a:latin typeface="Times New Roman" pitchFamily="18" charset="0"/>
                <a:cs typeface="Times New Roman" pitchFamily="18" charset="0"/>
              </a:rPr>
              <a:t>сөзді көп естиміз</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Кей</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жағдайда бұл сөз қандай </a:t>
            </a:r>
            <a:r>
              <a:rPr lang="ru-RU" dirty="0" smtClean="0">
                <a:solidFill>
                  <a:srgbClr val="FFFF00"/>
                </a:solidFill>
                <a:latin typeface="Times New Roman" pitchFamily="18" charset="0"/>
                <a:cs typeface="Times New Roman" pitchFamily="18" charset="0"/>
              </a:rPr>
              <a:t>да </a:t>
            </a:r>
            <a:r>
              <a:rPr lang="ru-RU" dirty="0" err="1" smtClean="0">
                <a:solidFill>
                  <a:srgbClr val="FFFF00"/>
                </a:solidFill>
                <a:latin typeface="Times New Roman" pitchFamily="18" charset="0"/>
                <a:cs typeface="Times New Roman" pitchFamily="18" charset="0"/>
              </a:rPr>
              <a:t>бір</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сөзге келіспейтін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кезде</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айтылады</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Бұл сөзді көп айтатын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адам</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көбінде ешкімге</a:t>
            </a:r>
            <a:r>
              <a:rPr lang="ru-RU" dirty="0" smtClean="0">
                <a:solidFill>
                  <a:srgbClr val="FFFF00"/>
                </a:solidFill>
                <a:latin typeface="Times New Roman" pitchFamily="18" charset="0"/>
                <a:cs typeface="Times New Roman" pitchFamily="18" charset="0"/>
              </a:rPr>
              <a:t> де </a:t>
            </a:r>
            <a:r>
              <a:rPr lang="ru-RU" dirty="0" err="1" smtClean="0">
                <a:solidFill>
                  <a:srgbClr val="FFFF00"/>
                </a:solidFill>
                <a:latin typeface="Times New Roman" pitchFamily="18" charset="0"/>
                <a:cs typeface="Times New Roman" pitchFamily="18" charset="0"/>
              </a:rPr>
              <a:t>оңай </a:t>
            </a:r>
            <a:r>
              <a:rPr lang="ru-RU" dirty="0" smtClean="0">
                <a:solidFill>
                  <a:srgbClr val="FFFF00"/>
                </a:solidFill>
                <a:latin typeface="Times New Roman" pitchFamily="18" charset="0"/>
                <a:cs typeface="Times New Roman" pitchFamily="18" charset="0"/>
              </a:rPr>
              <a:t>сене </a:t>
            </a:r>
            <a:r>
              <a:rPr lang="ru-RU" dirty="0" err="1" smtClean="0">
                <a:solidFill>
                  <a:srgbClr val="FFFF00"/>
                </a:solidFill>
                <a:latin typeface="Times New Roman" pitchFamily="18" charset="0"/>
                <a:cs typeface="Times New Roman" pitchFamily="18" charset="0"/>
              </a:rPr>
              <a:t>салмайтынын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белгілі</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бір</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мәселені шешуде</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қиналатынын көрсетеді</a:t>
            </a:r>
            <a:r>
              <a:rPr lang="ru-RU" dirty="0" smtClean="0">
                <a:solidFill>
                  <a:srgbClr val="FFFF00"/>
                </a:solidFill>
                <a:latin typeface="Times New Roman" pitchFamily="18" charset="0"/>
                <a:cs typeface="Times New Roman" pitchFamily="18" charset="0"/>
              </a:rPr>
              <a:t>.</a:t>
            </a:r>
          </a:p>
          <a:p>
            <a:r>
              <a:rPr lang="ru-RU" b="1" dirty="0" err="1" smtClean="0">
                <a:solidFill>
                  <a:srgbClr val="FF0000"/>
                </a:solidFill>
                <a:latin typeface="Times New Roman" pitchFamily="18" charset="0"/>
                <a:cs typeface="Times New Roman" pitchFamily="18" charset="0"/>
              </a:rPr>
              <a:t>Аты</a:t>
            </a:r>
            <a:r>
              <a:rPr lang="ru-RU" b="1" dirty="0" smtClean="0">
                <a:solidFill>
                  <a:srgbClr val="FF0000"/>
                </a:solidFill>
                <a:latin typeface="Times New Roman" pitchFamily="18" charset="0"/>
                <a:cs typeface="Times New Roman" pitchFamily="18" charset="0"/>
              </a:rPr>
              <a:t> не </a:t>
            </a:r>
            <a:r>
              <a:rPr lang="ru-RU" b="1" dirty="0" err="1" smtClean="0">
                <a:solidFill>
                  <a:srgbClr val="FF0000"/>
                </a:solidFill>
                <a:latin typeface="Times New Roman" pitchFamily="18" charset="0"/>
                <a:cs typeface="Times New Roman" pitchFamily="18" charset="0"/>
              </a:rPr>
              <a:t>еді</a:t>
            </a:r>
            <a:r>
              <a:rPr lang="ru-RU" b="1" dirty="0" smtClean="0">
                <a:solidFill>
                  <a:srgbClr val="FF0000"/>
                </a:solidFill>
                <a:latin typeface="Times New Roman" pitchFamily="18" charset="0"/>
                <a:cs typeface="Times New Roman" pitchFamily="18" charset="0"/>
              </a:rPr>
              <a:t>...</a:t>
            </a:r>
            <a:r>
              <a:rPr lang="ru-RU" b="1"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Дәл осылай</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ойын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жинақтай алмайтын</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қашанда асығыс-үсігіс жүретін адамдар</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айтады</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Мәселеге атүсті қарап, кейін</a:t>
            </a:r>
            <a:r>
              <a:rPr lang="ru-RU" dirty="0" smtClean="0">
                <a:solidFill>
                  <a:srgbClr val="FFFF00"/>
                </a:solidFill>
                <a:latin typeface="Times New Roman" pitchFamily="18" charset="0"/>
                <a:cs typeface="Times New Roman" pitchFamily="18" charset="0"/>
              </a:rPr>
              <a:t> оны </a:t>
            </a:r>
            <a:r>
              <a:rPr lang="ru-RU" dirty="0" err="1" smtClean="0">
                <a:solidFill>
                  <a:srgbClr val="FFFF00"/>
                </a:solidFill>
                <a:latin typeface="Times New Roman" pitchFamily="18" charset="0"/>
                <a:cs typeface="Times New Roman" pitchFamily="18" charset="0"/>
              </a:rPr>
              <a:t>сипаттауда</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қиындыққа ұшырап жатады</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Қысқа уақытқа есте</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сақтау қабілеті нашар</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адамдар</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әрбір сөзін </a:t>
            </a:r>
            <a:r>
              <a:rPr lang="ru-RU" dirty="0" smtClean="0">
                <a:solidFill>
                  <a:srgbClr val="FFFF00"/>
                </a:solidFill>
                <a:latin typeface="Times New Roman" pitchFamily="18" charset="0"/>
                <a:cs typeface="Times New Roman" pitchFamily="18" charset="0"/>
              </a:rPr>
              <a:t>«</a:t>
            </a:r>
            <a:r>
              <a:rPr lang="ru-RU" dirty="0" err="1" smtClean="0">
                <a:solidFill>
                  <a:srgbClr val="FFFF00"/>
                </a:solidFill>
                <a:latin typeface="Times New Roman" pitchFamily="18" charset="0"/>
                <a:cs typeface="Times New Roman" pitchFamily="18" charset="0"/>
              </a:rPr>
              <a:t>аты</a:t>
            </a:r>
            <a:r>
              <a:rPr lang="ru-RU" dirty="0" smtClean="0">
                <a:solidFill>
                  <a:srgbClr val="FFFF00"/>
                </a:solidFill>
                <a:latin typeface="Times New Roman" pitchFamily="18" charset="0"/>
                <a:cs typeface="Times New Roman" pitchFamily="18" charset="0"/>
              </a:rPr>
              <a:t> не </a:t>
            </a:r>
            <a:r>
              <a:rPr lang="ru-RU" dirty="0" err="1" smtClean="0">
                <a:solidFill>
                  <a:srgbClr val="FFFF00"/>
                </a:solidFill>
                <a:latin typeface="Times New Roman" pitchFamily="18" charset="0"/>
                <a:cs typeface="Times New Roman" pitchFamily="18" charset="0"/>
              </a:rPr>
              <a:t>еді</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деп</a:t>
            </a:r>
            <a:r>
              <a:rPr lang="ru-RU" dirty="0" smtClean="0">
                <a:solidFill>
                  <a:srgbClr val="FFFF00"/>
                </a:solidFill>
                <a:latin typeface="Times New Roman" pitchFamily="18" charset="0"/>
                <a:cs typeface="Times New Roman" pitchFamily="18" charset="0"/>
              </a:rPr>
              <a:t> </a:t>
            </a:r>
            <a:r>
              <a:rPr lang="ru-RU" dirty="0" err="1" smtClean="0">
                <a:solidFill>
                  <a:srgbClr val="FFFF00"/>
                </a:solidFill>
                <a:latin typeface="Times New Roman" pitchFamily="18" charset="0"/>
                <a:cs typeface="Times New Roman" pitchFamily="18" charset="0"/>
              </a:rPr>
              <a:t>бастайды</a:t>
            </a:r>
            <a:r>
              <a:rPr lang="ru-RU" dirty="0" smtClean="0">
                <a:solidFill>
                  <a:srgbClr val="FFFF00"/>
                </a:solidFill>
                <a:latin typeface="Times New Roman" pitchFamily="18" charset="0"/>
                <a:cs typeface="Times New Roman" pitchFamily="18" charset="0"/>
              </a:rPr>
              <a:t>.</a:t>
            </a:r>
            <a:endParaRPr lang="ru-RU" dirty="0">
              <a:solidFill>
                <a:srgbClr val="FFFF00"/>
              </a:solidFill>
              <a:latin typeface="Times New Roman" pitchFamily="18" charset="0"/>
              <a:cs typeface="Times New Roman" pitchFamily="18" charset="0"/>
            </a:endParaRPr>
          </a:p>
        </p:txBody>
      </p:sp>
    </p:spTree>
  </p:cSld>
  <p:clrMapOvr>
    <a:masterClrMapping/>
  </p:clrMapOvr>
  <p:transition spd="slow">
    <p:blinds/>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683</TotalTime>
  <Words>410</Words>
  <Application>Microsoft Office PowerPoint</Application>
  <PresentationFormat>Экран (4:3)</PresentationFormat>
  <Paragraphs>57</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CaJITaHaT</dc:creator>
  <cp:lastModifiedBy>Мурзагулова Мейрамкул</cp:lastModifiedBy>
  <cp:revision>70</cp:revision>
  <dcterms:created xsi:type="dcterms:W3CDTF">2013-10-04T11:00:22Z</dcterms:created>
  <dcterms:modified xsi:type="dcterms:W3CDTF">2016-10-20T12:19:30Z</dcterms:modified>
</cp:coreProperties>
</file>