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3" r:id="rId18"/>
    <p:sldId id="274" r:id="rId19"/>
    <p:sldId id="275" r:id="rId20"/>
    <p:sldId id="276" r:id="rId21"/>
    <p:sldId id="272" r:id="rId22"/>
    <p:sldId id="277" r:id="rId23"/>
    <p:sldId id="278" r:id="rId2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104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14.09.2016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828511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14.09.2016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13125790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14.09.2016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16113849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14.09.2016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41892097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14.09.2016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11501776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14.09.2016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40538509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14.09.2016</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18897958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14.09.2016</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3561001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14.09.2016</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13388175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14.09.2016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1199915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14.09.2016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32797724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14.09.2016</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extLst>
      <p:ext uri="{BB962C8B-B14F-4D97-AF65-F5344CB8AC3E}">
        <p14:creationId xmlns:p14="http://schemas.microsoft.com/office/powerpoint/2010/main" val="26439258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en-US" dirty="0" smtClean="0"/>
              <a:t>Methods of Teaching English</a:t>
            </a:r>
            <a:endParaRPr lang="ru-RU" dirty="0"/>
          </a:p>
        </p:txBody>
      </p:sp>
      <p:sp>
        <p:nvSpPr>
          <p:cNvPr id="3" name="Подзаголовок 2"/>
          <p:cNvSpPr>
            <a:spLocks noGrp="1"/>
          </p:cNvSpPr>
          <p:nvPr>
            <p:ph type="subTitle" idx="1"/>
          </p:nvPr>
        </p:nvSpPr>
        <p:spPr/>
        <p:txBody>
          <a:bodyPr/>
          <a:lstStyle/>
          <a:p>
            <a:r>
              <a:rPr lang="en-US" dirty="0" smtClean="0">
                <a:solidFill>
                  <a:schemeClr val="tx1"/>
                </a:solidFill>
              </a:rPr>
              <a:t>Lecture 1. Methods </a:t>
            </a:r>
            <a:r>
              <a:rPr lang="en-US" dirty="0">
                <a:solidFill>
                  <a:schemeClr val="tx1"/>
                </a:solidFill>
              </a:rPr>
              <a:t>of Foreign Language Teaching as a Scientific Theory</a:t>
            </a:r>
            <a:endParaRPr lang="ru-RU" dirty="0">
              <a:solidFill>
                <a:schemeClr val="tx1"/>
              </a:solidFill>
            </a:endParaRPr>
          </a:p>
        </p:txBody>
      </p:sp>
    </p:spTree>
    <p:extLst>
      <p:ext uri="{BB962C8B-B14F-4D97-AF65-F5344CB8AC3E}">
        <p14:creationId xmlns:p14="http://schemas.microsoft.com/office/powerpoint/2010/main" val="38569203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b="1" dirty="0"/>
              <a:t>Principles of </a:t>
            </a:r>
            <a:r>
              <a:rPr lang="en-US" b="1" dirty="0" smtClean="0"/>
              <a:t>FLT</a:t>
            </a:r>
            <a:endParaRPr lang="ru-RU" dirty="0"/>
          </a:p>
        </p:txBody>
      </p:sp>
      <p:sp>
        <p:nvSpPr>
          <p:cNvPr id="3" name="Объект 2"/>
          <p:cNvSpPr>
            <a:spLocks noGrp="1"/>
          </p:cNvSpPr>
          <p:nvPr>
            <p:ph idx="1"/>
          </p:nvPr>
        </p:nvSpPr>
        <p:spPr/>
        <p:txBody>
          <a:bodyPr>
            <a:normAutofit fontScale="92500" lnSpcReduction="10000"/>
          </a:bodyPr>
          <a:lstStyle/>
          <a:p>
            <a:pPr marL="0" lvl="0" indent="0">
              <a:buNone/>
            </a:pPr>
            <a:r>
              <a:rPr lang="en-US" dirty="0" smtClean="0"/>
              <a:t>2. The </a:t>
            </a:r>
            <a:r>
              <a:rPr lang="en-US" dirty="0"/>
              <a:t>next principle is closely connected with the selection of the material and its arrangement to provide </a:t>
            </a:r>
            <a:r>
              <a:rPr lang="en-US" b="1" dirty="0"/>
              <a:t>accessibility</a:t>
            </a:r>
            <a:r>
              <a:rPr lang="en-US" dirty="0"/>
              <a:t> for language learning on the part of the pupils.</a:t>
            </a:r>
            <a:endParaRPr lang="ru-RU" dirty="0"/>
          </a:p>
          <a:p>
            <a:pPr marL="0" lvl="0" indent="0">
              <a:buNone/>
            </a:pPr>
            <a:r>
              <a:rPr lang="en-US" dirty="0" smtClean="0"/>
              <a:t>3. The </a:t>
            </a:r>
            <a:r>
              <a:rPr lang="en-US" dirty="0"/>
              <a:t>principle of </a:t>
            </a:r>
            <a:r>
              <a:rPr lang="en-US" b="1" dirty="0"/>
              <a:t>durability</a:t>
            </a:r>
            <a:r>
              <a:rPr lang="en-US" dirty="0"/>
              <a:t> implies the ability of a </a:t>
            </a:r>
            <a:r>
              <a:rPr lang="en-US" dirty="0" smtClean="0"/>
              <a:t>student to </a:t>
            </a:r>
            <a:r>
              <a:rPr lang="en-US" dirty="0"/>
              <a:t>keep in his memory linguistic and language material. The durability is ensured by vivid presentation of the material, by constant revision of drill, by the use of the material for communicative needs, by systematic control.</a:t>
            </a:r>
            <a:endParaRPr lang="ru-RU" dirty="0"/>
          </a:p>
          <a:p>
            <a:pPr marL="0" indent="0">
              <a:buNone/>
            </a:pPr>
            <a:endParaRPr lang="ru-RU" dirty="0"/>
          </a:p>
        </p:txBody>
      </p:sp>
    </p:spTree>
    <p:extLst>
      <p:ext uri="{BB962C8B-B14F-4D97-AF65-F5344CB8AC3E}">
        <p14:creationId xmlns:p14="http://schemas.microsoft.com/office/powerpoint/2010/main" val="25344693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b="1" dirty="0"/>
              <a:t>Principles of </a:t>
            </a:r>
            <a:r>
              <a:rPr lang="en-US" b="1" dirty="0" smtClean="0"/>
              <a:t>FLT</a:t>
            </a:r>
            <a:endParaRPr lang="ru-RU" dirty="0"/>
          </a:p>
        </p:txBody>
      </p:sp>
      <p:sp>
        <p:nvSpPr>
          <p:cNvPr id="3" name="Объект 2"/>
          <p:cNvSpPr>
            <a:spLocks noGrp="1"/>
          </p:cNvSpPr>
          <p:nvPr>
            <p:ph idx="1"/>
          </p:nvPr>
        </p:nvSpPr>
        <p:spPr/>
        <p:txBody>
          <a:bodyPr>
            <a:normAutofit/>
          </a:bodyPr>
          <a:lstStyle/>
          <a:p>
            <a:pPr marL="0" lvl="0" indent="0">
              <a:buNone/>
            </a:pPr>
            <a:r>
              <a:rPr lang="en-US" dirty="0" smtClean="0"/>
              <a:t>4. The </a:t>
            </a:r>
            <a:r>
              <a:rPr lang="en-US" dirty="0"/>
              <a:t>principle of </a:t>
            </a:r>
            <a:r>
              <a:rPr lang="en-US" b="1" dirty="0"/>
              <a:t>conscious approach </a:t>
            </a:r>
            <a:r>
              <a:rPr lang="en-US" dirty="0"/>
              <a:t>to language learning implies comprehension of a linguistic phenomenon of language material by </a:t>
            </a:r>
            <a:r>
              <a:rPr lang="en-US" dirty="0" smtClean="0"/>
              <a:t>the learners. </a:t>
            </a:r>
            <a:r>
              <a:rPr lang="en-US" dirty="0"/>
              <a:t>Pupils are supposed to understand both the form and the content of the material and to be aware of how they should treat the material while performing various examples.</a:t>
            </a:r>
            <a:endParaRPr lang="ru-RU" dirty="0"/>
          </a:p>
          <a:p>
            <a:pPr marL="0" indent="0">
              <a:buNone/>
            </a:pPr>
            <a:endParaRPr lang="ru-RU" dirty="0"/>
          </a:p>
        </p:txBody>
      </p:sp>
    </p:spTree>
    <p:extLst>
      <p:ext uri="{BB962C8B-B14F-4D97-AF65-F5344CB8AC3E}">
        <p14:creationId xmlns:p14="http://schemas.microsoft.com/office/powerpoint/2010/main" val="28508344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b="1" dirty="0"/>
              <a:t>Principles of </a:t>
            </a:r>
            <a:r>
              <a:rPr lang="en-US" b="1" dirty="0" smtClean="0"/>
              <a:t>FLT</a:t>
            </a:r>
            <a:endParaRPr lang="ru-RU" dirty="0"/>
          </a:p>
        </p:txBody>
      </p:sp>
      <p:sp>
        <p:nvSpPr>
          <p:cNvPr id="3" name="Объект 2"/>
          <p:cNvSpPr>
            <a:spLocks noGrp="1"/>
          </p:cNvSpPr>
          <p:nvPr>
            <p:ph idx="1"/>
          </p:nvPr>
        </p:nvSpPr>
        <p:spPr/>
        <p:txBody>
          <a:bodyPr>
            <a:normAutofit/>
          </a:bodyPr>
          <a:lstStyle/>
          <a:p>
            <a:pPr marL="0" lvl="0" indent="0">
              <a:buNone/>
            </a:pPr>
            <a:r>
              <a:rPr lang="en-US" dirty="0"/>
              <a:t>5</a:t>
            </a:r>
            <a:r>
              <a:rPr lang="en-US" dirty="0" smtClean="0"/>
              <a:t>.</a:t>
            </a:r>
            <a:r>
              <a:rPr lang="en-US" dirty="0"/>
              <a:t>	The principle of </a:t>
            </a:r>
            <a:r>
              <a:rPr lang="en-US" b="1" dirty="0"/>
              <a:t>activity</a:t>
            </a:r>
            <a:r>
              <a:rPr lang="en-US" dirty="0"/>
              <a:t>. In teaching a FL it is necessary to stimulate pupils’ activity by involving them in the act of communication in the target language, either in its oral (listening, speaking) or written (reading, writing) form. One needs a lot of practice in the use of the language to master it.</a:t>
            </a:r>
            <a:endParaRPr lang="ru-RU" dirty="0"/>
          </a:p>
        </p:txBody>
      </p:sp>
    </p:spTree>
    <p:extLst>
      <p:ext uri="{BB962C8B-B14F-4D97-AF65-F5344CB8AC3E}">
        <p14:creationId xmlns:p14="http://schemas.microsoft.com/office/powerpoint/2010/main" val="22288431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b="1" dirty="0"/>
              <a:t>Principles of </a:t>
            </a:r>
            <a:r>
              <a:rPr lang="en-US" b="1" dirty="0" smtClean="0"/>
              <a:t>FLT</a:t>
            </a:r>
            <a:endParaRPr lang="ru-RU" dirty="0"/>
          </a:p>
        </p:txBody>
      </p:sp>
      <p:sp>
        <p:nvSpPr>
          <p:cNvPr id="3" name="Объект 2"/>
          <p:cNvSpPr>
            <a:spLocks noGrp="1"/>
          </p:cNvSpPr>
          <p:nvPr>
            <p:ph idx="1"/>
          </p:nvPr>
        </p:nvSpPr>
        <p:spPr/>
        <p:txBody>
          <a:bodyPr>
            <a:normAutofit lnSpcReduction="10000"/>
          </a:bodyPr>
          <a:lstStyle/>
          <a:p>
            <a:pPr marL="0" lvl="0" indent="0">
              <a:buNone/>
            </a:pPr>
            <a:r>
              <a:rPr lang="en-US" dirty="0" smtClean="0"/>
              <a:t>6.</a:t>
            </a:r>
            <a:r>
              <a:rPr lang="en-US" dirty="0"/>
              <a:t>	</a:t>
            </a:r>
            <a:r>
              <a:rPr lang="en-US" dirty="0"/>
              <a:t>The principle of </a:t>
            </a:r>
            <a:r>
              <a:rPr lang="en-US" b="1" dirty="0"/>
              <a:t>visualization</a:t>
            </a:r>
            <a:r>
              <a:rPr lang="en-US" dirty="0"/>
              <a:t>. Visualization may be defined as specially organized demonstration of linguistic material and language behavior characteristic of the target language with the purpose of helping the pupil in understanding, assimilating and utilizing this in connection with the task set. Visualization implies an extensive use of audio-visual aids and audio-visual materials throughout the whole course of FLT.</a:t>
            </a:r>
            <a:endParaRPr lang="ru-RU" dirty="0"/>
          </a:p>
        </p:txBody>
      </p:sp>
    </p:spTree>
    <p:extLst>
      <p:ext uri="{BB962C8B-B14F-4D97-AF65-F5344CB8AC3E}">
        <p14:creationId xmlns:p14="http://schemas.microsoft.com/office/powerpoint/2010/main" val="6909080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b="1" dirty="0"/>
              <a:t>Principles of </a:t>
            </a:r>
            <a:r>
              <a:rPr lang="en-US" b="1" dirty="0" smtClean="0"/>
              <a:t>FLT</a:t>
            </a:r>
            <a:endParaRPr lang="ru-RU" dirty="0"/>
          </a:p>
        </p:txBody>
      </p:sp>
      <p:sp>
        <p:nvSpPr>
          <p:cNvPr id="3" name="Объект 2"/>
          <p:cNvSpPr>
            <a:spLocks noGrp="1"/>
          </p:cNvSpPr>
          <p:nvPr>
            <p:ph idx="1"/>
          </p:nvPr>
        </p:nvSpPr>
        <p:spPr/>
        <p:txBody>
          <a:bodyPr>
            <a:normAutofit/>
          </a:bodyPr>
          <a:lstStyle/>
          <a:p>
            <a:pPr marL="0" lvl="0" indent="0">
              <a:buNone/>
            </a:pPr>
            <a:r>
              <a:rPr lang="en-US" dirty="0"/>
              <a:t>7</a:t>
            </a:r>
            <a:r>
              <a:rPr lang="en-US" dirty="0" smtClean="0"/>
              <a:t>.</a:t>
            </a:r>
            <a:r>
              <a:rPr lang="en-US" dirty="0"/>
              <a:t>	</a:t>
            </a:r>
            <a:r>
              <a:rPr lang="en-US" dirty="0"/>
              <a:t>The principle of </a:t>
            </a:r>
            <a:r>
              <a:rPr lang="en-US" b="1" dirty="0"/>
              <a:t>individualization</a:t>
            </a:r>
            <a:r>
              <a:rPr lang="en-US" dirty="0"/>
              <a:t>. The teacher should assess the progress of each individual in the class and find the way how to manage the classroom activity so that the slowest learners are not depressed by being left behind and the fastest and most able learners are not frustrated by being held back.</a:t>
            </a:r>
            <a:endParaRPr lang="ru-RU" dirty="0"/>
          </a:p>
        </p:txBody>
      </p:sp>
    </p:spTree>
    <p:extLst>
      <p:ext uri="{BB962C8B-B14F-4D97-AF65-F5344CB8AC3E}">
        <p14:creationId xmlns:p14="http://schemas.microsoft.com/office/powerpoint/2010/main" val="41273276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b="1" dirty="0"/>
              <a:t>Connection of Method of Foreign Language Teaching </a:t>
            </a:r>
            <a:r>
              <a:rPr lang="en-US" b="1" dirty="0" smtClean="0"/>
              <a:t>with </a:t>
            </a:r>
            <a:r>
              <a:rPr lang="en-US" b="1" dirty="0"/>
              <a:t>Other Sciences. </a:t>
            </a:r>
            <a:endParaRPr lang="ru-RU" dirty="0"/>
          </a:p>
        </p:txBody>
      </p:sp>
      <p:sp>
        <p:nvSpPr>
          <p:cNvPr id="3" name="Объект 2"/>
          <p:cNvSpPr>
            <a:spLocks noGrp="1"/>
          </p:cNvSpPr>
          <p:nvPr>
            <p:ph idx="1"/>
          </p:nvPr>
        </p:nvSpPr>
        <p:spPr/>
        <p:txBody>
          <a:bodyPr/>
          <a:lstStyle/>
          <a:p>
            <a:endParaRPr lang="en-US" dirty="0" smtClean="0"/>
          </a:p>
          <a:p>
            <a:r>
              <a:rPr lang="en-US" dirty="0" smtClean="0"/>
              <a:t>Methods </a:t>
            </a:r>
            <a:r>
              <a:rPr lang="en-US" dirty="0"/>
              <a:t>of foreign language teaching are closely related (connected) to other sciences such as pedagogy, psychology, physiology, linguistics, and some others. </a:t>
            </a:r>
            <a:endParaRPr lang="ru-RU" dirty="0"/>
          </a:p>
        </p:txBody>
      </p:sp>
    </p:spTree>
    <p:extLst>
      <p:ext uri="{BB962C8B-B14F-4D97-AF65-F5344CB8AC3E}">
        <p14:creationId xmlns:p14="http://schemas.microsoft.com/office/powerpoint/2010/main" val="19493583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b="1" dirty="0"/>
              <a:t>a) Relations of </a:t>
            </a:r>
            <a:r>
              <a:rPr lang="en-US" b="1" dirty="0" smtClean="0"/>
              <a:t>FLT with </a:t>
            </a:r>
            <a:r>
              <a:rPr lang="en-US" b="1" dirty="0"/>
              <a:t>Pedagogy.</a:t>
            </a:r>
            <a:endParaRPr lang="ru-RU" dirty="0"/>
          </a:p>
        </p:txBody>
      </p:sp>
      <p:sp>
        <p:nvSpPr>
          <p:cNvPr id="3" name="Объект 2"/>
          <p:cNvSpPr>
            <a:spLocks noGrp="1"/>
          </p:cNvSpPr>
          <p:nvPr>
            <p:ph idx="1"/>
          </p:nvPr>
        </p:nvSpPr>
        <p:spPr/>
        <p:txBody>
          <a:bodyPr>
            <a:normAutofit fontScale="77500" lnSpcReduction="20000"/>
          </a:bodyPr>
          <a:lstStyle/>
          <a:p>
            <a:r>
              <a:rPr lang="en-US" b="1" dirty="0"/>
              <a:t>Pedagogy</a:t>
            </a:r>
            <a:r>
              <a:rPr lang="en-US" dirty="0"/>
              <a:t> is a science connected with the teaching and education of the younger generation</a:t>
            </a:r>
            <a:r>
              <a:rPr lang="en-US" dirty="0" smtClean="0"/>
              <a:t>.. </a:t>
            </a:r>
            <a:r>
              <a:rPr lang="en-US" dirty="0"/>
              <a:t>One branch of pedagogy is called didactics. Didactics studies general ways of teaching in schools. Methods as compared to didactics, study the specific ways of teaching a definite subject. Thus it may be considered special didactics. Pedagogy is the science or general theory, of the bringing up and teaching of children and the young, in other terms, the science of education in the narrower sense and instruction or of education in the wider sense. It consists, accordingly, of two main divisions: educational pedagogy and instructional pedagogy, of which the latter is called didactics, otherwise method or methods.</a:t>
            </a:r>
            <a:endParaRPr lang="ru-RU" dirty="0"/>
          </a:p>
        </p:txBody>
      </p:sp>
    </p:spTree>
    <p:extLst>
      <p:ext uri="{BB962C8B-B14F-4D97-AF65-F5344CB8AC3E}">
        <p14:creationId xmlns:p14="http://schemas.microsoft.com/office/powerpoint/2010/main" val="34875620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b="1" dirty="0"/>
              <a:t>a) Relations of </a:t>
            </a:r>
            <a:r>
              <a:rPr lang="en-US" b="1" dirty="0" smtClean="0"/>
              <a:t>FLT with Psychology.</a:t>
            </a:r>
            <a:endParaRPr lang="ru-RU" dirty="0"/>
          </a:p>
        </p:txBody>
      </p:sp>
      <p:sp>
        <p:nvSpPr>
          <p:cNvPr id="3" name="Объект 2"/>
          <p:cNvSpPr>
            <a:spLocks noGrp="1"/>
          </p:cNvSpPr>
          <p:nvPr>
            <p:ph idx="1"/>
          </p:nvPr>
        </p:nvSpPr>
        <p:spPr/>
        <p:txBody>
          <a:bodyPr>
            <a:normAutofit fontScale="70000" lnSpcReduction="20000"/>
          </a:bodyPr>
          <a:lstStyle/>
          <a:p>
            <a:r>
              <a:rPr lang="en-US" dirty="0"/>
              <a:t>One cannot develop language skills (listening comprehension, speaking, reading and writing) of our learners effectively if we do not know and take into account the psychology of habits and skills, the ways of forming them, the influence of formerly acquired habits on the formation of new ones, and many other necessary factors that psychology can supply us with. Since bringing up and teaching children are particular modes of combined physical and mental activity, it is clear that psychological principles must largely contribute to the theoretical foundation of pedagogy in general and of methods of teaching in particular. Pedagogy and psychology may be said to overlap each other, or like two interesting circles, to have a common area, which do main bears the name of “educational psychology”. This relationship may be represented graphically as follows: </a:t>
            </a:r>
            <a:r>
              <a:rPr lang="en-US" b="1" dirty="0"/>
              <a:t>Pedagogy - Educational Pedagogy - Psychology</a:t>
            </a:r>
            <a:r>
              <a:rPr lang="en-US" dirty="0"/>
              <a:t>. </a:t>
            </a:r>
            <a:endParaRPr lang="ru-RU" dirty="0"/>
          </a:p>
        </p:txBody>
      </p:sp>
    </p:spTree>
    <p:extLst>
      <p:ext uri="{BB962C8B-B14F-4D97-AF65-F5344CB8AC3E}">
        <p14:creationId xmlns:p14="http://schemas.microsoft.com/office/powerpoint/2010/main" val="40355877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b="1" dirty="0"/>
              <a:t>a) Relations of </a:t>
            </a:r>
            <a:r>
              <a:rPr lang="en-US" b="1" dirty="0" smtClean="0"/>
              <a:t>FLT with Psychology.</a:t>
            </a:r>
            <a:endParaRPr lang="ru-RU" dirty="0"/>
          </a:p>
        </p:txBody>
      </p:sp>
      <p:sp>
        <p:nvSpPr>
          <p:cNvPr id="3" name="Объект 2"/>
          <p:cNvSpPr>
            <a:spLocks noGrp="1"/>
          </p:cNvSpPr>
          <p:nvPr>
            <p:ph idx="1"/>
          </p:nvPr>
        </p:nvSpPr>
        <p:spPr/>
        <p:txBody>
          <a:bodyPr>
            <a:normAutofit fontScale="70000" lnSpcReduction="20000"/>
          </a:bodyPr>
          <a:lstStyle/>
          <a:p>
            <a:r>
              <a:rPr lang="en-US" dirty="0"/>
              <a:t>At present we have much material in the field of psychology which can be applied to teaching a foreign language. For example, N.I. </a:t>
            </a:r>
            <a:r>
              <a:rPr lang="en-US" dirty="0" err="1"/>
              <a:t>Zinkin</a:t>
            </a:r>
            <a:r>
              <a:rPr lang="en-US" dirty="0"/>
              <a:t> a prominent Soviet psychologist in his investigation of the mechanisms of speech came to the conclusion that words and rules of combining them are most probably dormant in the kinetic center and then passes to the kinetic center. Thus, if a teacher wants his pupils to speak English he must use all the opportunities he has to make them hear or speak it. Furthermore, to master a second language is to acquire another code, another way of receiving and transmitting information. To create this new code in the most effective way one must take into consideration certain psychological factors. Effective learning of a foreign language depends on to a great extent on the pupils’ memory. That is why a teacher must know how he can help his pupils to memorize successfully and retain in memory the language material they learn. </a:t>
            </a:r>
            <a:endParaRPr lang="ru-RU" dirty="0"/>
          </a:p>
        </p:txBody>
      </p:sp>
    </p:spTree>
    <p:extLst>
      <p:ext uri="{BB962C8B-B14F-4D97-AF65-F5344CB8AC3E}">
        <p14:creationId xmlns:p14="http://schemas.microsoft.com/office/powerpoint/2010/main" val="9902482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b="1" dirty="0"/>
              <a:t>a) Relations of </a:t>
            </a:r>
            <a:r>
              <a:rPr lang="en-US" b="1" dirty="0" smtClean="0"/>
              <a:t>FLT with Psychology.</a:t>
            </a:r>
            <a:endParaRPr lang="ru-RU" dirty="0"/>
          </a:p>
        </p:txBody>
      </p:sp>
      <p:sp>
        <p:nvSpPr>
          <p:cNvPr id="3" name="Объект 2"/>
          <p:cNvSpPr>
            <a:spLocks noGrp="1"/>
          </p:cNvSpPr>
          <p:nvPr>
            <p:ph idx="1"/>
          </p:nvPr>
        </p:nvSpPr>
        <p:spPr/>
        <p:txBody>
          <a:bodyPr>
            <a:normAutofit fontScale="92500" lnSpcReduction="20000"/>
          </a:bodyPr>
          <a:lstStyle/>
          <a:p>
            <a:r>
              <a:rPr lang="en-US" dirty="0"/>
              <a:t>Psychology allows the methodologists to determine the so-called psychological content of teaching i.e. in what habits and skills should be developed in pupils to acquire language proficiently. Psychology also helps Methods in selecting techniques for teaching and learning, i.e. in how to teach in a most effective way, for example, under what conditions </a:t>
            </a:r>
            <a:r>
              <a:rPr lang="en-US" dirty="0" smtClean="0"/>
              <a:t>students </a:t>
            </a:r>
            <a:r>
              <a:rPr lang="en-US" dirty="0"/>
              <a:t>can learn words, phrases, sentence-patterns more effectively, or how to ensure </a:t>
            </a:r>
            <a:r>
              <a:rPr lang="en-US" dirty="0" smtClean="0"/>
              <a:t>students memorizing </a:t>
            </a:r>
            <a:r>
              <a:rPr lang="en-US" dirty="0"/>
              <a:t>new words in an easier way. </a:t>
            </a:r>
            <a:endParaRPr lang="ru-RU" dirty="0"/>
          </a:p>
        </p:txBody>
      </p:sp>
    </p:spTree>
    <p:extLst>
      <p:ext uri="{BB962C8B-B14F-4D97-AF65-F5344CB8AC3E}">
        <p14:creationId xmlns:p14="http://schemas.microsoft.com/office/powerpoint/2010/main" val="1113348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p:txBody>
          <a:bodyPr>
            <a:normAutofit fontScale="92500" lnSpcReduction="20000"/>
          </a:bodyPr>
          <a:lstStyle/>
          <a:p>
            <a:r>
              <a:rPr lang="en-US" dirty="0"/>
              <a:t>Language Learning and Teaching has a long history of study and reflection behind it. The problem of learning languages is very important today. Foreign languages are socially demanded, especially at the present time, when the progress in science and technology has led to an explosion of knowledge and has contributed to an overflow of information. Foreign languages are needed as </a:t>
            </a:r>
            <a:r>
              <a:rPr lang="en-US" i="1" dirty="0"/>
              <a:t>the main</a:t>
            </a:r>
            <a:r>
              <a:rPr lang="en-US" dirty="0"/>
              <a:t> and </a:t>
            </a:r>
            <a:r>
              <a:rPr lang="en-US" i="1" dirty="0"/>
              <a:t>most efficient</a:t>
            </a:r>
            <a:r>
              <a:rPr lang="en-US" dirty="0"/>
              <a:t> means of information exchange of the people of our planet.</a:t>
            </a:r>
            <a:endParaRPr lang="ru-RU" dirty="0"/>
          </a:p>
          <a:p>
            <a:endParaRPr lang="ru-RU" dirty="0"/>
          </a:p>
        </p:txBody>
      </p:sp>
    </p:spTree>
    <p:extLst>
      <p:ext uri="{BB962C8B-B14F-4D97-AF65-F5344CB8AC3E}">
        <p14:creationId xmlns:p14="http://schemas.microsoft.com/office/powerpoint/2010/main" val="30222739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b="1" dirty="0"/>
              <a:t>a) Relations of </a:t>
            </a:r>
            <a:r>
              <a:rPr lang="en-US" b="1" dirty="0" smtClean="0"/>
              <a:t>FLT with Linguistics.</a:t>
            </a:r>
            <a:endParaRPr lang="ru-RU" dirty="0"/>
          </a:p>
        </p:txBody>
      </p:sp>
      <p:sp>
        <p:nvSpPr>
          <p:cNvPr id="3" name="Объект 2"/>
          <p:cNvSpPr>
            <a:spLocks noGrp="1"/>
          </p:cNvSpPr>
          <p:nvPr>
            <p:ph idx="1"/>
          </p:nvPr>
        </p:nvSpPr>
        <p:spPr/>
        <p:txBody>
          <a:bodyPr>
            <a:normAutofit fontScale="92500" lnSpcReduction="20000"/>
          </a:bodyPr>
          <a:lstStyle/>
          <a:p>
            <a:r>
              <a:rPr lang="en-US" dirty="0"/>
              <a:t>While linguistics is a science, language as a subject of instruction is not a science, but an activity. Methods of foreign language teaching is most closely related to linguistics deals with the problems which are of paramount importance to Methods, with language and thinking, grammar and vocabulary, the relationship between grammar and vocabulary and many others. Methods successfully use, for example, the results of linguistic investigation in the selection and arrangement of language material for teaching. </a:t>
            </a:r>
            <a:endParaRPr lang="ru-RU" dirty="0"/>
          </a:p>
        </p:txBody>
      </p:sp>
    </p:spTree>
    <p:extLst>
      <p:ext uri="{BB962C8B-B14F-4D97-AF65-F5344CB8AC3E}">
        <p14:creationId xmlns:p14="http://schemas.microsoft.com/office/powerpoint/2010/main" val="19802587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Discussion Questions</a:t>
            </a:r>
            <a:endParaRPr lang="ru-RU" dirty="0"/>
          </a:p>
        </p:txBody>
      </p:sp>
      <p:sp>
        <p:nvSpPr>
          <p:cNvPr id="3" name="Объект 2"/>
          <p:cNvSpPr>
            <a:spLocks noGrp="1"/>
          </p:cNvSpPr>
          <p:nvPr>
            <p:ph idx="1"/>
          </p:nvPr>
        </p:nvSpPr>
        <p:spPr/>
        <p:txBody>
          <a:bodyPr>
            <a:normAutofit fontScale="85000" lnSpcReduction="20000"/>
          </a:bodyPr>
          <a:lstStyle/>
          <a:p>
            <a:pPr lvl="0"/>
            <a:r>
              <a:rPr lang="en-US" dirty="0"/>
              <a:t>Define the methodology as educational, scientific and practical discipline.</a:t>
            </a:r>
            <a:endParaRPr lang="ru-RU" dirty="0"/>
          </a:p>
          <a:p>
            <a:pPr lvl="0"/>
            <a:r>
              <a:rPr lang="en-US" dirty="0"/>
              <a:t>Express your point of view on the question: Is teaching language an art or is it a science?</a:t>
            </a:r>
            <a:endParaRPr lang="ru-RU" dirty="0"/>
          </a:p>
          <a:p>
            <a:pPr lvl="0"/>
            <a:r>
              <a:rPr lang="en-US" dirty="0"/>
              <a:t>Present arguments that the Methods is an independent science.</a:t>
            </a:r>
            <a:endParaRPr lang="ru-RU" dirty="0"/>
          </a:p>
          <a:p>
            <a:pPr lvl="0"/>
            <a:r>
              <a:rPr lang="en-US" dirty="0"/>
              <a:t>What is the difference of a foreign language as an academic discipline from other disciplines? </a:t>
            </a:r>
            <a:endParaRPr lang="ru-RU" dirty="0"/>
          </a:p>
          <a:p>
            <a:pPr lvl="0"/>
            <a:r>
              <a:rPr lang="en-US" dirty="0"/>
              <a:t>What are the peculiarities of mastering the mother tongue as opposed to a foreign language?</a:t>
            </a:r>
            <a:endParaRPr lang="ru-RU" dirty="0"/>
          </a:p>
          <a:p>
            <a:pPr lvl="0"/>
            <a:r>
              <a:rPr lang="en-US" dirty="0"/>
              <a:t>What is the place of Methods among other pedagogical sciences?</a:t>
            </a:r>
            <a:endParaRPr lang="ru-RU" dirty="0"/>
          </a:p>
          <a:p>
            <a:endParaRPr lang="ru-RU" dirty="0"/>
          </a:p>
        </p:txBody>
      </p:sp>
    </p:spTree>
    <p:extLst>
      <p:ext uri="{BB962C8B-B14F-4D97-AF65-F5344CB8AC3E}">
        <p14:creationId xmlns:p14="http://schemas.microsoft.com/office/powerpoint/2010/main" val="33742111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b="1" dirty="0"/>
              <a:t>Practical tasks for IWS (Individual Work of Students</a:t>
            </a:r>
            <a:r>
              <a:rPr lang="en-US" b="1" dirty="0" smtClean="0"/>
              <a:t>):</a:t>
            </a:r>
            <a:endParaRPr lang="ru-RU" dirty="0"/>
          </a:p>
        </p:txBody>
      </p:sp>
      <p:sp>
        <p:nvSpPr>
          <p:cNvPr id="3" name="Объект 2"/>
          <p:cNvSpPr>
            <a:spLocks noGrp="1"/>
          </p:cNvSpPr>
          <p:nvPr>
            <p:ph idx="1"/>
          </p:nvPr>
        </p:nvSpPr>
        <p:spPr/>
        <p:txBody>
          <a:bodyPr/>
          <a:lstStyle/>
          <a:p>
            <a:pPr lvl="0"/>
            <a:r>
              <a:rPr lang="en-US" dirty="0"/>
              <a:t>Prepare a short presentation on one of the principles of the </a:t>
            </a:r>
            <a:r>
              <a:rPr lang="en-US" b="1" dirty="0"/>
              <a:t>Methods of teaching foreign languages</a:t>
            </a:r>
            <a:r>
              <a:rPr lang="en-US" b="1" dirty="0" smtClean="0"/>
              <a:t>.</a:t>
            </a:r>
          </a:p>
          <a:p>
            <a:pPr lvl="0"/>
            <a:r>
              <a:rPr lang="en-US" dirty="0" smtClean="0"/>
              <a:t>Write a conspectus on the connection of FLT with </a:t>
            </a:r>
            <a:r>
              <a:rPr lang="en-US" b="1" i="1" dirty="0" smtClean="0"/>
              <a:t>Physiology and</a:t>
            </a:r>
            <a:r>
              <a:rPr lang="en-US" dirty="0" smtClean="0"/>
              <a:t> </a:t>
            </a:r>
            <a:r>
              <a:rPr lang="en-US" b="1" dirty="0" smtClean="0"/>
              <a:t>Culture (Studies).</a:t>
            </a:r>
            <a:endParaRPr lang="ru-RU" dirty="0"/>
          </a:p>
          <a:p>
            <a:pPr lvl="0"/>
            <a:r>
              <a:rPr lang="en-US" dirty="0"/>
              <a:t>Write an essay and give your point of view on the question: </a:t>
            </a:r>
            <a:r>
              <a:rPr lang="en-US" i="1" dirty="0"/>
              <a:t>Is teaching language an art or is it a science?</a:t>
            </a:r>
            <a:endParaRPr lang="ru-RU" dirty="0"/>
          </a:p>
          <a:p>
            <a:endParaRPr lang="ru-RU" dirty="0"/>
          </a:p>
        </p:txBody>
      </p:sp>
    </p:spTree>
    <p:extLst>
      <p:ext uri="{BB962C8B-B14F-4D97-AF65-F5344CB8AC3E}">
        <p14:creationId xmlns:p14="http://schemas.microsoft.com/office/powerpoint/2010/main" val="32901308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b="1" dirty="0"/>
              <a:t>Recommended literature</a:t>
            </a:r>
            <a:r>
              <a:rPr lang="en-US" b="1" dirty="0" smtClean="0"/>
              <a:t>:</a:t>
            </a:r>
            <a:endParaRPr lang="ru-RU" dirty="0"/>
          </a:p>
        </p:txBody>
      </p:sp>
      <p:sp>
        <p:nvSpPr>
          <p:cNvPr id="3" name="Объект 2"/>
          <p:cNvSpPr>
            <a:spLocks noGrp="1"/>
          </p:cNvSpPr>
          <p:nvPr>
            <p:ph idx="1"/>
          </p:nvPr>
        </p:nvSpPr>
        <p:spPr/>
        <p:txBody>
          <a:bodyPr>
            <a:normAutofit fontScale="77500" lnSpcReduction="20000"/>
          </a:bodyPr>
          <a:lstStyle/>
          <a:p>
            <a:pPr lvl="0"/>
            <a:r>
              <a:rPr lang="ru-RU" dirty="0" smtClean="0"/>
              <a:t>Концепция </a:t>
            </a:r>
            <a:r>
              <a:rPr lang="ru-RU" dirty="0"/>
              <a:t>развития иноязычного образования Республики Казахстан. Алматы, 2006</a:t>
            </a:r>
          </a:p>
          <a:p>
            <a:pPr lvl="0"/>
            <a:r>
              <a:rPr lang="ru-RU" dirty="0" err="1"/>
              <a:t>Мильруд</a:t>
            </a:r>
            <a:r>
              <a:rPr lang="ru-RU" dirty="0"/>
              <a:t> Р</a:t>
            </a:r>
            <a:r>
              <a:rPr lang="en-US" dirty="0"/>
              <a:t>.</a:t>
            </a:r>
            <a:r>
              <a:rPr lang="ru-RU" dirty="0"/>
              <a:t>П</a:t>
            </a:r>
            <a:r>
              <a:rPr lang="en-US" dirty="0"/>
              <a:t>. English teaching methodology – </a:t>
            </a:r>
            <a:r>
              <a:rPr lang="ru-RU" dirty="0"/>
              <a:t>М</a:t>
            </a:r>
            <a:r>
              <a:rPr lang="en-US" dirty="0"/>
              <a:t>.: «</a:t>
            </a:r>
            <a:r>
              <a:rPr lang="ru-RU" dirty="0"/>
              <a:t>Дрофа</a:t>
            </a:r>
            <a:r>
              <a:rPr lang="en-US" dirty="0"/>
              <a:t>», 2005. – 223 </a:t>
            </a:r>
            <a:r>
              <a:rPr lang="ru-RU" dirty="0"/>
              <a:t>с</a:t>
            </a:r>
          </a:p>
          <a:p>
            <a:pPr lvl="0"/>
            <a:r>
              <a:rPr lang="ru-RU" dirty="0"/>
              <a:t>Гальскова Н.Д., Гез Н.И. Теория обучения иностранным языкам. Лингводидактика и методика. – М.: Издательский центр «Академия», 2007. –336 с.</a:t>
            </a:r>
          </a:p>
          <a:p>
            <a:pPr lvl="0"/>
            <a:r>
              <a:rPr lang="ru-RU" dirty="0"/>
              <a:t>Щукин А.Н. Обучение иностранным языкам. Теория и практика. Учебное пособие для преподавателей и студентов. – М.: </a:t>
            </a:r>
            <a:r>
              <a:rPr lang="ru-RU" dirty="0" err="1"/>
              <a:t>Филоматис</a:t>
            </a:r>
            <a:r>
              <a:rPr lang="ru-RU" dirty="0"/>
              <a:t>, 2004. –416 с.</a:t>
            </a:r>
          </a:p>
          <a:p>
            <a:pPr lvl="0"/>
            <a:r>
              <a:rPr lang="ru-RU" dirty="0" err="1"/>
              <a:t>Кунанбаева</a:t>
            </a:r>
            <a:r>
              <a:rPr lang="ru-RU" dirty="0"/>
              <a:t> C.C. Теория и практика современного иноязычного образования  – Алматы, ТОО Дом печати «Эдельвейс», 2010. – 344 с.</a:t>
            </a:r>
          </a:p>
          <a:p>
            <a:endParaRPr lang="ru-RU" dirty="0"/>
          </a:p>
        </p:txBody>
      </p:sp>
    </p:spTree>
    <p:extLst>
      <p:ext uri="{BB962C8B-B14F-4D97-AF65-F5344CB8AC3E}">
        <p14:creationId xmlns:p14="http://schemas.microsoft.com/office/powerpoint/2010/main" val="36176856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p:txBody>
          <a:bodyPr>
            <a:normAutofit fontScale="77500" lnSpcReduction="20000"/>
          </a:bodyPr>
          <a:lstStyle/>
          <a:p>
            <a:pPr marL="0" indent="0">
              <a:buNone/>
            </a:pPr>
            <a:r>
              <a:rPr lang="en-US" dirty="0"/>
              <a:t>The term “Methods” means:</a:t>
            </a:r>
            <a:r>
              <a:rPr lang="en-US" i="1" dirty="0"/>
              <a:t> </a:t>
            </a:r>
            <a:r>
              <a:rPr lang="en-US" dirty="0"/>
              <a:t>learning, acquisition, and skills. Methods of foreign language teaching is </a:t>
            </a:r>
            <a:r>
              <a:rPr lang="ru-RU" dirty="0"/>
              <a:t>a </a:t>
            </a:r>
            <a:r>
              <a:rPr lang="ru-RU" dirty="0" err="1"/>
              <a:t>pedagogical</a:t>
            </a:r>
            <a:r>
              <a:rPr lang="ru-RU" dirty="0"/>
              <a:t> </a:t>
            </a:r>
            <a:r>
              <a:rPr lang="ru-RU" dirty="0" err="1"/>
              <a:t>science</a:t>
            </a:r>
            <a:r>
              <a:rPr lang="en-US" dirty="0"/>
              <a:t>, </a:t>
            </a:r>
            <a:r>
              <a:rPr lang="ru-RU" dirty="0" err="1"/>
              <a:t>which</a:t>
            </a:r>
            <a:r>
              <a:rPr lang="ru-RU" dirty="0"/>
              <a:t> </a:t>
            </a:r>
            <a:r>
              <a:rPr lang="ru-RU" dirty="0" err="1"/>
              <a:t>studies</a:t>
            </a:r>
            <a:r>
              <a:rPr lang="ru-RU" dirty="0"/>
              <a:t> </a:t>
            </a:r>
            <a:r>
              <a:rPr lang="ru-RU" dirty="0" err="1"/>
              <a:t>the</a:t>
            </a:r>
            <a:r>
              <a:rPr lang="ru-RU" dirty="0"/>
              <a:t> </a:t>
            </a:r>
            <a:r>
              <a:rPr lang="ru-RU" dirty="0" err="1"/>
              <a:t>aims</a:t>
            </a:r>
            <a:r>
              <a:rPr lang="ru-RU" dirty="0"/>
              <a:t>, </a:t>
            </a:r>
            <a:r>
              <a:rPr lang="ru-RU" dirty="0" err="1"/>
              <a:t>content</a:t>
            </a:r>
            <a:r>
              <a:rPr lang="ru-RU" dirty="0"/>
              <a:t>, </a:t>
            </a:r>
            <a:r>
              <a:rPr lang="ru-RU" dirty="0" err="1"/>
              <a:t>methods</a:t>
            </a:r>
            <a:r>
              <a:rPr lang="ru-RU" dirty="0"/>
              <a:t> </a:t>
            </a:r>
            <a:r>
              <a:rPr lang="ru-RU" dirty="0" err="1"/>
              <a:t>and</a:t>
            </a:r>
            <a:r>
              <a:rPr lang="ru-RU" dirty="0"/>
              <a:t> </a:t>
            </a:r>
            <a:r>
              <a:rPr lang="ru-RU" dirty="0" err="1"/>
              <a:t>techniques</a:t>
            </a:r>
            <a:r>
              <a:rPr lang="ru-RU" dirty="0"/>
              <a:t>, </a:t>
            </a:r>
            <a:r>
              <a:rPr lang="ru-RU" dirty="0" err="1"/>
              <a:t>as</a:t>
            </a:r>
            <a:r>
              <a:rPr lang="ru-RU" dirty="0"/>
              <a:t> </a:t>
            </a:r>
            <a:r>
              <a:rPr lang="ru-RU" dirty="0" err="1"/>
              <a:t>well</a:t>
            </a:r>
            <a:r>
              <a:rPr lang="ru-RU" dirty="0"/>
              <a:t> </a:t>
            </a:r>
            <a:r>
              <a:rPr lang="ru-RU" dirty="0" err="1"/>
              <a:t>as</a:t>
            </a:r>
            <a:r>
              <a:rPr lang="ru-RU" dirty="0"/>
              <a:t> </a:t>
            </a:r>
            <a:r>
              <a:rPr lang="ru-RU" dirty="0" err="1"/>
              <a:t>ways</a:t>
            </a:r>
            <a:r>
              <a:rPr lang="ru-RU" dirty="0"/>
              <a:t> </a:t>
            </a:r>
            <a:r>
              <a:rPr lang="ru-RU" dirty="0" err="1"/>
              <a:t>of</a:t>
            </a:r>
            <a:r>
              <a:rPr lang="ru-RU" dirty="0"/>
              <a:t> </a:t>
            </a:r>
            <a:r>
              <a:rPr lang="ru-RU" dirty="0" err="1"/>
              <a:t>teaching</a:t>
            </a:r>
            <a:r>
              <a:rPr lang="ru-RU" dirty="0"/>
              <a:t> </a:t>
            </a:r>
            <a:r>
              <a:rPr lang="en-US" dirty="0"/>
              <a:t>and learning </a:t>
            </a:r>
            <a:r>
              <a:rPr lang="ru-RU" dirty="0"/>
              <a:t>a </a:t>
            </a:r>
            <a:r>
              <a:rPr lang="ru-RU" dirty="0" err="1"/>
              <a:t>foreign</a:t>
            </a:r>
            <a:r>
              <a:rPr lang="ru-RU" dirty="0"/>
              <a:t> </a:t>
            </a:r>
            <a:r>
              <a:rPr lang="ru-RU" dirty="0" err="1"/>
              <a:t>language</a:t>
            </a:r>
            <a:r>
              <a:rPr lang="ru-RU" dirty="0"/>
              <a:t>. </a:t>
            </a:r>
            <a:r>
              <a:rPr lang="en-US" dirty="0"/>
              <a:t>Methods of foreign language teaching is an independent science:</a:t>
            </a:r>
            <a:endParaRPr lang="ru-RU" dirty="0"/>
          </a:p>
          <a:p>
            <a:pPr lvl="0"/>
            <a:r>
              <a:rPr lang="en-US" dirty="0"/>
              <a:t>It has its subject of study. This is a foreign language. </a:t>
            </a:r>
            <a:endParaRPr lang="ru-RU" dirty="0"/>
          </a:p>
          <a:p>
            <a:pPr lvl="0"/>
            <a:r>
              <a:rPr lang="en-US" dirty="0"/>
              <a:t>It has its object of study. It is a process of learning the language, the formation of skills and abilities to use the language in the communication process.</a:t>
            </a:r>
            <a:endParaRPr lang="ru-RU" dirty="0"/>
          </a:p>
          <a:p>
            <a:pPr lvl="0"/>
            <a:r>
              <a:rPr lang="en-US" dirty="0"/>
              <a:t>Methods has its own conceptual apparatus, i.e. system of terms and definitions related to the content of this science.</a:t>
            </a:r>
            <a:endParaRPr lang="ru-RU" dirty="0"/>
          </a:p>
          <a:p>
            <a:endParaRPr lang="ru-RU" dirty="0"/>
          </a:p>
        </p:txBody>
      </p:sp>
    </p:spTree>
    <p:extLst>
      <p:ext uri="{BB962C8B-B14F-4D97-AF65-F5344CB8AC3E}">
        <p14:creationId xmlns:p14="http://schemas.microsoft.com/office/powerpoint/2010/main" val="25870635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1417638"/>
          </a:xfrm>
        </p:spPr>
        <p:txBody>
          <a:bodyPr>
            <a:normAutofit fontScale="90000"/>
          </a:bodyPr>
          <a:lstStyle/>
          <a:p>
            <a:r>
              <a:rPr lang="en-US" dirty="0" smtClean="0"/>
              <a:t/>
            </a:r>
            <a:br>
              <a:rPr lang="en-US" dirty="0" smtClean="0"/>
            </a:br>
            <a:r>
              <a:rPr lang="en-US" dirty="0" smtClean="0"/>
              <a:t>General </a:t>
            </a:r>
            <a:r>
              <a:rPr lang="en-US" dirty="0"/>
              <a:t>Methods and Special Methods. </a:t>
            </a:r>
            <a:r>
              <a:rPr lang="ru-RU" dirty="0"/>
              <a:t/>
            </a:r>
            <a:br>
              <a:rPr lang="ru-RU" dirty="0"/>
            </a:br>
            <a:endParaRPr lang="ru-RU" dirty="0"/>
          </a:p>
        </p:txBody>
      </p:sp>
      <p:sp>
        <p:nvSpPr>
          <p:cNvPr id="3" name="Объект 2"/>
          <p:cNvSpPr>
            <a:spLocks noGrp="1"/>
          </p:cNvSpPr>
          <p:nvPr>
            <p:ph idx="1"/>
          </p:nvPr>
        </p:nvSpPr>
        <p:spPr/>
        <p:txBody>
          <a:bodyPr/>
          <a:lstStyle/>
          <a:p>
            <a:r>
              <a:rPr lang="en-US" dirty="0" smtClean="0"/>
              <a:t>General </a:t>
            </a:r>
            <a:r>
              <a:rPr lang="en-US" dirty="0"/>
              <a:t>Methods of teaching a foreign language – Methods of FLT irrespective of the language taught (whether it is English, German or French).</a:t>
            </a:r>
            <a:endParaRPr lang="ru-RU" dirty="0"/>
          </a:p>
          <a:p>
            <a:r>
              <a:rPr lang="en-US" dirty="0"/>
              <a:t>Special Methods – Methods of teaching a particular foreign language, in our case Methods of teaching English.</a:t>
            </a:r>
            <a:endParaRPr lang="ru-RU" dirty="0"/>
          </a:p>
          <a:p>
            <a:endParaRPr lang="ru-RU" dirty="0"/>
          </a:p>
        </p:txBody>
      </p:sp>
    </p:spTree>
    <p:extLst>
      <p:ext uri="{BB962C8B-B14F-4D97-AF65-F5344CB8AC3E}">
        <p14:creationId xmlns:p14="http://schemas.microsoft.com/office/powerpoint/2010/main" val="29772311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Abbreviations used in FLT</a:t>
            </a:r>
            <a:endParaRPr lang="ru-RU" dirty="0"/>
          </a:p>
        </p:txBody>
      </p:sp>
      <p:sp>
        <p:nvSpPr>
          <p:cNvPr id="3" name="Объект 2"/>
          <p:cNvSpPr>
            <a:spLocks noGrp="1"/>
          </p:cNvSpPr>
          <p:nvPr>
            <p:ph idx="1"/>
          </p:nvPr>
        </p:nvSpPr>
        <p:spPr/>
        <p:txBody>
          <a:bodyPr>
            <a:normAutofit fontScale="70000" lnSpcReduction="20000"/>
          </a:bodyPr>
          <a:lstStyle/>
          <a:p>
            <a:r>
              <a:rPr lang="en-US" dirty="0"/>
              <a:t>TOSL (Teaching of Second Language) - teaching the language that is being studied in a country where it is a state language. For example, English for foreigners coming to study in the UK or USA</a:t>
            </a:r>
            <a:r>
              <a:rPr lang="en-US" dirty="0" smtClean="0"/>
              <a:t>.</a:t>
            </a:r>
          </a:p>
          <a:p>
            <a:pPr marL="0" indent="0">
              <a:buNone/>
            </a:pPr>
            <a:endParaRPr lang="ru-RU" dirty="0"/>
          </a:p>
          <a:p>
            <a:r>
              <a:rPr lang="en-US" dirty="0"/>
              <a:t>TOFL (Teaching of Foreign Language) - teaching the language, which is studied in the country, where it is a foreign language. (e.g. English in Kazakhstan</a:t>
            </a:r>
            <a:r>
              <a:rPr lang="en-US" dirty="0" smtClean="0"/>
              <a:t>).</a:t>
            </a:r>
          </a:p>
          <a:p>
            <a:endParaRPr lang="ru-RU" dirty="0"/>
          </a:p>
          <a:p>
            <a:r>
              <a:rPr lang="en-US" dirty="0"/>
              <a:t>LSP (Language for Special Purposes) - language for special purposes, it is the subject of special study in high school to master the language as a means of professional communication</a:t>
            </a:r>
            <a:r>
              <a:rPr lang="en-US" dirty="0" smtClean="0"/>
              <a:t>.</a:t>
            </a:r>
          </a:p>
          <a:p>
            <a:endParaRPr lang="ru-RU" dirty="0"/>
          </a:p>
          <a:p>
            <a:r>
              <a:rPr lang="en-US" dirty="0"/>
              <a:t>LAP, in our case it is EAP (Language (English) for Academic Purposes) focuses   on teaching skills required to perform in an English-speaking academic context at universities and colleges</a:t>
            </a:r>
            <a:r>
              <a:rPr lang="en-US" dirty="0" smtClean="0"/>
              <a:t>.</a:t>
            </a:r>
            <a:endParaRPr lang="ru-RU" dirty="0"/>
          </a:p>
        </p:txBody>
      </p:sp>
    </p:spTree>
    <p:extLst>
      <p:ext uri="{BB962C8B-B14F-4D97-AF65-F5344CB8AC3E}">
        <p14:creationId xmlns:p14="http://schemas.microsoft.com/office/powerpoint/2010/main" val="26405653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a:t>MFLT (Methods of Foreign Language Teaching</a:t>
            </a:r>
            <a:r>
              <a:rPr lang="en-US" dirty="0" smtClean="0"/>
              <a:t>) covers 3 main problems:</a:t>
            </a:r>
            <a:endParaRPr lang="ru-RU" dirty="0"/>
          </a:p>
        </p:txBody>
      </p:sp>
      <p:sp>
        <p:nvSpPr>
          <p:cNvPr id="3" name="Объект 2"/>
          <p:cNvSpPr>
            <a:spLocks noGrp="1"/>
          </p:cNvSpPr>
          <p:nvPr>
            <p:ph idx="1"/>
          </p:nvPr>
        </p:nvSpPr>
        <p:spPr/>
        <p:txBody>
          <a:bodyPr/>
          <a:lstStyle/>
          <a:p>
            <a:pPr lvl="0"/>
            <a:r>
              <a:rPr lang="en-US" dirty="0"/>
              <a:t>aims of teaching a FL</a:t>
            </a:r>
            <a:endParaRPr lang="ru-RU" dirty="0"/>
          </a:p>
          <a:p>
            <a:pPr lvl="0"/>
            <a:r>
              <a:rPr lang="en-US" dirty="0"/>
              <a:t>content of teaching (i.e. what to teach to attain the aims)</a:t>
            </a:r>
            <a:endParaRPr lang="ru-RU" dirty="0"/>
          </a:p>
          <a:p>
            <a:pPr lvl="0"/>
            <a:r>
              <a:rPr lang="en-US" dirty="0"/>
              <a:t>methods and techniques of teaching (how to teach a FL to attain the aims in the most effective way)</a:t>
            </a:r>
            <a:endParaRPr lang="ru-RU" dirty="0"/>
          </a:p>
          <a:p>
            <a:endParaRPr lang="ru-RU" dirty="0"/>
          </a:p>
        </p:txBody>
      </p:sp>
    </p:spTree>
    <p:extLst>
      <p:ext uri="{BB962C8B-B14F-4D97-AF65-F5344CB8AC3E}">
        <p14:creationId xmlns:p14="http://schemas.microsoft.com/office/powerpoint/2010/main" val="14021967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b="1" dirty="0"/>
              <a:t>Aims of teaching a foreign language</a:t>
            </a:r>
            <a:r>
              <a:rPr lang="ru-RU" dirty="0"/>
              <a:t/>
            </a:r>
            <a:br>
              <a:rPr lang="ru-RU" dirty="0"/>
            </a:br>
            <a:endParaRPr lang="ru-RU" dirty="0"/>
          </a:p>
        </p:txBody>
      </p:sp>
      <p:sp>
        <p:nvSpPr>
          <p:cNvPr id="3" name="Объект 2"/>
          <p:cNvSpPr>
            <a:spLocks noGrp="1"/>
          </p:cNvSpPr>
          <p:nvPr>
            <p:ph idx="1"/>
          </p:nvPr>
        </p:nvSpPr>
        <p:spPr/>
        <p:txBody>
          <a:bodyPr>
            <a:normAutofit fontScale="85000" lnSpcReduction="10000"/>
          </a:bodyPr>
          <a:lstStyle/>
          <a:p>
            <a:r>
              <a:rPr lang="en-US" b="1" dirty="0" smtClean="0"/>
              <a:t>The </a:t>
            </a:r>
            <a:r>
              <a:rPr lang="en-US" b="1" dirty="0"/>
              <a:t>practical aim</a:t>
            </a:r>
            <a:r>
              <a:rPr lang="en-US" dirty="0"/>
              <a:t>: the acquisition of a FL as a means of communication.</a:t>
            </a:r>
            <a:endParaRPr lang="ru-RU" dirty="0"/>
          </a:p>
          <a:p>
            <a:r>
              <a:rPr lang="en-US" b="1" dirty="0"/>
              <a:t>The educational aim</a:t>
            </a:r>
            <a:r>
              <a:rPr lang="en-US" dirty="0"/>
              <a:t>: through FL study we can develop the pupil’s intellect. Teaching a FL helps the teacher to develop the pupils’ voluntary and involuntary memory, his imaginative abilities and will power.</a:t>
            </a:r>
            <a:endParaRPr lang="ru-RU" dirty="0"/>
          </a:p>
          <a:p>
            <a:r>
              <a:rPr lang="en-US" b="1" dirty="0"/>
              <a:t>Cultural aims</a:t>
            </a:r>
            <a:r>
              <a:rPr lang="en-US" dirty="0"/>
              <a:t>: learning a FL makes the pupil acquainted with the life, customs and traditions of the people whose language he studies through visual material and reading material; with the countries where the target language is spoken.</a:t>
            </a:r>
            <a:endParaRPr lang="ru-RU" dirty="0"/>
          </a:p>
          <a:p>
            <a:endParaRPr lang="ru-RU" dirty="0"/>
          </a:p>
        </p:txBody>
      </p:sp>
    </p:spTree>
    <p:extLst>
      <p:ext uri="{BB962C8B-B14F-4D97-AF65-F5344CB8AC3E}">
        <p14:creationId xmlns:p14="http://schemas.microsoft.com/office/powerpoint/2010/main" val="35796342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Content of FLT</a:t>
            </a:r>
            <a:endParaRPr lang="ru-RU" dirty="0"/>
          </a:p>
        </p:txBody>
      </p:sp>
      <p:sp>
        <p:nvSpPr>
          <p:cNvPr id="3" name="Объект 2"/>
          <p:cNvSpPr>
            <a:spLocks noGrp="1"/>
          </p:cNvSpPr>
          <p:nvPr>
            <p:ph idx="1"/>
          </p:nvPr>
        </p:nvSpPr>
        <p:spPr/>
        <p:txBody>
          <a:bodyPr>
            <a:normAutofit fontScale="85000" lnSpcReduction="10000"/>
          </a:bodyPr>
          <a:lstStyle/>
          <a:p>
            <a:pPr marL="0" indent="0">
              <a:buNone/>
            </a:pPr>
            <a:r>
              <a:rPr lang="en-US" b="1" dirty="0"/>
              <a:t>The first component </a:t>
            </a:r>
            <a:r>
              <a:rPr lang="en-US" dirty="0"/>
              <a:t>is habits and skills which pupils should acquire (listening comprehension, speaking, reading and writing).</a:t>
            </a:r>
            <a:endParaRPr lang="ru-RU" dirty="0"/>
          </a:p>
          <a:p>
            <a:pPr marL="0" indent="0">
              <a:buNone/>
            </a:pPr>
            <a:r>
              <a:rPr lang="en-US" b="1" dirty="0"/>
              <a:t>The second component </a:t>
            </a:r>
            <a:r>
              <a:rPr lang="en-US" dirty="0"/>
              <a:t>is a linguistic one. It includes:</a:t>
            </a:r>
            <a:endParaRPr lang="ru-RU" dirty="0"/>
          </a:p>
          <a:p>
            <a:pPr lvl="0"/>
            <a:r>
              <a:rPr lang="en-US" i="1" dirty="0"/>
              <a:t>Language material </a:t>
            </a:r>
            <a:r>
              <a:rPr lang="en-US" dirty="0"/>
              <a:t>(sentence – patterns, pattern – dialogues, texts)</a:t>
            </a:r>
            <a:endParaRPr lang="ru-RU" dirty="0"/>
          </a:p>
          <a:p>
            <a:pPr lvl="0"/>
            <a:r>
              <a:rPr lang="en-US" i="1" dirty="0"/>
              <a:t>Linguistic material</a:t>
            </a:r>
            <a:r>
              <a:rPr lang="en-US" dirty="0"/>
              <a:t>, i.e. phonology, grammar and vocabulary</a:t>
            </a:r>
            <a:endParaRPr lang="ru-RU" dirty="0"/>
          </a:p>
          <a:p>
            <a:pPr marL="0" lvl="0" indent="0">
              <a:buNone/>
            </a:pPr>
            <a:r>
              <a:rPr lang="en-US" b="1" dirty="0"/>
              <a:t>The third component </a:t>
            </a:r>
            <a:r>
              <a:rPr lang="en-US" dirty="0"/>
              <a:t>– methodological component, i.e. the techniques which pupils should acquire to learn the FL in a most effective way. </a:t>
            </a:r>
            <a:endParaRPr lang="ru-RU" dirty="0"/>
          </a:p>
        </p:txBody>
      </p:sp>
    </p:spTree>
    <p:extLst>
      <p:ext uri="{BB962C8B-B14F-4D97-AF65-F5344CB8AC3E}">
        <p14:creationId xmlns:p14="http://schemas.microsoft.com/office/powerpoint/2010/main" val="33898091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b="1" dirty="0"/>
              <a:t>Principles of </a:t>
            </a:r>
            <a:r>
              <a:rPr lang="en-US" b="1" dirty="0" smtClean="0"/>
              <a:t>FLT</a:t>
            </a:r>
            <a:endParaRPr lang="ru-RU" dirty="0"/>
          </a:p>
        </p:txBody>
      </p:sp>
      <p:sp>
        <p:nvSpPr>
          <p:cNvPr id="3" name="Объект 2"/>
          <p:cNvSpPr>
            <a:spLocks noGrp="1"/>
          </p:cNvSpPr>
          <p:nvPr>
            <p:ph idx="1"/>
          </p:nvPr>
        </p:nvSpPr>
        <p:spPr/>
        <p:txBody>
          <a:bodyPr>
            <a:normAutofit fontScale="92500" lnSpcReduction="10000"/>
          </a:bodyPr>
          <a:lstStyle/>
          <a:p>
            <a:pPr marL="0" indent="0">
              <a:buNone/>
            </a:pPr>
            <a:r>
              <a:rPr lang="en-US" dirty="0"/>
              <a:t>1.	</a:t>
            </a:r>
            <a:r>
              <a:rPr lang="en-US" b="1" dirty="0"/>
              <a:t>Scientific approach </a:t>
            </a:r>
            <a:r>
              <a:rPr lang="en-US" dirty="0"/>
              <a:t>implies careful determination of what and how to teach to achieve the aims set by the syllabus. Since the leading role belongs to the practical aim, one of the main methodological principles is the principle of practical or communicative approach. It means pupils should be involved in oral and written communications throughout the whole course of learning the FL. </a:t>
            </a:r>
            <a:r>
              <a:rPr lang="en-US" dirty="0" smtClean="0"/>
              <a:t>Students </a:t>
            </a:r>
            <a:r>
              <a:rPr lang="en-US" dirty="0"/>
              <a:t>are taught a FL as a means of communication.</a:t>
            </a:r>
            <a:endParaRPr lang="ru-RU" dirty="0"/>
          </a:p>
        </p:txBody>
      </p:sp>
    </p:spTree>
    <p:extLst>
      <p:ext uri="{BB962C8B-B14F-4D97-AF65-F5344CB8AC3E}">
        <p14:creationId xmlns:p14="http://schemas.microsoft.com/office/powerpoint/2010/main" val="1261941105"/>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TotalTime>
  <Words>1729</Words>
  <Application>Microsoft Office PowerPoint</Application>
  <PresentationFormat>Экран (4:3)</PresentationFormat>
  <Paragraphs>75</Paragraphs>
  <Slides>23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23</vt:i4>
      </vt:variant>
    </vt:vector>
  </HeadingPairs>
  <TitlesOfParts>
    <vt:vector size="24" baseType="lpstr">
      <vt:lpstr>Тема Office</vt:lpstr>
      <vt:lpstr>Methods of Teaching English</vt:lpstr>
      <vt:lpstr>Презентация PowerPoint</vt:lpstr>
      <vt:lpstr>Презентация PowerPoint</vt:lpstr>
      <vt:lpstr> General Methods and Special Methods.  </vt:lpstr>
      <vt:lpstr>Abbreviations used in FLT</vt:lpstr>
      <vt:lpstr>MFLT (Methods of Foreign Language Teaching) covers 3 main problems:</vt:lpstr>
      <vt:lpstr>Aims of teaching a foreign language </vt:lpstr>
      <vt:lpstr>Content of FLT</vt:lpstr>
      <vt:lpstr>Principles of FLT</vt:lpstr>
      <vt:lpstr>Principles of FLT</vt:lpstr>
      <vt:lpstr>Principles of FLT</vt:lpstr>
      <vt:lpstr>Principles of FLT</vt:lpstr>
      <vt:lpstr>Principles of FLT</vt:lpstr>
      <vt:lpstr>Principles of FLT</vt:lpstr>
      <vt:lpstr>Connection of Method of Foreign Language Teaching with Other Sciences. </vt:lpstr>
      <vt:lpstr>a) Relations of FLT with Pedagogy.</vt:lpstr>
      <vt:lpstr>a) Relations of FLT with Psychology.</vt:lpstr>
      <vt:lpstr>a) Relations of FLT with Psychology.</vt:lpstr>
      <vt:lpstr>a) Relations of FLT with Psychology.</vt:lpstr>
      <vt:lpstr>a) Relations of FLT with Linguistics.</vt:lpstr>
      <vt:lpstr>Discussion Questions</vt:lpstr>
      <vt:lpstr>Practical tasks for IWS (Individual Work of Students):</vt:lpstr>
      <vt:lpstr>Recommended literature: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Methods of Teaching English</dc:title>
  <dc:creator>даулет</dc:creator>
  <cp:lastModifiedBy>даулет</cp:lastModifiedBy>
  <cp:revision>7</cp:revision>
  <dcterms:created xsi:type="dcterms:W3CDTF">2016-09-14T05:16:02Z</dcterms:created>
  <dcterms:modified xsi:type="dcterms:W3CDTF">2016-09-14T06:02:49Z</dcterms:modified>
</cp:coreProperties>
</file>