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72" r:id="rId3"/>
    <p:sldId id="263" r:id="rId4"/>
    <p:sldId id="273" r:id="rId5"/>
    <p:sldId id="275" r:id="rId6"/>
    <p:sldId id="277" r:id="rId7"/>
    <p:sldId id="278" r:id="rId8"/>
    <p:sldId id="268" r:id="rId9"/>
    <p:sldId id="258" r:id="rId10"/>
    <p:sldId id="267" r:id="rId11"/>
    <p:sldId id="283" r:id="rId12"/>
    <p:sldId id="257" r:id="rId13"/>
    <p:sldId id="259" r:id="rId14"/>
    <p:sldId id="256" r:id="rId15"/>
    <p:sldId id="261" r:id="rId16"/>
    <p:sldId id="284" r:id="rId17"/>
    <p:sldId id="262" r:id="rId18"/>
    <p:sldId id="274" r:id="rId19"/>
    <p:sldId id="282" r:id="rId20"/>
    <p:sldId id="279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DC35E-F68C-489D-90BA-D17448E115D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4C0378-5ABF-4F67-900B-9B77C284F7DA}">
      <dgm:prSet phldrT="[Текст]"/>
      <dgm:spPr/>
      <dgm:t>
        <a:bodyPr/>
        <a:lstStyle/>
        <a:p>
          <a:r>
            <a:rPr lang="kk-KZ" dirty="0" smtClean="0"/>
            <a:t>1993-1996 годах</a:t>
          </a:r>
          <a:endParaRPr lang="ru-RU" dirty="0"/>
        </a:p>
      </dgm:t>
    </dgm:pt>
    <dgm:pt modelId="{78425923-8BD7-4D8C-9452-DE54D6E15032}" type="parTrans" cxnId="{D7C26C00-2F57-45C6-AE1A-F6C52E3A5531}">
      <dgm:prSet/>
      <dgm:spPr/>
      <dgm:t>
        <a:bodyPr/>
        <a:lstStyle/>
        <a:p>
          <a:endParaRPr lang="ru-RU"/>
        </a:p>
      </dgm:t>
    </dgm:pt>
    <dgm:pt modelId="{8894ED3C-46A7-46D9-8965-5C581761B71C}" type="sibTrans" cxnId="{D7C26C00-2F57-45C6-AE1A-F6C52E3A5531}">
      <dgm:prSet/>
      <dgm:spPr/>
      <dgm:t>
        <a:bodyPr/>
        <a:lstStyle/>
        <a:p>
          <a:endParaRPr lang="ru-RU"/>
        </a:p>
      </dgm:t>
    </dgm:pt>
    <dgm:pt modelId="{288D01C6-CA98-4E7D-90D0-03A712EAA039}">
      <dgm:prSet phldrT="[Текст]"/>
      <dgm:spPr/>
      <dgm:t>
        <a:bodyPr/>
        <a:lstStyle/>
        <a:p>
          <a:r>
            <a:rPr lang="kk-KZ" dirty="0" smtClean="0"/>
            <a:t>2131 случаев дифтерии</a:t>
          </a:r>
          <a:endParaRPr lang="ru-RU" dirty="0"/>
        </a:p>
      </dgm:t>
    </dgm:pt>
    <dgm:pt modelId="{C17C147F-88F4-4416-8DFC-F47F64FC5571}" type="parTrans" cxnId="{1BD49642-C4C5-42FA-A352-73FB06D0AE43}">
      <dgm:prSet/>
      <dgm:spPr/>
      <dgm:t>
        <a:bodyPr/>
        <a:lstStyle/>
        <a:p>
          <a:endParaRPr lang="ru-RU"/>
        </a:p>
      </dgm:t>
    </dgm:pt>
    <dgm:pt modelId="{5A3DE0F3-BB96-459C-98ED-97E6CA80B1F0}" type="sibTrans" cxnId="{1BD49642-C4C5-42FA-A352-73FB06D0AE43}">
      <dgm:prSet/>
      <dgm:spPr/>
      <dgm:t>
        <a:bodyPr/>
        <a:lstStyle/>
        <a:p>
          <a:endParaRPr lang="ru-RU"/>
        </a:p>
      </dgm:t>
    </dgm:pt>
    <dgm:pt modelId="{4AB9C5B7-3CE0-400D-BA34-92136960FB54}" type="pres">
      <dgm:prSet presAssocID="{269DC35E-F68C-489D-90BA-D17448E115D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F8B155-F4B6-4499-940D-311150C9D06C}" type="pres">
      <dgm:prSet presAssocID="{554C0378-5ABF-4F67-900B-9B77C284F7DA}" presName="compNode" presStyleCnt="0"/>
      <dgm:spPr/>
    </dgm:pt>
    <dgm:pt modelId="{1E20478F-65E2-4A68-ACC9-59A8A34319D7}" type="pres">
      <dgm:prSet presAssocID="{554C0378-5ABF-4F67-900B-9B77C284F7DA}" presName="noGeometry" presStyleCnt="0"/>
      <dgm:spPr/>
    </dgm:pt>
    <dgm:pt modelId="{9CAFB365-B8AF-4320-AC06-D7AAA1D5157D}" type="pres">
      <dgm:prSet presAssocID="{554C0378-5ABF-4F67-900B-9B77C284F7DA}" presName="childTextVisible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E6FBA-F6AC-49B8-9660-A371007D87F6}" type="pres">
      <dgm:prSet presAssocID="{554C0378-5ABF-4F67-900B-9B77C284F7DA}" presName="childTextHidden" presStyleLbl="bgAccFollowNode1" presStyleIdx="0" presStyleCnt="1"/>
      <dgm:spPr/>
      <dgm:t>
        <a:bodyPr/>
        <a:lstStyle/>
        <a:p>
          <a:endParaRPr lang="ru-RU"/>
        </a:p>
      </dgm:t>
    </dgm:pt>
    <dgm:pt modelId="{1E21EEF6-79A4-44BB-96A2-FAABDA12277D}" type="pres">
      <dgm:prSet presAssocID="{554C0378-5ABF-4F67-900B-9B77C284F7DA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F49FF-FDA8-4009-B758-D260B7FD3CF5}" type="presOf" srcId="{554C0378-5ABF-4F67-900B-9B77C284F7DA}" destId="{1E21EEF6-79A4-44BB-96A2-FAABDA12277D}" srcOrd="0" destOrd="0" presId="urn:microsoft.com/office/officeart/2005/8/layout/hProcess6"/>
    <dgm:cxn modelId="{1BD49642-C4C5-42FA-A352-73FB06D0AE43}" srcId="{554C0378-5ABF-4F67-900B-9B77C284F7DA}" destId="{288D01C6-CA98-4E7D-90D0-03A712EAA039}" srcOrd="0" destOrd="0" parTransId="{C17C147F-88F4-4416-8DFC-F47F64FC5571}" sibTransId="{5A3DE0F3-BB96-459C-98ED-97E6CA80B1F0}"/>
    <dgm:cxn modelId="{B823E00A-7666-4618-83DA-7BF20CB47826}" type="presOf" srcId="{288D01C6-CA98-4E7D-90D0-03A712EAA039}" destId="{22DE6FBA-F6AC-49B8-9660-A371007D87F6}" srcOrd="1" destOrd="0" presId="urn:microsoft.com/office/officeart/2005/8/layout/hProcess6"/>
    <dgm:cxn modelId="{EAD6B0FD-3A6A-4ABD-AC21-8C2BA727059F}" type="presOf" srcId="{288D01C6-CA98-4E7D-90D0-03A712EAA039}" destId="{9CAFB365-B8AF-4320-AC06-D7AAA1D5157D}" srcOrd="0" destOrd="0" presId="urn:microsoft.com/office/officeart/2005/8/layout/hProcess6"/>
    <dgm:cxn modelId="{D7C26C00-2F57-45C6-AE1A-F6C52E3A5531}" srcId="{269DC35E-F68C-489D-90BA-D17448E115DA}" destId="{554C0378-5ABF-4F67-900B-9B77C284F7DA}" srcOrd="0" destOrd="0" parTransId="{78425923-8BD7-4D8C-9452-DE54D6E15032}" sibTransId="{8894ED3C-46A7-46D9-8965-5C581761B71C}"/>
    <dgm:cxn modelId="{39050F8B-9587-44E6-A0B2-58A2F10F34FA}" type="presOf" srcId="{269DC35E-F68C-489D-90BA-D17448E115DA}" destId="{4AB9C5B7-3CE0-400D-BA34-92136960FB54}" srcOrd="0" destOrd="0" presId="urn:microsoft.com/office/officeart/2005/8/layout/hProcess6"/>
    <dgm:cxn modelId="{94B46F96-83E4-4FCE-9D8A-5DB258EB4AA5}" type="presParOf" srcId="{4AB9C5B7-3CE0-400D-BA34-92136960FB54}" destId="{C7F8B155-F4B6-4499-940D-311150C9D06C}" srcOrd="0" destOrd="0" presId="urn:microsoft.com/office/officeart/2005/8/layout/hProcess6"/>
    <dgm:cxn modelId="{CF6144EF-EC49-452C-ABC2-E88C32E6F48F}" type="presParOf" srcId="{C7F8B155-F4B6-4499-940D-311150C9D06C}" destId="{1E20478F-65E2-4A68-ACC9-59A8A34319D7}" srcOrd="0" destOrd="0" presId="urn:microsoft.com/office/officeart/2005/8/layout/hProcess6"/>
    <dgm:cxn modelId="{E0364258-E021-4615-BF12-823B880763BA}" type="presParOf" srcId="{C7F8B155-F4B6-4499-940D-311150C9D06C}" destId="{9CAFB365-B8AF-4320-AC06-D7AAA1D5157D}" srcOrd="1" destOrd="0" presId="urn:microsoft.com/office/officeart/2005/8/layout/hProcess6"/>
    <dgm:cxn modelId="{B4792406-FE5E-4533-999F-8F2D8B4AB171}" type="presParOf" srcId="{C7F8B155-F4B6-4499-940D-311150C9D06C}" destId="{22DE6FBA-F6AC-49B8-9660-A371007D87F6}" srcOrd="2" destOrd="0" presId="urn:microsoft.com/office/officeart/2005/8/layout/hProcess6"/>
    <dgm:cxn modelId="{2E6D08E4-4E89-4AA8-9D44-EA1DD70A0EA3}" type="presParOf" srcId="{C7F8B155-F4B6-4499-940D-311150C9D06C}" destId="{1E21EEF6-79A4-44BB-96A2-FAABDA12277D}" srcOrd="3" destOrd="0" presId="urn:microsoft.com/office/officeart/2005/8/layout/hProcess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3D45B-FB84-4B43-BC22-CF62D7C7F9F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FA69BF-2A92-468C-A7BD-699B3716BAD6}">
      <dgm:prSet phldrT="[Текст]" custT="1"/>
      <dgm:spPr/>
      <dgm:t>
        <a:bodyPr/>
        <a:lstStyle/>
        <a:p>
          <a:r>
            <a:rPr lang="ru-RU" sz="2400" dirty="0" err="1" smtClean="0"/>
            <a:t>митис</a:t>
          </a:r>
          <a:endParaRPr lang="ru-RU" sz="2400" dirty="0"/>
        </a:p>
      </dgm:t>
    </dgm:pt>
    <dgm:pt modelId="{2B96E8CD-E892-404F-B942-A48FE6642B9B}" type="parTrans" cxnId="{3DE75739-1F4F-4FF9-9046-0DB6B8EDA06A}">
      <dgm:prSet/>
      <dgm:spPr/>
      <dgm:t>
        <a:bodyPr/>
        <a:lstStyle/>
        <a:p>
          <a:endParaRPr lang="ru-RU"/>
        </a:p>
      </dgm:t>
    </dgm:pt>
    <dgm:pt modelId="{EAB23BB5-724A-482C-BC1F-59B4828526E6}" type="sibTrans" cxnId="{3DE75739-1F4F-4FF9-9046-0DB6B8EDA06A}">
      <dgm:prSet/>
      <dgm:spPr/>
      <dgm:t>
        <a:bodyPr/>
        <a:lstStyle/>
        <a:p>
          <a:endParaRPr lang="ru-RU"/>
        </a:p>
      </dgm:t>
    </dgm:pt>
    <dgm:pt modelId="{ABEE9F84-9DE3-4866-9175-8755724347DD}">
      <dgm:prSet phldrT="[Текст]" custT="1"/>
      <dgm:spPr/>
      <dgm:t>
        <a:bodyPr/>
        <a:lstStyle/>
        <a:p>
          <a:r>
            <a:rPr lang="ru-RU" sz="2400" dirty="0" err="1" smtClean="0"/>
            <a:t>гравис</a:t>
          </a:r>
          <a:endParaRPr lang="ru-RU" sz="2400" dirty="0"/>
        </a:p>
      </dgm:t>
    </dgm:pt>
    <dgm:pt modelId="{C238C289-8057-4E08-B601-9E30530FDF89}" type="parTrans" cxnId="{1A5CF49C-7939-4020-A87C-305EF5CE23C8}">
      <dgm:prSet/>
      <dgm:spPr/>
      <dgm:t>
        <a:bodyPr/>
        <a:lstStyle/>
        <a:p>
          <a:endParaRPr lang="ru-RU"/>
        </a:p>
      </dgm:t>
    </dgm:pt>
    <dgm:pt modelId="{D8C19651-D046-4AFA-8344-FD582D7B360F}" type="sibTrans" cxnId="{1A5CF49C-7939-4020-A87C-305EF5CE23C8}">
      <dgm:prSet/>
      <dgm:spPr/>
      <dgm:t>
        <a:bodyPr/>
        <a:lstStyle/>
        <a:p>
          <a:endParaRPr lang="ru-RU"/>
        </a:p>
      </dgm:t>
    </dgm:pt>
    <dgm:pt modelId="{BC251251-BF39-41DE-AC11-0E694D7AB80E}">
      <dgm:prSet phldrT="[Текст]" custT="1"/>
      <dgm:spPr/>
      <dgm:t>
        <a:bodyPr/>
        <a:lstStyle/>
        <a:p>
          <a:r>
            <a:rPr lang="ru-RU" sz="2400" dirty="0" err="1" smtClean="0"/>
            <a:t>интермедиус</a:t>
          </a:r>
          <a:endParaRPr lang="ru-RU" sz="2400" dirty="0"/>
        </a:p>
      </dgm:t>
    </dgm:pt>
    <dgm:pt modelId="{AC8EB89B-74E3-49D2-80FB-AED7233E2839}" type="parTrans" cxnId="{0CC7FD01-8654-4125-A73A-BA9E691E8379}">
      <dgm:prSet/>
      <dgm:spPr/>
      <dgm:t>
        <a:bodyPr/>
        <a:lstStyle/>
        <a:p>
          <a:endParaRPr lang="ru-RU"/>
        </a:p>
      </dgm:t>
    </dgm:pt>
    <dgm:pt modelId="{C48FD401-82EA-4D11-9195-18523F0346A7}" type="sibTrans" cxnId="{0CC7FD01-8654-4125-A73A-BA9E691E8379}">
      <dgm:prSet/>
      <dgm:spPr/>
      <dgm:t>
        <a:bodyPr/>
        <a:lstStyle/>
        <a:p>
          <a:endParaRPr lang="ru-RU"/>
        </a:p>
      </dgm:t>
    </dgm:pt>
    <dgm:pt modelId="{57D2B7E5-B326-4F5F-A188-B125E6D6ADD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в США и Канаде «</a:t>
          </a:r>
          <a:r>
            <a:rPr lang="ru-RU" dirty="0" err="1" smtClean="0"/>
            <a:t>белфанти</a:t>
          </a:r>
          <a:r>
            <a:rPr lang="ru-RU" dirty="0" smtClean="0"/>
            <a:t>» </a:t>
          </a:r>
          <a:endParaRPr lang="ru-RU" dirty="0"/>
        </a:p>
      </dgm:t>
    </dgm:pt>
    <dgm:pt modelId="{1E3EDE27-C150-44CD-BA6C-775A8F3785F9}" type="parTrans" cxnId="{037F0675-4F35-48A9-8C69-28569618377A}">
      <dgm:prSet/>
      <dgm:spPr/>
      <dgm:t>
        <a:bodyPr/>
        <a:lstStyle/>
        <a:p>
          <a:endParaRPr lang="ru-RU"/>
        </a:p>
      </dgm:t>
    </dgm:pt>
    <dgm:pt modelId="{E7F5126A-C2E9-472D-A091-6D7B9E12F901}" type="sibTrans" cxnId="{037F0675-4F35-48A9-8C69-28569618377A}">
      <dgm:prSet/>
      <dgm:spPr/>
      <dgm:t>
        <a:bodyPr/>
        <a:lstStyle/>
        <a:p>
          <a:endParaRPr lang="ru-RU"/>
        </a:p>
      </dgm:t>
    </dgm:pt>
    <dgm:pt modelId="{CD0E38B8-A3DB-438A-B738-0AD2AF1C3602}" type="pres">
      <dgm:prSet presAssocID="{B663D45B-FB84-4B43-BC22-CF62D7C7F9F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E5C805-0BF1-46D2-A3F7-FFEEF8A4BA92}" type="pres">
      <dgm:prSet presAssocID="{ACFA69BF-2A92-468C-A7BD-699B3716BA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FC023-1FD0-4507-93D0-97FE02DB55FF}" type="pres">
      <dgm:prSet presAssocID="{ACFA69BF-2A92-468C-A7BD-699B3716BAD6}" presName="spNode" presStyleCnt="0"/>
      <dgm:spPr/>
    </dgm:pt>
    <dgm:pt modelId="{115183A4-9BA8-4320-B755-0A52726A3489}" type="pres">
      <dgm:prSet presAssocID="{EAB23BB5-724A-482C-BC1F-59B4828526E6}" presName="sibTrans" presStyleLbl="sibTrans1D1" presStyleIdx="0" presStyleCnt="4"/>
      <dgm:spPr/>
      <dgm:t>
        <a:bodyPr/>
        <a:lstStyle/>
        <a:p>
          <a:endParaRPr lang="ru-RU"/>
        </a:p>
      </dgm:t>
    </dgm:pt>
    <dgm:pt modelId="{383116F6-4AD6-43E0-93C6-BC92C704456F}" type="pres">
      <dgm:prSet presAssocID="{ABEE9F84-9DE3-4866-9175-8755724347D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99E53-D40A-4BE4-98B2-5859E8D8EC90}" type="pres">
      <dgm:prSet presAssocID="{ABEE9F84-9DE3-4866-9175-8755724347DD}" presName="spNode" presStyleCnt="0"/>
      <dgm:spPr/>
    </dgm:pt>
    <dgm:pt modelId="{25198BC8-621D-45B7-BB10-8C3CBC7C7E7D}" type="pres">
      <dgm:prSet presAssocID="{D8C19651-D046-4AFA-8344-FD582D7B360F}" presName="sibTrans" presStyleLbl="sibTrans1D1" presStyleIdx="1" presStyleCnt="4"/>
      <dgm:spPr/>
      <dgm:t>
        <a:bodyPr/>
        <a:lstStyle/>
        <a:p>
          <a:endParaRPr lang="ru-RU"/>
        </a:p>
      </dgm:t>
    </dgm:pt>
    <dgm:pt modelId="{3CE679E7-707F-4C5C-B0F1-346A44C3202D}" type="pres">
      <dgm:prSet presAssocID="{57D2B7E5-B326-4F5F-A188-B125E6D6ADD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37765-273A-403F-BA1E-524E33AEE076}" type="pres">
      <dgm:prSet presAssocID="{57D2B7E5-B326-4F5F-A188-B125E6D6ADDA}" presName="spNode" presStyleCnt="0"/>
      <dgm:spPr/>
    </dgm:pt>
    <dgm:pt modelId="{513DE7DC-44B5-41E0-84D1-E8A37669E5C4}" type="pres">
      <dgm:prSet presAssocID="{E7F5126A-C2E9-472D-A091-6D7B9E12F901}" presName="sibTrans" presStyleLbl="sibTrans1D1" presStyleIdx="2" presStyleCnt="4"/>
      <dgm:spPr/>
      <dgm:t>
        <a:bodyPr/>
        <a:lstStyle/>
        <a:p>
          <a:endParaRPr lang="ru-RU"/>
        </a:p>
      </dgm:t>
    </dgm:pt>
    <dgm:pt modelId="{D6C68230-B691-4758-9895-066BD11589C1}" type="pres">
      <dgm:prSet presAssocID="{BC251251-BF39-41DE-AC11-0E694D7AB80E}" presName="node" presStyleLbl="node1" presStyleIdx="3" presStyleCnt="4" custScaleX="142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E624A-34C1-43AF-8C99-3B281554D2C0}" type="pres">
      <dgm:prSet presAssocID="{BC251251-BF39-41DE-AC11-0E694D7AB80E}" presName="spNode" presStyleCnt="0"/>
      <dgm:spPr/>
    </dgm:pt>
    <dgm:pt modelId="{0EB07C68-E257-4CB1-B411-B81983D0EED6}" type="pres">
      <dgm:prSet presAssocID="{C48FD401-82EA-4D11-9195-18523F0346A7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0CC7FD01-8654-4125-A73A-BA9E691E8379}" srcId="{B663D45B-FB84-4B43-BC22-CF62D7C7F9FB}" destId="{BC251251-BF39-41DE-AC11-0E694D7AB80E}" srcOrd="3" destOrd="0" parTransId="{AC8EB89B-74E3-49D2-80FB-AED7233E2839}" sibTransId="{C48FD401-82EA-4D11-9195-18523F0346A7}"/>
    <dgm:cxn modelId="{0BA946FB-DFEF-4727-AA08-4F8B8A3DC01C}" type="presOf" srcId="{57D2B7E5-B326-4F5F-A188-B125E6D6ADDA}" destId="{3CE679E7-707F-4C5C-B0F1-346A44C3202D}" srcOrd="0" destOrd="0" presId="urn:microsoft.com/office/officeart/2005/8/layout/cycle5"/>
    <dgm:cxn modelId="{037F0675-4F35-48A9-8C69-28569618377A}" srcId="{B663D45B-FB84-4B43-BC22-CF62D7C7F9FB}" destId="{57D2B7E5-B326-4F5F-A188-B125E6D6ADDA}" srcOrd="2" destOrd="0" parTransId="{1E3EDE27-C150-44CD-BA6C-775A8F3785F9}" sibTransId="{E7F5126A-C2E9-472D-A091-6D7B9E12F901}"/>
    <dgm:cxn modelId="{1A5CF49C-7939-4020-A87C-305EF5CE23C8}" srcId="{B663D45B-FB84-4B43-BC22-CF62D7C7F9FB}" destId="{ABEE9F84-9DE3-4866-9175-8755724347DD}" srcOrd="1" destOrd="0" parTransId="{C238C289-8057-4E08-B601-9E30530FDF89}" sibTransId="{D8C19651-D046-4AFA-8344-FD582D7B360F}"/>
    <dgm:cxn modelId="{8CC15577-5FCE-4353-8162-179C8E43465D}" type="presOf" srcId="{EAB23BB5-724A-482C-BC1F-59B4828526E6}" destId="{115183A4-9BA8-4320-B755-0A52726A3489}" srcOrd="0" destOrd="0" presId="urn:microsoft.com/office/officeart/2005/8/layout/cycle5"/>
    <dgm:cxn modelId="{B586EBDE-4D6F-491C-B48E-4EAD9A9151C2}" type="presOf" srcId="{ABEE9F84-9DE3-4866-9175-8755724347DD}" destId="{383116F6-4AD6-43E0-93C6-BC92C704456F}" srcOrd="0" destOrd="0" presId="urn:microsoft.com/office/officeart/2005/8/layout/cycle5"/>
    <dgm:cxn modelId="{2EFA2EC3-9865-4387-B84D-ECD1B372D5BE}" type="presOf" srcId="{BC251251-BF39-41DE-AC11-0E694D7AB80E}" destId="{D6C68230-B691-4758-9895-066BD11589C1}" srcOrd="0" destOrd="0" presId="urn:microsoft.com/office/officeart/2005/8/layout/cycle5"/>
    <dgm:cxn modelId="{CB213B4E-36C6-45B9-A5EB-544D61210BDE}" type="presOf" srcId="{C48FD401-82EA-4D11-9195-18523F0346A7}" destId="{0EB07C68-E257-4CB1-B411-B81983D0EED6}" srcOrd="0" destOrd="0" presId="urn:microsoft.com/office/officeart/2005/8/layout/cycle5"/>
    <dgm:cxn modelId="{FD48C1FD-8B87-4A21-9F5F-586114D4B967}" type="presOf" srcId="{E7F5126A-C2E9-472D-A091-6D7B9E12F901}" destId="{513DE7DC-44B5-41E0-84D1-E8A37669E5C4}" srcOrd="0" destOrd="0" presId="urn:microsoft.com/office/officeart/2005/8/layout/cycle5"/>
    <dgm:cxn modelId="{B709DBF3-9261-4BC4-95CD-55B33679AF8E}" type="presOf" srcId="{B663D45B-FB84-4B43-BC22-CF62D7C7F9FB}" destId="{CD0E38B8-A3DB-438A-B738-0AD2AF1C3602}" srcOrd="0" destOrd="0" presId="urn:microsoft.com/office/officeart/2005/8/layout/cycle5"/>
    <dgm:cxn modelId="{C8501CB6-19DB-4F4B-859D-EEF09C1FEBAF}" type="presOf" srcId="{D8C19651-D046-4AFA-8344-FD582D7B360F}" destId="{25198BC8-621D-45B7-BB10-8C3CBC7C7E7D}" srcOrd="0" destOrd="0" presId="urn:microsoft.com/office/officeart/2005/8/layout/cycle5"/>
    <dgm:cxn modelId="{736D2FE7-F7A1-42ED-AE8D-30F4B3951208}" type="presOf" srcId="{ACFA69BF-2A92-468C-A7BD-699B3716BAD6}" destId="{0CE5C805-0BF1-46D2-A3F7-FFEEF8A4BA92}" srcOrd="0" destOrd="0" presId="urn:microsoft.com/office/officeart/2005/8/layout/cycle5"/>
    <dgm:cxn modelId="{3DE75739-1F4F-4FF9-9046-0DB6B8EDA06A}" srcId="{B663D45B-FB84-4B43-BC22-CF62D7C7F9FB}" destId="{ACFA69BF-2A92-468C-A7BD-699B3716BAD6}" srcOrd="0" destOrd="0" parTransId="{2B96E8CD-E892-404F-B942-A48FE6642B9B}" sibTransId="{EAB23BB5-724A-482C-BC1F-59B4828526E6}"/>
    <dgm:cxn modelId="{D587BFF5-8A1F-4385-9503-4949752935F6}" type="presParOf" srcId="{CD0E38B8-A3DB-438A-B738-0AD2AF1C3602}" destId="{0CE5C805-0BF1-46D2-A3F7-FFEEF8A4BA92}" srcOrd="0" destOrd="0" presId="urn:microsoft.com/office/officeart/2005/8/layout/cycle5"/>
    <dgm:cxn modelId="{09E0C973-72CD-49F6-8AF2-4C5C4BE3EC55}" type="presParOf" srcId="{CD0E38B8-A3DB-438A-B738-0AD2AF1C3602}" destId="{2B7FC023-1FD0-4507-93D0-97FE02DB55FF}" srcOrd="1" destOrd="0" presId="urn:microsoft.com/office/officeart/2005/8/layout/cycle5"/>
    <dgm:cxn modelId="{4EEE0DA5-6D35-44D1-A30E-6D6DE41E3175}" type="presParOf" srcId="{CD0E38B8-A3DB-438A-B738-0AD2AF1C3602}" destId="{115183A4-9BA8-4320-B755-0A52726A3489}" srcOrd="2" destOrd="0" presId="urn:microsoft.com/office/officeart/2005/8/layout/cycle5"/>
    <dgm:cxn modelId="{7CF01E80-9809-486D-B507-0474F7648872}" type="presParOf" srcId="{CD0E38B8-A3DB-438A-B738-0AD2AF1C3602}" destId="{383116F6-4AD6-43E0-93C6-BC92C704456F}" srcOrd="3" destOrd="0" presId="urn:microsoft.com/office/officeart/2005/8/layout/cycle5"/>
    <dgm:cxn modelId="{933326F0-45C0-45CD-9C34-B6C76719312F}" type="presParOf" srcId="{CD0E38B8-A3DB-438A-B738-0AD2AF1C3602}" destId="{91B99E53-D40A-4BE4-98B2-5859E8D8EC90}" srcOrd="4" destOrd="0" presId="urn:microsoft.com/office/officeart/2005/8/layout/cycle5"/>
    <dgm:cxn modelId="{6571B817-90E4-4730-A8CD-E64BB02F44B5}" type="presParOf" srcId="{CD0E38B8-A3DB-438A-B738-0AD2AF1C3602}" destId="{25198BC8-621D-45B7-BB10-8C3CBC7C7E7D}" srcOrd="5" destOrd="0" presId="urn:microsoft.com/office/officeart/2005/8/layout/cycle5"/>
    <dgm:cxn modelId="{5ED8599C-0D93-4370-8891-601AC7F0C9FC}" type="presParOf" srcId="{CD0E38B8-A3DB-438A-B738-0AD2AF1C3602}" destId="{3CE679E7-707F-4C5C-B0F1-346A44C3202D}" srcOrd="6" destOrd="0" presId="urn:microsoft.com/office/officeart/2005/8/layout/cycle5"/>
    <dgm:cxn modelId="{B73FEC70-B034-4236-A42E-37CA996464B7}" type="presParOf" srcId="{CD0E38B8-A3DB-438A-B738-0AD2AF1C3602}" destId="{65437765-273A-403F-BA1E-524E33AEE076}" srcOrd="7" destOrd="0" presId="urn:microsoft.com/office/officeart/2005/8/layout/cycle5"/>
    <dgm:cxn modelId="{5DF9F903-9F4B-4572-95A9-B0471272DE90}" type="presParOf" srcId="{CD0E38B8-A3DB-438A-B738-0AD2AF1C3602}" destId="{513DE7DC-44B5-41E0-84D1-E8A37669E5C4}" srcOrd="8" destOrd="0" presId="urn:microsoft.com/office/officeart/2005/8/layout/cycle5"/>
    <dgm:cxn modelId="{B45B618C-C794-4030-B750-BC55DE9C982F}" type="presParOf" srcId="{CD0E38B8-A3DB-438A-B738-0AD2AF1C3602}" destId="{D6C68230-B691-4758-9895-066BD11589C1}" srcOrd="9" destOrd="0" presId="urn:microsoft.com/office/officeart/2005/8/layout/cycle5"/>
    <dgm:cxn modelId="{591AF4D1-72DC-4530-91FA-3C6438F29EDC}" type="presParOf" srcId="{CD0E38B8-A3DB-438A-B738-0AD2AF1C3602}" destId="{D13E624A-34C1-43AF-8C99-3B281554D2C0}" srcOrd="10" destOrd="0" presId="urn:microsoft.com/office/officeart/2005/8/layout/cycle5"/>
    <dgm:cxn modelId="{11545F30-28F0-478F-BA8B-BC04F6CFE7EC}" type="presParOf" srcId="{CD0E38B8-A3DB-438A-B738-0AD2AF1C3602}" destId="{0EB07C68-E257-4CB1-B411-B81983D0EED6}" srcOrd="11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dportal.ru/terms/11238/" TargetMode="External"/><Relationship Id="rId7" Type="http://schemas.openxmlformats.org/officeDocument/2006/relationships/hyperlink" Target="http://medportal.ru/enc/pulmonology/Pnevmonijavospalenielegkih/" TargetMode="External"/><Relationship Id="rId2" Type="http://schemas.openxmlformats.org/officeDocument/2006/relationships/hyperlink" Target="http://medportal.ru/enc/ophthalmology/kosoglaz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portal.ru/enc/otolaryngology/Uho/" TargetMode="External"/><Relationship Id="rId5" Type="http://schemas.openxmlformats.org/officeDocument/2006/relationships/hyperlink" Target="http://medportal.ru/enc/infection/hepatitis/" TargetMode="External"/><Relationship Id="rId4" Type="http://schemas.openxmlformats.org/officeDocument/2006/relationships/hyperlink" Target="http://medportal.ru/terms/11459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500174"/>
            <a:ext cx="7429552" cy="3143272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/>
          </a:p>
          <a:p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Эпидемиологическая  ситуация </a:t>
            </a:r>
          </a:p>
          <a:p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 дифтерии в РК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Докладчик: и.о. доцента кафедры </a:t>
            </a:r>
          </a:p>
          <a:p>
            <a:pPr algn="l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эпидемиологии и гигиены, к.м.н. </a:t>
            </a:r>
          </a:p>
          <a:p>
            <a:pPr algn="l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Даниярова А.Б.</a:t>
            </a:r>
          </a:p>
          <a:p>
            <a:pPr algn="l"/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bahitkerei_anar\Desktop\Новая папка\difteri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8254" y="4000480"/>
            <a:ext cx="4865746" cy="2857520"/>
          </a:xfrm>
          <a:prstGeom prst="rect">
            <a:avLst/>
          </a:prstGeom>
          <a:noFill/>
        </p:spPr>
      </p:pic>
      <p:pic>
        <p:nvPicPr>
          <p:cNvPr id="4" name="Рисунок 3" descr="http://www.kaznu.kz/Content/images/emblema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14290"/>
            <a:ext cx="1568012" cy="145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4643438" y="214290"/>
          <a:ext cx="1590675" cy="1476375"/>
        </p:xfrm>
        <a:graphic>
          <a:graphicData uri="http://schemas.openxmlformats.org/presentationml/2006/ole">
            <p:oleObj spid="_x0000_s21505" name="Acrobat Document" r:id="rId5" imgW="27003122" imgH="27003152" progId="AcroExch.Document.11">
              <p:embed/>
            </p:oleObj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Диаграмма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21523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Показатели плановой вакцинации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период с 1990-2000гг. по календарю прививок РК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31973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2014 году с диагностической целью лабораторно обследовано 81015 (99,6% от общего числа подлежащих) больных с симптомами ангины.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Среди ангинозных больных выявлено 2 носителя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нетоксигенных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штаммов, в том числе по 1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Западно-Казахстанской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гравис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 Карагандинской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митис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областях.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профилактической целью на носительство возбудителя  дифтерии обследовано 159497 лиц декретированных групп населения. При обследовании этого контингента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токсигенные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штаммы возбудителя  не выявлены. Установлено носительство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нетоксигенных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штаммов у 30 лиц и удельных вес носителей составил 0,019% от общего числа обследованных. Среди носителей отмечено преимущественное выделение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коринебактерий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митис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(28 человек - 93%).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Коринебактерии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типа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гравис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выявлены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Западно-Казахстанской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областях по одному случаю.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Биоварами</a:t>
            </a:r>
            <a:r>
              <a:rPr lang="ru-RU" dirty="0" smtClean="0"/>
              <a:t> возбудителя дифтерии 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 descr="&amp;Kcy;&amp;acy;&amp;rcy;&amp;tcy;&amp;icy;&amp;ncy;&amp;kcy;&amp;icy; &amp;pcy;&amp;ocy; &amp;zcy;&amp;acy;&amp;pcy;&amp;rcy;&amp;ocy;&amp;scy;&amp;ucy; &amp;fcy;&amp;ocy;&amp;tcy;&amp;ocy; &amp;vcy;&amp;acy;&amp;kcy;&amp;tscy;&amp;icy;&amp;ncy;&amp;acy;&amp;tscy;&amp;icy;&amp;ya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471488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Охват иммунизацией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1054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республике достигнут требуемый охват иммунизацией против дифтерии - не менее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95%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декретированных возрастных групп населения.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2014 году первичным вакцинальным комплексом,  состоящим из трех прививок, охвачено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98,5%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подлежащих детей до года, ревакцинацию в возрасте до 2-лет в составе комбинированных вакцин получили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96,6%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детей целевой группы.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Ревакцинировано против дифтерии в возрасте 6 лет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99,4%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детей, для иммунизации использована  вакцина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АбКДС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бесклеточным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коклюшным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компонентом. </a:t>
            </a:r>
          </a:p>
          <a:p>
            <a:endParaRPr lang="ru-RU" dirty="0"/>
          </a:p>
        </p:txBody>
      </p:sp>
      <p:pic>
        <p:nvPicPr>
          <p:cNvPr id="6148" name="Picture 4" descr="&amp;Kcy;&amp;acy;&amp;rcy;&amp;tcy;&amp;icy;&amp;ncy;&amp;kcy;&amp;icy; &amp;pcy;&amp;ocy; &amp;zcy;&amp;acy;&amp;pcy;&amp;rcy;&amp;ocy;&amp;scy;&amp;ucy; &amp;fcy;&amp;ocy;&amp;tcy;&amp;ocy; &amp;vcy;&amp;acy;&amp;kcy;&amp;tscy;&amp;icy;&amp;ncy;&amp;acy;&amp;ts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857760"/>
            <a:ext cx="2514600" cy="16287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Охват иммунизацией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8001024" cy="470916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2014 году в республике охват вакцинацией подростков в возрасте  16-17 лет вакциной АДС-М составил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99,6%.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Согласно декретированным возрастам для иммунизации против дифтерии и столбняка через каждые десять лет препаратом АДС-М, общее количество привитых взрослых по республике составило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705985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5" name="Picture 2" descr="&amp;Kcy;&amp;acy;&amp;rcy;&amp;tcy;&amp;icy;&amp;ncy;&amp;kcy;&amp;icy; &amp;pcy;&amp;ocy; &amp;zcy;&amp;acy;&amp;pcy;&amp;rcy;&amp;ocy;&amp;scy;&amp;ucy; &amp;fcy;&amp;ocy;&amp;tcy;&amp;ocy; &amp;vcy;&amp;acy;&amp;kcy;&amp;tscy;&amp;icy;&amp;ncy;&amp;acy;&amp;ts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5000636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71470" y="1285860"/>
          <a:ext cx="9215470" cy="5286412"/>
        </p:xfrm>
        <a:graphic>
          <a:graphicData uri="http://schemas.openxmlformats.org/drawingml/2006/table">
            <a:tbl>
              <a:tblPr/>
              <a:tblGrid>
                <a:gridCol w="1462047"/>
                <a:gridCol w="612365"/>
                <a:gridCol w="717613"/>
                <a:gridCol w="880273"/>
                <a:gridCol w="1084395"/>
                <a:gridCol w="1109910"/>
                <a:gridCol w="893032"/>
                <a:gridCol w="870705"/>
                <a:gridCol w="755887"/>
                <a:gridCol w="829243"/>
              </a:tblGrid>
              <a:tr h="14254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возраст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БЦЖ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ОПВ/ИПВ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АКДС/                 АбКДС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Гемофильная инфекция типа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Гепатит В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АДС, коклюш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АДС-М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ККП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Пневмо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127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1-4 дня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БЦЖ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монодоза ВГВ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АбКДС+ИПВ+Хиб+ВГВ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Пневмо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9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АбКДС+ИПВ+Хиб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мес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АбКДС+ИПВ+Хиб+ВГВ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Пневмо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9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12-15 мес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ОПВ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ККП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Пневмо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9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мес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АбКДС+ИПВ+Хиб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лет (1 класс)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БЦЖ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АДС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ККП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лет и каждые 10 лет 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АДС-М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85" marR="6385" marT="6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Национальный календарь прививок Республики Казахстан,</a:t>
            </a:r>
          </a:p>
          <a:p>
            <a:r>
              <a:rPr lang="ru-RU" sz="2400" dirty="0" smtClean="0"/>
              <a:t>Утвержденный Постановлением Правительства РК  № 2295</a:t>
            </a:r>
            <a:endParaRPr lang="ru-RU" sz="24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85728"/>
            <a:ext cx="7758138" cy="635798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возрасте 2 и 4 месяца используется вакцина, содержащая  6 компонентов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АбКДС+Хиб+ИПВ+ВГВ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при этом на одном визите к врачу ребенок получает только 2 инъекции             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гекса-вакцина+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пневмококковая).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возрасте 3-х месяцев ребенок получает только одну прививку в инъекции, вакциной, содержащая 5 компонентов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АбКДС+Хиб+ИПВ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В 12-15 месяцев  ОПВ, ККП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пневмо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инъекции+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орально)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18 месяцев ревакцинация, вакциной содержащей 4 компонента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АбКДС+Хиб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и  ОПВ (1 инъекция). Далее: в возрасте 6 лет вакциной  АДС, 3 инъекции (АДС+ККП+БЦЖ) и каждые 10 лет прививка против дифтерии, столбняка вакциной  АДС с уменьшенным содержанием антигенов.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 условиях накопления </a:t>
            </a:r>
            <a:r>
              <a:rPr lang="ru-RU" sz="2400" dirty="0" err="1" smtClean="0"/>
              <a:t>неиммунной</a:t>
            </a:r>
            <a:r>
              <a:rPr lang="ru-RU" sz="2400" dirty="0" smtClean="0"/>
              <a:t> прослойки, снижения общего иммунного статуса детей и лиц старшего возраста необходимо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7858180" cy="52864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обеспечить своевременную клиническую и лабораторную диагностику заболеваний;</a:t>
            </a:r>
          </a:p>
          <a:p>
            <a:r>
              <a:rPr lang="ru-RU" dirty="0" smtClean="0"/>
              <a:t>вести мониторинг циркуляции </a:t>
            </a:r>
            <a:r>
              <a:rPr lang="ru-RU" dirty="0" err="1" smtClean="0"/>
              <a:t>токсигенных</a:t>
            </a:r>
            <a:r>
              <a:rPr lang="ru-RU" dirty="0" smtClean="0"/>
              <a:t> и </a:t>
            </a:r>
            <a:r>
              <a:rPr lang="ru-RU" dirty="0" err="1" smtClean="0"/>
              <a:t>нетоксигенных</a:t>
            </a:r>
            <a:r>
              <a:rPr lang="ru-RU" dirty="0" smtClean="0"/>
              <a:t> штаммов возбудителей дифтерии с сохранением существующих объемов и контингентов обследуемых лиц;</a:t>
            </a:r>
          </a:p>
          <a:p>
            <a:r>
              <a:rPr lang="ru-RU" dirty="0" smtClean="0"/>
              <a:t>осуществление системы выделения циркулирующих </a:t>
            </a:r>
            <a:r>
              <a:rPr lang="ru-RU" dirty="0" err="1" smtClean="0"/>
              <a:t>коринобактерий</a:t>
            </a:r>
            <a:r>
              <a:rPr lang="ru-RU" dirty="0" smtClean="0"/>
              <a:t> , проводимых в республике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исследований </a:t>
            </a:r>
            <a:r>
              <a:rPr lang="ru-RU" dirty="0" smtClean="0"/>
              <a:t>по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диагностике </a:t>
            </a:r>
            <a:r>
              <a:rPr lang="ru-RU" dirty="0" smtClean="0"/>
              <a:t>дифтерии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и </a:t>
            </a:r>
            <a:r>
              <a:rPr lang="ru-RU" dirty="0" smtClean="0"/>
              <a:t>носительства;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fcy;&amp;ocy;&amp;tcy;&amp;ocy; &amp;pcy;&amp;ocy;&amp;scy;&amp;iecy;&amp;vcy;&amp;ycy; &amp;chcy;&amp;acy;&amp;shcy;&amp;kcy;&amp;icy; &amp;pcy;&amp;iecy;&amp;tcy;&amp;r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5114924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/>
          </a:bodyPr>
          <a:lstStyle/>
          <a:p>
            <a:pPr algn="r"/>
            <a:r>
              <a:rPr lang="ru-RU" sz="1200" dirty="0" smtClean="0"/>
              <a:t>продолжение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57232"/>
            <a:ext cx="7498080" cy="53911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внедрение мониторинга  напряженности иммунитета к дифтерии среди индикаторных групп населения, в том числе среди лиц ведущих асоциальный образ жизни и  принятие на его основе своевременных управленческих решений по недопущению распространения инфекции среди населения; </a:t>
            </a:r>
          </a:p>
          <a:p>
            <a:r>
              <a:rPr lang="ru-RU" dirty="0" smtClean="0"/>
              <a:t>постоянно совершенствовать систему безопасной иммунизации, включая выполнение требований к хранению и  транспортировке вакцин, соблюдение показаний и противопоказаний к вакцинации;</a:t>
            </a:r>
          </a:p>
          <a:p>
            <a:r>
              <a:rPr lang="ru-RU" dirty="0" smtClean="0"/>
              <a:t>принятие дополнительных организационных и практических мер по снижению отказов от прививок; </a:t>
            </a:r>
          </a:p>
          <a:p>
            <a:r>
              <a:rPr lang="ru-RU" dirty="0" smtClean="0"/>
              <a:t>проведение  широкой разъяснительной работы среди населения о роли прививок в охране здоровья.</a:t>
            </a:r>
          </a:p>
          <a:p>
            <a:endParaRPr lang="ru-RU" dirty="0"/>
          </a:p>
        </p:txBody>
      </p:sp>
      <p:sp>
        <p:nvSpPr>
          <p:cNvPr id="49154" name="AutoShape 2" descr="&amp;Kcy;&amp;acy;&amp;rcy;&amp;tcy;&amp;icy;&amp;ncy;&amp;kcy;&amp;icy; &amp;pcy;&amp;ocy; &amp;zcy;&amp;acy;&amp;pcy;&amp;rcy;&amp;ocy;&amp;scy;&amp;ucy; &amp;fcy;&amp;ocy;&amp;tcy;&amp;ocy; &amp;pcy;&amp;rcy;&amp;icy;&amp;vcy;&amp;icy;&amp;v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&amp;Kcy;&amp;acy;&amp;rcy;&amp;tcy;&amp;icy;&amp;ncy;&amp;kcy;&amp;icy; &amp;pcy;&amp;ocy; &amp;zcy;&amp;acy;&amp;pcy;&amp;rcy;&amp;ocy;&amp;scy;&amp;ucy; &amp;fcy;&amp;ocy;&amp;tcy;&amp;ocy; &amp;pcy;&amp;rcy;&amp;icy;&amp;vcy;&amp;icy;&amp;v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0" name="Picture 8" descr="http://mamland.net/wp-content/uploads/2014/05/kalendar-privivok-do-goda-604x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000636"/>
            <a:ext cx="5753100" cy="18573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28604"/>
            <a:ext cx="7686700" cy="58807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Дифтерия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— острое инфекционное </a:t>
            </a:r>
            <a:r>
              <a:rPr lang="ru-RU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заболевание,вызываемое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токсигенными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коринобактериями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дифтерии, передающееся преимущественно воздушно-капельным путем, характеризующееся местным фибринозным воспалением, чаще всего слизистых оболочек </a:t>
            </a:r>
            <a:r>
              <a:rPr lang="ru-RU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рото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и носоглотки, а также явлениями общей </a:t>
            </a:r>
            <a:endParaRPr lang="en-US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интоксикации, поражением </a:t>
            </a:r>
            <a:endParaRPr lang="en-US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нервной и 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выделительной </a:t>
            </a:r>
            <a:endParaRPr lang="en-US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систем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http://www.cispimmunize.org/mediapgs/slides/1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286256"/>
            <a:ext cx="3095621" cy="241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5724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6000768"/>
            <a:ext cx="706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Прогноз заболеваемости дифтерией на 2020г. В РК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6262" y="1428736"/>
            <a:ext cx="6760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4818" name="Picture 2" descr="&amp;Kcy;&amp;acy;&amp;rcy;&amp;tcy;&amp;icy;&amp;ncy;&amp;kcy;&amp;icy; &amp;pcy;&amp;ocy; &amp;zcy;&amp;acy;&amp;pcy;&amp;rcy;&amp;ocy;&amp;scy;&amp;ucy; &amp;fcy;&amp;ocy;&amp;tcy;&amp;ocy; &amp;vcy;&amp;acy;&amp;kcy;&amp;tscy;&amp;icy;&amp;ncy;&amp;acy;&amp;ts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928934"/>
            <a:ext cx="4705978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дифтерии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Больной </a:t>
            </a:r>
            <a:endParaRPr lang="ru-RU" b="1" i="1" dirty="0" smtClean="0"/>
          </a:p>
          <a:p>
            <a:r>
              <a:rPr lang="ru-RU" dirty="0" smtClean="0"/>
              <a:t>Носитель </a:t>
            </a:r>
            <a:r>
              <a:rPr lang="ru-RU" dirty="0" err="1" smtClean="0"/>
              <a:t>токсигенных</a:t>
            </a:r>
            <a:r>
              <a:rPr lang="ru-RU" dirty="0" smtClean="0"/>
              <a:t>    штаммов </a:t>
            </a:r>
          </a:p>
          <a:p>
            <a:r>
              <a:rPr lang="ru-RU" dirty="0" smtClean="0"/>
              <a:t>Носитель </a:t>
            </a:r>
            <a:r>
              <a:rPr lang="ru-RU" dirty="0" err="1" smtClean="0"/>
              <a:t>нетоксигенных</a:t>
            </a:r>
            <a:r>
              <a:rPr lang="ru-RU" dirty="0" smtClean="0"/>
              <a:t>  штаммов  </a:t>
            </a:r>
          </a:p>
          <a:p>
            <a:r>
              <a:rPr lang="ru-RU" dirty="0" smtClean="0"/>
              <a:t>Транзиторный носитель  </a:t>
            </a:r>
          </a:p>
          <a:p>
            <a:r>
              <a:rPr lang="ru-RU" dirty="0" smtClean="0"/>
              <a:t>Кратковременный носитель</a:t>
            </a:r>
          </a:p>
          <a:p>
            <a:r>
              <a:rPr lang="ru-RU" dirty="0" smtClean="0"/>
              <a:t>Затяжной  носитель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6686568" cy="1417638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Осложнения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8001056" cy="5572164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Наиболее серьезных осложнения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дифтерии : миокардиты, нарушения сердечного ритма.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Неврологические осложнения дифтерии обусловлены поражением различных черепных и периферических нервов и проявляются параличом аккомодации,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  <a:hlinkClick r:id="rId2"/>
              </a:rPr>
              <a:t>косоглазием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парезами конечностей, а в более тяжелых случаях параличом дыхательных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  <a:hlinkClick r:id="rId3"/>
              </a:rPr>
              <a:t>мышц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и мышц диафрагмы. 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Вторичными осложнениями дифтерии являются такие тяжелые патологические состояния как острые нарушения мозгового кровообращения (тромбозы, эмболия), метаболическая энцефалопатия, отек головного мозга, токсические поражения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  <a:hlinkClick r:id="rId4"/>
              </a:rPr>
              <a:t>почек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дифтерийный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  <a:hlinkClick r:id="rId5"/>
              </a:rPr>
              <a:t>гепатит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а также инфекционно-токсический шок 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ДВС-синдром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(синдром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дессиминированного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внутрисосудистого свертывания – тяжелое нарушение системы свертывания крови). Токсическая форма дифтерии может приводить к острой почечной,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дыхательной или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полиорганнной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недостаточности.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Неспецифическими осложнениями дифтерии являются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паратонзиллярный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абсцесс,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  <a:hlinkClick r:id="rId6"/>
              </a:rPr>
              <a:t>отит,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  <a:hlinkClick r:id="rId7"/>
              </a:rPr>
              <a:t>пневмония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Снижение заболеваемости дифтерией – одна из целей расширенной программы иммунизации ВОЗ. </a:t>
            </a:r>
          </a:p>
          <a:p>
            <a:r>
              <a:rPr lang="ru-RU" dirty="0" smtClean="0"/>
              <a:t>Цель Европейского Регионального Комитета ВОЗ: «к 2010 г. или раньше снизить заболеваемость дифтерией до 0,1 и менее на 100 000 населения» 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  </a:t>
            </a:r>
            <a:r>
              <a:rPr lang="ru-RU" b="1" dirty="0" smtClean="0">
                <a:solidFill>
                  <a:srgbClr val="FFC000"/>
                </a:solidFill>
              </a:rPr>
              <a:t>в </a:t>
            </a:r>
            <a:r>
              <a:rPr lang="ru-RU" b="1" dirty="0" smtClean="0">
                <a:solidFill>
                  <a:srgbClr val="FFC000"/>
                </a:solidFill>
              </a:rPr>
              <a:t>Казахстане достигнута!</a:t>
            </a:r>
            <a:r>
              <a:rPr lang="ru-RU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Диаграмма 1"/>
          <p:cNvPicPr>
            <a:picLocks noChangeArrowheads="1"/>
          </p:cNvPicPr>
          <p:nvPr/>
        </p:nvPicPr>
        <p:blipFill>
          <a:blip r:embed="rId2"/>
          <a:srcRect b="-12"/>
          <a:stretch>
            <a:fillRect/>
          </a:stretch>
        </p:blipFill>
        <p:spPr bwMode="auto">
          <a:xfrm>
            <a:off x="1071538" y="457200"/>
            <a:ext cx="7786742" cy="4257683"/>
          </a:xfrm>
          <a:prstGeom prst="rect">
            <a:avLst/>
          </a:prstGeom>
          <a:noFill/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71538" y="5000636"/>
            <a:ext cx="70009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Заболеваемость дифтерией в период с</a:t>
            </a:r>
            <a:r>
              <a:rPr kumimoji="0" lang="kk-KZ" sz="16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1950-1970 гг. </a:t>
            </a:r>
            <a:r>
              <a:rPr lang="kk-KZ" sz="1600" b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Казахстане</a:t>
            </a:r>
            <a:endParaRPr kumimoji="0" lang="kk-KZ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7" name="Диаграмма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8001024" cy="464347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28662" y="5429264"/>
            <a:ext cx="7072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1600" b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Заболеваемость дифтерией в период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1990-2009 гг. в РК на 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населения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kk-KZ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2700" dirty="0" smtClean="0"/>
              <a:t>Показатели заболеваемости и бактерионосительства в период с 1990-2009гг.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Диаграмма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9296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Заболеваемость в период </a:t>
            </a:r>
            <a:r>
              <a:rPr lang="ru-RU" dirty="0" err="1" smtClean="0"/>
              <a:t>эпидситуации</a:t>
            </a:r>
            <a:r>
              <a:rPr lang="ru-RU" dirty="0" smtClean="0"/>
              <a:t> 1993-1996гг.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380</TotalTime>
  <Words>780</Words>
  <PresentationFormat>Экран (4:3)</PresentationFormat>
  <Paragraphs>156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Солнцестояние</vt:lpstr>
      <vt:lpstr>Adobe Acrobat Document</vt:lpstr>
      <vt:lpstr>Слайд 1</vt:lpstr>
      <vt:lpstr>Слайд 2</vt:lpstr>
      <vt:lpstr>Источники дифтерии </vt:lpstr>
      <vt:lpstr>Осложнения </vt:lpstr>
      <vt:lpstr>АКТУАЛЬНОСТЬ</vt:lpstr>
      <vt:lpstr>Слайд 6</vt:lpstr>
      <vt:lpstr>Слайд 7</vt:lpstr>
      <vt:lpstr>Показатели заболеваемости и бактерионосительства в период с 1990-2009гг. </vt:lpstr>
      <vt:lpstr>Заболеваемость в период эпидситуации 1993-1996гг.</vt:lpstr>
      <vt:lpstr>Слайд 10</vt:lpstr>
      <vt:lpstr>Слайд 11</vt:lpstr>
      <vt:lpstr>Слайд 12</vt:lpstr>
      <vt:lpstr>Биоварами возбудителя дифтерии  </vt:lpstr>
      <vt:lpstr>Охват иммунизацией</vt:lpstr>
      <vt:lpstr>Охват иммунизацией</vt:lpstr>
      <vt:lpstr>Слайд 16</vt:lpstr>
      <vt:lpstr>Слайд 17</vt:lpstr>
      <vt:lpstr>В условиях накопления неиммунной прослойки, снижения общего иммунного статуса детей и лиц старшего возраста необходимо  </vt:lpstr>
      <vt:lpstr>продолжение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Даниярова Анара</dc:creator>
  <cp:lastModifiedBy>bahitkerei_anar</cp:lastModifiedBy>
  <cp:revision>33</cp:revision>
  <dcterms:created xsi:type="dcterms:W3CDTF">2016-03-25T04:30:05Z</dcterms:created>
  <dcterms:modified xsi:type="dcterms:W3CDTF">2016-04-04T10:39:31Z</dcterms:modified>
</cp:coreProperties>
</file>